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4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5"/>
    <p:restoredTop sz="94708"/>
  </p:normalViewPr>
  <p:slideViewPr>
    <p:cSldViewPr snapToGrid="0" snapToObjects="1">
      <p:cViewPr varScale="1">
        <p:scale>
          <a:sx n="88" d="100"/>
          <a:sy n="88" d="100"/>
        </p:scale>
        <p:origin x="1768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8ACDB3CC-F982-40F9-8DD6-BCC9AFBF44BD}" type="datetime1">
              <a:rPr lang="en-US" smtClean="0"/>
              <a:pPr/>
              <a:t>10/23/18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AC5B1FEA-406A-7749-A5C3-DDCB5F67A4C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71C1A-CAFA-43FD-A579-55B116A1448A}" type="datetime1">
              <a:rPr lang="en-US" smtClean="0"/>
              <a:pPr/>
              <a:t>10/23/18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1BC03-21BF-4F6B-A3BE-29C937D452B1}" type="datetime1">
              <a:rPr lang="en-US" smtClean="0"/>
              <a:pPr/>
              <a:t>10/23/18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08867-0964-49C4-9DE5-8FBB189497BC}" type="datetime1">
              <a:rPr lang="en-US" smtClean="0"/>
              <a:pPr/>
              <a:t>10/23/18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DAE5B-B07C-441A-8026-C23A427A74DC}" type="datetime1">
              <a:rPr lang="en-US" smtClean="0"/>
              <a:pPr/>
              <a:t>10/23/18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1D5B8-D9C5-419F-913D-2186935717ED}" type="datetime1">
              <a:rPr lang="en-US" smtClean="0"/>
              <a:pPr/>
              <a:t>10/23/18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F952F-F888-4FB8-9CB7-51D5F02FA3C8}" type="datetime1">
              <a:rPr lang="en-US" smtClean="0"/>
              <a:pPr/>
              <a:t>10/23/18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8DB32-6162-43C0-9325-230E0A9B0177}" type="datetime1">
              <a:rPr lang="en-US" smtClean="0"/>
              <a:pPr/>
              <a:t>10/23/18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19B57-0E9E-4DE4-A7F5-9A169EF1CEE0}" type="datetime1">
              <a:rPr lang="en-US" smtClean="0"/>
              <a:pPr/>
              <a:t>10/23/18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8F86C-0F1B-4333-B99B-B3B2B1F87225}" type="datetime1">
              <a:rPr lang="en-US" smtClean="0"/>
              <a:pPr/>
              <a:t>10/23/18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7FCD9-7699-43D6-8D62-436E2DD234FF}" type="datetime1">
              <a:rPr lang="en-US" smtClean="0"/>
              <a:pPr/>
              <a:t>10/23/18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610FC3EB-42FB-4C38-8CAE-7A1293B83421}" type="datetime1">
              <a:rPr lang="en-US" smtClean="0"/>
              <a:pPr/>
              <a:t>10/23/18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AC5B1FEA-406A-7749-A5C3-DDCB5F67A4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434145"/>
            <a:ext cx="4847038" cy="1599722"/>
          </a:xfrm>
        </p:spPr>
        <p:txBody>
          <a:bodyPr anchor="t"/>
          <a:lstStyle/>
          <a:p>
            <a:r>
              <a:rPr lang="en-US" dirty="0" smtClean="0"/>
              <a:t>Cell Growth and Division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0503564">
            <a:off x="582425" y="3898442"/>
            <a:ext cx="2452736" cy="1889041"/>
          </a:xfrm>
        </p:spPr>
        <p:txBody>
          <a:bodyPr>
            <a:normAutofit/>
          </a:bodyPr>
          <a:lstStyle/>
          <a:p>
            <a:r>
              <a:rPr lang="en-US" sz="2000" dirty="0" smtClean="0"/>
              <a:t>This Week’s Unit</a:t>
            </a:r>
          </a:p>
          <a:p>
            <a:endParaRPr lang="en-US" sz="2000" dirty="0" smtClean="0"/>
          </a:p>
          <a:p>
            <a:r>
              <a:rPr lang="en-US" sz="2000" dirty="0" smtClean="0"/>
              <a:t>(Mitosis &amp; Meiosis)</a:t>
            </a:r>
          </a:p>
          <a:p>
            <a:endParaRPr lang="en-US" sz="2000" dirty="0"/>
          </a:p>
          <a:p>
            <a:r>
              <a:rPr lang="en-US" sz="2000" dirty="0" smtClean="0"/>
              <a:t>Cell Replication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0065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434145"/>
            <a:ext cx="4847038" cy="1599722"/>
          </a:xfrm>
        </p:spPr>
        <p:txBody>
          <a:bodyPr anchor="t"/>
          <a:lstStyle/>
          <a:p>
            <a:r>
              <a:rPr lang="en-US" dirty="0" smtClean="0"/>
              <a:t>Interphase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0503564">
            <a:off x="599037" y="3934445"/>
            <a:ext cx="2452736" cy="1856204"/>
          </a:xfrm>
        </p:spPr>
        <p:txBody>
          <a:bodyPr>
            <a:normAutofit/>
          </a:bodyPr>
          <a:lstStyle/>
          <a:p>
            <a:r>
              <a:rPr lang="en-US" sz="2000" dirty="0" smtClean="0"/>
              <a:t>#9</a:t>
            </a:r>
          </a:p>
          <a:p>
            <a:r>
              <a:rPr lang="en-US" sz="2000" dirty="0" smtClean="0"/>
              <a:t>Interphase looks like a plate of spaghetti with noodles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942" y="317660"/>
            <a:ext cx="4161258" cy="26882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1237" y="854377"/>
            <a:ext cx="3424524" cy="256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96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670" y="2498432"/>
            <a:ext cx="4847038" cy="2978782"/>
          </a:xfrm>
        </p:spPr>
        <p:txBody>
          <a:bodyPr anchor="t"/>
          <a:lstStyle/>
          <a:p>
            <a:r>
              <a:rPr lang="en-US" dirty="0" smtClean="0"/>
              <a:t>P.M.A.T.</a:t>
            </a:r>
            <a:br>
              <a:rPr lang="en-US" dirty="0" smtClean="0"/>
            </a:br>
            <a:r>
              <a:rPr lang="en-US" sz="4000" dirty="0" smtClean="0"/>
              <a:t>prophase</a:t>
            </a:r>
            <a:br>
              <a:rPr lang="en-US" sz="4000" dirty="0" smtClean="0"/>
            </a:br>
            <a:r>
              <a:rPr lang="en-US" sz="4000" dirty="0" smtClean="0"/>
              <a:t>metaphase</a:t>
            </a:r>
            <a:br>
              <a:rPr lang="en-US" sz="4000" dirty="0" smtClean="0"/>
            </a:br>
            <a:r>
              <a:rPr lang="en-US" sz="4000" dirty="0" smtClean="0"/>
              <a:t>anaphase</a:t>
            </a:r>
            <a:br>
              <a:rPr lang="en-US" sz="4000" dirty="0" smtClean="0"/>
            </a:br>
            <a:r>
              <a:rPr lang="en-US" sz="4000" dirty="0" err="1" smtClean="0"/>
              <a:t>telophase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0503564">
            <a:off x="528330" y="3922393"/>
            <a:ext cx="2452736" cy="14520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#10</a:t>
            </a:r>
          </a:p>
          <a:p>
            <a:r>
              <a:rPr lang="en-US" sz="2000" dirty="0" smtClean="0"/>
              <a:t>“</a:t>
            </a:r>
            <a:r>
              <a:rPr lang="en-US" sz="2000" dirty="0" err="1" smtClean="0"/>
              <a:t>prometaphase</a:t>
            </a:r>
            <a:r>
              <a:rPr lang="en-US" sz="2000" dirty="0" smtClean="0"/>
              <a:t>”</a:t>
            </a:r>
          </a:p>
          <a:p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110" y="179294"/>
            <a:ext cx="7235006" cy="2327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84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434145"/>
            <a:ext cx="4847038" cy="1599722"/>
          </a:xfrm>
        </p:spPr>
        <p:txBody>
          <a:bodyPr anchor="t"/>
          <a:lstStyle/>
          <a:p>
            <a:r>
              <a:rPr lang="en-US" dirty="0" smtClean="0"/>
              <a:t>Prophase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0503564">
            <a:off x="592801" y="4323241"/>
            <a:ext cx="2452736" cy="1040845"/>
          </a:xfrm>
        </p:spPr>
        <p:txBody>
          <a:bodyPr>
            <a:normAutofit/>
          </a:bodyPr>
          <a:lstStyle/>
          <a:p>
            <a:r>
              <a:rPr lang="en-US" sz="2000" dirty="0" smtClean="0"/>
              <a:t>#11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587" y="268941"/>
            <a:ext cx="3765178" cy="283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80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434145"/>
            <a:ext cx="4847038" cy="1599722"/>
          </a:xfrm>
        </p:spPr>
        <p:txBody>
          <a:bodyPr anchor="t"/>
          <a:lstStyle/>
          <a:p>
            <a:r>
              <a:rPr lang="en-US" dirty="0" smtClean="0"/>
              <a:t>Metaphase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0503564">
            <a:off x="592801" y="4323241"/>
            <a:ext cx="2452736" cy="1040845"/>
          </a:xfrm>
        </p:spPr>
        <p:txBody>
          <a:bodyPr>
            <a:normAutofit/>
          </a:bodyPr>
          <a:lstStyle/>
          <a:p>
            <a:r>
              <a:rPr lang="en-US" sz="2000" dirty="0" smtClean="0"/>
              <a:t>#12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573" y="182025"/>
            <a:ext cx="4004233" cy="300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84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434145"/>
            <a:ext cx="4847038" cy="1599722"/>
          </a:xfrm>
        </p:spPr>
        <p:txBody>
          <a:bodyPr anchor="t"/>
          <a:lstStyle/>
          <a:p>
            <a:r>
              <a:rPr lang="en-US" dirty="0" smtClean="0"/>
              <a:t>Anaphase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0503564">
            <a:off x="592801" y="4323241"/>
            <a:ext cx="2452736" cy="1040845"/>
          </a:xfrm>
        </p:spPr>
        <p:txBody>
          <a:bodyPr>
            <a:normAutofit/>
          </a:bodyPr>
          <a:lstStyle/>
          <a:p>
            <a:r>
              <a:rPr lang="en-US" sz="2000" dirty="0" smtClean="0"/>
              <a:t>#13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464" y="199787"/>
            <a:ext cx="4479402" cy="329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860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434145"/>
            <a:ext cx="4847038" cy="1599722"/>
          </a:xfrm>
        </p:spPr>
        <p:txBody>
          <a:bodyPr anchor="t"/>
          <a:lstStyle/>
          <a:p>
            <a:r>
              <a:rPr lang="en-US" dirty="0" err="1" smtClean="0"/>
              <a:t>Telophase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0503564">
            <a:off x="529065" y="3926960"/>
            <a:ext cx="2452736" cy="1447378"/>
          </a:xfrm>
        </p:spPr>
        <p:txBody>
          <a:bodyPr>
            <a:normAutofit/>
          </a:bodyPr>
          <a:lstStyle/>
          <a:p>
            <a:r>
              <a:rPr lang="en-US" sz="2000" dirty="0" smtClean="0"/>
              <a:t>#14</a:t>
            </a:r>
          </a:p>
          <a:p>
            <a:r>
              <a:rPr lang="en-US" sz="2000" dirty="0" smtClean="0"/>
              <a:t>Discuss “cleavage”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529" y="0"/>
            <a:ext cx="4909932" cy="3006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14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434145"/>
            <a:ext cx="4847038" cy="1599722"/>
          </a:xfrm>
        </p:spPr>
        <p:txBody>
          <a:bodyPr anchor="t"/>
          <a:lstStyle/>
          <a:p>
            <a:r>
              <a:rPr lang="en-US" dirty="0" err="1" smtClean="0"/>
              <a:t>Cytokinsesis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0503564">
            <a:off x="592801" y="4323241"/>
            <a:ext cx="2452736" cy="1040845"/>
          </a:xfrm>
        </p:spPr>
        <p:txBody>
          <a:bodyPr>
            <a:normAutofit/>
          </a:bodyPr>
          <a:lstStyle/>
          <a:p>
            <a:r>
              <a:rPr lang="en-US" sz="2000" dirty="0" smtClean="0"/>
              <a:t>#15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914" y="0"/>
            <a:ext cx="5303958" cy="3316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86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030112" y="2685474"/>
            <a:ext cx="5323727" cy="2305887"/>
          </a:xfrm>
        </p:spPr>
        <p:txBody>
          <a:bodyPr anchor="t"/>
          <a:lstStyle/>
          <a:p>
            <a:r>
              <a:rPr lang="en-US" sz="3200" b="1" u="sng" dirty="0" smtClean="0"/>
              <a:t>Somatic cells</a:t>
            </a:r>
            <a:br>
              <a:rPr lang="en-US" sz="3200" b="1" u="sng" dirty="0" smtClean="0"/>
            </a:br>
            <a:r>
              <a:rPr lang="en-US" sz="3200" dirty="0" smtClean="0"/>
              <a:t>Blood cells</a:t>
            </a:r>
            <a:br>
              <a:rPr lang="en-US" sz="3200" dirty="0" smtClean="0"/>
            </a:br>
            <a:r>
              <a:rPr lang="en-US" sz="3200" dirty="0" smtClean="0"/>
              <a:t>Bone cells</a:t>
            </a:r>
            <a:br>
              <a:rPr lang="en-US" sz="3200" dirty="0" smtClean="0"/>
            </a:br>
            <a:r>
              <a:rPr lang="en-US" sz="3200" dirty="0" smtClean="0"/>
              <a:t>Muscle cells</a:t>
            </a:r>
            <a:br>
              <a:rPr lang="en-US" sz="3200" dirty="0" smtClean="0"/>
            </a:br>
            <a:r>
              <a:rPr lang="en-US" sz="3200" dirty="0" smtClean="0"/>
              <a:t>Skin cells</a:t>
            </a:r>
            <a:br>
              <a:rPr lang="en-US" sz="3200" dirty="0" smtClean="0"/>
            </a:br>
            <a:r>
              <a:rPr lang="en-US" sz="3200" dirty="0" smtClean="0"/>
              <a:t>Nerve cells</a:t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0503564">
            <a:off x="618211" y="3909821"/>
            <a:ext cx="2452736" cy="1752642"/>
          </a:xfrm>
        </p:spPr>
        <p:txBody>
          <a:bodyPr>
            <a:normAutofit/>
          </a:bodyPr>
          <a:lstStyle/>
          <a:p>
            <a:r>
              <a:rPr lang="en-US" sz="2000" dirty="0" smtClean="0"/>
              <a:t>#16</a:t>
            </a:r>
          </a:p>
          <a:p>
            <a:r>
              <a:rPr lang="en-US" sz="2000" dirty="0" smtClean="0"/>
              <a:t>Tip~ all the cells in MY TOES</a:t>
            </a:r>
          </a:p>
          <a:p>
            <a:r>
              <a:rPr lang="en-US" sz="2000" dirty="0" smtClean="0"/>
              <a:t>(NOT sex cells)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59731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434145"/>
            <a:ext cx="4847038" cy="1599722"/>
          </a:xfrm>
        </p:spPr>
        <p:txBody>
          <a:bodyPr anchor="t"/>
          <a:lstStyle/>
          <a:p>
            <a:r>
              <a:rPr lang="en-US" dirty="0" smtClean="0"/>
              <a:t>2 daughter cells</a:t>
            </a:r>
            <a:br>
              <a:rPr lang="en-US" dirty="0" smtClean="0"/>
            </a:br>
            <a:r>
              <a:rPr lang="en-US" dirty="0" smtClean="0"/>
              <a:t>Identical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0503564">
            <a:off x="574233" y="3898068"/>
            <a:ext cx="2217443" cy="1932879"/>
          </a:xfrm>
        </p:spPr>
        <p:txBody>
          <a:bodyPr>
            <a:normAutofit/>
          </a:bodyPr>
          <a:lstStyle/>
          <a:p>
            <a:r>
              <a:rPr lang="en-US" sz="2000" dirty="0" smtClean="0"/>
              <a:t>#17</a:t>
            </a:r>
          </a:p>
          <a:p>
            <a:r>
              <a:rPr lang="en-US" sz="2000" dirty="0" smtClean="0"/>
              <a:t>Tip~ </a:t>
            </a:r>
            <a:r>
              <a:rPr lang="en-US" sz="2000" dirty="0" err="1" smtClean="0"/>
              <a:t>MiTosis</a:t>
            </a:r>
            <a:r>
              <a:rPr lang="en-US" sz="2000" dirty="0" smtClean="0"/>
              <a:t> has a T in it to remind you of the number Two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649" y="460188"/>
            <a:ext cx="7104530" cy="2481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56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434145"/>
            <a:ext cx="4847038" cy="1599722"/>
          </a:xfrm>
        </p:spPr>
        <p:txBody>
          <a:bodyPr anchor="t"/>
          <a:lstStyle/>
          <a:p>
            <a:r>
              <a:rPr lang="en-US" dirty="0" smtClean="0"/>
              <a:t>Diploids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0503564">
            <a:off x="592801" y="4323241"/>
            <a:ext cx="2452736" cy="1040845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/>
              <a:t>#18</a:t>
            </a:r>
          </a:p>
          <a:p>
            <a:r>
              <a:rPr lang="en-US" sz="2000" smtClean="0"/>
              <a:t>The prefix “di” means 2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2201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76634" y="2731472"/>
            <a:ext cx="4847038" cy="2304325"/>
          </a:xfrm>
        </p:spPr>
        <p:txBody>
          <a:bodyPr anchor="t"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Cell, nucleus, chromosome, chromatid, DNA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0503564">
            <a:off x="592801" y="4323241"/>
            <a:ext cx="2452736" cy="1040845"/>
          </a:xfrm>
        </p:spPr>
        <p:txBody>
          <a:bodyPr>
            <a:normAutofit/>
          </a:bodyPr>
          <a:lstStyle/>
          <a:p>
            <a:r>
              <a:rPr lang="en-US" sz="2000" dirty="0" smtClean="0"/>
              <a:t>Flashcard #1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464" y="224118"/>
            <a:ext cx="5065059" cy="2849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73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165085"/>
            <a:ext cx="4847038" cy="1599722"/>
          </a:xfrm>
        </p:spPr>
        <p:txBody>
          <a:bodyPr anchor="t"/>
          <a:lstStyle/>
          <a:p>
            <a:r>
              <a:rPr lang="en-US" dirty="0" smtClean="0"/>
              <a:t>Growth</a:t>
            </a:r>
            <a:br>
              <a:rPr lang="en-US" dirty="0" smtClean="0"/>
            </a:br>
            <a:r>
              <a:rPr lang="en-US" dirty="0" smtClean="0"/>
              <a:t>Repair</a:t>
            </a:r>
            <a:br>
              <a:rPr lang="en-US" dirty="0" smtClean="0"/>
            </a:br>
            <a:r>
              <a:rPr lang="en-US" dirty="0" smtClean="0"/>
              <a:t>Replace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0503564">
            <a:off x="592801" y="4323241"/>
            <a:ext cx="2452736" cy="1040845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/>
              <a:t>#19</a:t>
            </a:r>
          </a:p>
          <a:p>
            <a:r>
              <a:rPr lang="en-US" sz="2000" dirty="0" smtClean="0"/>
              <a:t>Tip ~ think of </a:t>
            </a:r>
          </a:p>
          <a:p>
            <a:r>
              <a:rPr lang="en-US" sz="2000" dirty="0" smtClean="0"/>
              <a:t>MY TOES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0275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434145"/>
            <a:ext cx="4847038" cy="1599722"/>
          </a:xfrm>
        </p:spPr>
        <p:txBody>
          <a:bodyPr anchor="t"/>
          <a:lstStyle/>
          <a:p>
            <a:r>
              <a:rPr lang="en-US" dirty="0" smtClean="0"/>
              <a:t>ONLY sex cells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0503564">
            <a:off x="593376" y="3936734"/>
            <a:ext cx="2298524" cy="1842148"/>
          </a:xfrm>
        </p:spPr>
        <p:txBody>
          <a:bodyPr>
            <a:normAutofit/>
          </a:bodyPr>
          <a:lstStyle/>
          <a:p>
            <a:r>
              <a:rPr lang="en-US" sz="2000" dirty="0" smtClean="0"/>
              <a:t>#20</a:t>
            </a:r>
          </a:p>
          <a:p>
            <a:r>
              <a:rPr lang="en-US" sz="2000" dirty="0" smtClean="0"/>
              <a:t>Remember the phrase “</a:t>
            </a:r>
            <a:r>
              <a:rPr lang="en-US" sz="2000" dirty="0" err="1" smtClean="0"/>
              <a:t>MEiosis</a:t>
            </a:r>
            <a:r>
              <a:rPr lang="en-US" sz="2000" dirty="0" smtClean="0"/>
              <a:t> is all about ME!”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4578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434145"/>
            <a:ext cx="4847038" cy="1599722"/>
          </a:xfrm>
        </p:spPr>
        <p:txBody>
          <a:bodyPr anchor="t"/>
          <a:lstStyle/>
          <a:p>
            <a:r>
              <a:rPr lang="en-US" dirty="0" smtClean="0"/>
              <a:t>Reproduction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0503564">
            <a:off x="592801" y="4323241"/>
            <a:ext cx="2452736" cy="1040845"/>
          </a:xfrm>
        </p:spPr>
        <p:txBody>
          <a:bodyPr>
            <a:normAutofit/>
          </a:bodyPr>
          <a:lstStyle/>
          <a:p>
            <a:r>
              <a:rPr lang="en-US" sz="2000" dirty="0" smtClean="0"/>
              <a:t>#21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0470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8" y="2851439"/>
            <a:ext cx="4847038" cy="1599722"/>
          </a:xfrm>
        </p:spPr>
        <p:txBody>
          <a:bodyPr anchor="t"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4 daughter cells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NOT identical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0503564">
            <a:off x="538836" y="3970585"/>
            <a:ext cx="2452736" cy="145904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#22</a:t>
            </a:r>
          </a:p>
          <a:p>
            <a:r>
              <a:rPr lang="en-US" sz="2000" dirty="0" smtClean="0"/>
              <a:t>Sex cells only contain ½ the chromosomes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882" y="294010"/>
            <a:ext cx="2980128" cy="3112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83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8" y="2836497"/>
            <a:ext cx="4847038" cy="1599722"/>
          </a:xfrm>
        </p:spPr>
        <p:txBody>
          <a:bodyPr anchor="t"/>
          <a:lstStyle/>
          <a:p>
            <a:r>
              <a:rPr lang="en-US" dirty="0" smtClean="0"/>
              <a:t>Gametes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haploids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0503564">
            <a:off x="606136" y="3962017"/>
            <a:ext cx="2452736" cy="1737795"/>
          </a:xfrm>
        </p:spPr>
        <p:txBody>
          <a:bodyPr>
            <a:normAutofit/>
          </a:bodyPr>
          <a:lstStyle/>
          <a:p>
            <a:r>
              <a:rPr lang="en-US" sz="2000" dirty="0" smtClean="0"/>
              <a:t>#23</a:t>
            </a:r>
          </a:p>
          <a:p>
            <a:r>
              <a:rPr lang="en-US" sz="2000" dirty="0" smtClean="0"/>
              <a:t>Mitosis splits into 2 diploids. Meiosis splits into 4 haploids.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4644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2761793"/>
            <a:ext cx="4847038" cy="1599722"/>
          </a:xfrm>
        </p:spPr>
        <p:txBody>
          <a:bodyPr anchor="t"/>
          <a:lstStyle/>
          <a:p>
            <a:r>
              <a:rPr lang="en-US" dirty="0" smtClean="0"/>
              <a:t>Crossing over</a:t>
            </a:r>
            <a:br>
              <a:rPr lang="en-US" dirty="0" smtClean="0"/>
            </a:br>
            <a:r>
              <a:rPr lang="en-US" dirty="0" smtClean="0"/>
              <a:t>&amp; </a:t>
            </a:r>
            <a:br>
              <a:rPr lang="en-US" dirty="0" smtClean="0"/>
            </a:br>
            <a:r>
              <a:rPr lang="en-US" dirty="0" smtClean="0"/>
              <a:t>creates genetic variations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0503564">
            <a:off x="599771" y="3948383"/>
            <a:ext cx="2452736" cy="1832777"/>
          </a:xfrm>
        </p:spPr>
        <p:txBody>
          <a:bodyPr>
            <a:normAutofit/>
          </a:bodyPr>
          <a:lstStyle/>
          <a:p>
            <a:r>
              <a:rPr lang="en-US" sz="2000" dirty="0" smtClean="0"/>
              <a:t>#24</a:t>
            </a:r>
          </a:p>
          <a:p>
            <a:r>
              <a:rPr lang="en-US" sz="2000" dirty="0" smtClean="0"/>
              <a:t>Homologous </a:t>
            </a:r>
          </a:p>
          <a:p>
            <a:r>
              <a:rPr lang="en-US" sz="2000" dirty="0" smtClean="0"/>
              <a:t>pairs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464" y="-202990"/>
            <a:ext cx="8367059" cy="3425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2715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2746851"/>
            <a:ext cx="4847038" cy="1599722"/>
          </a:xfrm>
        </p:spPr>
        <p:txBody>
          <a:bodyPr anchor="t"/>
          <a:lstStyle/>
          <a:p>
            <a:r>
              <a:rPr lang="en-US" dirty="0" smtClean="0"/>
              <a:t>Mitosis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Identical to the parent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0503564">
            <a:off x="592801" y="4323241"/>
            <a:ext cx="2452736" cy="1040845"/>
          </a:xfrm>
        </p:spPr>
        <p:txBody>
          <a:bodyPr>
            <a:normAutofit/>
          </a:bodyPr>
          <a:lstStyle/>
          <a:p>
            <a:r>
              <a:rPr lang="en-US" sz="2000" dirty="0" smtClean="0"/>
              <a:t>#25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465" y="182283"/>
            <a:ext cx="5574654" cy="246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5764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076678" y="2671044"/>
            <a:ext cx="5399530" cy="3538036"/>
          </a:xfrm>
        </p:spPr>
        <p:txBody>
          <a:bodyPr anchor="t"/>
          <a:lstStyle/>
          <a:p>
            <a:r>
              <a:rPr lang="en-US" sz="3600" dirty="0" smtClean="0"/>
              <a:t>Binary fission – bacteria</a:t>
            </a:r>
            <a:br>
              <a:rPr lang="en-US" sz="3600" dirty="0" smtClean="0"/>
            </a:br>
            <a:r>
              <a:rPr lang="en-US" sz="3600" dirty="0" smtClean="0"/>
              <a:t>Regeneration – starfish</a:t>
            </a:r>
            <a:br>
              <a:rPr lang="en-US" sz="3600" dirty="0" smtClean="0"/>
            </a:br>
            <a:r>
              <a:rPr lang="en-US" sz="3600" dirty="0" smtClean="0"/>
              <a:t>Spores - fern</a:t>
            </a:r>
            <a:br>
              <a:rPr lang="en-US" sz="3600" dirty="0" smtClean="0"/>
            </a:br>
            <a:r>
              <a:rPr lang="en-US" sz="3600" dirty="0" smtClean="0"/>
              <a:t>Runners – strawberries</a:t>
            </a:r>
            <a:br>
              <a:rPr lang="en-US" sz="3600" dirty="0" smtClean="0"/>
            </a:br>
            <a:r>
              <a:rPr lang="en-US" sz="3600" dirty="0" smtClean="0"/>
              <a:t>Budding – hydra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0503564">
            <a:off x="592801" y="4323241"/>
            <a:ext cx="2452736" cy="1040845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/>
              <a:t>#26</a:t>
            </a:r>
          </a:p>
          <a:p>
            <a:r>
              <a:rPr lang="en-US" sz="2000" dirty="0" smtClean="0"/>
              <a:t>Vegetative propagation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002" y="537882"/>
            <a:ext cx="2341808" cy="3197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1262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434145"/>
            <a:ext cx="4847038" cy="1599722"/>
          </a:xfrm>
        </p:spPr>
        <p:txBody>
          <a:bodyPr anchor="t"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Stem cells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0503564">
            <a:off x="592801" y="4323241"/>
            <a:ext cx="2452736" cy="1040845"/>
          </a:xfrm>
        </p:spPr>
        <p:txBody>
          <a:bodyPr>
            <a:normAutofit/>
          </a:bodyPr>
          <a:lstStyle/>
          <a:p>
            <a:r>
              <a:rPr lang="en-US" sz="2000" dirty="0" smtClean="0"/>
              <a:t>#27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134" y="-254000"/>
            <a:ext cx="4568345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2081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2746852"/>
            <a:ext cx="4847038" cy="1599722"/>
          </a:xfrm>
        </p:spPr>
        <p:txBody>
          <a:bodyPr anchor="t"/>
          <a:lstStyle/>
          <a:p>
            <a:r>
              <a:rPr lang="en-US" smtClean="0"/>
              <a:t>Chromosomal disorders </a:t>
            </a:r>
            <a:r>
              <a:rPr lang="en-US" dirty="0" smtClean="0"/>
              <a:t>are found on a Karyotype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0503564">
            <a:off x="534207" y="3958929"/>
            <a:ext cx="2452736" cy="1414582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/>
              <a:t>“</a:t>
            </a:r>
            <a:r>
              <a:rPr lang="en-US" sz="2000" smtClean="0"/>
              <a:t>nondisjunction”</a:t>
            </a:r>
          </a:p>
          <a:p>
            <a:r>
              <a:rPr lang="en-US" sz="2000" smtClean="0"/>
              <a:t>Downs</a:t>
            </a:r>
            <a:endParaRPr lang="en-US" sz="2000" dirty="0" smtClean="0"/>
          </a:p>
          <a:p>
            <a:r>
              <a:rPr lang="en-US" sz="2000" dirty="0" smtClean="0"/>
              <a:t>Turners</a:t>
            </a:r>
          </a:p>
          <a:p>
            <a:r>
              <a:rPr lang="en-US" sz="2000" dirty="0" err="1" smtClean="0"/>
              <a:t>Klinefelters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146290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73691" y="2787632"/>
            <a:ext cx="4847038" cy="2248011"/>
          </a:xfrm>
        </p:spPr>
        <p:txBody>
          <a:bodyPr anchor="t"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Chromosome</a:t>
            </a:r>
            <a:br>
              <a:rPr lang="en-US" dirty="0" smtClean="0"/>
            </a:br>
            <a:r>
              <a:rPr lang="en-US" dirty="0" smtClean="0"/>
              <a:t>Centromere</a:t>
            </a:r>
            <a:br>
              <a:rPr lang="en-US" dirty="0" smtClean="0"/>
            </a:br>
            <a:r>
              <a:rPr lang="en-US" dirty="0" smtClean="0"/>
              <a:t>Chromatid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0503564">
            <a:off x="592801" y="4323241"/>
            <a:ext cx="2452736" cy="1040845"/>
          </a:xfrm>
        </p:spPr>
        <p:txBody>
          <a:bodyPr>
            <a:normAutofit/>
          </a:bodyPr>
          <a:lstStyle/>
          <a:p>
            <a:r>
              <a:rPr lang="en-US" sz="2000" dirty="0" smtClean="0"/>
              <a:t>#2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552" y="269402"/>
            <a:ext cx="2791684" cy="368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59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434145"/>
            <a:ext cx="4847038" cy="1599722"/>
          </a:xfrm>
        </p:spPr>
        <p:txBody>
          <a:bodyPr anchor="t"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0503564">
            <a:off x="592801" y="4323241"/>
            <a:ext cx="2452736" cy="1040845"/>
          </a:xfrm>
        </p:spPr>
        <p:txBody>
          <a:bodyPr>
            <a:normAutofit/>
          </a:bodyPr>
          <a:lstStyle/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33372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434145"/>
            <a:ext cx="4847038" cy="1599722"/>
          </a:xfrm>
        </p:spPr>
        <p:txBody>
          <a:bodyPr anchor="t"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Cell Cycle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0503564">
            <a:off x="591322" y="4034344"/>
            <a:ext cx="2452736" cy="1832291"/>
          </a:xfrm>
        </p:spPr>
        <p:txBody>
          <a:bodyPr>
            <a:normAutofit/>
          </a:bodyPr>
          <a:lstStyle/>
          <a:p>
            <a:r>
              <a:rPr lang="en-US" sz="2000" dirty="0" smtClean="0"/>
              <a:t>#3</a:t>
            </a:r>
          </a:p>
          <a:p>
            <a:r>
              <a:rPr lang="en-US" sz="2000" dirty="0" smtClean="0"/>
              <a:t>Cancer cells do not know when to STOP going through the cell cycle!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521" y="334240"/>
            <a:ext cx="3630706" cy="3630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98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82152" y="2626185"/>
            <a:ext cx="4847038" cy="2409902"/>
          </a:xfrm>
        </p:spPr>
        <p:txBody>
          <a:bodyPr anchor="t"/>
          <a:lstStyle/>
          <a:p>
            <a:r>
              <a:rPr lang="en-US" dirty="0" smtClean="0"/>
              <a:t>G1</a:t>
            </a:r>
            <a:br>
              <a:rPr lang="en-US" dirty="0" smtClean="0"/>
            </a:br>
            <a:r>
              <a:rPr lang="en-US" dirty="0" smtClean="0"/>
              <a:t>S</a:t>
            </a:r>
            <a:br>
              <a:rPr lang="en-US" dirty="0" smtClean="0"/>
            </a:br>
            <a:r>
              <a:rPr lang="en-US" dirty="0" smtClean="0"/>
              <a:t>G2</a:t>
            </a:r>
            <a:br>
              <a:rPr lang="en-US" dirty="0" smtClean="0"/>
            </a:br>
            <a:r>
              <a:rPr lang="en-US" dirty="0"/>
              <a:t>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0503564">
            <a:off x="592801" y="4323241"/>
            <a:ext cx="2452736" cy="1040845"/>
          </a:xfrm>
        </p:spPr>
        <p:txBody>
          <a:bodyPr>
            <a:normAutofit/>
          </a:bodyPr>
          <a:lstStyle/>
          <a:p>
            <a:r>
              <a:rPr lang="en-US" sz="2000" dirty="0" smtClean="0"/>
              <a:t>#4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881" y="423887"/>
            <a:ext cx="3541059" cy="3541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59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8" y="2911204"/>
            <a:ext cx="4847038" cy="1599722"/>
          </a:xfrm>
        </p:spPr>
        <p:txBody>
          <a:bodyPr anchor="t"/>
          <a:lstStyle/>
          <a:p>
            <a:r>
              <a:rPr lang="en-US" dirty="0" smtClean="0"/>
              <a:t>The cell grows larger and makes more organelles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0503564">
            <a:off x="596200" y="3940233"/>
            <a:ext cx="2303074" cy="1851518"/>
          </a:xfrm>
        </p:spPr>
        <p:txBody>
          <a:bodyPr>
            <a:normAutofit/>
          </a:bodyPr>
          <a:lstStyle/>
          <a:p>
            <a:r>
              <a:rPr lang="en-US" sz="2000" dirty="0" smtClean="0"/>
              <a:t>#5</a:t>
            </a:r>
          </a:p>
          <a:p>
            <a:r>
              <a:rPr lang="en-US" sz="2000" dirty="0" smtClean="0"/>
              <a:t>G1 stands for Gap1.  But I like to think of it as Growth 1.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776" y="214446"/>
            <a:ext cx="4622989" cy="2623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93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434145"/>
            <a:ext cx="4847038" cy="1599722"/>
          </a:xfrm>
        </p:spPr>
        <p:txBody>
          <a:bodyPr anchor="t"/>
          <a:lstStyle/>
          <a:p>
            <a:r>
              <a:rPr lang="en-US" dirty="0" smtClean="0"/>
              <a:t>The cell makes a copy of its DNA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0503564">
            <a:off x="592801" y="4323241"/>
            <a:ext cx="2452736" cy="1040845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/>
              <a:t>#6</a:t>
            </a:r>
          </a:p>
          <a:p>
            <a:r>
              <a:rPr lang="en-US" sz="2000" dirty="0" smtClean="0"/>
              <a:t>The S stands for synthesis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464" y="152809"/>
            <a:ext cx="4855882" cy="284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17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434145"/>
            <a:ext cx="4847038" cy="1599722"/>
          </a:xfrm>
        </p:spPr>
        <p:txBody>
          <a:bodyPr anchor="t"/>
          <a:lstStyle/>
          <a:p>
            <a:r>
              <a:rPr lang="en-US" dirty="0" smtClean="0"/>
              <a:t>The cell grows even more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0503564">
            <a:off x="616892" y="4319366"/>
            <a:ext cx="2452736" cy="119451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#7</a:t>
            </a:r>
          </a:p>
          <a:p>
            <a:r>
              <a:rPr lang="en-US" sz="2000" dirty="0" smtClean="0"/>
              <a:t>G2 stands for </a:t>
            </a:r>
          </a:p>
          <a:p>
            <a:r>
              <a:rPr lang="en-US" sz="2000" dirty="0" smtClean="0"/>
              <a:t>Gap 2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034" y="209177"/>
            <a:ext cx="4169731" cy="2993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05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434145"/>
            <a:ext cx="4847038" cy="1599722"/>
          </a:xfrm>
        </p:spPr>
        <p:txBody>
          <a:bodyPr anchor="t"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Mitosis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0503564">
            <a:off x="615769" y="4008088"/>
            <a:ext cx="2452736" cy="1676360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/>
              <a:t>#8</a:t>
            </a:r>
          </a:p>
          <a:p>
            <a:r>
              <a:rPr lang="en-US" sz="2000" dirty="0" smtClean="0"/>
              <a:t>Mitosis is the shortest phase.  Can you tell what’s the longest?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941" y="499812"/>
            <a:ext cx="3918324" cy="3166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25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Sketchbook.thmx</Template>
  <TotalTime>209</TotalTime>
  <Words>274</Words>
  <Application>Microsoft Macintosh PowerPoint</Application>
  <PresentationFormat>On-screen Show (4:3)</PresentationFormat>
  <Paragraphs>86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Bradley Hand ITC TT-Bold</vt:lpstr>
      <vt:lpstr>Cambria</vt:lpstr>
      <vt:lpstr>Rage Italic</vt:lpstr>
      <vt:lpstr>Sketchbook</vt:lpstr>
      <vt:lpstr>Cell Growth and Division</vt:lpstr>
      <vt:lpstr> Cell, nucleus, chromosome, chromatid, DNA</vt:lpstr>
      <vt:lpstr> Chromosome Centromere Chromatid</vt:lpstr>
      <vt:lpstr> Cell Cycle</vt:lpstr>
      <vt:lpstr>G1 S G2 M</vt:lpstr>
      <vt:lpstr>The cell grows larger and makes more organelles</vt:lpstr>
      <vt:lpstr>The cell makes a copy of its DNA</vt:lpstr>
      <vt:lpstr>The cell grows even more</vt:lpstr>
      <vt:lpstr> Mitosis</vt:lpstr>
      <vt:lpstr>Interphase</vt:lpstr>
      <vt:lpstr>P.M.A.T. prophase metaphase anaphase telophase</vt:lpstr>
      <vt:lpstr>Prophase</vt:lpstr>
      <vt:lpstr>Metaphase</vt:lpstr>
      <vt:lpstr>Anaphase</vt:lpstr>
      <vt:lpstr>Telophase </vt:lpstr>
      <vt:lpstr>Cytokinsesis</vt:lpstr>
      <vt:lpstr>Somatic cells Blood cells Bone cells Muscle cells Skin cells Nerve cells </vt:lpstr>
      <vt:lpstr>2 daughter cells Identical</vt:lpstr>
      <vt:lpstr>Diploids</vt:lpstr>
      <vt:lpstr>Growth Repair Replace</vt:lpstr>
      <vt:lpstr>ONLY sex cells</vt:lpstr>
      <vt:lpstr>Reproduction</vt:lpstr>
      <vt:lpstr> 4 daughter cells  NOT identical</vt:lpstr>
      <vt:lpstr>Gametes  haploids</vt:lpstr>
      <vt:lpstr>Crossing over &amp;  creates genetic variations</vt:lpstr>
      <vt:lpstr>Mitosis  Identical to the parent</vt:lpstr>
      <vt:lpstr>Binary fission – bacteria Regeneration – starfish Spores - fern Runners – strawberries Budding – hydra</vt:lpstr>
      <vt:lpstr> Stem cells</vt:lpstr>
      <vt:lpstr>Chromosomal disorders are found on a Karyotype</vt:lpstr>
      <vt:lpstr>PowerPoint Presentation</vt:lpstr>
    </vt:vector>
  </TitlesOfParts>
  <Company/>
  <LinksUpToDate>false</LinksUpToDate>
  <SharedDoc>false</SharedDoc>
  <HyperlinksChanged>false</HyperlinksChanged>
  <AppVersion>15.0034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Kerry Matthews</dc:creator>
  <cp:lastModifiedBy>Logan Graves</cp:lastModifiedBy>
  <cp:revision>17</cp:revision>
  <dcterms:created xsi:type="dcterms:W3CDTF">2018-06-01T20:29:26Z</dcterms:created>
  <dcterms:modified xsi:type="dcterms:W3CDTF">2018-10-23T14:22:40Z</dcterms:modified>
</cp:coreProperties>
</file>