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8" r:id="rId3"/>
    <p:sldId id="259" r:id="rId4"/>
    <p:sldId id="260" r:id="rId5"/>
    <p:sldId id="261" r:id="rId6"/>
    <p:sldId id="30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10"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297" r:id="rId46"/>
    <p:sldId id="300" r:id="rId47"/>
    <p:sldId id="301" r:id="rId48"/>
    <p:sldId id="302" r:id="rId49"/>
    <p:sldId id="303" r:id="rId50"/>
    <p:sldId id="304" r:id="rId51"/>
    <p:sldId id="305" r:id="rId52"/>
    <p:sldId id="306" r:id="rId53"/>
    <p:sldId id="307" r:id="rId54"/>
    <p:sldId id="30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6" d="100"/>
          <a:sy n="36" d="100"/>
        </p:scale>
        <p:origin x="-15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BFF57B-5FA1-BD48-A008-55D5F536831C}" type="datetimeFigureOut">
              <a:rPr lang="en-US" smtClean="0"/>
              <a:t>2/23/16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237BA-4ED4-F84E-898E-02378046318F}" type="slidenum">
              <a:rPr lang="en-US" smtClean="0"/>
              <a:t>‹#›</a:t>
            </a:fld>
            <a:endParaRPr lang="en-US"/>
          </a:p>
        </p:txBody>
      </p:sp>
    </p:spTree>
    <p:extLst>
      <p:ext uri="{BB962C8B-B14F-4D97-AF65-F5344CB8AC3E}">
        <p14:creationId xmlns:p14="http://schemas.microsoft.com/office/powerpoint/2010/main" val="1206456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237BA-4ED4-F84E-898E-02378046318F}" type="slidenum">
              <a:rPr lang="en-US" smtClean="0"/>
              <a:t>14</a:t>
            </a:fld>
            <a:endParaRPr lang="en-US"/>
          </a:p>
        </p:txBody>
      </p:sp>
    </p:spTree>
    <p:extLst>
      <p:ext uri="{BB962C8B-B14F-4D97-AF65-F5344CB8AC3E}">
        <p14:creationId xmlns:p14="http://schemas.microsoft.com/office/powerpoint/2010/main" val="169075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3087" name="Picture 15" descr="lights"/>
          <p:cNvPicPr>
            <a:picLocks noChangeAspect="1" noChangeArrowheads="1"/>
          </p:cNvPicPr>
          <p:nvPr/>
        </p:nvPicPr>
        <p:blipFill>
          <a:blip r:embed="rId2" cstate="print"/>
          <a:srcRect/>
          <a:stretch>
            <a:fillRect/>
          </a:stretch>
        </p:blipFill>
        <p:spPr bwMode="auto">
          <a:xfrm>
            <a:off x="-19050" y="-14288"/>
            <a:ext cx="9182100" cy="6886576"/>
          </a:xfrm>
          <a:prstGeom prst="rect">
            <a:avLst/>
          </a:prstGeom>
          <a:noFill/>
        </p:spPr>
      </p:pic>
      <p:sp>
        <p:nvSpPr>
          <p:cNvPr id="3074" name="Rectangle 2"/>
          <p:cNvSpPr>
            <a:spLocks noGrp="1" noChangeArrowheads="1"/>
          </p:cNvSpPr>
          <p:nvPr>
            <p:ph type="ctrTitle"/>
          </p:nvPr>
        </p:nvSpPr>
        <p:spPr>
          <a:xfrm>
            <a:off x="685800" y="1196975"/>
            <a:ext cx="7772400" cy="1470025"/>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2952750"/>
            <a:ext cx="6400800" cy="1752600"/>
          </a:xfrm>
        </p:spPr>
        <p:txBody>
          <a:bodyPr/>
          <a:lstStyle>
            <a:lvl1pPr marL="0" indent="0" algn="ctr">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fld id="{8EBBC265-95C4-44E7-B07B-7CCD21B055EF}" type="datetimeFigureOut">
              <a:rPr lang="en-US" smtClean="0"/>
              <a:pPr/>
              <a:t>2/23/16</a:t>
            </a:fld>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3700463"/>
          </a:xfrm>
        </p:spPr>
        <p:txBody>
          <a:bodyPr/>
          <a:lstStyle/>
          <a:p>
            <a:r>
              <a:rPr lang="en-US" smtClean="0"/>
              <a:t>Click icon to add chart</a:t>
            </a:r>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8EBBC265-95C4-44E7-B07B-7CCD21B055EF}" type="datetimeFigureOut">
              <a:rPr lang="en-US" smtClean="0"/>
              <a:pPr/>
              <a:t>2/23/16</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EBBC265-95C4-44E7-B07B-7CCD21B055EF}" type="datetimeFigureOut">
              <a:rPr lang="en-US" smtClean="0"/>
              <a:pPr/>
              <a:t>2/23/16</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EBBC265-95C4-44E7-B07B-7CCD21B055EF}" type="datetimeFigureOut">
              <a:rPr lang="en-US" smtClean="0"/>
              <a:pPr/>
              <a:t>2/23/16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813E82-091E-4C83-B775-D78C3F16C0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9" name="Picture 15" descr="lightssmall"/>
          <p:cNvPicPr>
            <a:picLocks noChangeAspect="1" noChangeArrowheads="1"/>
          </p:cNvPicPr>
          <p:nvPr/>
        </p:nvPicPr>
        <p:blipFill>
          <a:blip r:embed="rId15" cstate="print"/>
          <a:srcRect/>
          <a:stretch>
            <a:fillRect/>
          </a:stretch>
        </p:blipFill>
        <p:spPr bwMode="auto">
          <a:xfrm>
            <a:off x="-19050" y="-14288"/>
            <a:ext cx="9182100" cy="6886576"/>
          </a:xfrm>
          <a:prstGeom prst="rect">
            <a:avLst/>
          </a:prstGeom>
          <a:noFill/>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3700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8EBBC265-95C4-44E7-B07B-7CCD21B055EF}" type="datetimeFigureOut">
              <a:rPr lang="en-US" smtClean="0"/>
              <a:pPr/>
              <a:t>2/23/16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813E82-091E-4C83-B775-D78C3F16C0F9}"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gif"/><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 Id="rId3" Type="http://schemas.openxmlformats.org/officeDocument/2006/relationships/image" Target="../media/image3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hyperlink" Target="http://www.thefind.com/buy-1YoRp1XbX?result_view_id=b11430e51b0dfc6220f03403c98b8b11:0001&amp;result_impression_id=b11430e51b0dfc6220f03403c98b8b11:0004&amp;srcquery=chef+neckerchief" TargetMode="External"/><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6.gif"/><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1266" name="Picture 2" descr="http://www.ourdocuments.gov/document_data/document_images/doc_059b_big.jpg"/>
          <p:cNvPicPr>
            <a:picLocks noChangeAspect="1" noChangeArrowheads="1"/>
          </p:cNvPicPr>
          <p:nvPr/>
        </p:nvPicPr>
        <p:blipFill>
          <a:blip r:embed="rId2" cstate="print"/>
          <a:srcRect r="4533"/>
          <a:stretch>
            <a:fillRect/>
          </a:stretch>
        </p:blipFill>
        <p:spPr bwMode="auto">
          <a:xfrm>
            <a:off x="0" y="0"/>
            <a:ext cx="9144000" cy="6858000"/>
          </a:xfrm>
          <a:prstGeom prst="rect">
            <a:avLst/>
          </a:prstGeom>
          <a:noFill/>
        </p:spPr>
      </p:pic>
      <p:sp>
        <p:nvSpPr>
          <p:cNvPr id="5" name="Rectangle 4"/>
          <p:cNvSpPr/>
          <p:nvPr/>
        </p:nvSpPr>
        <p:spPr>
          <a:xfrm>
            <a:off x="-12914" y="5410199"/>
            <a:ext cx="4634602" cy="1323439"/>
          </a:xfrm>
          <a:prstGeom prst="rect">
            <a:avLst/>
          </a:prstGeom>
          <a:noFill/>
        </p:spPr>
        <p:txBody>
          <a:bodyPr wrap="none" lIns="91440" tIns="45720" rIns="91440" bIns="45720">
            <a:spAutoFit/>
          </a:bodyPr>
          <a:lstStyle/>
          <a:p>
            <a:pPr algn="ctr"/>
            <a:r>
              <a:rPr lang="en-US" sz="8000" b="1" cap="none" spc="0" dirty="0" smtClean="0">
                <a:ln w="1905"/>
                <a:solidFill>
                  <a:srgbClr val="FFFF00"/>
                </a:solidFill>
                <a:effectLst>
                  <a:innerShdw blurRad="69850" dist="43180" dir="5400000">
                    <a:srgbClr val="000000">
                      <a:alpha val="65000"/>
                    </a:srgbClr>
                  </a:innerShdw>
                </a:effectLst>
              </a:rPr>
              <a:t>Page 172</a:t>
            </a:r>
            <a:endParaRPr lang="en-US" sz="8000" b="1" cap="none" spc="0" dirty="0">
              <a:ln w="1905"/>
              <a:solidFill>
                <a:srgbClr val="FFFF00"/>
              </a:solidFill>
              <a:effectLst>
                <a:innerShdw blurRad="69850" dist="43180" dir="5400000">
                  <a:srgbClr val="000000">
                    <a:alpha val="65000"/>
                  </a:srgb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K. Vardaman</a:t>
            </a:r>
            <a:endParaRPr lang="en-US" dirty="0"/>
          </a:p>
        </p:txBody>
      </p:sp>
      <p:sp>
        <p:nvSpPr>
          <p:cNvPr id="3" name="Content Placeholder 2"/>
          <p:cNvSpPr>
            <a:spLocks noGrp="1"/>
          </p:cNvSpPr>
          <p:nvPr>
            <p:ph idx="1"/>
          </p:nvPr>
        </p:nvSpPr>
        <p:spPr>
          <a:xfrm>
            <a:off x="2743200" y="1600200"/>
            <a:ext cx="5943600" cy="3700463"/>
          </a:xfrm>
        </p:spPr>
        <p:txBody>
          <a:bodyPr/>
          <a:lstStyle/>
          <a:p>
            <a:r>
              <a:rPr lang="en-US" dirty="0" smtClean="0"/>
              <a:t>Is Vardaman a progressive governor?</a:t>
            </a:r>
          </a:p>
          <a:p>
            <a:pPr>
              <a:buNone/>
            </a:pPr>
            <a:endParaRPr lang="en-US" sz="1000" dirty="0" smtClean="0"/>
          </a:p>
          <a:p>
            <a:r>
              <a:rPr lang="en-US" dirty="0" smtClean="0"/>
              <a:t>No.</a:t>
            </a:r>
          </a:p>
          <a:p>
            <a:pPr>
              <a:buNone/>
            </a:pPr>
            <a:endParaRPr lang="en-US" sz="1000" dirty="0" smtClean="0"/>
          </a:p>
          <a:p>
            <a:r>
              <a:rPr lang="en-US" dirty="0" smtClean="0"/>
              <a:t>Why not?</a:t>
            </a:r>
          </a:p>
          <a:p>
            <a:pPr>
              <a:buNone/>
            </a:pPr>
            <a:endParaRPr lang="en-US" sz="1000" dirty="0" smtClean="0"/>
          </a:p>
          <a:p>
            <a:r>
              <a:rPr lang="en-US" dirty="0" smtClean="0"/>
              <a:t>His views on race.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http://upload.wikimedia.org/wikipedia/commons/b/b9/Jim_hogg.jpg"/>
          <p:cNvPicPr>
            <a:picLocks noChangeAspect="1" noChangeArrowheads="1"/>
          </p:cNvPicPr>
          <p:nvPr/>
        </p:nvPicPr>
        <p:blipFill>
          <a:blip r:embed="rId2" cstate="print"/>
          <a:srcRect/>
          <a:stretch>
            <a:fillRect/>
          </a:stretch>
        </p:blipFill>
        <p:spPr bwMode="auto">
          <a:xfrm>
            <a:off x="4267200" y="1295400"/>
            <a:ext cx="1754298" cy="2209800"/>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dirty="0" smtClean="0"/>
              <a:t>Progressive Governors</a:t>
            </a:r>
            <a:endParaRPr lang="en-US" dirty="0"/>
          </a:p>
        </p:txBody>
      </p:sp>
      <p:pic>
        <p:nvPicPr>
          <p:cNvPr id="1026" name="Picture 2" descr="Robert Marion La Follette, Sr."/>
          <p:cNvPicPr>
            <a:picLocks noChangeAspect="1" noChangeArrowheads="1"/>
          </p:cNvPicPr>
          <p:nvPr/>
        </p:nvPicPr>
        <p:blipFill>
          <a:blip r:embed="rId3" cstate="print"/>
          <a:srcRect/>
          <a:stretch>
            <a:fillRect/>
          </a:stretch>
        </p:blipFill>
        <p:spPr bwMode="auto">
          <a:xfrm>
            <a:off x="5943600" y="4495800"/>
            <a:ext cx="1695450" cy="2057401"/>
          </a:xfrm>
          <a:prstGeom prst="rect">
            <a:avLst/>
          </a:prstGeom>
          <a:noFill/>
        </p:spPr>
      </p:pic>
      <p:sp>
        <p:nvSpPr>
          <p:cNvPr id="5" name="Rectangle 4"/>
          <p:cNvSpPr/>
          <p:nvPr/>
        </p:nvSpPr>
        <p:spPr>
          <a:xfrm>
            <a:off x="7620000" y="4495800"/>
            <a:ext cx="1524000" cy="923330"/>
          </a:xfrm>
          <a:prstGeom prst="rect">
            <a:avLst/>
          </a:prstGeom>
        </p:spPr>
        <p:txBody>
          <a:bodyPr wrap="square">
            <a:spAutoFit/>
          </a:bodyPr>
          <a:lstStyle/>
          <a:p>
            <a:r>
              <a:rPr lang="en-US" b="1" dirty="0" smtClean="0"/>
              <a:t>Robert  M. La </a:t>
            </a:r>
            <a:r>
              <a:rPr lang="en-US" b="1" dirty="0" err="1" smtClean="0"/>
              <a:t>Follette</a:t>
            </a:r>
            <a:r>
              <a:rPr lang="en-US" b="1" dirty="0" smtClean="0"/>
              <a:t>, Sr.</a:t>
            </a:r>
            <a:endParaRPr lang="en-US" dirty="0"/>
          </a:p>
        </p:txBody>
      </p:sp>
      <p:sp>
        <p:nvSpPr>
          <p:cNvPr id="6" name="Rectangle 5"/>
          <p:cNvSpPr/>
          <p:nvPr/>
        </p:nvSpPr>
        <p:spPr>
          <a:xfrm>
            <a:off x="7620000" y="5638800"/>
            <a:ext cx="1524000" cy="923330"/>
          </a:xfrm>
          <a:prstGeom prst="rect">
            <a:avLst/>
          </a:prstGeom>
        </p:spPr>
        <p:txBody>
          <a:bodyPr wrap="square">
            <a:spAutoFit/>
          </a:bodyPr>
          <a:lstStyle/>
          <a:p>
            <a:r>
              <a:rPr lang="en-US" dirty="0" smtClean="0"/>
              <a:t>Governor of </a:t>
            </a:r>
            <a:r>
              <a:rPr lang="en-US" b="1" dirty="0" smtClean="0"/>
              <a:t>Wisconsin</a:t>
            </a:r>
            <a:r>
              <a:rPr lang="en-US" dirty="0" smtClean="0"/>
              <a:t> 1901-1906</a:t>
            </a:r>
            <a:endParaRPr lang="en-US" dirty="0"/>
          </a:p>
        </p:txBody>
      </p:sp>
      <p:pic>
        <p:nvPicPr>
          <p:cNvPr id="1028" name="Picture 4" descr="Illustration"/>
          <p:cNvPicPr>
            <a:picLocks noChangeAspect="1" noChangeArrowheads="1"/>
          </p:cNvPicPr>
          <p:nvPr/>
        </p:nvPicPr>
        <p:blipFill>
          <a:blip r:embed="rId4" cstate="print"/>
          <a:srcRect l="6452" t="3185" r="6452" b="11889"/>
          <a:stretch>
            <a:fillRect/>
          </a:stretch>
        </p:blipFill>
        <p:spPr bwMode="auto">
          <a:xfrm>
            <a:off x="990600" y="1371600"/>
            <a:ext cx="1491615" cy="2209800"/>
          </a:xfrm>
          <a:prstGeom prst="rect">
            <a:avLst/>
          </a:prstGeom>
          <a:noFill/>
        </p:spPr>
      </p:pic>
      <p:sp>
        <p:nvSpPr>
          <p:cNvPr id="8" name="Rectangle 7"/>
          <p:cNvSpPr/>
          <p:nvPr/>
        </p:nvSpPr>
        <p:spPr>
          <a:xfrm>
            <a:off x="2438400" y="1447800"/>
            <a:ext cx="1523999" cy="646331"/>
          </a:xfrm>
          <a:prstGeom prst="rect">
            <a:avLst/>
          </a:prstGeom>
        </p:spPr>
        <p:txBody>
          <a:bodyPr wrap="square">
            <a:spAutoFit/>
          </a:bodyPr>
          <a:lstStyle/>
          <a:p>
            <a:r>
              <a:rPr lang="en-US" b="1" dirty="0" smtClean="0"/>
              <a:t>Charles</a:t>
            </a:r>
            <a:r>
              <a:rPr lang="en-US" dirty="0" smtClean="0"/>
              <a:t> B. </a:t>
            </a:r>
            <a:r>
              <a:rPr lang="en-US" b="1" dirty="0" err="1" smtClean="0"/>
              <a:t>Aycock</a:t>
            </a:r>
            <a:endParaRPr lang="en-US" dirty="0"/>
          </a:p>
        </p:txBody>
      </p:sp>
      <p:sp>
        <p:nvSpPr>
          <p:cNvPr id="9" name="Rectangle 8"/>
          <p:cNvSpPr/>
          <p:nvPr/>
        </p:nvSpPr>
        <p:spPr>
          <a:xfrm>
            <a:off x="2438400" y="2133600"/>
            <a:ext cx="1600199" cy="1200329"/>
          </a:xfrm>
          <a:prstGeom prst="rect">
            <a:avLst/>
          </a:prstGeom>
        </p:spPr>
        <p:txBody>
          <a:bodyPr wrap="square">
            <a:spAutoFit/>
          </a:bodyPr>
          <a:lstStyle/>
          <a:p>
            <a:r>
              <a:rPr lang="en-US" dirty="0" smtClean="0"/>
              <a:t>Governor of </a:t>
            </a:r>
            <a:r>
              <a:rPr lang="en-US" b="1" dirty="0" smtClean="0"/>
              <a:t>North Carolina</a:t>
            </a:r>
            <a:r>
              <a:rPr lang="en-US" dirty="0" smtClean="0"/>
              <a:t> 1901-1905</a:t>
            </a:r>
            <a:endParaRPr lang="en-US" dirty="0"/>
          </a:p>
        </p:txBody>
      </p:sp>
      <p:pic>
        <p:nvPicPr>
          <p:cNvPr id="1030" name="Picture 6" descr="http://upload.wikimedia.org/wikipedia/commons/b/b9/Jim_hogg.jpg"/>
          <p:cNvPicPr>
            <a:picLocks noChangeAspect="1" noChangeArrowheads="1"/>
          </p:cNvPicPr>
          <p:nvPr/>
        </p:nvPicPr>
        <p:blipFill>
          <a:blip r:embed="rId2" cstate="print"/>
          <a:srcRect l="72727" b="67523"/>
          <a:stretch>
            <a:fillRect/>
          </a:stretch>
        </p:blipFill>
        <p:spPr bwMode="auto">
          <a:xfrm>
            <a:off x="5562600" y="1600200"/>
            <a:ext cx="457200" cy="685800"/>
          </a:xfrm>
          <a:prstGeom prst="rect">
            <a:avLst/>
          </a:prstGeom>
          <a:noFill/>
        </p:spPr>
      </p:pic>
      <p:sp>
        <p:nvSpPr>
          <p:cNvPr id="12" name="Rectangle 11"/>
          <p:cNvSpPr/>
          <p:nvPr/>
        </p:nvSpPr>
        <p:spPr>
          <a:xfrm>
            <a:off x="6019800" y="2514600"/>
            <a:ext cx="1828800" cy="923330"/>
          </a:xfrm>
          <a:prstGeom prst="rect">
            <a:avLst/>
          </a:prstGeom>
        </p:spPr>
        <p:txBody>
          <a:bodyPr wrap="square">
            <a:spAutoFit/>
          </a:bodyPr>
          <a:lstStyle/>
          <a:p>
            <a:r>
              <a:rPr lang="en-US" dirty="0" smtClean="0"/>
              <a:t>Governor of </a:t>
            </a:r>
            <a:r>
              <a:rPr lang="en-US" b="1" dirty="0" smtClean="0"/>
              <a:t>Texas</a:t>
            </a:r>
            <a:r>
              <a:rPr lang="en-US" dirty="0" smtClean="0"/>
              <a:t>        1891-1895</a:t>
            </a:r>
            <a:endParaRPr lang="en-US" dirty="0"/>
          </a:p>
        </p:txBody>
      </p:sp>
      <p:sp>
        <p:nvSpPr>
          <p:cNvPr id="13" name="Rectangle 12"/>
          <p:cNvSpPr/>
          <p:nvPr/>
        </p:nvSpPr>
        <p:spPr>
          <a:xfrm>
            <a:off x="6096000" y="1295400"/>
            <a:ext cx="1430211" cy="923330"/>
          </a:xfrm>
          <a:prstGeom prst="rect">
            <a:avLst/>
          </a:prstGeom>
        </p:spPr>
        <p:txBody>
          <a:bodyPr wrap="square">
            <a:spAutoFit/>
          </a:bodyPr>
          <a:lstStyle/>
          <a:p>
            <a:r>
              <a:rPr lang="en-US" dirty="0" smtClean="0"/>
              <a:t>James Stephen Hogg</a:t>
            </a:r>
            <a:endParaRPr lang="en-US" dirty="0"/>
          </a:p>
        </p:txBody>
      </p:sp>
      <p:pic>
        <p:nvPicPr>
          <p:cNvPr id="1034" name="Picture 10" descr="http://upload.wikimedia.org/wikipedia/commons/4/47/Albert_B_Cummins.jpg"/>
          <p:cNvPicPr>
            <a:picLocks noChangeAspect="1" noChangeArrowheads="1"/>
          </p:cNvPicPr>
          <p:nvPr/>
        </p:nvPicPr>
        <p:blipFill>
          <a:blip r:embed="rId5" cstate="print"/>
          <a:srcRect l="22222" t="3556" r="11111" b="14667"/>
          <a:stretch>
            <a:fillRect/>
          </a:stretch>
        </p:blipFill>
        <p:spPr bwMode="auto">
          <a:xfrm>
            <a:off x="152400" y="4419600"/>
            <a:ext cx="1441174" cy="2209800"/>
          </a:xfrm>
          <a:prstGeom prst="rect">
            <a:avLst/>
          </a:prstGeom>
          <a:noFill/>
        </p:spPr>
      </p:pic>
      <p:sp>
        <p:nvSpPr>
          <p:cNvPr id="15" name="Rectangle 14"/>
          <p:cNvSpPr/>
          <p:nvPr/>
        </p:nvSpPr>
        <p:spPr>
          <a:xfrm>
            <a:off x="1600200" y="4572000"/>
            <a:ext cx="1752600" cy="646331"/>
          </a:xfrm>
          <a:prstGeom prst="rect">
            <a:avLst/>
          </a:prstGeom>
        </p:spPr>
        <p:txBody>
          <a:bodyPr wrap="square">
            <a:spAutoFit/>
          </a:bodyPr>
          <a:lstStyle/>
          <a:p>
            <a:r>
              <a:rPr lang="en-US" b="1" dirty="0" smtClean="0"/>
              <a:t>Albert  B. Cummins</a:t>
            </a:r>
            <a:endParaRPr lang="en-US" dirty="0"/>
          </a:p>
        </p:txBody>
      </p:sp>
      <p:sp>
        <p:nvSpPr>
          <p:cNvPr id="16" name="Rectangle 15"/>
          <p:cNvSpPr/>
          <p:nvPr/>
        </p:nvSpPr>
        <p:spPr>
          <a:xfrm>
            <a:off x="1600200" y="5410200"/>
            <a:ext cx="1600199" cy="923330"/>
          </a:xfrm>
          <a:prstGeom prst="rect">
            <a:avLst/>
          </a:prstGeom>
        </p:spPr>
        <p:txBody>
          <a:bodyPr wrap="square">
            <a:spAutoFit/>
          </a:bodyPr>
          <a:lstStyle/>
          <a:p>
            <a:r>
              <a:rPr lang="en-US" dirty="0" smtClean="0"/>
              <a:t>Governor of </a:t>
            </a:r>
            <a:r>
              <a:rPr lang="en-US" b="1" dirty="0" smtClean="0"/>
              <a:t>Iowa      </a:t>
            </a:r>
            <a:r>
              <a:rPr lang="en-US" dirty="0" smtClean="0"/>
              <a:t>1902-1908</a:t>
            </a:r>
            <a:endParaRPr lang="en-US" dirty="0"/>
          </a:p>
        </p:txBody>
      </p:sp>
      <p:sp>
        <p:nvSpPr>
          <p:cNvPr id="17" name="Rectangle 16"/>
          <p:cNvSpPr/>
          <p:nvPr/>
        </p:nvSpPr>
        <p:spPr>
          <a:xfrm>
            <a:off x="4572000" y="4572000"/>
            <a:ext cx="1066800" cy="646331"/>
          </a:xfrm>
          <a:prstGeom prst="rect">
            <a:avLst/>
          </a:prstGeom>
        </p:spPr>
        <p:txBody>
          <a:bodyPr wrap="square">
            <a:spAutoFit/>
          </a:bodyPr>
          <a:lstStyle/>
          <a:p>
            <a:r>
              <a:rPr lang="en-US" dirty="0" smtClean="0"/>
              <a:t>Joseph W. Folk</a:t>
            </a:r>
            <a:endParaRPr lang="en-US" dirty="0"/>
          </a:p>
        </p:txBody>
      </p:sp>
      <p:sp>
        <p:nvSpPr>
          <p:cNvPr id="18" name="Rectangle 17"/>
          <p:cNvSpPr/>
          <p:nvPr/>
        </p:nvSpPr>
        <p:spPr>
          <a:xfrm>
            <a:off x="4572000" y="5410200"/>
            <a:ext cx="1447800" cy="923330"/>
          </a:xfrm>
          <a:prstGeom prst="rect">
            <a:avLst/>
          </a:prstGeom>
        </p:spPr>
        <p:txBody>
          <a:bodyPr wrap="square">
            <a:spAutoFit/>
          </a:bodyPr>
          <a:lstStyle/>
          <a:p>
            <a:r>
              <a:rPr lang="en-US" dirty="0" smtClean="0"/>
              <a:t>Governor of </a:t>
            </a:r>
            <a:r>
              <a:rPr lang="en-US" b="1" dirty="0" smtClean="0"/>
              <a:t>Missouri</a:t>
            </a:r>
            <a:r>
              <a:rPr lang="en-US" dirty="0" smtClean="0"/>
              <a:t> 1905-1909</a:t>
            </a:r>
            <a:endParaRPr lang="en-US" dirty="0"/>
          </a:p>
        </p:txBody>
      </p:sp>
      <p:pic>
        <p:nvPicPr>
          <p:cNvPr id="1036" name="Picture 12" descr="http://img.auctiva.com/imgdata/7/8/0/3/9/9/webimg/244907455_tp.jpg"/>
          <p:cNvPicPr>
            <a:picLocks noChangeAspect="1" noChangeArrowheads="1"/>
          </p:cNvPicPr>
          <p:nvPr/>
        </p:nvPicPr>
        <p:blipFill>
          <a:blip r:embed="rId6" cstate="print"/>
          <a:srcRect l="11111" t="11777" r="15278" b="21481"/>
          <a:stretch>
            <a:fillRect/>
          </a:stretch>
        </p:blipFill>
        <p:spPr bwMode="auto">
          <a:xfrm>
            <a:off x="2971800" y="4572000"/>
            <a:ext cx="1603562" cy="20574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Vardaman’s Progressive Programs</a:t>
            </a:r>
            <a:endParaRPr lang="en-US" dirty="0"/>
          </a:p>
        </p:txBody>
      </p:sp>
      <p:sp>
        <p:nvSpPr>
          <p:cNvPr id="3" name="Content Placeholder 2"/>
          <p:cNvSpPr>
            <a:spLocks noGrp="1"/>
          </p:cNvSpPr>
          <p:nvPr>
            <p:ph idx="1"/>
          </p:nvPr>
        </p:nvSpPr>
        <p:spPr>
          <a:xfrm>
            <a:off x="1676400" y="1600200"/>
            <a:ext cx="6705600" cy="5257800"/>
          </a:xfrm>
        </p:spPr>
        <p:txBody>
          <a:bodyPr/>
          <a:lstStyle/>
          <a:p>
            <a:r>
              <a:rPr lang="en-US" dirty="0" smtClean="0"/>
              <a:t>He proposed laws to:</a:t>
            </a:r>
          </a:p>
          <a:p>
            <a:pPr>
              <a:buNone/>
            </a:pPr>
            <a:endParaRPr lang="en-US" dirty="0" smtClean="0"/>
          </a:p>
          <a:p>
            <a:r>
              <a:rPr lang="en-US" b="1" dirty="0" smtClean="0"/>
              <a:t>Restrict child labor.</a:t>
            </a:r>
          </a:p>
          <a:p>
            <a:r>
              <a:rPr lang="en-US" b="1" dirty="0" smtClean="0"/>
              <a:t>Assist the deaf.</a:t>
            </a:r>
          </a:p>
          <a:p>
            <a:r>
              <a:rPr lang="en-US" b="1" dirty="0" smtClean="0"/>
              <a:t>Care for the mentally ill.</a:t>
            </a:r>
          </a:p>
          <a:p>
            <a:endParaRPr lang="en-US" b="1" dirty="0" smtClean="0"/>
          </a:p>
          <a:p>
            <a:endParaRPr lang="en-US" b="1" dirty="0" smtClean="0"/>
          </a:p>
          <a:p>
            <a:r>
              <a:rPr lang="en-US" b="1" dirty="0" smtClean="0"/>
              <a:t>The state legislature did not pass them.</a:t>
            </a:r>
            <a:endParaRPr lang="en-US" b="1" dirty="0"/>
          </a:p>
        </p:txBody>
      </p:sp>
      <p:pic>
        <p:nvPicPr>
          <p:cNvPr id="4" name="Picture 2" descr="http://www.ourdocuments.gov/document_data/document_images/doc_059b_big.jpg"/>
          <p:cNvPicPr>
            <a:picLocks noChangeAspect="1" noChangeArrowheads="1"/>
          </p:cNvPicPr>
          <p:nvPr/>
        </p:nvPicPr>
        <p:blipFill>
          <a:blip r:embed="rId2" cstate="print"/>
          <a:srcRect r="4533"/>
          <a:stretch>
            <a:fillRect/>
          </a:stretch>
        </p:blipFill>
        <p:spPr bwMode="auto">
          <a:xfrm>
            <a:off x="1981200" y="3352800"/>
            <a:ext cx="4038600" cy="302895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assist the deaf?</a:t>
            </a:r>
            <a:endParaRPr lang="en-US" dirty="0"/>
          </a:p>
        </p:txBody>
      </p:sp>
      <p:sp>
        <p:nvSpPr>
          <p:cNvPr id="3" name="Content Placeholder 2"/>
          <p:cNvSpPr>
            <a:spLocks noGrp="1"/>
          </p:cNvSpPr>
          <p:nvPr>
            <p:ph idx="1"/>
          </p:nvPr>
        </p:nvSpPr>
        <p:spPr>
          <a:xfrm>
            <a:off x="2971800" y="1600200"/>
            <a:ext cx="5715000" cy="4191000"/>
          </a:xfrm>
        </p:spPr>
        <p:txBody>
          <a:bodyPr/>
          <a:lstStyle/>
          <a:p>
            <a:r>
              <a:rPr lang="en-US" sz="4000" b="1" dirty="0" smtClean="0">
                <a:solidFill>
                  <a:srgbClr val="FFFF00"/>
                </a:solidFill>
              </a:rPr>
              <a:t>Open schools for the deaf.</a:t>
            </a:r>
          </a:p>
          <a:p>
            <a:endParaRPr lang="en-US" sz="2000" b="1" dirty="0" smtClean="0"/>
          </a:p>
          <a:p>
            <a:r>
              <a:rPr lang="en-US" sz="4000" b="1" dirty="0" smtClean="0"/>
              <a:t>By the way, can a deaf person drive a car or motorcycle?</a:t>
            </a:r>
            <a:endParaRPr lang="en-US" sz="4000" b="1" dirty="0"/>
          </a:p>
        </p:txBody>
      </p:sp>
      <p:pic>
        <p:nvPicPr>
          <p:cNvPr id="25602" name="Picture 2" descr="hearing impaired"/>
          <p:cNvPicPr>
            <a:picLocks noChangeAspect="1" noChangeArrowheads="1"/>
          </p:cNvPicPr>
          <p:nvPr/>
        </p:nvPicPr>
        <p:blipFill>
          <a:blip r:embed="rId2" cstate="print"/>
          <a:srcRect/>
          <a:stretch>
            <a:fillRect/>
          </a:stretch>
        </p:blipFill>
        <p:spPr bwMode="auto">
          <a:xfrm>
            <a:off x="3352800" y="5257800"/>
            <a:ext cx="2286000" cy="1143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2"/>
                                        </p:tgtEl>
                                        <p:attrNameLst>
                                          <p:attrName>style.visibility</p:attrName>
                                        </p:attrNameLst>
                                      </p:cBhvr>
                                      <p:to>
                                        <p:strVal val="visible"/>
                                      </p:to>
                                    </p:set>
                                    <p:anim calcmode="lin" valueType="num">
                                      <p:cBhvr additive="base">
                                        <p:cTn id="19" dur="500" fill="hold"/>
                                        <p:tgtEl>
                                          <p:spTgt spid="25602"/>
                                        </p:tgtEl>
                                        <p:attrNameLst>
                                          <p:attrName>ppt_x</p:attrName>
                                        </p:attrNameLst>
                                      </p:cBhvr>
                                      <p:tavLst>
                                        <p:tav tm="0">
                                          <p:val>
                                            <p:strVal val="#ppt_x"/>
                                          </p:val>
                                        </p:tav>
                                        <p:tav tm="100000">
                                          <p:val>
                                            <p:strVal val="#ppt_x"/>
                                          </p:val>
                                        </p:tav>
                                      </p:tavLst>
                                    </p:anim>
                                    <p:anim calcmode="lin" valueType="num">
                                      <p:cBhvr additive="base">
                                        <p:cTn id="20"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child labor start?</a:t>
            </a:r>
            <a:endParaRPr lang="en-US" dirty="0"/>
          </a:p>
        </p:txBody>
      </p:sp>
      <p:sp>
        <p:nvSpPr>
          <p:cNvPr id="3" name="Content Placeholder 2"/>
          <p:cNvSpPr>
            <a:spLocks noGrp="1"/>
          </p:cNvSpPr>
          <p:nvPr>
            <p:ph idx="1"/>
          </p:nvPr>
        </p:nvSpPr>
        <p:spPr>
          <a:xfrm>
            <a:off x="2133600" y="1600200"/>
            <a:ext cx="6781800" cy="4648200"/>
          </a:xfrm>
        </p:spPr>
        <p:txBody>
          <a:bodyPr/>
          <a:lstStyle/>
          <a:p>
            <a:r>
              <a:rPr lang="en-US" sz="3600" b="1" dirty="0" smtClean="0"/>
              <a:t>The father’s wage fell to a point the father could not pay to put food on the table or rent for the home.</a:t>
            </a:r>
          </a:p>
          <a:p>
            <a:r>
              <a:rPr lang="en-US" sz="3600" b="1" dirty="0" smtClean="0"/>
              <a:t>Mother started working. The 	wage fell for both. </a:t>
            </a:r>
          </a:p>
          <a:p>
            <a:pPr lvl="2"/>
            <a:r>
              <a:rPr lang="en-US" sz="3600" b="1" dirty="0" smtClean="0"/>
              <a:t>So, the children started working.</a:t>
            </a:r>
            <a:endParaRPr lang="en-US" sz="36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2" name="Picture 14" descr="http://www.historyplace.com/unitedstates/childlabor/hine-biloxi.jpg"/>
          <p:cNvPicPr>
            <a:picLocks noChangeAspect="1" noChangeArrowheads="1"/>
          </p:cNvPicPr>
          <p:nvPr/>
        </p:nvPicPr>
        <p:blipFill>
          <a:blip r:embed="rId2" cstate="print"/>
          <a:srcRect/>
          <a:stretch>
            <a:fillRect/>
          </a:stretch>
        </p:blipFill>
        <p:spPr bwMode="auto">
          <a:xfrm>
            <a:off x="838200" y="1219200"/>
            <a:ext cx="6858000" cy="4848225"/>
          </a:xfrm>
          <a:prstGeom prst="rect">
            <a:avLst/>
          </a:prstGeom>
          <a:noFill/>
        </p:spPr>
      </p:pic>
      <p:pic>
        <p:nvPicPr>
          <p:cNvPr id="27660" name="Picture 12" descr="http://www.spartacus.schoolnet.co.uk/IRcripples.JPG"/>
          <p:cNvPicPr>
            <a:picLocks noChangeAspect="1" noChangeArrowheads="1"/>
          </p:cNvPicPr>
          <p:nvPr/>
        </p:nvPicPr>
        <p:blipFill>
          <a:blip r:embed="rId3" cstate="print"/>
          <a:srcRect/>
          <a:stretch>
            <a:fillRect/>
          </a:stretch>
        </p:blipFill>
        <p:spPr bwMode="auto">
          <a:xfrm>
            <a:off x="838200" y="1371600"/>
            <a:ext cx="6858000" cy="3983766"/>
          </a:xfrm>
          <a:prstGeom prst="rect">
            <a:avLst/>
          </a:prstGeom>
          <a:noFill/>
        </p:spPr>
      </p:pic>
      <p:pic>
        <p:nvPicPr>
          <p:cNvPr id="27652" name="Picture 4" descr="http://www.historyplace.com/unitedstates/childlabor/hine-london.jpg"/>
          <p:cNvPicPr>
            <a:picLocks noChangeAspect="1" noChangeArrowheads="1"/>
          </p:cNvPicPr>
          <p:nvPr/>
        </p:nvPicPr>
        <p:blipFill>
          <a:blip r:embed="rId4" cstate="print"/>
          <a:srcRect/>
          <a:stretch>
            <a:fillRect/>
          </a:stretch>
        </p:blipFill>
        <p:spPr bwMode="auto">
          <a:xfrm>
            <a:off x="838200" y="1219200"/>
            <a:ext cx="6858000" cy="4762500"/>
          </a:xfrm>
          <a:prstGeom prst="rect">
            <a:avLst/>
          </a:prstGeom>
          <a:noFill/>
        </p:spPr>
      </p:pic>
      <p:pic>
        <p:nvPicPr>
          <p:cNvPr id="27658" name="Picture 10" descr="http://www.historyplace.com/unitedstates/childlabor/hine-manuel.jpg"/>
          <p:cNvPicPr>
            <a:picLocks noChangeAspect="1" noChangeArrowheads="1"/>
          </p:cNvPicPr>
          <p:nvPr/>
        </p:nvPicPr>
        <p:blipFill>
          <a:blip r:embed="rId5" cstate="print"/>
          <a:srcRect/>
          <a:stretch>
            <a:fillRect/>
          </a:stretch>
        </p:blipFill>
        <p:spPr bwMode="auto">
          <a:xfrm>
            <a:off x="838200" y="1219200"/>
            <a:ext cx="6858000" cy="4829176"/>
          </a:xfrm>
          <a:prstGeom prst="rect">
            <a:avLst/>
          </a:prstGeom>
          <a:noFill/>
        </p:spPr>
      </p:pic>
      <p:sp>
        <p:nvSpPr>
          <p:cNvPr id="12" name="Rectangle 11"/>
          <p:cNvSpPr/>
          <p:nvPr/>
        </p:nvSpPr>
        <p:spPr>
          <a:xfrm>
            <a:off x="838200" y="5791200"/>
            <a:ext cx="6858000" cy="70788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b="1" dirty="0" smtClean="0"/>
              <a:t>Seafood Workers: Shrimp pickers, including little 8-year-old Max on the right. Biloxi, Mississippi. </a:t>
            </a:r>
            <a:endParaRPr lang="en-US" sz="2000" b="1" dirty="0"/>
          </a:p>
        </p:txBody>
      </p:sp>
      <p:sp>
        <p:nvSpPr>
          <p:cNvPr id="2" name="Title 1"/>
          <p:cNvSpPr>
            <a:spLocks noGrp="1"/>
          </p:cNvSpPr>
          <p:nvPr>
            <p:ph type="title"/>
          </p:nvPr>
        </p:nvSpPr>
        <p:spPr>
          <a:xfrm>
            <a:off x="457200" y="0"/>
            <a:ext cx="8229600" cy="1143000"/>
          </a:xfrm>
        </p:spPr>
        <p:txBody>
          <a:bodyPr/>
          <a:lstStyle/>
          <a:p>
            <a:r>
              <a:rPr lang="en-US" dirty="0" smtClean="0"/>
              <a:t>Why is child labor a problem?</a:t>
            </a:r>
            <a:endParaRPr lang="en-US" dirty="0"/>
          </a:p>
        </p:txBody>
      </p:sp>
      <p:sp>
        <p:nvSpPr>
          <p:cNvPr id="6" name="Rectangle 5"/>
          <p:cNvSpPr/>
          <p:nvPr/>
        </p:nvSpPr>
        <p:spPr>
          <a:xfrm>
            <a:off x="838200" y="5715000"/>
            <a:ext cx="6858000" cy="83099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400" b="1" dirty="0" smtClean="0"/>
              <a:t>The Factory: Some of the young knitters in London Hosiery Mills. London, Tennessee. </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27652"/>
                                        </p:tgtEl>
                                        <p:attrNameLst>
                                          <p:attrName>ppt_x</p:attrName>
                                        </p:attrNameLst>
                                      </p:cBhvr>
                                      <p:tavLst>
                                        <p:tav tm="0">
                                          <p:val>
                                            <p:strVal val="ppt_x"/>
                                          </p:val>
                                        </p:tav>
                                        <p:tav tm="100000">
                                          <p:val>
                                            <p:strVal val="1+ppt_w/2"/>
                                          </p:val>
                                        </p:tav>
                                      </p:tavLst>
                                    </p:anim>
                                    <p:anim calcmode="lin" valueType="num">
                                      <p:cBhvr additive="base">
                                        <p:cTn id="7" dur="500"/>
                                        <p:tgtEl>
                                          <p:spTgt spid="27652"/>
                                        </p:tgtEl>
                                        <p:attrNameLst>
                                          <p:attrName>ppt_y</p:attrName>
                                        </p:attrNameLst>
                                      </p:cBhvr>
                                      <p:tavLst>
                                        <p:tav tm="0">
                                          <p:val>
                                            <p:strVal val="ppt_y"/>
                                          </p:val>
                                        </p:tav>
                                        <p:tav tm="100000">
                                          <p:val>
                                            <p:strVal val="ppt_y"/>
                                          </p:val>
                                        </p:tav>
                                      </p:tavLst>
                                    </p:anim>
                                    <p:set>
                                      <p:cBhvr>
                                        <p:cTn id="8" dur="1" fill="hold">
                                          <p:stCondLst>
                                            <p:cond delay="499"/>
                                          </p:stCondLst>
                                        </p:cTn>
                                        <p:tgtEl>
                                          <p:spTgt spid="2765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27660"/>
                                        </p:tgtEl>
                                        <p:attrNameLst>
                                          <p:attrName>style.visibility</p:attrName>
                                        </p:attrNameLst>
                                      </p:cBhvr>
                                      <p:to>
                                        <p:strVal val="visible"/>
                                      </p:to>
                                    </p:set>
                                    <p:anim calcmode="lin" valueType="num">
                                      <p:cBhvr additive="base">
                                        <p:cTn id="15" dur="500" fill="hold"/>
                                        <p:tgtEl>
                                          <p:spTgt spid="27660"/>
                                        </p:tgtEl>
                                        <p:attrNameLst>
                                          <p:attrName>ppt_x</p:attrName>
                                        </p:attrNameLst>
                                      </p:cBhvr>
                                      <p:tavLst>
                                        <p:tav tm="0">
                                          <p:val>
                                            <p:strVal val="0-#ppt_w/2"/>
                                          </p:val>
                                        </p:tav>
                                        <p:tav tm="100000">
                                          <p:val>
                                            <p:strVal val="#ppt_x"/>
                                          </p:val>
                                        </p:tav>
                                      </p:tavLst>
                                    </p:anim>
                                    <p:anim calcmode="lin" valueType="num">
                                      <p:cBhvr additive="base">
                                        <p:cTn id="16" dur="500" fill="hold"/>
                                        <p:tgtEl>
                                          <p:spTgt spid="276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7658"/>
                                        </p:tgtEl>
                                        <p:attrNameLst>
                                          <p:attrName>style.visibility</p:attrName>
                                        </p:attrNameLst>
                                      </p:cBhvr>
                                      <p:to>
                                        <p:strVal val="visible"/>
                                      </p:to>
                                    </p:set>
                                    <p:anim calcmode="lin" valueType="num">
                                      <p:cBhvr additive="base">
                                        <p:cTn id="21" dur="500" fill="hold"/>
                                        <p:tgtEl>
                                          <p:spTgt spid="27658"/>
                                        </p:tgtEl>
                                        <p:attrNameLst>
                                          <p:attrName>ppt_x</p:attrName>
                                        </p:attrNameLst>
                                      </p:cBhvr>
                                      <p:tavLst>
                                        <p:tav tm="0">
                                          <p:val>
                                            <p:strVal val="0-#ppt_w/2"/>
                                          </p:val>
                                        </p:tav>
                                        <p:tav tm="100000">
                                          <p:val>
                                            <p:strVal val="#ppt_x"/>
                                          </p:val>
                                        </p:tav>
                                      </p:tavLst>
                                    </p:anim>
                                    <p:anim calcmode="lin" valueType="num">
                                      <p:cBhvr additive="base">
                                        <p:cTn id="22" dur="500" fill="hold"/>
                                        <p:tgtEl>
                                          <p:spTgt spid="27658"/>
                                        </p:tgtEl>
                                        <p:attrNameLst>
                                          <p:attrName>ppt_y</p:attrName>
                                        </p:attrNameLst>
                                      </p:cBhvr>
                                      <p:tavLst>
                                        <p:tav tm="0">
                                          <p:val>
                                            <p:strVal val="#ppt_y"/>
                                          </p:val>
                                        </p:tav>
                                        <p:tav tm="100000">
                                          <p:val>
                                            <p:strVal val="#ppt_y"/>
                                          </p:val>
                                        </p:tav>
                                      </p:tavLst>
                                    </p:anim>
                                  </p:childTnLst>
                                </p:cTn>
                              </p:par>
                              <p:par>
                                <p:cTn id="23" presetID="2" presetClass="exit" presetSubtype="2" fill="hold" nodeType="withEffect">
                                  <p:stCondLst>
                                    <p:cond delay="0"/>
                                  </p:stCondLst>
                                  <p:childTnLst>
                                    <p:anim calcmode="lin" valueType="num">
                                      <p:cBhvr additive="base">
                                        <p:cTn id="24" dur="500"/>
                                        <p:tgtEl>
                                          <p:spTgt spid="27660"/>
                                        </p:tgtEl>
                                        <p:attrNameLst>
                                          <p:attrName>ppt_x</p:attrName>
                                        </p:attrNameLst>
                                      </p:cBhvr>
                                      <p:tavLst>
                                        <p:tav tm="0">
                                          <p:val>
                                            <p:strVal val="ppt_x"/>
                                          </p:val>
                                        </p:tav>
                                        <p:tav tm="100000">
                                          <p:val>
                                            <p:strVal val="1+ppt_w/2"/>
                                          </p:val>
                                        </p:tav>
                                      </p:tavLst>
                                    </p:anim>
                                    <p:anim calcmode="lin" valueType="num">
                                      <p:cBhvr additive="base">
                                        <p:cTn id="25" dur="500"/>
                                        <p:tgtEl>
                                          <p:spTgt spid="27660"/>
                                        </p:tgtEl>
                                        <p:attrNameLst>
                                          <p:attrName>ppt_y</p:attrName>
                                        </p:attrNameLst>
                                      </p:cBhvr>
                                      <p:tavLst>
                                        <p:tav tm="0">
                                          <p:val>
                                            <p:strVal val="ppt_y"/>
                                          </p:val>
                                        </p:tav>
                                        <p:tav tm="100000">
                                          <p:val>
                                            <p:strVal val="ppt_y"/>
                                          </p:val>
                                        </p:tav>
                                      </p:tavLst>
                                    </p:anim>
                                    <p:set>
                                      <p:cBhvr>
                                        <p:cTn id="26" dur="1" fill="hold">
                                          <p:stCondLst>
                                            <p:cond delay="499"/>
                                          </p:stCondLst>
                                        </p:cTn>
                                        <p:tgtEl>
                                          <p:spTgt spid="276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662"/>
                                        </p:tgtEl>
                                        <p:attrNameLst>
                                          <p:attrName>style.visibility</p:attrName>
                                        </p:attrNameLst>
                                      </p:cBhvr>
                                      <p:to>
                                        <p:strVal val="visible"/>
                                      </p:to>
                                    </p:set>
                                    <p:anim calcmode="lin" valueType="num">
                                      <p:cBhvr additive="base">
                                        <p:cTn id="31" dur="500" fill="hold"/>
                                        <p:tgtEl>
                                          <p:spTgt spid="27662"/>
                                        </p:tgtEl>
                                        <p:attrNameLst>
                                          <p:attrName>ppt_x</p:attrName>
                                        </p:attrNameLst>
                                      </p:cBhvr>
                                      <p:tavLst>
                                        <p:tav tm="0">
                                          <p:val>
                                            <p:strVal val="0-#ppt_w/2"/>
                                          </p:val>
                                        </p:tav>
                                        <p:tav tm="100000">
                                          <p:val>
                                            <p:strVal val="#ppt_x"/>
                                          </p:val>
                                        </p:tav>
                                      </p:tavLst>
                                    </p:anim>
                                    <p:anim calcmode="lin" valueType="num">
                                      <p:cBhvr additive="base">
                                        <p:cTn id="32" dur="500" fill="hold"/>
                                        <p:tgtEl>
                                          <p:spTgt spid="27662"/>
                                        </p:tgtEl>
                                        <p:attrNameLst>
                                          <p:attrName>ppt_y</p:attrName>
                                        </p:attrNameLst>
                                      </p:cBhvr>
                                      <p:tavLst>
                                        <p:tav tm="0">
                                          <p:val>
                                            <p:strVal val="#ppt_y"/>
                                          </p:val>
                                        </p:tav>
                                        <p:tav tm="100000">
                                          <p:val>
                                            <p:strVal val="#ppt_y"/>
                                          </p:val>
                                        </p:tav>
                                      </p:tavLst>
                                    </p:anim>
                                  </p:childTnLst>
                                </p:cTn>
                              </p:par>
                              <p:par>
                                <p:cTn id="33" presetID="2" presetClass="exit" presetSubtype="2" fill="hold" nodeType="withEffect">
                                  <p:stCondLst>
                                    <p:cond delay="0"/>
                                  </p:stCondLst>
                                  <p:childTnLst>
                                    <p:anim calcmode="lin" valueType="num">
                                      <p:cBhvr additive="base">
                                        <p:cTn id="34" dur="500"/>
                                        <p:tgtEl>
                                          <p:spTgt spid="27658"/>
                                        </p:tgtEl>
                                        <p:attrNameLst>
                                          <p:attrName>ppt_x</p:attrName>
                                        </p:attrNameLst>
                                      </p:cBhvr>
                                      <p:tavLst>
                                        <p:tav tm="0">
                                          <p:val>
                                            <p:strVal val="ppt_x"/>
                                          </p:val>
                                        </p:tav>
                                        <p:tav tm="100000">
                                          <p:val>
                                            <p:strVal val="1+ppt_w/2"/>
                                          </p:val>
                                        </p:tav>
                                      </p:tavLst>
                                    </p:anim>
                                    <p:anim calcmode="lin" valueType="num">
                                      <p:cBhvr additive="base">
                                        <p:cTn id="35" dur="500"/>
                                        <p:tgtEl>
                                          <p:spTgt spid="27658"/>
                                        </p:tgtEl>
                                        <p:attrNameLst>
                                          <p:attrName>ppt_y</p:attrName>
                                        </p:attrNameLst>
                                      </p:cBhvr>
                                      <p:tavLst>
                                        <p:tav tm="0">
                                          <p:val>
                                            <p:strVal val="ppt_y"/>
                                          </p:val>
                                        </p:tav>
                                        <p:tav tm="100000">
                                          <p:val>
                                            <p:strVal val="ppt_y"/>
                                          </p:val>
                                        </p:tav>
                                      </p:tavLst>
                                    </p:anim>
                                    <p:set>
                                      <p:cBhvr>
                                        <p:cTn id="36" dur="1" fill="hold">
                                          <p:stCondLst>
                                            <p:cond delay="499"/>
                                          </p:stCondLst>
                                        </p:cTn>
                                        <p:tgtEl>
                                          <p:spTgt spid="27658"/>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34200"/>
          </a:xfrm>
        </p:spPr>
        <p:style>
          <a:lnRef idx="1">
            <a:schemeClr val="accent6"/>
          </a:lnRef>
          <a:fillRef idx="2">
            <a:schemeClr val="accent6"/>
          </a:fillRef>
          <a:effectRef idx="1">
            <a:schemeClr val="accent6"/>
          </a:effectRef>
          <a:fontRef idx="minor">
            <a:schemeClr val="dk1"/>
          </a:fontRef>
        </p:style>
        <p:txBody>
          <a:bodyPr/>
          <a:lstStyle/>
          <a:p>
            <a:pPr>
              <a:buNone/>
            </a:pPr>
            <a:r>
              <a:rPr lang="en-US" sz="1800" dirty="0" smtClean="0"/>
              <a:t>		</a:t>
            </a:r>
          </a:p>
          <a:p>
            <a:pPr>
              <a:buNone/>
            </a:pPr>
            <a:r>
              <a:rPr lang="en-US" sz="2800" dirty="0" smtClean="0"/>
              <a:t>			    Children who worked long hours in the 		    textile mills became very tired and found it 		    difficult to maintain the speed required by 		    the over lookers. Children were usually </a:t>
            </a:r>
            <a:r>
              <a:rPr lang="en-US" sz="2800" b="1" dirty="0" smtClean="0">
                <a:solidFill>
                  <a:srgbClr val="FF0000"/>
                </a:solidFill>
              </a:rPr>
              <a:t>hit 		    with a strap</a:t>
            </a:r>
            <a:r>
              <a:rPr lang="en-US" sz="2800" dirty="0" smtClean="0"/>
              <a:t> to make them work faster. In 		    some factories children were </a:t>
            </a:r>
            <a:r>
              <a:rPr lang="en-US" sz="2800" b="1" dirty="0" smtClean="0">
                <a:solidFill>
                  <a:srgbClr val="FF0000"/>
                </a:solidFill>
              </a:rPr>
              <a:t>dipped head first into the water cistern</a:t>
            </a:r>
            <a:r>
              <a:rPr lang="en-US" sz="2800" dirty="0" smtClean="0"/>
              <a:t> if they became drowsy. Children were also punished for arriving late for work and for talking to the other children. Parish apprentices who ran away from the factory was in danger of being sent to </a:t>
            </a:r>
            <a:r>
              <a:rPr lang="en-US" sz="2800" b="1" dirty="0" smtClean="0">
                <a:solidFill>
                  <a:srgbClr val="FF0000"/>
                </a:solidFill>
              </a:rPr>
              <a:t>prison</a:t>
            </a:r>
            <a:r>
              <a:rPr lang="en-US" sz="2800" dirty="0" smtClean="0"/>
              <a:t>. Children who were considered potential runaways were </a:t>
            </a:r>
            <a:r>
              <a:rPr lang="en-US" sz="2800" b="1" dirty="0" smtClean="0">
                <a:solidFill>
                  <a:srgbClr val="FF0000"/>
                </a:solidFill>
              </a:rPr>
              <a:t>placed in irons</a:t>
            </a:r>
            <a:r>
              <a:rPr lang="en-US" sz="2800" dirty="0" smtClean="0"/>
              <a:t>.</a:t>
            </a:r>
          </a:p>
          <a:p>
            <a:endParaRPr lang="en-US" dirty="0"/>
          </a:p>
        </p:txBody>
      </p:sp>
      <p:pic>
        <p:nvPicPr>
          <p:cNvPr id="29700" name="Picture 4" descr="http://www.spartacus.schoolnet.co.uk/IRpunishments.JPG"/>
          <p:cNvPicPr>
            <a:picLocks noChangeAspect="1" noChangeArrowheads="1"/>
          </p:cNvPicPr>
          <p:nvPr/>
        </p:nvPicPr>
        <p:blipFill>
          <a:blip r:embed="rId2" cstate="print"/>
          <a:srcRect/>
          <a:stretch>
            <a:fillRect/>
          </a:stretch>
        </p:blipFill>
        <p:spPr bwMode="auto">
          <a:xfrm>
            <a:off x="228600" y="152400"/>
            <a:ext cx="1933575" cy="28194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Illness</a:t>
            </a:r>
            <a:endParaRPr lang="en-US" dirty="0"/>
          </a:p>
        </p:txBody>
      </p:sp>
      <p:sp>
        <p:nvSpPr>
          <p:cNvPr id="3" name="Content Placeholder 2"/>
          <p:cNvSpPr>
            <a:spLocks noGrp="1"/>
          </p:cNvSpPr>
          <p:nvPr>
            <p:ph idx="1"/>
          </p:nvPr>
        </p:nvSpPr>
        <p:spPr>
          <a:xfrm>
            <a:off x="2743200" y="1600200"/>
            <a:ext cx="5943600" cy="3700463"/>
          </a:xfrm>
        </p:spPr>
        <p:txBody>
          <a:bodyPr/>
          <a:lstStyle/>
          <a:p>
            <a:r>
              <a:rPr lang="en-US" b="1" dirty="0" smtClean="0"/>
              <a:t>What do you do with a mentally ill child?</a:t>
            </a:r>
          </a:p>
          <a:p>
            <a:pPr lvl="3"/>
            <a:endParaRPr lang="en-US" sz="1600" b="1" dirty="0" smtClean="0"/>
          </a:p>
          <a:p>
            <a:pPr lvl="3"/>
            <a:endParaRPr lang="en-US" sz="1600" b="1" dirty="0" smtClean="0"/>
          </a:p>
          <a:p>
            <a:pPr lvl="3">
              <a:buNone/>
            </a:pPr>
            <a:r>
              <a:rPr lang="en-US" sz="1600" b="1" dirty="0" smtClean="0"/>
              <a:t>	</a:t>
            </a:r>
          </a:p>
          <a:p>
            <a:pPr lvl="3">
              <a:buNone/>
            </a:pPr>
            <a:r>
              <a:rPr lang="en-US" sz="1600" b="1" dirty="0" smtClean="0"/>
              <a:t>	</a:t>
            </a:r>
            <a:r>
              <a:rPr lang="en-US" sz="3200" b="1" dirty="0" smtClean="0"/>
              <a:t>To Kill a Mockingbird.</a:t>
            </a:r>
            <a:endParaRPr lang="en-US" sz="1600" b="1" dirty="0" smtClean="0"/>
          </a:p>
          <a:p>
            <a:endParaRPr lang="en-US" b="1" dirty="0" smtClean="0"/>
          </a:p>
          <a:p>
            <a:endParaRPr lang="en-US" sz="2400" b="1" dirty="0" smtClean="0"/>
          </a:p>
          <a:p>
            <a:r>
              <a:rPr lang="en-US" b="1" dirty="0" smtClean="0"/>
              <a:t>Insane Asylums</a:t>
            </a:r>
            <a:endParaRPr lang="en-US" dirty="0"/>
          </a:p>
        </p:txBody>
      </p:sp>
      <p:pic>
        <p:nvPicPr>
          <p:cNvPr id="1026" name="Picture 2" descr="http://ts1.mm.bing.net/images/thumbnail.aspx?q=170896919864&amp;id=b7b68a5039388bebb4d1c2fd21fe250b&amp;url=http%3a%2f%2fwww.movieposter.com%2fposters%2farchive%2fmain%2f86%2fMPW-43354"/>
          <p:cNvPicPr>
            <a:picLocks noChangeAspect="1" noChangeArrowheads="1"/>
          </p:cNvPicPr>
          <p:nvPr/>
        </p:nvPicPr>
        <p:blipFill>
          <a:blip r:embed="rId2" cstate="print"/>
          <a:srcRect/>
          <a:stretch>
            <a:fillRect/>
          </a:stretch>
        </p:blipFill>
        <p:spPr bwMode="auto">
          <a:xfrm>
            <a:off x="3352800" y="3048000"/>
            <a:ext cx="1009650" cy="1524001"/>
          </a:xfrm>
          <a:prstGeom prst="rect">
            <a:avLst/>
          </a:prstGeom>
          <a:noFill/>
        </p:spPr>
      </p:pic>
      <p:sp>
        <p:nvSpPr>
          <p:cNvPr id="5" name="Rectangle 4"/>
          <p:cNvSpPr/>
          <p:nvPr/>
        </p:nvSpPr>
        <p:spPr>
          <a:xfrm>
            <a:off x="0" y="4800600"/>
            <a:ext cx="2743200"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3600" b="1" dirty="0" smtClean="0"/>
              <a:t>Boo" </a:t>
            </a:r>
            <a:r>
              <a:rPr lang="en-US" sz="3600" b="1" dirty="0" err="1" smtClean="0"/>
              <a:t>Radley</a:t>
            </a:r>
            <a:endParaRPr lang="en-US" sz="3600" b="1" dirty="0"/>
          </a:p>
        </p:txBody>
      </p:sp>
      <p:pic>
        <p:nvPicPr>
          <p:cNvPr id="1028" name="Picture 4" descr="Boo Radley"/>
          <p:cNvPicPr>
            <a:picLocks noChangeAspect="1" noChangeArrowheads="1"/>
          </p:cNvPicPr>
          <p:nvPr/>
        </p:nvPicPr>
        <p:blipFill>
          <a:blip r:embed="rId3" cstate="print"/>
          <a:srcRect r="2769"/>
          <a:stretch>
            <a:fillRect/>
          </a:stretch>
        </p:blipFill>
        <p:spPr bwMode="auto">
          <a:xfrm>
            <a:off x="0" y="3276600"/>
            <a:ext cx="2743200" cy="1519177"/>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0-#ppt_w/2"/>
                                          </p:val>
                                        </p:tav>
                                        <p:tav tm="100000">
                                          <p:val>
                                            <p:strVal val="#ppt_x"/>
                                          </p:val>
                                        </p:tav>
                                      </p:tavLst>
                                    </p:anim>
                                    <p:anim calcmode="lin" valueType="num">
                                      <p:cBhvr additive="base">
                                        <p:cTn id="18" dur="500" fill="hold"/>
                                        <p:tgtEl>
                                          <p:spTgt spid="102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ppt_y"/>
                                          </p:val>
                                        </p:tav>
                                        <p:tav tm="100000">
                                          <p:val>
                                            <p:strVal val="#ppt_y"/>
                                          </p:val>
                                        </p:tav>
                                      </p:tavLst>
                                    </p:anim>
                                  </p:childTnLst>
                                </p:cTn>
                              </p:par>
                              <p:par>
                                <p:cTn id="29" presetID="1" presetClass="exit" presetSubtype="0" fill="hold" nodeType="with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Insane Asylums</a:t>
            </a:r>
            <a:endParaRPr lang="en-US" dirty="0"/>
          </a:p>
        </p:txBody>
      </p:sp>
      <p:sp>
        <p:nvSpPr>
          <p:cNvPr id="3" name="Content Placeholder 2"/>
          <p:cNvSpPr>
            <a:spLocks noGrp="1"/>
          </p:cNvSpPr>
          <p:nvPr>
            <p:ph idx="1"/>
          </p:nvPr>
        </p:nvSpPr>
        <p:spPr>
          <a:xfrm>
            <a:off x="533400" y="4572000"/>
            <a:ext cx="8229600" cy="2286000"/>
          </a:xfrm>
        </p:spPr>
        <p:style>
          <a:lnRef idx="1">
            <a:schemeClr val="accent3"/>
          </a:lnRef>
          <a:fillRef idx="2">
            <a:schemeClr val="accent3"/>
          </a:fillRef>
          <a:effectRef idx="1">
            <a:schemeClr val="accent3"/>
          </a:effectRef>
          <a:fontRef idx="minor">
            <a:schemeClr val="dk1"/>
          </a:fontRef>
        </p:style>
        <p:txBody>
          <a:bodyPr/>
          <a:lstStyle/>
          <a:p>
            <a:pPr>
              <a:buNone/>
            </a:pPr>
            <a:r>
              <a:rPr lang="en-US" sz="2000" dirty="0" smtClean="0"/>
              <a:t>	Governor </a:t>
            </a:r>
            <a:r>
              <a:rPr lang="en-US" sz="2000" dirty="0" smtClean="0">
                <a:solidFill>
                  <a:schemeClr val="tx1"/>
                </a:solidFill>
              </a:rPr>
              <a:t>AG Brown</a:t>
            </a:r>
            <a:r>
              <a:rPr lang="en-US" sz="2000" dirty="0" smtClean="0"/>
              <a:t> made the first public proposition to establish a hospital for the insane in </a:t>
            </a:r>
            <a:r>
              <a:rPr lang="en-US" sz="2000" dirty="0" smtClean="0">
                <a:solidFill>
                  <a:srgbClr val="FF0080"/>
                </a:solidFill>
              </a:rPr>
              <a:t>1846</a:t>
            </a:r>
            <a:r>
              <a:rPr lang="en-US" sz="2000" dirty="0" smtClean="0"/>
              <a:t>.  In 1848, the Mississippi Legislature appropriated funds for the original facility, which opened in </a:t>
            </a:r>
            <a:r>
              <a:rPr lang="en-US" sz="2000" dirty="0" smtClean="0">
                <a:solidFill>
                  <a:srgbClr val="FF0080"/>
                </a:solidFill>
              </a:rPr>
              <a:t>1855</a:t>
            </a:r>
            <a:r>
              <a:rPr lang="en-US" sz="2000" dirty="0" smtClean="0"/>
              <a:t> at the present site of the University of Mississippi Medical Center in </a:t>
            </a:r>
            <a:r>
              <a:rPr lang="en-US" sz="2000" dirty="0" smtClean="0">
                <a:solidFill>
                  <a:srgbClr val="FF0080"/>
                </a:solidFill>
              </a:rPr>
              <a:t>Jackson</a:t>
            </a:r>
            <a:r>
              <a:rPr lang="en-US" sz="2000" dirty="0" smtClean="0"/>
              <a:t>.  In 1900, the name of the hospital was changed from "Mississippi State Lunatic Asylum" to "Mississippi State Insane Hospital." </a:t>
            </a:r>
            <a:endParaRPr lang="en-US" sz="2000" dirty="0"/>
          </a:p>
        </p:txBody>
      </p:sp>
      <p:pic>
        <p:nvPicPr>
          <p:cNvPr id="31746" name="Picture 2" descr="http://www.msh.state.ms.us/tour/TourImages/asylum.gif"/>
          <p:cNvPicPr>
            <a:picLocks noChangeAspect="1" noChangeArrowheads="1"/>
          </p:cNvPicPr>
          <p:nvPr/>
        </p:nvPicPr>
        <p:blipFill>
          <a:blip r:embed="rId2" cstate="print"/>
          <a:srcRect/>
          <a:stretch>
            <a:fillRect/>
          </a:stretch>
        </p:blipFill>
        <p:spPr bwMode="auto">
          <a:xfrm>
            <a:off x="1371600" y="1066800"/>
            <a:ext cx="6553200" cy="2649440"/>
          </a:xfrm>
          <a:prstGeom prst="rect">
            <a:avLst/>
          </a:prstGeom>
          <a:noFill/>
        </p:spPr>
      </p:pic>
      <p:sp>
        <p:nvSpPr>
          <p:cNvPr id="5" name="Rectangle 4"/>
          <p:cNvSpPr/>
          <p:nvPr/>
        </p:nvSpPr>
        <p:spPr>
          <a:xfrm>
            <a:off x="1371600" y="3581400"/>
            <a:ext cx="65532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800" b="1" dirty="0" smtClean="0"/>
              <a:t>Mississippi State Lunatic Asylum (est. 1855)</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Mississippi State Hospital in Whitfield </a:t>
            </a:r>
            <a:endParaRPr lang="en-US" dirty="0"/>
          </a:p>
        </p:txBody>
      </p:sp>
      <p:sp>
        <p:nvSpPr>
          <p:cNvPr id="3" name="Content Placeholder 2"/>
          <p:cNvSpPr>
            <a:spLocks noGrp="1"/>
          </p:cNvSpPr>
          <p:nvPr>
            <p:ph idx="1"/>
          </p:nvPr>
        </p:nvSpPr>
        <p:spPr>
          <a:xfrm>
            <a:off x="3200400" y="1600200"/>
            <a:ext cx="5486400" cy="5029200"/>
          </a:xfrm>
        </p:spPr>
        <p:txBody>
          <a:bodyPr/>
          <a:lstStyle/>
          <a:p>
            <a:pPr>
              <a:buNone/>
            </a:pPr>
            <a:r>
              <a:rPr lang="en-US" dirty="0" smtClean="0"/>
              <a:t>	</a:t>
            </a:r>
            <a:r>
              <a:rPr lang="en-US" sz="2800" b="1" dirty="0" smtClean="0"/>
              <a:t>In </a:t>
            </a:r>
            <a:r>
              <a:rPr lang="en-US" sz="2800" b="1" dirty="0" smtClean="0">
                <a:solidFill>
                  <a:srgbClr val="FFFF00"/>
                </a:solidFill>
              </a:rPr>
              <a:t>1935</a:t>
            </a:r>
            <a:r>
              <a:rPr lang="en-US" sz="2800" b="1" dirty="0" smtClean="0"/>
              <a:t>, the psychiatric hospital was moved to the community of </a:t>
            </a:r>
            <a:r>
              <a:rPr lang="en-US" sz="2800" b="1" dirty="0" smtClean="0">
                <a:solidFill>
                  <a:srgbClr val="FFFF00"/>
                </a:solidFill>
              </a:rPr>
              <a:t>Howell</a:t>
            </a:r>
            <a:r>
              <a:rPr lang="en-US" sz="2800" b="1" dirty="0" smtClean="0"/>
              <a:t> which was then the site of the state penal colony, located near the current town of </a:t>
            </a:r>
            <a:r>
              <a:rPr lang="en-US" sz="2800" b="1" dirty="0" smtClean="0">
                <a:solidFill>
                  <a:srgbClr val="FFFF00"/>
                </a:solidFill>
              </a:rPr>
              <a:t>Brandon</a:t>
            </a:r>
            <a:r>
              <a:rPr lang="en-US" sz="2800" b="1" dirty="0" smtClean="0"/>
              <a:t>, the area was renamed "Whitfield" in honor of Gov. </a:t>
            </a:r>
            <a:r>
              <a:rPr lang="en-US" sz="2800" b="1" dirty="0" smtClean="0">
                <a:solidFill>
                  <a:srgbClr val="FFFF00"/>
                </a:solidFill>
              </a:rPr>
              <a:t>Henry L Whitfield</a:t>
            </a:r>
            <a:r>
              <a:rPr lang="en-US" sz="2800" b="1" dirty="0" smtClean="0"/>
              <a:t>.</a:t>
            </a:r>
            <a:endParaRPr lang="en-US" sz="2800" b="1" dirty="0"/>
          </a:p>
        </p:txBody>
      </p:sp>
      <p:pic>
        <p:nvPicPr>
          <p:cNvPr id="32774" name="Picture 6" descr="http://www.dmh.state.ms.us/Images/Graphics/photo/facility/21fRONT.jpg"/>
          <p:cNvPicPr>
            <a:picLocks noChangeAspect="1" noChangeArrowheads="1"/>
          </p:cNvPicPr>
          <p:nvPr/>
        </p:nvPicPr>
        <p:blipFill>
          <a:blip r:embed="rId2" cstate="print"/>
          <a:srcRect/>
          <a:stretch>
            <a:fillRect/>
          </a:stretch>
        </p:blipFill>
        <p:spPr bwMode="auto">
          <a:xfrm>
            <a:off x="114300" y="1905000"/>
            <a:ext cx="3333750" cy="2667000"/>
          </a:xfrm>
          <a:prstGeom prst="rect">
            <a:avLst/>
          </a:prstGeom>
          <a:noFill/>
        </p:spPr>
      </p:pic>
      <p:pic>
        <p:nvPicPr>
          <p:cNvPr id="32777" name="Picture 9" descr="http://www.dmh.state.ms.us/Images/Graphics/banner.gif"/>
          <p:cNvPicPr>
            <a:picLocks noChangeAspect="1" noChangeArrowheads="1"/>
          </p:cNvPicPr>
          <p:nvPr/>
        </p:nvPicPr>
        <p:blipFill>
          <a:blip r:embed="rId3" cstate="print"/>
          <a:srcRect/>
          <a:stretch>
            <a:fillRect/>
          </a:stretch>
        </p:blipFill>
        <p:spPr bwMode="auto">
          <a:xfrm>
            <a:off x="3028950" y="5715000"/>
            <a:ext cx="6115050" cy="733426"/>
          </a:xfrm>
          <a:prstGeom prst="rect">
            <a:avLst/>
          </a:prstGeom>
          <a:noFill/>
        </p:spPr>
      </p:pic>
      <p:sp>
        <p:nvSpPr>
          <p:cNvPr id="6" name="Rectangle 5"/>
          <p:cNvSpPr/>
          <p:nvPr/>
        </p:nvSpPr>
        <p:spPr>
          <a:xfrm>
            <a:off x="8610600" y="5486400"/>
            <a:ext cx="533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429000" cy="2544762"/>
          </a:xfrm>
        </p:spPr>
        <p:txBody>
          <a:bodyPr/>
          <a:lstStyle/>
          <a:p>
            <a:r>
              <a:rPr lang="en-US" dirty="0" smtClean="0"/>
              <a:t>What is this cartoon about?</a:t>
            </a:r>
            <a:endParaRPr lang="en-US" dirty="0"/>
          </a:p>
        </p:txBody>
      </p:sp>
      <p:pic>
        <p:nvPicPr>
          <p:cNvPr id="53250" name="Picture 2" descr="http://iaspace.pbworks.com/f/1244999336/jfk%20positive%20cartoon.gif"/>
          <p:cNvPicPr>
            <a:picLocks noChangeAspect="1" noChangeArrowheads="1"/>
          </p:cNvPicPr>
          <p:nvPr/>
        </p:nvPicPr>
        <p:blipFill>
          <a:blip r:embed="rId2" cstate="print"/>
          <a:srcRect t="1541" r="4000" b="1349"/>
          <a:stretch>
            <a:fillRect/>
          </a:stretch>
        </p:blipFill>
        <p:spPr bwMode="auto">
          <a:xfrm>
            <a:off x="0" y="0"/>
            <a:ext cx="5225143" cy="6858000"/>
          </a:xfrm>
          <a:prstGeom prst="rect">
            <a:avLst/>
          </a:prstGeom>
          <a:noFill/>
        </p:spPr>
      </p:pic>
      <p:sp>
        <p:nvSpPr>
          <p:cNvPr id="5" name="Subtitle 4"/>
          <p:cNvSpPr txBox="1">
            <a:spLocks/>
          </p:cNvSpPr>
          <p:nvPr/>
        </p:nvSpPr>
        <p:spPr bwMode="auto">
          <a:xfrm>
            <a:off x="5257800" y="2514600"/>
            <a:ext cx="38862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3600" b="0" i="0" u="none" strike="noStrike" kern="0" cap="none" spc="0" normalizeH="0" baseline="0" noProof="0" dirty="0" smtClean="0">
                <a:ln>
                  <a:noFill/>
                </a:ln>
                <a:solidFill>
                  <a:schemeClr val="tx1"/>
                </a:solidFill>
                <a:effectLst/>
                <a:uLnTx/>
                <a:uFillTx/>
                <a:latin typeface="+mn-lt"/>
                <a:ea typeface="+mn-ea"/>
                <a:cs typeface="+mn-cs"/>
              </a:rPr>
              <a:t>	</a:t>
            </a:r>
            <a:r>
              <a:rPr kumimoji="0" lang="en-US" sz="3200" b="0" i="0" u="none" strike="noStrike" kern="0" cap="none" spc="0" normalizeH="0" baseline="0" noProof="0" dirty="0" smtClean="0">
                <a:ln>
                  <a:noFill/>
                </a:ln>
                <a:solidFill>
                  <a:schemeClr val="tx1"/>
                </a:solidFill>
                <a:effectLst/>
                <a:uLnTx/>
                <a:uFillTx/>
                <a:latin typeface="+mn-lt"/>
                <a:ea typeface="+mn-ea"/>
                <a:cs typeface="+mn-cs"/>
              </a:rPr>
              <a:t>“Don’t Let It Be Forgot, That Once There Was a Spot, For One Brief Shining</a:t>
            </a:r>
            <a:r>
              <a:rPr kumimoji="0" lang="en-US" sz="3200" b="0" i="0" u="none" strike="noStrike" kern="0" cap="none" spc="0" normalizeH="0" noProof="0" dirty="0" smtClean="0">
                <a:ln>
                  <a:noFill/>
                </a:ln>
                <a:solidFill>
                  <a:schemeClr val="tx1"/>
                </a:solidFill>
                <a:effectLst/>
                <a:uLnTx/>
                <a:uFillTx/>
                <a:latin typeface="+mn-lt"/>
                <a:ea typeface="+mn-ea"/>
                <a:cs typeface="+mn-cs"/>
              </a:rPr>
              <a:t> Moment That Was Known as Camelot”</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do with the man you can not control?</a:t>
            </a:r>
            <a:endParaRPr lang="en-US" dirty="0"/>
          </a:p>
        </p:txBody>
      </p:sp>
      <p:sp>
        <p:nvSpPr>
          <p:cNvPr id="3" name="Content Placeholder 2"/>
          <p:cNvSpPr>
            <a:spLocks noGrp="1"/>
          </p:cNvSpPr>
          <p:nvPr>
            <p:ph idx="1"/>
          </p:nvPr>
        </p:nvSpPr>
        <p:spPr/>
        <p:txBody>
          <a:bodyPr/>
          <a:lstStyle/>
          <a:p>
            <a:endParaRPr lang="en-US" dirty="0"/>
          </a:p>
        </p:txBody>
      </p:sp>
      <p:pic>
        <p:nvPicPr>
          <p:cNvPr id="33796" name="Picture 4" descr="http://images.clipartof.com/small/5840-Insane-Man-In-A-Strait-Jacket-And-Padded-Room-Clipart-Illustration.jpg"/>
          <p:cNvPicPr>
            <a:picLocks noChangeAspect="1" noChangeArrowheads="1"/>
          </p:cNvPicPr>
          <p:nvPr/>
        </p:nvPicPr>
        <p:blipFill>
          <a:blip r:embed="rId2" cstate="print"/>
          <a:srcRect/>
          <a:stretch>
            <a:fillRect/>
          </a:stretch>
        </p:blipFill>
        <p:spPr bwMode="auto">
          <a:xfrm>
            <a:off x="381000" y="1752600"/>
            <a:ext cx="3886200" cy="4286250"/>
          </a:xfrm>
          <a:prstGeom prst="rect">
            <a:avLst/>
          </a:prstGeom>
          <a:noFill/>
        </p:spPr>
      </p:pic>
      <p:pic>
        <p:nvPicPr>
          <p:cNvPr id="33798" name="Picture 6" descr="http://madmaxine.files.wordpress.com/2008/10/straitjacket-2.jpg"/>
          <p:cNvPicPr>
            <a:picLocks noChangeAspect="1" noChangeArrowheads="1"/>
          </p:cNvPicPr>
          <p:nvPr/>
        </p:nvPicPr>
        <p:blipFill>
          <a:blip r:embed="rId3" cstate="print"/>
          <a:srcRect/>
          <a:stretch>
            <a:fillRect/>
          </a:stretch>
        </p:blipFill>
        <p:spPr bwMode="auto">
          <a:xfrm>
            <a:off x="4419600" y="3048000"/>
            <a:ext cx="4419600" cy="3028341"/>
          </a:xfrm>
          <a:prstGeom prst="rect">
            <a:avLst/>
          </a:prstGeom>
          <a:noFill/>
        </p:spPr>
      </p:pic>
      <p:sp>
        <p:nvSpPr>
          <p:cNvPr id="7" name="Rectangle 6"/>
          <p:cNvSpPr/>
          <p:nvPr/>
        </p:nvSpPr>
        <p:spPr>
          <a:xfrm>
            <a:off x="4419600" y="2057400"/>
            <a:ext cx="4301177" cy="923330"/>
          </a:xfrm>
          <a:prstGeom prst="rect">
            <a:avLst/>
          </a:prstGeom>
        </p:spPr>
        <p:txBody>
          <a:bodyPr wrap="none">
            <a:spAutoFit/>
          </a:bodyPr>
          <a:lstStyle/>
          <a:p>
            <a:r>
              <a:rPr lang="en-US" sz="5400" b="1" dirty="0" smtClean="0"/>
              <a:t>Strait Jacket</a:t>
            </a:r>
            <a:endParaRPr lang="en-US" sz="5400" dirty="0"/>
          </a:p>
        </p:txBody>
      </p:sp>
      <p:pic>
        <p:nvPicPr>
          <p:cNvPr id="33800" name="Picture 8" descr="http://upload.wikimedia.org/wikipedia/commons/5/54/Frontal_lobe_animation.gif"/>
          <p:cNvPicPr>
            <a:picLocks noChangeAspect="1" noChangeArrowheads="1" noCrop="1"/>
          </p:cNvPicPr>
          <p:nvPr/>
        </p:nvPicPr>
        <p:blipFill>
          <a:blip r:embed="rId4" cstate="print"/>
          <a:srcRect/>
          <a:stretch>
            <a:fillRect/>
          </a:stretch>
        </p:blipFill>
        <p:spPr bwMode="auto">
          <a:xfrm>
            <a:off x="152400" y="1752600"/>
            <a:ext cx="4419600" cy="4419600"/>
          </a:xfrm>
          <a:prstGeom prst="rect">
            <a:avLst/>
          </a:prstGeom>
          <a:noFill/>
        </p:spPr>
      </p:pic>
      <p:sp>
        <p:nvSpPr>
          <p:cNvPr id="9" name="Rectangle 8"/>
          <p:cNvSpPr/>
          <p:nvPr/>
        </p:nvSpPr>
        <p:spPr>
          <a:xfrm>
            <a:off x="4572000" y="1600200"/>
            <a:ext cx="4267200" cy="1754326"/>
          </a:xfrm>
          <a:prstGeom prst="rect">
            <a:avLst/>
          </a:prstGeom>
        </p:spPr>
        <p:txBody>
          <a:bodyPr wrap="square">
            <a:spAutoFit/>
          </a:bodyPr>
          <a:lstStyle/>
          <a:p>
            <a:r>
              <a:rPr lang="en-US" sz="3600" b="1" dirty="0" smtClean="0"/>
              <a:t>Frontal lobotomy (sometimes called frontal leucotomy) </a:t>
            </a:r>
            <a:endParaRPr lang="en-US" sz="3600" b="1" dirty="0"/>
          </a:p>
        </p:txBody>
      </p:sp>
      <p:sp>
        <p:nvSpPr>
          <p:cNvPr id="10" name="Rectangle 9"/>
          <p:cNvSpPr/>
          <p:nvPr/>
        </p:nvSpPr>
        <p:spPr>
          <a:xfrm>
            <a:off x="4648200" y="3657600"/>
            <a:ext cx="4114800" cy="2677656"/>
          </a:xfrm>
          <a:prstGeom prst="rect">
            <a:avLst/>
          </a:prstGeom>
        </p:spPr>
        <p:txBody>
          <a:bodyPr wrap="square">
            <a:spAutoFit/>
          </a:bodyPr>
          <a:lstStyle/>
          <a:p>
            <a:r>
              <a:rPr lang="en-US" sz="2800" b="1" dirty="0" smtClean="0"/>
              <a:t>It consists of cutting the connections to and from the prefrontal cortex, the anterior part of the frontal lobes of the brain.</a:t>
            </a:r>
            <a:endParaRPr lang="en-US" sz="2800" b="1" dirty="0"/>
          </a:p>
        </p:txBody>
      </p:sp>
      <p:sp>
        <p:nvSpPr>
          <p:cNvPr id="11" name="TextBox 10"/>
          <p:cNvSpPr txBox="1"/>
          <p:nvPr/>
        </p:nvSpPr>
        <p:spPr>
          <a:xfrm>
            <a:off x="457200" y="1600200"/>
            <a:ext cx="8382001" cy="1446550"/>
          </a:xfrm>
          <a:prstGeom prst="rect">
            <a:avLst/>
          </a:prstGeom>
          <a:noFill/>
        </p:spPr>
        <p:txBody>
          <a:bodyPr wrap="square" rtlCol="0">
            <a:spAutoFit/>
          </a:bodyPr>
          <a:lstStyle/>
          <a:p>
            <a:r>
              <a:rPr lang="en-US" sz="4400" b="1" dirty="0" smtClean="0"/>
              <a:t>Remove the organ that creates  testosterone.</a:t>
            </a:r>
            <a:endParaRPr lang="en-US" sz="4400" b="1" dirty="0"/>
          </a:p>
        </p:txBody>
      </p:sp>
      <p:pic>
        <p:nvPicPr>
          <p:cNvPr id="34818" name="Picture 2" descr="http://upload.wikimedia.org/wikipedia/commons/5/5d/Testosterone-from-xtal-3D-balls.png"/>
          <p:cNvPicPr>
            <a:picLocks noChangeAspect="1" noChangeArrowheads="1"/>
          </p:cNvPicPr>
          <p:nvPr/>
        </p:nvPicPr>
        <p:blipFill>
          <a:blip r:embed="rId5" cstate="print"/>
          <a:srcRect/>
          <a:stretch>
            <a:fillRect/>
          </a:stretch>
        </p:blipFill>
        <p:spPr bwMode="auto">
          <a:xfrm>
            <a:off x="2968854" y="2209801"/>
            <a:ext cx="6175145" cy="46482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additive="base">
                                        <p:cTn id="11" dur="500" fill="hold"/>
                                        <p:tgtEl>
                                          <p:spTgt spid="33798"/>
                                        </p:tgtEl>
                                        <p:attrNameLst>
                                          <p:attrName>ppt_x</p:attrName>
                                        </p:attrNameLst>
                                      </p:cBhvr>
                                      <p:tavLst>
                                        <p:tav tm="0">
                                          <p:val>
                                            <p:strVal val="#ppt_x"/>
                                          </p:val>
                                        </p:tav>
                                        <p:tav tm="100000">
                                          <p:val>
                                            <p:strVal val="#ppt_x"/>
                                          </p:val>
                                        </p:tav>
                                      </p:tavLst>
                                    </p:anim>
                                    <p:anim calcmode="lin" valueType="num">
                                      <p:cBhvr additive="base">
                                        <p:cTn id="12" dur="500" fill="hold"/>
                                        <p:tgtEl>
                                          <p:spTgt spid="33798"/>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3796"/>
                                        </p:tgtEl>
                                        <p:attrNameLst>
                                          <p:attrName>style.visibility</p:attrName>
                                        </p:attrNameLst>
                                      </p:cBhvr>
                                      <p:to>
                                        <p:strVal val="visible"/>
                                      </p:to>
                                    </p:set>
                                    <p:anim calcmode="lin" valueType="num">
                                      <p:cBhvr additive="base">
                                        <p:cTn id="15" dur="500" fill="hold"/>
                                        <p:tgtEl>
                                          <p:spTgt spid="33796"/>
                                        </p:tgtEl>
                                        <p:attrNameLst>
                                          <p:attrName>ppt_x</p:attrName>
                                        </p:attrNameLst>
                                      </p:cBhvr>
                                      <p:tavLst>
                                        <p:tav tm="0">
                                          <p:val>
                                            <p:strVal val="0-#ppt_w/2"/>
                                          </p:val>
                                        </p:tav>
                                        <p:tav tm="100000">
                                          <p:val>
                                            <p:strVal val="#ppt_x"/>
                                          </p:val>
                                        </p:tav>
                                      </p:tavLst>
                                    </p:anim>
                                    <p:anim calcmode="lin" valueType="num">
                                      <p:cBhvr additive="base">
                                        <p:cTn id="16"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additive="base">
                                        <p:cTn id="25" dur="500" fill="hold"/>
                                        <p:tgtEl>
                                          <p:spTgt spid="34818"/>
                                        </p:tgtEl>
                                        <p:attrNameLst>
                                          <p:attrName>ppt_x</p:attrName>
                                        </p:attrNameLst>
                                      </p:cBhvr>
                                      <p:tavLst>
                                        <p:tav tm="0">
                                          <p:val>
                                            <p:strVal val="1+#ppt_w/2"/>
                                          </p:val>
                                        </p:tav>
                                        <p:tav tm="100000">
                                          <p:val>
                                            <p:strVal val="#ppt_x"/>
                                          </p:val>
                                        </p:tav>
                                      </p:tavLst>
                                    </p:anim>
                                    <p:anim calcmode="lin" valueType="num">
                                      <p:cBhvr additive="base">
                                        <p:cTn id="26" dur="500" fill="hold"/>
                                        <p:tgtEl>
                                          <p:spTgt spid="34818"/>
                                        </p:tgtEl>
                                        <p:attrNameLst>
                                          <p:attrName>ppt_y</p:attrName>
                                        </p:attrNameLst>
                                      </p:cBhvr>
                                      <p:tavLst>
                                        <p:tav tm="0">
                                          <p:val>
                                            <p:strVal val="#ppt_y"/>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3379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379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3800"/>
                                        </p:tgtEl>
                                        <p:attrNameLst>
                                          <p:attrName>style.visibility</p:attrName>
                                        </p:attrNameLst>
                                      </p:cBhvr>
                                      <p:to>
                                        <p:strVal val="visible"/>
                                      </p:to>
                                    </p:set>
                                    <p:anim calcmode="lin" valueType="num">
                                      <p:cBhvr additive="base">
                                        <p:cTn id="37" dur="500" fill="hold"/>
                                        <p:tgtEl>
                                          <p:spTgt spid="33800"/>
                                        </p:tgtEl>
                                        <p:attrNameLst>
                                          <p:attrName>ppt_x</p:attrName>
                                        </p:attrNameLst>
                                      </p:cBhvr>
                                      <p:tavLst>
                                        <p:tav tm="0">
                                          <p:val>
                                            <p:strVal val="0-#ppt_w/2"/>
                                          </p:val>
                                        </p:tav>
                                        <p:tav tm="100000">
                                          <p:val>
                                            <p:strVal val="#ppt_x"/>
                                          </p:val>
                                        </p:tav>
                                      </p:tavLst>
                                    </p:anim>
                                    <p:anim calcmode="lin" valueType="num">
                                      <p:cBhvr additive="base">
                                        <p:cTn id="38" dur="500" fill="hold"/>
                                        <p:tgtEl>
                                          <p:spTgt spid="33800"/>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4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10" grpId="0"/>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Vardaman was successful.</a:t>
            </a:r>
            <a:endParaRPr lang="en-US" sz="4800" b="1" dirty="0"/>
          </a:p>
        </p:txBody>
      </p:sp>
      <p:sp>
        <p:nvSpPr>
          <p:cNvPr id="3" name="Content Placeholder 2"/>
          <p:cNvSpPr>
            <a:spLocks noGrp="1"/>
          </p:cNvSpPr>
          <p:nvPr>
            <p:ph idx="1"/>
          </p:nvPr>
        </p:nvSpPr>
        <p:spPr>
          <a:xfrm>
            <a:off x="1905000" y="1600200"/>
            <a:ext cx="7010400" cy="3700463"/>
          </a:xfrm>
        </p:spPr>
        <p:txBody>
          <a:bodyPr/>
          <a:lstStyle/>
          <a:p>
            <a:r>
              <a:rPr lang="en-US" dirty="0" smtClean="0"/>
              <a:t>Increased funding for schools and teachers.</a:t>
            </a:r>
          </a:p>
          <a:p>
            <a:r>
              <a:rPr lang="en-US" dirty="0" smtClean="0"/>
              <a:t>State textbook commission. Ending a corrupt monopoly.</a:t>
            </a:r>
          </a:p>
          <a:p>
            <a:r>
              <a:rPr lang="en-US" dirty="0" smtClean="0"/>
              <a:t>Regulated railroads, insurance, and utility companies.</a:t>
            </a:r>
          </a:p>
          <a:p>
            <a:endParaRPr lang="en-US" dirty="0" smtClean="0"/>
          </a:p>
          <a:p>
            <a:endParaRPr lang="en-US" sz="1600" dirty="0" smtClean="0"/>
          </a:p>
          <a:p>
            <a:r>
              <a:rPr lang="en-US" dirty="0" smtClean="0"/>
              <a:t>His administration proved remarkably free of corruption.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Black Majority</a:t>
            </a:r>
            <a:endParaRPr lang="en-US" dirty="0"/>
          </a:p>
        </p:txBody>
      </p:sp>
      <p:sp>
        <p:nvSpPr>
          <p:cNvPr id="3" name="Content Placeholder 2"/>
          <p:cNvSpPr>
            <a:spLocks noGrp="1"/>
          </p:cNvSpPr>
          <p:nvPr>
            <p:ph idx="1"/>
          </p:nvPr>
        </p:nvSpPr>
        <p:spPr>
          <a:xfrm>
            <a:off x="2057400" y="1447800"/>
            <a:ext cx="6629400" cy="3700463"/>
          </a:xfrm>
        </p:spPr>
        <p:txBody>
          <a:bodyPr/>
          <a:lstStyle/>
          <a:p>
            <a:r>
              <a:rPr lang="en-US" b="1" dirty="0" smtClean="0"/>
              <a:t>Improving life for </a:t>
            </a:r>
            <a:r>
              <a:rPr lang="en-US" b="1" smtClean="0"/>
              <a:t>poor </a:t>
            </a:r>
            <a:r>
              <a:rPr lang="en-US" b="1" smtClean="0"/>
              <a:t>whites, </a:t>
            </a:r>
            <a:r>
              <a:rPr lang="en-US" b="1" dirty="0" smtClean="0"/>
              <a:t>he also helped </a:t>
            </a:r>
            <a:r>
              <a:rPr lang="en-US" b="1" smtClean="0">
                <a:solidFill>
                  <a:srgbClr val="FFFF00"/>
                </a:solidFill>
              </a:rPr>
              <a:t>poor </a:t>
            </a:r>
            <a:r>
              <a:rPr lang="en-US" b="1" smtClean="0">
                <a:solidFill>
                  <a:srgbClr val="FFFF00"/>
                </a:solidFill>
              </a:rPr>
              <a:t>blacks</a:t>
            </a:r>
            <a:r>
              <a:rPr lang="en-US" b="1" smtClean="0"/>
              <a:t>.</a:t>
            </a:r>
            <a:endParaRPr lang="en-US" b="1" dirty="0" smtClean="0"/>
          </a:p>
          <a:p>
            <a:r>
              <a:rPr lang="en-US" b="1" dirty="0" smtClean="0"/>
              <a:t>What did Vardaman do that </a:t>
            </a:r>
            <a:r>
              <a:rPr lang="en-US" b="1" dirty="0" smtClean="0"/>
              <a:t>helped </a:t>
            </a:r>
            <a:r>
              <a:rPr lang="en-US" b="1" dirty="0" smtClean="0"/>
              <a:t>only blacks?</a:t>
            </a:r>
          </a:p>
          <a:p>
            <a:r>
              <a:rPr lang="en-US" b="1" dirty="0" smtClean="0"/>
              <a:t>Stop the </a:t>
            </a:r>
            <a:r>
              <a:rPr lang="en-US" b="1" dirty="0" smtClean="0">
                <a:solidFill>
                  <a:srgbClr val="FFFF00"/>
                </a:solidFill>
              </a:rPr>
              <a:t>lynching</a:t>
            </a:r>
            <a:r>
              <a:rPr lang="en-US" b="1" dirty="0" smtClean="0"/>
              <a:t> of black prisoners.</a:t>
            </a:r>
            <a:endParaRPr lang="en-US" b="1" dirty="0"/>
          </a:p>
        </p:txBody>
      </p:sp>
      <p:pic>
        <p:nvPicPr>
          <p:cNvPr id="34818" name="Picture 2" descr="http://www.gutenberg.org/files/14977/14977-h/images/gs100th.png"/>
          <p:cNvPicPr>
            <a:picLocks noChangeAspect="1" noChangeArrowheads="1"/>
          </p:cNvPicPr>
          <p:nvPr/>
        </p:nvPicPr>
        <p:blipFill>
          <a:blip r:embed="rId2" cstate="print"/>
          <a:srcRect l="2676" t="1942" r="3679" b="971"/>
          <a:stretch>
            <a:fillRect/>
          </a:stretch>
        </p:blipFill>
        <p:spPr bwMode="auto">
          <a:xfrm>
            <a:off x="6553200" y="4114800"/>
            <a:ext cx="1828800" cy="2612571"/>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4818"/>
                                        </p:tgtEl>
                                        <p:attrNameLst>
                                          <p:attrName>style.visibility</p:attrName>
                                        </p:attrNameLst>
                                      </p:cBhvr>
                                      <p:to>
                                        <p:strVal val="visible"/>
                                      </p:to>
                                    </p:set>
                                    <p:anim calcmode="lin" valueType="num">
                                      <p:cBhvr additive="base">
                                        <p:cTn id="17" dur="500" fill="hold"/>
                                        <p:tgtEl>
                                          <p:spTgt spid="34818"/>
                                        </p:tgtEl>
                                        <p:attrNameLst>
                                          <p:attrName>ppt_x</p:attrName>
                                        </p:attrNameLst>
                                      </p:cBhvr>
                                      <p:tavLst>
                                        <p:tav tm="0">
                                          <p:val>
                                            <p:strVal val="#ppt_x"/>
                                          </p:val>
                                        </p:tav>
                                        <p:tav tm="100000">
                                          <p:val>
                                            <p:strVal val="#ppt_x"/>
                                          </p:val>
                                        </p:tav>
                                      </p:tavLst>
                                    </p:anim>
                                    <p:anim calcmode="lin" valueType="num">
                                      <p:cBhvr additive="base">
                                        <p:cTn id="1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28800"/>
            <a:ext cx="6781800" cy="5029200"/>
          </a:xfrm>
        </p:spPr>
        <p:txBody>
          <a:bodyPr/>
          <a:lstStyle/>
          <a:p>
            <a:r>
              <a:rPr lang="en-US" dirty="0" smtClean="0"/>
              <a:t>He runs against John Sharp Williams.</a:t>
            </a:r>
          </a:p>
          <a:p>
            <a:r>
              <a:rPr lang="en-US" dirty="0" smtClean="0"/>
              <a:t>Williams and Vardaman are friends.</a:t>
            </a:r>
          </a:p>
          <a:p>
            <a:r>
              <a:rPr lang="en-US" dirty="0" smtClean="0"/>
              <a:t>Williams wins the primary.</a:t>
            </a:r>
          </a:p>
          <a:p>
            <a:pPr lvl="2"/>
            <a:r>
              <a:rPr lang="en-US" sz="3200" dirty="0" smtClean="0"/>
              <a:t>Why didn’t Vardaman protest the results?</a:t>
            </a:r>
          </a:p>
          <a:p>
            <a:r>
              <a:rPr lang="en-US" dirty="0" smtClean="0"/>
              <a:t>Fraud on both sides and they are friends.</a:t>
            </a:r>
            <a:endParaRPr lang="en-US" dirty="0"/>
          </a:p>
        </p:txBody>
      </p:sp>
      <p:pic>
        <p:nvPicPr>
          <p:cNvPr id="36868" name="Picture 4" descr="http://upload.wikimedia.org/wikipedia/commons/2/24/John_Sharp_Williams_1923.jpg"/>
          <p:cNvPicPr>
            <a:picLocks noChangeAspect="1" noChangeArrowheads="1"/>
          </p:cNvPicPr>
          <p:nvPr/>
        </p:nvPicPr>
        <p:blipFill>
          <a:blip r:embed="rId2" cstate="print"/>
          <a:srcRect/>
          <a:stretch>
            <a:fillRect/>
          </a:stretch>
        </p:blipFill>
        <p:spPr bwMode="auto">
          <a:xfrm>
            <a:off x="4419600" y="2438400"/>
            <a:ext cx="3352800" cy="4019550"/>
          </a:xfrm>
          <a:prstGeom prst="rect">
            <a:avLst/>
          </a:prstGeom>
          <a:noFill/>
        </p:spPr>
      </p:pic>
      <p:pic>
        <p:nvPicPr>
          <p:cNvPr id="36872" name="Picture 8" descr="http://mshistory.k12.ms.us/images/640.jpg"/>
          <p:cNvPicPr>
            <a:picLocks noChangeAspect="1" noChangeArrowheads="1"/>
          </p:cNvPicPr>
          <p:nvPr/>
        </p:nvPicPr>
        <p:blipFill>
          <a:blip r:embed="rId3" cstate="print"/>
          <a:srcRect l="40623" t="35310" r="39938" b="51510"/>
          <a:stretch>
            <a:fillRect/>
          </a:stretch>
        </p:blipFill>
        <p:spPr bwMode="auto">
          <a:xfrm>
            <a:off x="2057400" y="3962400"/>
            <a:ext cx="3467100" cy="2667000"/>
          </a:xfrm>
          <a:prstGeom prst="rect">
            <a:avLst/>
          </a:prstGeom>
          <a:noFill/>
        </p:spPr>
      </p:pic>
      <p:pic>
        <p:nvPicPr>
          <p:cNvPr id="36870" name="Picture 6" descr="http://mshistory.k12.ms.us/images/640.jpg"/>
          <p:cNvPicPr>
            <a:picLocks noChangeAspect="1" noChangeArrowheads="1"/>
          </p:cNvPicPr>
          <p:nvPr/>
        </p:nvPicPr>
        <p:blipFill>
          <a:blip r:embed="rId3" cstate="print"/>
          <a:srcRect l="3240" t="9401" r="4050" b="1428"/>
          <a:stretch>
            <a:fillRect/>
          </a:stretch>
        </p:blipFill>
        <p:spPr bwMode="auto">
          <a:xfrm>
            <a:off x="5714999" y="3962400"/>
            <a:ext cx="2443949" cy="2667000"/>
          </a:xfrm>
          <a:prstGeom prst="rect">
            <a:avLst/>
          </a:prstGeom>
          <a:noFill/>
        </p:spPr>
      </p:pic>
      <p:sp>
        <p:nvSpPr>
          <p:cNvPr id="2" name="Title 1"/>
          <p:cNvSpPr>
            <a:spLocks noGrp="1"/>
          </p:cNvSpPr>
          <p:nvPr>
            <p:ph type="title"/>
          </p:nvPr>
        </p:nvSpPr>
        <p:spPr>
          <a:xfrm>
            <a:off x="457200" y="0"/>
            <a:ext cx="8229600" cy="1249362"/>
          </a:xfrm>
        </p:spPr>
        <p:txBody>
          <a:bodyPr/>
          <a:lstStyle/>
          <a:p>
            <a:r>
              <a:rPr lang="en-US" dirty="0" smtClean="0"/>
              <a:t>Vardaman runs for the United States Senate.</a:t>
            </a:r>
            <a:endParaRPr lang="en-US" dirty="0"/>
          </a:p>
        </p:txBody>
      </p:sp>
      <p:pic>
        <p:nvPicPr>
          <p:cNvPr id="36866" name="Picture 2" descr="File:Senate Seal.svg"/>
          <p:cNvPicPr>
            <a:picLocks noChangeAspect="1" noChangeArrowheads="1"/>
          </p:cNvPicPr>
          <p:nvPr/>
        </p:nvPicPr>
        <p:blipFill>
          <a:blip r:embed="rId4" cstate="print"/>
          <a:srcRect/>
          <a:stretch>
            <a:fillRect/>
          </a:stretch>
        </p:blipFill>
        <p:spPr bwMode="auto">
          <a:xfrm>
            <a:off x="228600" y="685800"/>
            <a:ext cx="1752600" cy="1752600"/>
          </a:xfrm>
          <a:prstGeom prst="rect">
            <a:avLst/>
          </a:prstGeom>
          <a:noFill/>
        </p:spPr>
      </p:pic>
      <p:pic>
        <p:nvPicPr>
          <p:cNvPr id="8" name="Picture 6" descr="http://mshistory.k12.ms.us/images/640.jpg"/>
          <p:cNvPicPr>
            <a:picLocks noChangeAspect="1" noChangeArrowheads="1"/>
          </p:cNvPicPr>
          <p:nvPr/>
        </p:nvPicPr>
        <p:blipFill>
          <a:blip r:embed="rId3" cstate="print"/>
          <a:srcRect l="27962" t="93879" r="25256" b="3104"/>
          <a:stretch>
            <a:fillRect/>
          </a:stretch>
        </p:blipFill>
        <p:spPr bwMode="auto">
          <a:xfrm>
            <a:off x="2286000" y="1447800"/>
            <a:ext cx="6248400" cy="4572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870"/>
                                        </p:tgtEl>
                                        <p:attrNameLst>
                                          <p:attrName>style.visibility</p:attrName>
                                        </p:attrNameLst>
                                      </p:cBhvr>
                                      <p:to>
                                        <p:strVal val="visible"/>
                                      </p:to>
                                    </p:set>
                                    <p:anim calcmode="lin" valueType="num">
                                      <p:cBhvr additive="base">
                                        <p:cTn id="11" dur="500" fill="hold"/>
                                        <p:tgtEl>
                                          <p:spTgt spid="36870"/>
                                        </p:tgtEl>
                                        <p:attrNameLst>
                                          <p:attrName>ppt_x</p:attrName>
                                        </p:attrNameLst>
                                      </p:cBhvr>
                                      <p:tavLst>
                                        <p:tav tm="0">
                                          <p:val>
                                            <p:strVal val="#ppt_x"/>
                                          </p:val>
                                        </p:tav>
                                        <p:tav tm="100000">
                                          <p:val>
                                            <p:strVal val="#ppt_x"/>
                                          </p:val>
                                        </p:tav>
                                      </p:tavLst>
                                    </p:anim>
                                    <p:anim calcmode="lin" valueType="num">
                                      <p:cBhvr additive="base">
                                        <p:cTn id="12" dur="500" fill="hold"/>
                                        <p:tgtEl>
                                          <p:spTgt spid="36870"/>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6872"/>
                                        </p:tgtEl>
                                        <p:attrNameLst>
                                          <p:attrName>style.visibility</p:attrName>
                                        </p:attrNameLst>
                                      </p:cBhvr>
                                      <p:to>
                                        <p:strVal val="visible"/>
                                      </p:to>
                                    </p:set>
                                    <p:anim calcmode="lin" valueType="num">
                                      <p:cBhvr additive="base">
                                        <p:cTn id="15" dur="500" fill="hold"/>
                                        <p:tgtEl>
                                          <p:spTgt spid="36872"/>
                                        </p:tgtEl>
                                        <p:attrNameLst>
                                          <p:attrName>ppt_x</p:attrName>
                                        </p:attrNameLst>
                                      </p:cBhvr>
                                      <p:tavLst>
                                        <p:tav tm="0">
                                          <p:val>
                                            <p:strVal val="0-#ppt_w/2"/>
                                          </p:val>
                                        </p:tav>
                                        <p:tav tm="100000">
                                          <p:val>
                                            <p:strVal val="#ppt_x"/>
                                          </p:val>
                                        </p:tav>
                                      </p:tavLst>
                                    </p:anim>
                                    <p:anim calcmode="lin" valueType="num">
                                      <p:cBhvr additive="base">
                                        <p:cTn id="16" dur="500" fill="hold"/>
                                        <p:tgtEl>
                                          <p:spTgt spid="36872"/>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368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1" presetClass="exit" presetSubtype="0" fill="hold" nodeType="withEffect">
                                  <p:stCondLst>
                                    <p:cond delay="0"/>
                                  </p:stCondLst>
                                  <p:childTnLst>
                                    <p:set>
                                      <p:cBhvr>
                                        <p:cTn id="30" dur="1" fill="hold">
                                          <p:stCondLst>
                                            <p:cond delay="0"/>
                                          </p:stCondLst>
                                        </p:cTn>
                                        <p:tgtEl>
                                          <p:spTgt spid="368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687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dirty="0"/>
          </a:p>
        </p:txBody>
      </p:sp>
      <p:pic>
        <p:nvPicPr>
          <p:cNvPr id="1026" name="Picture 2" descr="scan001001"/>
          <p:cNvPicPr>
            <a:picLocks noChangeAspect="1" noChangeArrowheads="1"/>
          </p:cNvPicPr>
          <p:nvPr/>
        </p:nvPicPr>
        <p:blipFill>
          <a:blip r:embed="rId2"/>
          <a:srcRect l="1226" t="503" r="36594" b="49668"/>
          <a:stretch>
            <a:fillRect/>
          </a:stretch>
        </p:blipFill>
        <p:spPr bwMode="auto">
          <a:xfrm rot="16200000">
            <a:off x="1108364" y="-1108364"/>
            <a:ext cx="6927273" cy="914399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dirty="0" smtClean="0"/>
              <a:t>United State Senator Anselm J. </a:t>
            </a:r>
            <a:r>
              <a:rPr lang="en-US" dirty="0" err="1" smtClean="0"/>
              <a:t>McLaurin</a:t>
            </a:r>
            <a:endParaRPr lang="en-US" dirty="0"/>
          </a:p>
        </p:txBody>
      </p:sp>
      <p:sp>
        <p:nvSpPr>
          <p:cNvPr id="3" name="Content Placeholder 2"/>
          <p:cNvSpPr>
            <a:spLocks noGrp="1"/>
          </p:cNvSpPr>
          <p:nvPr>
            <p:ph idx="1"/>
          </p:nvPr>
        </p:nvSpPr>
        <p:spPr>
          <a:xfrm>
            <a:off x="762000" y="1828800"/>
            <a:ext cx="4343400" cy="3700463"/>
          </a:xfrm>
        </p:spPr>
        <p:txBody>
          <a:bodyPr/>
          <a:lstStyle/>
          <a:p>
            <a:r>
              <a:rPr lang="en-US" dirty="0" smtClean="0"/>
              <a:t>Died in office on December 22, 1909.</a:t>
            </a:r>
          </a:p>
          <a:p>
            <a:endParaRPr lang="en-US" dirty="0" smtClean="0"/>
          </a:p>
          <a:p>
            <a:endParaRPr lang="en-US" dirty="0" smtClean="0"/>
          </a:p>
          <a:p>
            <a:endParaRPr lang="en-US" dirty="0" smtClean="0"/>
          </a:p>
          <a:p>
            <a:endParaRPr lang="en-US" sz="2400" dirty="0" smtClean="0"/>
          </a:p>
          <a:p>
            <a:endParaRPr lang="en-US" dirty="0" smtClean="0"/>
          </a:p>
          <a:p>
            <a:pPr lvl="3"/>
            <a:r>
              <a:rPr lang="en-US" sz="2800" dirty="0" smtClean="0"/>
              <a:t>Political boss in Mississippi.</a:t>
            </a:r>
            <a:endParaRPr lang="en-US" sz="2800" dirty="0"/>
          </a:p>
        </p:txBody>
      </p:sp>
      <p:pic>
        <p:nvPicPr>
          <p:cNvPr id="37890" name="Picture 2" descr="Anselm J. McLaurin"/>
          <p:cNvPicPr>
            <a:picLocks noChangeAspect="1" noChangeArrowheads="1"/>
          </p:cNvPicPr>
          <p:nvPr/>
        </p:nvPicPr>
        <p:blipFill>
          <a:blip r:embed="rId2" cstate="print"/>
          <a:srcRect b="4000"/>
          <a:stretch>
            <a:fillRect/>
          </a:stretch>
        </p:blipFill>
        <p:spPr bwMode="auto">
          <a:xfrm>
            <a:off x="5105400" y="1905000"/>
            <a:ext cx="3657600" cy="443843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t>James K. Vardaman </a:t>
            </a:r>
            <a:br>
              <a:rPr lang="en-US" dirty="0" smtClean="0"/>
            </a:br>
            <a:r>
              <a:rPr lang="en-US" dirty="0" smtClean="0"/>
              <a:t>vs. </a:t>
            </a:r>
            <a:br>
              <a:rPr lang="en-US" dirty="0" smtClean="0"/>
            </a:br>
            <a:r>
              <a:rPr lang="en-US" dirty="0" smtClean="0"/>
              <a:t>LeRoy Percy</a:t>
            </a:r>
            <a:endParaRPr lang="en-US" dirty="0"/>
          </a:p>
        </p:txBody>
      </p:sp>
      <p:sp>
        <p:nvSpPr>
          <p:cNvPr id="3" name="Content Placeholder 2"/>
          <p:cNvSpPr>
            <a:spLocks noGrp="1"/>
          </p:cNvSpPr>
          <p:nvPr>
            <p:ph idx="1"/>
          </p:nvPr>
        </p:nvSpPr>
        <p:spPr>
          <a:xfrm>
            <a:off x="6324600" y="3962400"/>
            <a:ext cx="2819400" cy="2362199"/>
          </a:xfrm>
        </p:spPr>
        <p:txBody>
          <a:bodyPr/>
          <a:lstStyle/>
          <a:p>
            <a:pPr>
              <a:buNone/>
            </a:pPr>
            <a:r>
              <a:rPr lang="en-US" dirty="0" smtClean="0"/>
              <a:t>	LeRoy Percy is a large planter from </a:t>
            </a:r>
            <a:r>
              <a:rPr lang="en-US" dirty="0" smtClean="0">
                <a:solidFill>
                  <a:srgbClr val="FFFF00"/>
                </a:solidFill>
              </a:rPr>
              <a:t>Greenville</a:t>
            </a:r>
            <a:r>
              <a:rPr lang="en-US" dirty="0" smtClean="0"/>
              <a:t>.</a:t>
            </a:r>
            <a:endParaRPr lang="en-US" dirty="0"/>
          </a:p>
        </p:txBody>
      </p:sp>
      <p:pic>
        <p:nvPicPr>
          <p:cNvPr id="38914" name="Picture 2" descr="http://upload.wikimedia.org/wikipedia/commons/thumb/4/48/James_Kimble_Vardaman.jpg/225px-James_Kimble_Vardaman.jpg"/>
          <p:cNvPicPr>
            <a:picLocks noChangeAspect="1" noChangeArrowheads="1"/>
          </p:cNvPicPr>
          <p:nvPr/>
        </p:nvPicPr>
        <p:blipFill>
          <a:blip r:embed="rId2" cstate="print"/>
          <a:srcRect/>
          <a:stretch>
            <a:fillRect/>
          </a:stretch>
        </p:blipFill>
        <p:spPr bwMode="auto">
          <a:xfrm>
            <a:off x="381000" y="990600"/>
            <a:ext cx="2143125" cy="2743200"/>
          </a:xfrm>
          <a:prstGeom prst="rect">
            <a:avLst/>
          </a:prstGeom>
          <a:noFill/>
        </p:spPr>
      </p:pic>
      <p:pic>
        <p:nvPicPr>
          <p:cNvPr id="38916" name="Picture 4" descr="http://wpcontent.answers.com/wikipedia/commons/thumb/2/2c/LeRoy_Percy%2C_bw_photo_portrait%2C_circa_1910.jpg/180px-LeRoy_Percy%2C_bw_photo_portrait%2C_circa_1910.jpg"/>
          <p:cNvPicPr>
            <a:picLocks noChangeAspect="1" noChangeArrowheads="1"/>
          </p:cNvPicPr>
          <p:nvPr/>
        </p:nvPicPr>
        <p:blipFill>
          <a:blip r:embed="rId3" cstate="print"/>
          <a:srcRect/>
          <a:stretch>
            <a:fillRect/>
          </a:stretch>
        </p:blipFill>
        <p:spPr bwMode="auto">
          <a:xfrm>
            <a:off x="6781800" y="990600"/>
            <a:ext cx="2057400" cy="2903220"/>
          </a:xfrm>
          <a:prstGeom prst="rect">
            <a:avLst/>
          </a:prstGeom>
          <a:noFill/>
        </p:spPr>
      </p:pic>
      <p:pic>
        <p:nvPicPr>
          <p:cNvPr id="6" name="Picture 2" descr="File:Senate Seal.svg"/>
          <p:cNvPicPr>
            <a:picLocks noChangeAspect="1" noChangeArrowheads="1"/>
          </p:cNvPicPr>
          <p:nvPr/>
        </p:nvPicPr>
        <p:blipFill>
          <a:blip r:embed="rId4" cstate="print"/>
          <a:srcRect/>
          <a:stretch>
            <a:fillRect/>
          </a:stretch>
        </p:blipFill>
        <p:spPr bwMode="auto">
          <a:xfrm>
            <a:off x="3200400" y="2895600"/>
            <a:ext cx="2743200" cy="2743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 Caucus</a:t>
            </a:r>
            <a:endParaRPr lang="en-US" dirty="0"/>
          </a:p>
        </p:txBody>
      </p:sp>
      <p:sp>
        <p:nvSpPr>
          <p:cNvPr id="3" name="Content Placeholder 2"/>
          <p:cNvSpPr>
            <a:spLocks noGrp="1"/>
          </p:cNvSpPr>
          <p:nvPr>
            <p:ph idx="1"/>
          </p:nvPr>
        </p:nvSpPr>
        <p:spPr>
          <a:xfrm>
            <a:off x="2362200" y="1600200"/>
            <a:ext cx="6324600" cy="3700463"/>
          </a:xfrm>
        </p:spPr>
        <p:txBody>
          <a:bodyPr/>
          <a:lstStyle/>
          <a:p>
            <a:r>
              <a:rPr lang="en-US" dirty="0" smtClean="0"/>
              <a:t>Do you have a right to see what the state legislature is doing?</a:t>
            </a:r>
          </a:p>
          <a:p>
            <a:r>
              <a:rPr lang="en-US" dirty="0" smtClean="0"/>
              <a:t>Yes.</a:t>
            </a:r>
          </a:p>
          <a:p>
            <a:r>
              <a:rPr lang="en-US" dirty="0" smtClean="0"/>
              <a:t>Can they close the door to you?</a:t>
            </a:r>
          </a:p>
          <a:p>
            <a:r>
              <a:rPr lang="en-US" dirty="0" smtClean="0"/>
              <a:t>Yes.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Behind closed doors.</a:t>
            </a:r>
            <a:endParaRPr lang="en-US" dirty="0"/>
          </a:p>
        </p:txBody>
      </p:sp>
      <p:sp>
        <p:nvSpPr>
          <p:cNvPr id="3" name="Content Placeholder 2"/>
          <p:cNvSpPr>
            <a:spLocks noGrp="1"/>
          </p:cNvSpPr>
          <p:nvPr>
            <p:ph idx="1"/>
          </p:nvPr>
        </p:nvSpPr>
        <p:spPr>
          <a:xfrm>
            <a:off x="1905000" y="1600200"/>
            <a:ext cx="6781800" cy="3700463"/>
          </a:xfrm>
        </p:spPr>
        <p:txBody>
          <a:bodyPr/>
          <a:lstStyle/>
          <a:p>
            <a:r>
              <a:rPr lang="en-US" dirty="0" smtClean="0"/>
              <a:t>Percy’s people would talk to the senator and say what?</a:t>
            </a:r>
          </a:p>
          <a:p>
            <a:r>
              <a:rPr lang="en-US" dirty="0" smtClean="0"/>
              <a:t>What would it take for you to vote for Percy? Jobs, money, liquor or maybe women?</a:t>
            </a:r>
          </a:p>
          <a:p>
            <a:endParaRPr lang="en-US" dirty="0" smtClean="0"/>
          </a:p>
          <a:p>
            <a:endParaRPr lang="en-US" dirty="0" smtClean="0"/>
          </a:p>
          <a:p>
            <a:endParaRPr lang="en-US" dirty="0" smtClean="0"/>
          </a:p>
        </p:txBody>
      </p:sp>
      <p:pic>
        <p:nvPicPr>
          <p:cNvPr id="39939" name="Picture 3" descr="C:\Documents and Settings\Lloyd and Debbie\My Documents\My Pictures\slide0007_image012.gif"/>
          <p:cNvPicPr>
            <a:picLocks noChangeAspect="1" noChangeArrowheads="1"/>
          </p:cNvPicPr>
          <p:nvPr/>
        </p:nvPicPr>
        <p:blipFill>
          <a:blip r:embed="rId2" cstate="print"/>
          <a:srcRect/>
          <a:stretch>
            <a:fillRect/>
          </a:stretch>
        </p:blipFill>
        <p:spPr bwMode="auto">
          <a:xfrm>
            <a:off x="4953000" y="3657600"/>
            <a:ext cx="1619250" cy="1190625"/>
          </a:xfrm>
          <a:prstGeom prst="rect">
            <a:avLst/>
          </a:prstGeom>
          <a:noFill/>
        </p:spPr>
      </p:pic>
      <p:pic>
        <p:nvPicPr>
          <p:cNvPr id="39972" name="Picture 36" descr="http://www.beerbottlecollector.com/Quickstart/ImageLib/th_125001219_m.gif"/>
          <p:cNvPicPr>
            <a:picLocks noChangeAspect="1" noChangeArrowheads="1"/>
          </p:cNvPicPr>
          <p:nvPr/>
        </p:nvPicPr>
        <p:blipFill>
          <a:blip r:embed="rId3" cstate="print"/>
          <a:srcRect/>
          <a:stretch>
            <a:fillRect/>
          </a:stretch>
        </p:blipFill>
        <p:spPr bwMode="auto">
          <a:xfrm>
            <a:off x="6781800" y="3810000"/>
            <a:ext cx="1752600" cy="1700799"/>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9939"/>
                                        </p:tgtEl>
                                        <p:attrNameLst>
                                          <p:attrName>style.visibility</p:attrName>
                                        </p:attrNameLst>
                                      </p:cBhvr>
                                      <p:to>
                                        <p:strVal val="visible"/>
                                      </p:to>
                                    </p:set>
                                    <p:anim calcmode="lin" valueType="num">
                                      <p:cBhvr additive="base">
                                        <p:cTn id="11" dur="500" fill="hold"/>
                                        <p:tgtEl>
                                          <p:spTgt spid="39939"/>
                                        </p:tgtEl>
                                        <p:attrNameLst>
                                          <p:attrName>ppt_x</p:attrName>
                                        </p:attrNameLst>
                                      </p:cBhvr>
                                      <p:tavLst>
                                        <p:tav tm="0">
                                          <p:val>
                                            <p:strVal val="1+#ppt_w/2"/>
                                          </p:val>
                                        </p:tav>
                                        <p:tav tm="100000">
                                          <p:val>
                                            <p:strVal val="#ppt_x"/>
                                          </p:val>
                                        </p:tav>
                                      </p:tavLst>
                                    </p:anim>
                                    <p:anim calcmode="lin" valueType="num">
                                      <p:cBhvr additive="base">
                                        <p:cTn id="12" dur="500" fill="hold"/>
                                        <p:tgtEl>
                                          <p:spTgt spid="39939"/>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9972"/>
                                        </p:tgtEl>
                                        <p:attrNameLst>
                                          <p:attrName>style.visibility</p:attrName>
                                        </p:attrNameLst>
                                      </p:cBhvr>
                                      <p:to>
                                        <p:strVal val="visible"/>
                                      </p:to>
                                    </p:set>
                                    <p:anim calcmode="lin" valueType="num">
                                      <p:cBhvr additive="base">
                                        <p:cTn id="15" dur="500" fill="hold"/>
                                        <p:tgtEl>
                                          <p:spTgt spid="39972"/>
                                        </p:tgtEl>
                                        <p:attrNameLst>
                                          <p:attrName>ppt_x</p:attrName>
                                        </p:attrNameLst>
                                      </p:cBhvr>
                                      <p:tavLst>
                                        <p:tav tm="0">
                                          <p:val>
                                            <p:strVal val="1+#ppt_w/2"/>
                                          </p:val>
                                        </p:tav>
                                        <p:tav tm="100000">
                                          <p:val>
                                            <p:strVal val="#ppt_x"/>
                                          </p:val>
                                        </p:tav>
                                      </p:tavLst>
                                    </p:anim>
                                    <p:anim calcmode="lin" valueType="num">
                                      <p:cBhvr additive="base">
                                        <p:cTn id="16" dur="500" fill="hold"/>
                                        <p:tgtEl>
                                          <p:spTgt spid="39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wins?</a:t>
            </a:r>
            <a:endParaRPr lang="en-US" dirty="0"/>
          </a:p>
        </p:txBody>
      </p:sp>
      <p:pic>
        <p:nvPicPr>
          <p:cNvPr id="4" name="Picture 4" descr="http://wpcontent.answers.com/wikipedia/commons/thumb/2/2c/LeRoy_Percy%2C_bw_photo_portrait%2C_circa_1910.jpg/180px-LeRoy_Percy%2C_bw_photo_portrait%2C_circa_1910.jpg"/>
          <p:cNvPicPr>
            <a:picLocks noChangeAspect="1" noChangeArrowheads="1"/>
          </p:cNvPicPr>
          <p:nvPr/>
        </p:nvPicPr>
        <p:blipFill>
          <a:blip r:embed="rId2" cstate="print"/>
          <a:srcRect/>
          <a:stretch>
            <a:fillRect/>
          </a:stretch>
        </p:blipFill>
        <p:spPr bwMode="auto">
          <a:xfrm>
            <a:off x="6781800" y="990600"/>
            <a:ext cx="2057400" cy="2903220"/>
          </a:xfrm>
          <a:prstGeom prst="rect">
            <a:avLst/>
          </a:prstGeom>
          <a:noFill/>
        </p:spPr>
      </p:pic>
      <p:sp>
        <p:nvSpPr>
          <p:cNvPr id="3" name="Content Placeholder 2"/>
          <p:cNvSpPr>
            <a:spLocks noGrp="1"/>
          </p:cNvSpPr>
          <p:nvPr>
            <p:ph idx="1"/>
          </p:nvPr>
        </p:nvSpPr>
        <p:spPr>
          <a:xfrm>
            <a:off x="990600" y="1600200"/>
            <a:ext cx="7696200" cy="3700463"/>
          </a:xfrm>
        </p:spPr>
        <p:txBody>
          <a:bodyPr/>
          <a:lstStyle/>
          <a:p>
            <a:r>
              <a:rPr lang="en-US" dirty="0" smtClean="0">
                <a:solidFill>
                  <a:srgbClr val="FFFF00"/>
                </a:solidFill>
              </a:rPr>
              <a:t>LeRoy Percy</a:t>
            </a:r>
            <a:r>
              <a:rPr lang="en-US" dirty="0" smtClean="0"/>
              <a:t> wins by 5 votes.</a:t>
            </a:r>
          </a:p>
          <a:p>
            <a:r>
              <a:rPr lang="en-US" dirty="0" smtClean="0"/>
              <a:t>James K. Vardaman charged           that the election had been            </a:t>
            </a:r>
            <a:r>
              <a:rPr lang="en-US" dirty="0" smtClean="0">
                <a:solidFill>
                  <a:srgbClr val="FFFF00"/>
                </a:solidFill>
              </a:rPr>
              <a:t>stolen</a:t>
            </a:r>
            <a:r>
              <a:rPr lang="en-US" dirty="0" smtClean="0"/>
              <a:t>.</a:t>
            </a:r>
          </a:p>
          <a:p>
            <a:pPr>
              <a:buNone/>
            </a:pPr>
            <a:endParaRPr lang="en-US" sz="2000" dirty="0" smtClean="0"/>
          </a:p>
          <a:p>
            <a:pPr lvl="2"/>
            <a:r>
              <a:rPr lang="en-US" sz="3000" dirty="0" smtClean="0"/>
              <a:t>A grand jury is called to </a:t>
            </a:r>
            <a:r>
              <a:rPr lang="en-US" sz="3000" dirty="0" smtClean="0">
                <a:solidFill>
                  <a:srgbClr val="FFFF00"/>
                </a:solidFill>
              </a:rPr>
              <a:t>investigate</a:t>
            </a:r>
            <a:r>
              <a:rPr lang="en-US" sz="3000" dirty="0" smtClean="0"/>
              <a:t>.</a:t>
            </a:r>
            <a:endParaRPr lang="en-US" sz="3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8" name="Picture 4" descr="http://edocs.lib.sfu.ca/projects/Cartoons/fullsize/1-1973-10-12.gif"/>
          <p:cNvPicPr>
            <a:picLocks noChangeAspect="1" noChangeArrowheads="1"/>
          </p:cNvPicPr>
          <p:nvPr/>
        </p:nvPicPr>
        <p:blipFill>
          <a:blip r:embed="rId2" cstate="print"/>
          <a:srcRect/>
          <a:stretch>
            <a:fillRect/>
          </a:stretch>
        </p:blipFill>
        <p:spPr bwMode="auto">
          <a:xfrm>
            <a:off x="-19814" y="0"/>
            <a:ext cx="9163814" cy="6858000"/>
          </a:xfrm>
          <a:prstGeom prst="rect">
            <a:avLst/>
          </a:prstGeom>
          <a:noFill/>
        </p:spPr>
      </p:pic>
      <p:pic>
        <p:nvPicPr>
          <p:cNvPr id="7" name="Picture 4" descr="http://edocs.lib.sfu.ca/projects/Cartoons/fullsize/1-1973-10-12.gif"/>
          <p:cNvPicPr>
            <a:picLocks noChangeAspect="1" noChangeArrowheads="1"/>
          </p:cNvPicPr>
          <p:nvPr/>
        </p:nvPicPr>
        <p:blipFill>
          <a:blip r:embed="rId2" cstate="print"/>
          <a:srcRect l="3326" t="64444" r="74006" b="11111"/>
          <a:stretch>
            <a:fillRect/>
          </a:stretch>
        </p:blipFill>
        <p:spPr bwMode="auto">
          <a:xfrm>
            <a:off x="304800" y="4800600"/>
            <a:ext cx="1854655" cy="1905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Grand Jury</a:t>
            </a:r>
            <a:endParaRPr lang="en-US" dirty="0"/>
          </a:p>
        </p:txBody>
      </p:sp>
      <p:pic>
        <p:nvPicPr>
          <p:cNvPr id="41986" name="Picture 2" descr="http://upload.wikimedia.org/wikipedia/commons/thumb/4/4a/Theodore_Bilbo.jpg/225px-Theodore_Bilbo.jpg"/>
          <p:cNvPicPr>
            <a:picLocks noChangeAspect="1" noChangeArrowheads="1"/>
          </p:cNvPicPr>
          <p:nvPr/>
        </p:nvPicPr>
        <p:blipFill>
          <a:blip r:embed="rId2" cstate="print"/>
          <a:srcRect/>
          <a:stretch>
            <a:fillRect/>
          </a:stretch>
        </p:blipFill>
        <p:spPr bwMode="auto">
          <a:xfrm>
            <a:off x="5943600" y="1600200"/>
            <a:ext cx="2905125" cy="3602355"/>
          </a:xfrm>
          <a:prstGeom prst="rect">
            <a:avLst/>
          </a:prstGeom>
          <a:noFill/>
        </p:spPr>
      </p:pic>
      <p:sp>
        <p:nvSpPr>
          <p:cNvPr id="3" name="Content Placeholder 2"/>
          <p:cNvSpPr>
            <a:spLocks noGrp="1"/>
          </p:cNvSpPr>
          <p:nvPr>
            <p:ph idx="1"/>
          </p:nvPr>
        </p:nvSpPr>
        <p:spPr>
          <a:xfrm>
            <a:off x="914400" y="990600"/>
            <a:ext cx="7772400" cy="4953000"/>
          </a:xfrm>
        </p:spPr>
        <p:txBody>
          <a:bodyPr/>
          <a:lstStyle/>
          <a:p>
            <a:r>
              <a:rPr lang="en-US" dirty="0" smtClean="0"/>
              <a:t>State Senator Theodore G. Bilbo is called to testify.</a:t>
            </a:r>
          </a:p>
          <a:p>
            <a:r>
              <a:rPr lang="en-US" sz="3200" dirty="0" smtClean="0"/>
              <a:t>Which side is Bilbo for?</a:t>
            </a:r>
          </a:p>
          <a:p>
            <a:r>
              <a:rPr lang="en-US" sz="3200" dirty="0" smtClean="0"/>
              <a:t>What is Bilbo like?</a:t>
            </a:r>
          </a:p>
          <a:p>
            <a:pPr lvl="2"/>
            <a:r>
              <a:rPr lang="en-US" sz="3200" dirty="0" smtClean="0"/>
              <a:t>Bilbo’s speech was                     </a:t>
            </a:r>
            <a:r>
              <a:rPr lang="en-US" sz="3200" dirty="0" smtClean="0">
                <a:solidFill>
                  <a:srgbClr val="FFFF00"/>
                </a:solidFill>
              </a:rPr>
              <a:t>crude</a:t>
            </a:r>
            <a:r>
              <a:rPr lang="en-US" sz="3200" dirty="0" smtClean="0"/>
              <a:t>, master of                     insults and                           	  		   mistrusted                	    	 	   </a:t>
            </a:r>
            <a:r>
              <a:rPr lang="en-US" sz="3200" dirty="0" smtClean="0">
                <a:solidFill>
                  <a:srgbClr val="FFFF00"/>
                </a:solidFill>
              </a:rPr>
              <a:t>educated</a:t>
            </a:r>
            <a:r>
              <a:rPr lang="en-US" sz="3200" dirty="0" smtClean="0"/>
              <a:t>, sophisticated or refined people.</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sz="6600" b="1" dirty="0" smtClean="0">
                <a:solidFill>
                  <a:srgbClr val="DA0000"/>
                </a:solidFill>
              </a:rPr>
              <a:t>What is a Redneck?</a:t>
            </a:r>
            <a:endParaRPr lang="en-US" sz="6600" b="1" dirty="0">
              <a:solidFill>
                <a:srgbClr val="DA0000"/>
              </a:solidFill>
            </a:endParaRPr>
          </a:p>
        </p:txBody>
      </p:sp>
      <p:sp>
        <p:nvSpPr>
          <p:cNvPr id="3" name="Content Placeholder 2"/>
          <p:cNvSpPr>
            <a:spLocks noGrp="1"/>
          </p:cNvSpPr>
          <p:nvPr>
            <p:ph idx="1"/>
          </p:nvPr>
        </p:nvSpPr>
        <p:spPr>
          <a:xfrm>
            <a:off x="457200" y="1295400"/>
            <a:ext cx="8458200" cy="3700463"/>
          </a:xfrm>
        </p:spPr>
        <p:txBody>
          <a:bodyPr/>
          <a:lstStyle/>
          <a:p>
            <a:pPr>
              <a:buNone/>
            </a:pPr>
            <a:r>
              <a:rPr lang="en-US" dirty="0" smtClean="0"/>
              <a:t>	By 1910, the political supporters of the Mississippi politician </a:t>
            </a:r>
            <a:r>
              <a:rPr lang="en-US" dirty="0" smtClean="0">
                <a:solidFill>
                  <a:srgbClr val="FF0080"/>
                </a:solidFill>
              </a:rPr>
              <a:t>James K. Vardaman</a:t>
            </a:r>
            <a:r>
              <a:rPr lang="en-US" dirty="0" smtClean="0"/>
              <a:t>, chiefly poor white farmers, began to describe themselves proudly as "</a:t>
            </a:r>
            <a:r>
              <a:rPr lang="en-US" dirty="0" smtClean="0">
                <a:solidFill>
                  <a:srgbClr val="FF0000"/>
                </a:solidFill>
              </a:rPr>
              <a:t>rednecks</a:t>
            </a:r>
            <a:r>
              <a:rPr lang="en-US" dirty="0" smtClean="0"/>
              <a:t>,” even to the point of wearing </a:t>
            </a:r>
            <a:r>
              <a:rPr lang="en-US" dirty="0" smtClean="0">
                <a:solidFill>
                  <a:srgbClr val="FF0000"/>
                </a:solidFill>
              </a:rPr>
              <a:t>red</a:t>
            </a:r>
            <a:r>
              <a:rPr lang="en-US" dirty="0"/>
              <a:t> </a:t>
            </a:r>
            <a:r>
              <a:rPr lang="en-US" dirty="0" smtClean="0"/>
              <a:t>			    </a:t>
            </a:r>
            <a:r>
              <a:rPr lang="en-US" dirty="0" smtClean="0">
                <a:solidFill>
                  <a:schemeClr val="tx2"/>
                </a:solidFill>
              </a:rPr>
              <a:t>neckerchiefs</a:t>
            </a:r>
            <a:r>
              <a:rPr lang="en-US" dirty="0" smtClean="0"/>
              <a:t> to political rallies and picnics.</a:t>
            </a:r>
          </a:p>
          <a:p>
            <a:pPr>
              <a:buNone/>
            </a:pPr>
            <a:endParaRPr lang="en-US" dirty="0" smtClean="0"/>
          </a:p>
          <a:p>
            <a:pPr>
              <a:buNone/>
            </a:pPr>
            <a:endParaRPr lang="en-US" dirty="0" smtClean="0"/>
          </a:p>
          <a:p>
            <a:pPr>
              <a:buNone/>
            </a:pPr>
            <a:r>
              <a:rPr lang="en-US" dirty="0" smtClean="0"/>
              <a:t>			</a:t>
            </a:r>
            <a:endParaRPr lang="en-US" dirty="0"/>
          </a:p>
        </p:txBody>
      </p:sp>
      <p:pic>
        <p:nvPicPr>
          <p:cNvPr id="44046" name="Picture 14" descr="http://cdn.thefrisky.com/images/uploads/red-necktie.jpg"/>
          <p:cNvPicPr>
            <a:picLocks noChangeAspect="1" noChangeArrowheads="1"/>
          </p:cNvPicPr>
          <p:nvPr/>
        </p:nvPicPr>
        <p:blipFill>
          <a:blip r:embed="rId2" cstate="print"/>
          <a:srcRect/>
          <a:stretch>
            <a:fillRect/>
          </a:stretch>
        </p:blipFill>
        <p:spPr bwMode="auto">
          <a:xfrm>
            <a:off x="4267200" y="4572000"/>
            <a:ext cx="744583" cy="1143000"/>
          </a:xfrm>
          <a:prstGeom prst="rect">
            <a:avLst/>
          </a:prstGeom>
          <a:noFill/>
        </p:spPr>
      </p:pic>
      <p:pic>
        <p:nvPicPr>
          <p:cNvPr id="44048" name="Picture 16" descr="NP12RD Red Chef Neckerchief">
            <a:hlinkClick r:id="rId3"/>
          </p:cNvPr>
          <p:cNvPicPr>
            <a:picLocks noChangeAspect="1" noChangeArrowheads="1"/>
          </p:cNvPicPr>
          <p:nvPr/>
        </p:nvPicPr>
        <p:blipFill>
          <a:blip r:embed="rId4" cstate="print"/>
          <a:srcRect/>
          <a:stretch>
            <a:fillRect/>
          </a:stretch>
        </p:blipFill>
        <p:spPr bwMode="auto">
          <a:xfrm>
            <a:off x="28575" y="-17884775"/>
            <a:ext cx="1428750" cy="1428750"/>
          </a:xfrm>
          <a:prstGeom prst="rect">
            <a:avLst/>
          </a:prstGeom>
          <a:noFill/>
        </p:spPr>
      </p:pic>
      <p:pic>
        <p:nvPicPr>
          <p:cNvPr id="44050" name="Picture 18" descr="NP12RD Red Chef Neckerchief">
            <a:hlinkClick r:id="rId3"/>
          </p:cNvPr>
          <p:cNvPicPr>
            <a:picLocks noChangeAspect="1" noChangeArrowheads="1"/>
          </p:cNvPicPr>
          <p:nvPr/>
        </p:nvPicPr>
        <p:blipFill>
          <a:blip r:embed="rId4" cstate="print"/>
          <a:srcRect/>
          <a:stretch>
            <a:fillRect/>
          </a:stretch>
        </p:blipFill>
        <p:spPr bwMode="auto">
          <a:xfrm>
            <a:off x="28575" y="-17884775"/>
            <a:ext cx="1428750" cy="1428750"/>
          </a:xfrm>
          <a:prstGeom prst="rect">
            <a:avLst/>
          </a:prstGeom>
          <a:noFill/>
        </p:spPr>
      </p:pic>
      <p:pic>
        <p:nvPicPr>
          <p:cNvPr id="44052" name="Picture 20" descr="NP12RD Red Chef Neckerchief"/>
          <p:cNvPicPr>
            <a:picLocks noChangeAspect="1" noChangeArrowheads="1"/>
          </p:cNvPicPr>
          <p:nvPr/>
        </p:nvPicPr>
        <p:blipFill>
          <a:blip r:embed="rId5" cstate="print"/>
          <a:srcRect t="14414" b="31532"/>
          <a:stretch>
            <a:fillRect/>
          </a:stretch>
        </p:blipFill>
        <p:spPr bwMode="auto">
          <a:xfrm>
            <a:off x="5257800" y="4572000"/>
            <a:ext cx="1905000" cy="1143000"/>
          </a:xfrm>
          <a:prstGeom prst="rect">
            <a:avLst/>
          </a:prstGeom>
          <a:noFill/>
        </p:spPr>
      </p:pic>
      <p:pic>
        <p:nvPicPr>
          <p:cNvPr id="24578" name="Picture 2" descr="http://media-files.gather.com/images/d475/d901/d743/d224/d96/f3/full.jpg"/>
          <p:cNvPicPr>
            <a:picLocks noChangeAspect="1" noChangeArrowheads="1"/>
          </p:cNvPicPr>
          <p:nvPr/>
        </p:nvPicPr>
        <p:blipFill>
          <a:blip r:embed="rId6" cstate="print"/>
          <a:srcRect/>
          <a:stretch>
            <a:fillRect/>
          </a:stretch>
        </p:blipFill>
        <p:spPr bwMode="auto">
          <a:xfrm>
            <a:off x="914400" y="1524000"/>
            <a:ext cx="6913735" cy="5181600"/>
          </a:xfrm>
          <a:prstGeom prst="rect">
            <a:avLst/>
          </a:prstGeom>
          <a:noFill/>
        </p:spPr>
      </p:pic>
      <p:pic>
        <p:nvPicPr>
          <p:cNvPr id="24580" name="Picture 4" descr="http://i77.photobucket.com/albums/j42/DonClemente/logo_jeff_foxworthy_lg1.png"/>
          <p:cNvPicPr>
            <a:picLocks noChangeAspect="1" noChangeArrowheads="1"/>
          </p:cNvPicPr>
          <p:nvPr/>
        </p:nvPicPr>
        <p:blipFill>
          <a:blip r:embed="rId7" cstate="print"/>
          <a:srcRect/>
          <a:stretch>
            <a:fillRect/>
          </a:stretch>
        </p:blipFill>
        <p:spPr bwMode="auto">
          <a:xfrm>
            <a:off x="1143000" y="4419600"/>
            <a:ext cx="1733550" cy="14478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4046"/>
                                        </p:tgtEl>
                                        <p:attrNameLst>
                                          <p:attrName>style.visibility</p:attrName>
                                        </p:attrNameLst>
                                      </p:cBhvr>
                                      <p:to>
                                        <p:strVal val="visible"/>
                                      </p:to>
                                    </p:set>
                                    <p:anim calcmode="lin" valueType="num">
                                      <p:cBhvr additive="base">
                                        <p:cTn id="11" dur="500" fill="hold"/>
                                        <p:tgtEl>
                                          <p:spTgt spid="44046"/>
                                        </p:tgtEl>
                                        <p:attrNameLst>
                                          <p:attrName>ppt_x</p:attrName>
                                        </p:attrNameLst>
                                      </p:cBhvr>
                                      <p:tavLst>
                                        <p:tav tm="0">
                                          <p:val>
                                            <p:strVal val="0-#ppt_w/2"/>
                                          </p:val>
                                        </p:tav>
                                        <p:tav tm="100000">
                                          <p:val>
                                            <p:strVal val="#ppt_x"/>
                                          </p:val>
                                        </p:tav>
                                      </p:tavLst>
                                    </p:anim>
                                    <p:anim calcmode="lin" valueType="num">
                                      <p:cBhvr additive="base">
                                        <p:cTn id="12" dur="500" fill="hold"/>
                                        <p:tgtEl>
                                          <p:spTgt spid="44046"/>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4052"/>
                                        </p:tgtEl>
                                        <p:attrNameLst>
                                          <p:attrName>style.visibility</p:attrName>
                                        </p:attrNameLst>
                                      </p:cBhvr>
                                      <p:to>
                                        <p:strVal val="visible"/>
                                      </p:to>
                                    </p:set>
                                    <p:anim calcmode="lin" valueType="num">
                                      <p:cBhvr additive="base">
                                        <p:cTn id="15" dur="500" fill="hold"/>
                                        <p:tgtEl>
                                          <p:spTgt spid="44052"/>
                                        </p:tgtEl>
                                        <p:attrNameLst>
                                          <p:attrName>ppt_x</p:attrName>
                                        </p:attrNameLst>
                                      </p:cBhvr>
                                      <p:tavLst>
                                        <p:tav tm="0">
                                          <p:val>
                                            <p:strVal val="1+#ppt_w/2"/>
                                          </p:val>
                                        </p:tav>
                                        <p:tav tm="100000">
                                          <p:val>
                                            <p:strVal val="#ppt_x"/>
                                          </p:val>
                                        </p:tav>
                                      </p:tavLst>
                                    </p:anim>
                                    <p:anim calcmode="lin" valueType="num">
                                      <p:cBhvr additive="base">
                                        <p:cTn id="16" dur="500" fill="hold"/>
                                        <p:tgtEl>
                                          <p:spTgt spid="44052"/>
                                        </p:tgtEl>
                                        <p:attrNameLst>
                                          <p:attrName>ppt_y</p:attrName>
                                        </p:attrNameLst>
                                      </p:cBhvr>
                                      <p:tavLst>
                                        <p:tav tm="0">
                                          <p:val>
                                            <p:strVal val="1+#ppt_h/2"/>
                                          </p:val>
                                        </p:tav>
                                        <p:tav tm="100000">
                                          <p:val>
                                            <p:strVal val="#ppt_y"/>
                                          </p:val>
                                        </p:tav>
                                      </p:tavLst>
                                    </p:anim>
                                  </p:childTnLst>
                                </p:cTn>
                              </p:par>
                              <p:par>
                                <p:cTn id="17" presetID="1" presetClass="exit" presetSubtype="0" fill="hold" nodeType="withEffect">
                                  <p:stCondLst>
                                    <p:cond delay="0"/>
                                  </p:stCondLst>
                                  <p:childTnLst>
                                    <p:set>
                                      <p:cBhvr>
                                        <p:cTn id="18" dur="1" fill="hold">
                                          <p:stCondLst>
                                            <p:cond delay="0"/>
                                          </p:stCondLst>
                                        </p:cTn>
                                        <p:tgtEl>
                                          <p:spTgt spid="2457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458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Bilbo </a:t>
            </a:r>
            <a:endParaRPr lang="en-US" dirty="0"/>
          </a:p>
        </p:txBody>
      </p:sp>
      <p:sp>
        <p:nvSpPr>
          <p:cNvPr id="3" name="Content Placeholder 2"/>
          <p:cNvSpPr>
            <a:spLocks noGrp="1"/>
          </p:cNvSpPr>
          <p:nvPr>
            <p:ph idx="1"/>
          </p:nvPr>
        </p:nvSpPr>
        <p:spPr>
          <a:xfrm>
            <a:off x="533400" y="762000"/>
            <a:ext cx="8229600" cy="5791200"/>
          </a:xfrm>
        </p:spPr>
        <p:txBody>
          <a:bodyPr/>
          <a:lstStyle/>
          <a:p>
            <a:r>
              <a:rPr lang="en-US" dirty="0" smtClean="0"/>
              <a:t>Bilbo said he had been </a:t>
            </a:r>
            <a:r>
              <a:rPr lang="en-US" dirty="0" smtClean="0">
                <a:solidFill>
                  <a:srgbClr val="FFFF00"/>
                </a:solidFill>
              </a:rPr>
              <a:t>bribed</a:t>
            </a:r>
            <a:r>
              <a:rPr lang="en-US" dirty="0" smtClean="0"/>
              <a:t> by Percy’s agents.</a:t>
            </a:r>
          </a:p>
          <a:p>
            <a:r>
              <a:rPr lang="en-US" dirty="0" smtClean="0"/>
              <a:t>If your Percy’s attorney what do you do?</a:t>
            </a:r>
          </a:p>
          <a:p>
            <a:pPr lvl="3">
              <a:buFont typeface="Arial" pitchFamily="34" charset="0"/>
              <a:buChar char="•"/>
            </a:pPr>
            <a:r>
              <a:rPr lang="en-US" sz="3200" dirty="0" smtClean="0">
                <a:solidFill>
                  <a:srgbClr val="FFFF00"/>
                </a:solidFill>
              </a:rPr>
              <a:t>Ask for proof.</a:t>
            </a:r>
          </a:p>
          <a:p>
            <a:pPr lvl="3">
              <a:buFont typeface="Arial" pitchFamily="34" charset="0"/>
              <a:buChar char="•"/>
            </a:pPr>
            <a:r>
              <a:rPr lang="en-US" sz="3200" dirty="0" smtClean="0"/>
              <a:t>Bilbo turns over the money.</a:t>
            </a:r>
          </a:p>
          <a:p>
            <a:pPr lvl="3">
              <a:buFont typeface="Arial" pitchFamily="34" charset="0"/>
              <a:buChar char="•"/>
            </a:pPr>
            <a:r>
              <a:rPr lang="en-US" sz="3200" dirty="0" smtClean="0"/>
              <a:t>If your Percy’s attorney what do you do?</a:t>
            </a:r>
          </a:p>
          <a:p>
            <a:pPr lvl="6">
              <a:buFont typeface="Arial" pitchFamily="34" charset="0"/>
              <a:buChar char="•"/>
            </a:pPr>
            <a:r>
              <a:rPr lang="en-US" sz="3200" dirty="0" smtClean="0">
                <a:solidFill>
                  <a:srgbClr val="FFFF00"/>
                </a:solidFill>
              </a:rPr>
              <a:t>Inspect the money.</a:t>
            </a:r>
          </a:p>
          <a:p>
            <a:pPr lvl="6">
              <a:buFont typeface="Arial" pitchFamily="34" charset="0"/>
              <a:buChar char="•"/>
            </a:pPr>
            <a:r>
              <a:rPr lang="en-US" sz="3200" dirty="0" smtClean="0"/>
              <a:t>Some of it had been </a:t>
            </a:r>
            <a:r>
              <a:rPr lang="en-US" sz="3200" dirty="0" smtClean="0">
                <a:solidFill>
                  <a:srgbClr val="FFFF00"/>
                </a:solidFill>
              </a:rPr>
              <a:t>issued</a:t>
            </a:r>
            <a:r>
              <a:rPr lang="en-US" sz="3200" dirty="0" smtClean="0"/>
              <a:t> after the date of the bribe.</a:t>
            </a:r>
            <a:endParaRPr lang="en-US" sz="3200" dirty="0"/>
          </a:p>
        </p:txBody>
      </p:sp>
      <p:pic>
        <p:nvPicPr>
          <p:cNvPr id="45058" name="Picture 2" descr="http://www.friesian.com/images/notes/1-23-so.gif"/>
          <p:cNvPicPr>
            <a:picLocks noChangeAspect="1" noChangeArrowheads="1"/>
          </p:cNvPicPr>
          <p:nvPr/>
        </p:nvPicPr>
        <p:blipFill>
          <a:blip r:embed="rId2" cstate="print"/>
          <a:srcRect/>
          <a:stretch>
            <a:fillRect/>
          </a:stretch>
        </p:blipFill>
        <p:spPr bwMode="auto">
          <a:xfrm>
            <a:off x="168584" y="4724400"/>
            <a:ext cx="3156752" cy="12954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058"/>
                                        </p:tgtEl>
                                        <p:attrNameLst>
                                          <p:attrName>style.visibility</p:attrName>
                                        </p:attrNameLst>
                                      </p:cBhvr>
                                      <p:to>
                                        <p:strVal val="visible"/>
                                      </p:to>
                                    </p:set>
                                    <p:anim calcmode="lin" valueType="num">
                                      <p:cBhvr additive="base">
                                        <p:cTn id="23" dur="500" fill="hold"/>
                                        <p:tgtEl>
                                          <p:spTgt spid="45058"/>
                                        </p:tgtEl>
                                        <p:attrNameLst>
                                          <p:attrName>ppt_x</p:attrName>
                                        </p:attrNameLst>
                                      </p:cBhvr>
                                      <p:tavLst>
                                        <p:tav tm="0">
                                          <p:val>
                                            <p:strVal val="#ppt_x"/>
                                          </p:val>
                                        </p:tav>
                                        <p:tav tm="100000">
                                          <p:val>
                                            <p:strVal val="#ppt_x"/>
                                          </p:val>
                                        </p:tav>
                                      </p:tavLst>
                                    </p:anim>
                                    <p:anim calcmode="lin" valueType="num">
                                      <p:cBhvr additive="base">
                                        <p:cTn id="24"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So what happened to Bilbo? </a:t>
            </a:r>
            <a:endParaRPr lang="en-US" dirty="0"/>
          </a:p>
        </p:txBody>
      </p:sp>
      <p:sp>
        <p:nvSpPr>
          <p:cNvPr id="3" name="Content Placeholder 2"/>
          <p:cNvSpPr>
            <a:spLocks noGrp="1"/>
          </p:cNvSpPr>
          <p:nvPr>
            <p:ph idx="1"/>
          </p:nvPr>
        </p:nvSpPr>
        <p:spPr>
          <a:xfrm>
            <a:off x="457200" y="1371600"/>
            <a:ext cx="8229600" cy="4648200"/>
          </a:xfrm>
        </p:spPr>
        <p:txBody>
          <a:bodyPr/>
          <a:lstStyle/>
          <a:p>
            <a:r>
              <a:rPr lang="en-US" dirty="0" smtClean="0"/>
              <a:t>The man Bilbo tried to accuse of bribing him was </a:t>
            </a:r>
            <a:r>
              <a:rPr lang="en-US" dirty="0" smtClean="0">
                <a:solidFill>
                  <a:srgbClr val="FFFF00"/>
                </a:solidFill>
              </a:rPr>
              <a:t>acquitted</a:t>
            </a:r>
            <a:r>
              <a:rPr lang="en-US" dirty="0" smtClean="0"/>
              <a:t>.</a:t>
            </a:r>
          </a:p>
          <a:p>
            <a:r>
              <a:rPr lang="en-US" dirty="0" smtClean="0"/>
              <a:t>The Senate tried to expel Bilbo but missed by a </a:t>
            </a:r>
            <a:r>
              <a:rPr lang="en-US" dirty="0" smtClean="0">
                <a:solidFill>
                  <a:srgbClr val="FFFF00"/>
                </a:solidFill>
              </a:rPr>
              <a:t>few votes</a:t>
            </a:r>
            <a:r>
              <a:rPr lang="en-US" dirty="0" smtClean="0"/>
              <a:t>.</a:t>
            </a:r>
          </a:p>
          <a:p>
            <a:pPr lvl="3">
              <a:buFont typeface="Arial" pitchFamily="34" charset="0"/>
              <a:buChar char="•"/>
            </a:pPr>
            <a:r>
              <a:rPr lang="en-US" sz="3200" dirty="0" smtClean="0"/>
              <a:t>So they passed a resolution.</a:t>
            </a:r>
          </a:p>
          <a:p>
            <a:pPr lvl="3">
              <a:buFont typeface="Arial" pitchFamily="34" charset="0"/>
              <a:buChar char="•"/>
            </a:pPr>
            <a:r>
              <a:rPr lang="en-US" sz="3200" dirty="0" smtClean="0"/>
              <a:t>It stated that Bilbo was not fit to sit 		in the chamber with “</a:t>
            </a:r>
            <a:r>
              <a:rPr lang="en-US" sz="3200" dirty="0" smtClean="0">
                <a:solidFill>
                  <a:srgbClr val="FFFF00"/>
                </a:solidFill>
              </a:rPr>
              <a:t>honest 		men.</a:t>
            </a:r>
            <a:r>
              <a:rPr lang="en-US" sz="3200" dirty="0" smtClean="0"/>
              <a:t>”</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800" b="1" dirty="0" smtClean="0"/>
              <a:t>Election of 1911</a:t>
            </a:r>
            <a:endParaRPr lang="en-US" sz="4800" b="1" dirty="0"/>
          </a:p>
        </p:txBody>
      </p:sp>
      <p:sp>
        <p:nvSpPr>
          <p:cNvPr id="3" name="Content Placeholder 2"/>
          <p:cNvSpPr>
            <a:spLocks noGrp="1"/>
          </p:cNvSpPr>
          <p:nvPr>
            <p:ph idx="1"/>
          </p:nvPr>
        </p:nvSpPr>
        <p:spPr>
          <a:xfrm>
            <a:off x="533400" y="1066800"/>
            <a:ext cx="8229600" cy="4419600"/>
          </a:xfrm>
        </p:spPr>
        <p:txBody>
          <a:bodyPr/>
          <a:lstStyle/>
          <a:p>
            <a:r>
              <a:rPr lang="en-US" dirty="0" smtClean="0"/>
              <a:t>Bilbo runs for the office of Lieutenant Governor and Vardaman for the United States Senate.</a:t>
            </a:r>
          </a:p>
          <a:p>
            <a:r>
              <a:rPr lang="en-US" dirty="0" smtClean="0"/>
              <a:t>Percy out spent Bilbo and Vardaman by </a:t>
            </a:r>
            <a:r>
              <a:rPr lang="en-US" dirty="0" smtClean="0">
                <a:solidFill>
                  <a:srgbClr val="0080FF"/>
                </a:solidFill>
              </a:rPr>
              <a:t>ten</a:t>
            </a:r>
            <a:r>
              <a:rPr lang="en-US" dirty="0" smtClean="0"/>
              <a:t> times as much money.</a:t>
            </a:r>
          </a:p>
          <a:p>
            <a:pPr lvl="3">
              <a:buFont typeface="Arial" pitchFamily="34" charset="0"/>
              <a:buChar char="•"/>
            </a:pPr>
            <a:r>
              <a:rPr lang="en-US" sz="3200" dirty="0" smtClean="0"/>
              <a:t>It was an unusually </a:t>
            </a:r>
            <a:r>
              <a:rPr lang="en-US" sz="3200" dirty="0" smtClean="0">
                <a:solidFill>
                  <a:srgbClr val="0080FF"/>
                </a:solidFill>
              </a:rPr>
              <a:t>clean</a:t>
            </a:r>
            <a:r>
              <a:rPr lang="en-US" sz="3200" dirty="0" smtClean="0"/>
              <a:t> election.</a:t>
            </a:r>
          </a:p>
          <a:p>
            <a:pPr lvl="3">
              <a:buFont typeface="Arial" pitchFamily="34" charset="0"/>
              <a:buChar char="•"/>
            </a:pPr>
            <a:r>
              <a:rPr lang="en-US" sz="3200" dirty="0" smtClean="0"/>
              <a:t>Vardaman and Bilbo won 				</a:t>
            </a:r>
            <a:r>
              <a:rPr lang="en-US" sz="3200" dirty="0" smtClean="0">
                <a:solidFill>
                  <a:srgbClr val="0080FF"/>
                </a:solidFill>
              </a:rPr>
              <a:t>overwhelmingly</a:t>
            </a:r>
            <a:r>
              <a:rPr lang="en-US" sz="3200" dirty="0" smtClean="0"/>
              <a:t>.</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800" b="1" dirty="0" smtClean="0"/>
              <a:t>Lieutenant Governor Bilbo</a:t>
            </a:r>
            <a:endParaRPr lang="en-US" sz="4800" b="1" dirty="0"/>
          </a:p>
        </p:txBody>
      </p:sp>
      <p:sp>
        <p:nvSpPr>
          <p:cNvPr id="3" name="Content Placeholder 2"/>
          <p:cNvSpPr>
            <a:spLocks noGrp="1"/>
          </p:cNvSpPr>
          <p:nvPr>
            <p:ph idx="1"/>
          </p:nvPr>
        </p:nvSpPr>
        <p:spPr>
          <a:xfrm>
            <a:off x="457200" y="1295400"/>
            <a:ext cx="8229600" cy="3700463"/>
          </a:xfrm>
        </p:spPr>
        <p:txBody>
          <a:bodyPr/>
          <a:lstStyle/>
          <a:p>
            <a:r>
              <a:rPr lang="en-US" dirty="0" smtClean="0"/>
              <a:t>Clouded by scandal.</a:t>
            </a:r>
          </a:p>
          <a:p>
            <a:r>
              <a:rPr lang="en-US" dirty="0" smtClean="0"/>
              <a:t>One of his first acts as lieutenant governor was to remove the resolution calling him "unfit to sit with honest men" from the 			records.</a:t>
            </a:r>
          </a:p>
          <a:p>
            <a:pPr lvl="3">
              <a:buFont typeface="Arial" pitchFamily="34" charset="0"/>
              <a:buChar char="•"/>
            </a:pPr>
            <a:r>
              <a:rPr lang="en-US" sz="3200" dirty="0" smtClean="0"/>
              <a:t>Tried for taking bribes.</a:t>
            </a:r>
            <a:endParaRPr lang="en-US" sz="3200" dirty="0"/>
          </a:p>
        </p:txBody>
      </p:sp>
      <p:sp>
        <p:nvSpPr>
          <p:cNvPr id="4" name="Rectangle 3"/>
          <p:cNvSpPr/>
          <p:nvPr/>
        </p:nvSpPr>
        <p:spPr>
          <a:xfrm>
            <a:off x="3200400" y="4495800"/>
            <a:ext cx="5791200" cy="2246769"/>
          </a:xfrm>
          <a:prstGeom prst="rect">
            <a:avLst/>
          </a:prstGeom>
        </p:spPr>
        <p:txBody>
          <a:bodyPr wrap="square">
            <a:spAutoFit/>
          </a:bodyPr>
          <a:lstStyle/>
          <a:p>
            <a:r>
              <a:rPr lang="en-US" sz="2000" b="1" dirty="0" smtClean="0"/>
              <a:t>On charges of bribery in connection with a plan to create a new county in the Mississippi Delta. The plan would have divided Washington County, Percy's home county. It was even proposed that the new county be named after Vardaman, a further insult to Percy.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Election of 1915</a:t>
            </a:r>
            <a:endParaRPr lang="en-US" b="1" dirty="0"/>
          </a:p>
        </p:txBody>
      </p:sp>
      <p:sp>
        <p:nvSpPr>
          <p:cNvPr id="3" name="Content Placeholder 2"/>
          <p:cNvSpPr>
            <a:spLocks noGrp="1"/>
          </p:cNvSpPr>
          <p:nvPr>
            <p:ph idx="1"/>
          </p:nvPr>
        </p:nvSpPr>
        <p:spPr>
          <a:xfrm>
            <a:off x="609600" y="838200"/>
            <a:ext cx="8534400" cy="6019800"/>
          </a:xfrm>
        </p:spPr>
        <p:txBody>
          <a:bodyPr/>
          <a:lstStyle/>
          <a:p>
            <a:r>
              <a:rPr lang="en-US" b="1" dirty="0" smtClean="0"/>
              <a:t>Bilbo runs for Governor.</a:t>
            </a:r>
          </a:p>
          <a:p>
            <a:r>
              <a:rPr lang="en-US" b="1" dirty="0" smtClean="0"/>
              <a:t>His four opponents campaigned primarily on Bilbo as an issue.</a:t>
            </a:r>
          </a:p>
          <a:p>
            <a:r>
              <a:rPr lang="en-US" b="1" dirty="0" smtClean="0"/>
              <a:t>Bilbo won.</a:t>
            </a:r>
          </a:p>
          <a:p>
            <a:r>
              <a:rPr lang="en-US" b="1" dirty="0" smtClean="0"/>
              <a:t>Fred </a:t>
            </a:r>
            <a:r>
              <a:rPr lang="en-US" b="1" dirty="0" err="1" smtClean="0"/>
              <a:t>Sullens</a:t>
            </a:r>
            <a:r>
              <a:rPr lang="en-US" b="1" dirty="0" smtClean="0"/>
              <a:t>, the editor of the </a:t>
            </a:r>
            <a:r>
              <a:rPr lang="en-US" b="1" i="1" dirty="0" smtClean="0"/>
              <a:t>Jackson 			Daily News</a:t>
            </a:r>
            <a:r>
              <a:rPr lang="en-US" b="1" dirty="0" smtClean="0"/>
              <a:t> suggested in print 			that with Bilbo as governor         			the eagle on the dome of the 			state capitol should be 		replaced with a "puking buzzard." </a:t>
            </a:r>
            <a:endParaRPr lang="en-US" dirty="0"/>
          </a:p>
        </p:txBody>
      </p:sp>
      <p:pic>
        <p:nvPicPr>
          <p:cNvPr id="46082" name="Picture 2" descr="http://www.21parkavenue.com/pixelpost/images/20090925200801_turkeybuzzard.jpg"/>
          <p:cNvPicPr>
            <a:picLocks noChangeAspect="1" noChangeArrowheads="1"/>
          </p:cNvPicPr>
          <p:nvPr/>
        </p:nvPicPr>
        <p:blipFill>
          <a:blip r:embed="rId2" cstate="print"/>
          <a:srcRect/>
          <a:stretch>
            <a:fillRect/>
          </a:stretch>
        </p:blipFill>
        <p:spPr bwMode="auto">
          <a:xfrm>
            <a:off x="990600" y="3657600"/>
            <a:ext cx="2194560" cy="19812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6082"/>
                                        </p:tgtEl>
                                        <p:attrNameLst>
                                          <p:attrName>style.visibility</p:attrName>
                                        </p:attrNameLst>
                                      </p:cBhvr>
                                      <p:to>
                                        <p:strVal val="visible"/>
                                      </p:to>
                                    </p:set>
                                    <p:anim calcmode="lin" valueType="num">
                                      <p:cBhvr additive="base">
                                        <p:cTn id="23" dur="500" fill="hold"/>
                                        <p:tgtEl>
                                          <p:spTgt spid="46082"/>
                                        </p:tgtEl>
                                        <p:attrNameLst>
                                          <p:attrName>ppt_x</p:attrName>
                                        </p:attrNameLst>
                                      </p:cBhvr>
                                      <p:tavLst>
                                        <p:tav tm="0">
                                          <p:val>
                                            <p:strVal val="0-#ppt_w/2"/>
                                          </p:val>
                                        </p:tav>
                                        <p:tav tm="100000">
                                          <p:val>
                                            <p:strVal val="#ppt_x"/>
                                          </p:val>
                                        </p:tav>
                                      </p:tavLst>
                                    </p:anim>
                                    <p:anim calcmode="lin" valueType="num">
                                      <p:cBhvr additive="base">
                                        <p:cTn id="24"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763000" cy="1143000"/>
          </a:xfrm>
        </p:spPr>
        <p:txBody>
          <a:bodyPr/>
          <a:lstStyle/>
          <a:p>
            <a:r>
              <a:rPr lang="en-US" sz="4800" b="1" dirty="0" smtClean="0"/>
              <a:t>Governor Theodore G. Bilbo</a:t>
            </a:r>
            <a:endParaRPr lang="en-US" sz="4800" b="1" dirty="0"/>
          </a:p>
        </p:txBody>
      </p:sp>
      <p:sp>
        <p:nvSpPr>
          <p:cNvPr id="3" name="Content Placeholder 2"/>
          <p:cNvSpPr>
            <a:spLocks noGrp="1"/>
          </p:cNvSpPr>
          <p:nvPr>
            <p:ph idx="1"/>
          </p:nvPr>
        </p:nvSpPr>
        <p:spPr>
          <a:xfrm>
            <a:off x="457200" y="1600200"/>
            <a:ext cx="8534400" cy="3700463"/>
          </a:xfrm>
        </p:spPr>
        <p:txBody>
          <a:bodyPr/>
          <a:lstStyle/>
          <a:p>
            <a:r>
              <a:rPr lang="en-US" dirty="0" smtClean="0"/>
              <a:t>Was Bilbo any good as governor?</a:t>
            </a:r>
          </a:p>
          <a:p>
            <a:r>
              <a:rPr lang="en-US" dirty="0" smtClean="0"/>
              <a:t>Last sentence on the page. “Even Bilbo’s enemies were </a:t>
            </a:r>
            <a:r>
              <a:rPr lang="en-US" dirty="0" smtClean="0">
                <a:solidFill>
                  <a:srgbClr val="FFFF00"/>
                </a:solidFill>
              </a:rPr>
              <a:t>impressed</a:t>
            </a:r>
            <a:r>
              <a:rPr lang="en-US" dirty="0" smtClean="0"/>
              <a:t>.”</a:t>
            </a:r>
          </a:p>
          <a:p>
            <a:pPr lvl="3">
              <a:buFont typeface="Arial" pitchFamily="34" charset="0"/>
              <a:buChar char="•"/>
            </a:pPr>
            <a:r>
              <a:rPr lang="en-US" sz="3200" dirty="0" smtClean="0"/>
              <a:t>Bilbo did his best to make government work better.</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b="1" dirty="0" smtClean="0"/>
              <a:t>Bilbo’s Programs</a:t>
            </a:r>
            <a:endParaRPr lang="en-US" b="1" dirty="0"/>
          </a:p>
        </p:txBody>
      </p:sp>
      <p:sp>
        <p:nvSpPr>
          <p:cNvPr id="3" name="Content Placeholder 2"/>
          <p:cNvSpPr>
            <a:spLocks noGrp="1"/>
          </p:cNvSpPr>
          <p:nvPr>
            <p:ph idx="1"/>
          </p:nvPr>
        </p:nvSpPr>
        <p:spPr>
          <a:xfrm>
            <a:off x="457200" y="914400"/>
            <a:ext cx="8686800" cy="5943600"/>
          </a:xfrm>
        </p:spPr>
        <p:txBody>
          <a:bodyPr/>
          <a:lstStyle/>
          <a:p>
            <a:r>
              <a:rPr lang="en-US" dirty="0" smtClean="0">
                <a:solidFill>
                  <a:srgbClr val="FFFF00"/>
                </a:solidFill>
              </a:rPr>
              <a:t>State</a:t>
            </a:r>
            <a:r>
              <a:rPr lang="en-US" dirty="0" smtClean="0"/>
              <a:t> Tax Commission.</a:t>
            </a:r>
          </a:p>
          <a:p>
            <a:r>
              <a:rPr lang="en-US" dirty="0" smtClean="0"/>
              <a:t>Board of Bank Examiners.</a:t>
            </a:r>
          </a:p>
          <a:p>
            <a:r>
              <a:rPr lang="en-US" dirty="0" smtClean="0">
                <a:solidFill>
                  <a:srgbClr val="FFFF00"/>
                </a:solidFill>
              </a:rPr>
              <a:t>Highway</a:t>
            </a:r>
            <a:r>
              <a:rPr lang="en-US" dirty="0" smtClean="0"/>
              <a:t> Commission.</a:t>
            </a:r>
          </a:p>
          <a:p>
            <a:r>
              <a:rPr lang="en-US" dirty="0" smtClean="0"/>
              <a:t>Pardon Board.</a:t>
            </a:r>
          </a:p>
          <a:p>
            <a:pPr lvl="3">
              <a:buFont typeface="Arial" pitchFamily="34" charset="0"/>
              <a:buChar char="•"/>
            </a:pPr>
            <a:r>
              <a:rPr lang="en-US" sz="3200" dirty="0" smtClean="0"/>
              <a:t>Tuberculosis Hospital.</a:t>
            </a:r>
          </a:p>
          <a:p>
            <a:pPr lvl="3">
              <a:buFont typeface="Arial" pitchFamily="34" charset="0"/>
              <a:buChar char="•"/>
            </a:pPr>
            <a:r>
              <a:rPr lang="en-US" sz="3200" dirty="0" smtClean="0">
                <a:solidFill>
                  <a:srgbClr val="FFFF00"/>
                </a:solidFill>
              </a:rPr>
              <a:t>Clarity</a:t>
            </a:r>
            <a:r>
              <a:rPr lang="en-US" sz="3200" dirty="0" smtClean="0"/>
              <a:t> Hospital.</a:t>
            </a:r>
          </a:p>
          <a:p>
            <a:pPr lvl="5">
              <a:buFont typeface="Arial" pitchFamily="34" charset="0"/>
              <a:buChar char="•"/>
            </a:pPr>
            <a:r>
              <a:rPr lang="en-US" sz="3200" dirty="0" smtClean="0"/>
              <a:t>Training School for Delinquents.</a:t>
            </a:r>
          </a:p>
          <a:p>
            <a:pPr lvl="5">
              <a:buFont typeface="Arial" pitchFamily="34" charset="0"/>
              <a:buChar char="•"/>
            </a:pPr>
            <a:r>
              <a:rPr lang="en-US" sz="3200" dirty="0" smtClean="0"/>
              <a:t>Compulsory School Attendance.</a:t>
            </a:r>
          </a:p>
          <a:p>
            <a:pPr lvl="5">
              <a:buFont typeface="Arial" pitchFamily="34" charset="0"/>
              <a:buChar char="•"/>
            </a:pPr>
            <a:r>
              <a:rPr lang="en-US" sz="3200" dirty="0" smtClean="0"/>
              <a:t>Anti-Lobby law.</a:t>
            </a:r>
          </a:p>
          <a:p>
            <a:pPr lvl="5">
              <a:buFont typeface="Arial" pitchFamily="34" charset="0"/>
              <a:buChar char="•"/>
            </a:pPr>
            <a:r>
              <a:rPr lang="en-US" sz="3200" dirty="0" smtClean="0"/>
              <a:t>Adult Night Classes begun.</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81" name="Picture 5" descr="http://images.forbes.com/media/2008/12/17/1217_moneyplatesus_03.jpg"/>
          <p:cNvPicPr>
            <a:picLocks noChangeAspect="1" noChangeArrowheads="1"/>
          </p:cNvPicPr>
          <p:nvPr/>
        </p:nvPicPr>
        <p:blipFill>
          <a:blip r:embed="rId2" cstate="print"/>
          <a:srcRect l="6250" t="18155" r="6250" b="19345"/>
          <a:stretch>
            <a:fillRect/>
          </a:stretch>
        </p:blipFill>
        <p:spPr bwMode="auto">
          <a:xfrm>
            <a:off x="2743200" y="2743200"/>
            <a:ext cx="4343400" cy="2171700"/>
          </a:xfrm>
          <a:prstGeom prst="rect">
            <a:avLst/>
          </a:prstGeom>
          <a:noFill/>
        </p:spPr>
      </p:pic>
      <p:sp>
        <p:nvSpPr>
          <p:cNvPr id="2" name="Title 1"/>
          <p:cNvSpPr>
            <a:spLocks noGrp="1"/>
          </p:cNvSpPr>
          <p:nvPr>
            <p:ph type="title"/>
          </p:nvPr>
        </p:nvSpPr>
        <p:spPr>
          <a:xfrm>
            <a:off x="0" y="0"/>
            <a:ext cx="9144000" cy="1295400"/>
          </a:xfrm>
        </p:spPr>
        <p:txBody>
          <a:bodyPr/>
          <a:lstStyle/>
          <a:p>
            <a:r>
              <a:rPr lang="en-US" dirty="0" smtClean="0"/>
              <a:t>Do you need a Highway Commission, do we have any cars?</a:t>
            </a:r>
            <a:endParaRPr lang="en-US" dirty="0"/>
          </a:p>
        </p:txBody>
      </p:sp>
      <p:sp>
        <p:nvSpPr>
          <p:cNvPr id="3" name="Content Placeholder 2"/>
          <p:cNvSpPr>
            <a:spLocks noGrp="1"/>
          </p:cNvSpPr>
          <p:nvPr>
            <p:ph idx="1"/>
          </p:nvPr>
        </p:nvSpPr>
        <p:spPr/>
        <p:txBody>
          <a:bodyPr/>
          <a:lstStyle/>
          <a:p>
            <a:pPr>
              <a:buNone/>
            </a:pPr>
            <a:r>
              <a:rPr lang="en-US" dirty="0" smtClean="0"/>
              <a:t>	When was the first state wide car tag issued in Mississippi?</a:t>
            </a:r>
            <a:endParaRPr lang="en-US" dirty="0"/>
          </a:p>
        </p:txBody>
      </p:sp>
      <p:pic>
        <p:nvPicPr>
          <p:cNvPr id="50179" name="Picture 3" descr="C:\Documents and Settings\Lloyd and Debbie\My Documents\My Pictures\1912 plate.jpg"/>
          <p:cNvPicPr>
            <a:picLocks noChangeAspect="1" noChangeArrowheads="1"/>
          </p:cNvPicPr>
          <p:nvPr/>
        </p:nvPicPr>
        <p:blipFill>
          <a:blip r:embed="rId3" cstate="print"/>
          <a:srcRect l="29500" t="20000" r="30833" b="73333"/>
          <a:stretch>
            <a:fillRect/>
          </a:stretch>
        </p:blipFill>
        <p:spPr bwMode="auto">
          <a:xfrm>
            <a:off x="6248400" y="2743200"/>
            <a:ext cx="838200" cy="381000"/>
          </a:xfrm>
          <a:prstGeom prst="rect">
            <a:avLst/>
          </a:prstGeom>
          <a:noFill/>
        </p:spPr>
      </p:pic>
      <p:pic>
        <p:nvPicPr>
          <p:cNvPr id="8" name="Picture 3" descr="C:\Documents and Settings\Lloyd and Debbie\My Documents\My Pictures\1912 plate.jpg"/>
          <p:cNvPicPr>
            <a:picLocks noChangeAspect="1" noChangeArrowheads="1"/>
          </p:cNvPicPr>
          <p:nvPr/>
        </p:nvPicPr>
        <p:blipFill>
          <a:blip r:embed="rId3" cstate="print"/>
          <a:srcRect l="29500" t="20000" r="30833" b="73333"/>
          <a:stretch>
            <a:fillRect/>
          </a:stretch>
        </p:blipFill>
        <p:spPr bwMode="auto">
          <a:xfrm>
            <a:off x="2743200" y="2743200"/>
            <a:ext cx="914400" cy="381000"/>
          </a:xfrm>
          <a:prstGeom prst="rect">
            <a:avLst/>
          </a:prstGeom>
          <a:noFill/>
        </p:spPr>
      </p:pic>
      <p:sp>
        <p:nvSpPr>
          <p:cNvPr id="6" name="Flowchart: Preparation 5"/>
          <p:cNvSpPr/>
          <p:nvPr/>
        </p:nvSpPr>
        <p:spPr>
          <a:xfrm>
            <a:off x="6019800" y="2895600"/>
            <a:ext cx="304800" cy="79248"/>
          </a:xfrm>
          <a:prstGeom prst="flowChartPrepa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eparation 4"/>
          <p:cNvSpPr/>
          <p:nvPr/>
        </p:nvSpPr>
        <p:spPr>
          <a:xfrm>
            <a:off x="3657600" y="2895600"/>
            <a:ext cx="304800" cy="79248"/>
          </a:xfrm>
          <a:prstGeom prst="flowChartPrepa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352800" y="2895600"/>
            <a:ext cx="152400" cy="1524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6477000" y="2895600"/>
            <a:ext cx="152400" cy="1524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3276600" y="4648200"/>
            <a:ext cx="152400" cy="1524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6400800" y="4724400"/>
            <a:ext cx="152400" cy="1524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71800" y="5029200"/>
            <a:ext cx="4343400" cy="954107"/>
          </a:xfrm>
          <a:prstGeom prst="rect">
            <a:avLst/>
          </a:prstGeom>
        </p:spPr>
        <p:txBody>
          <a:bodyPr wrap="square">
            <a:spAutoFit/>
          </a:bodyPr>
          <a:lstStyle/>
          <a:p>
            <a:pPr algn="ctr"/>
            <a:r>
              <a:rPr lang="en-US" sz="2800" b="1" dirty="0" smtClean="0"/>
              <a:t>1912 Mississippi ($35,000)</a:t>
            </a:r>
            <a:endParaRPr lang="en-US" sz="2800" dirty="0"/>
          </a:p>
        </p:txBody>
      </p:sp>
      <p:pic>
        <p:nvPicPr>
          <p:cNvPr id="50183" name="Picture 7" descr="http://images.forbes.com/media/2008/12/17/1217_moneyplatesus_02.jpg"/>
          <p:cNvPicPr>
            <a:picLocks noChangeAspect="1" noChangeArrowheads="1"/>
          </p:cNvPicPr>
          <p:nvPr/>
        </p:nvPicPr>
        <p:blipFill>
          <a:blip r:embed="rId4" cstate="print"/>
          <a:srcRect l="7059" t="17647" r="7059" b="20168"/>
          <a:stretch>
            <a:fillRect/>
          </a:stretch>
        </p:blipFill>
        <p:spPr bwMode="auto">
          <a:xfrm>
            <a:off x="6705600" y="5562600"/>
            <a:ext cx="2209800" cy="1120035"/>
          </a:xfrm>
          <a:prstGeom prst="rect">
            <a:avLst/>
          </a:prstGeom>
          <a:noFill/>
        </p:spPr>
      </p:pic>
      <p:sp>
        <p:nvSpPr>
          <p:cNvPr id="16" name="Rectangle 15"/>
          <p:cNvSpPr/>
          <p:nvPr/>
        </p:nvSpPr>
        <p:spPr>
          <a:xfrm>
            <a:off x="2057400" y="6172200"/>
            <a:ext cx="4665060" cy="523220"/>
          </a:xfrm>
          <a:prstGeom prst="rect">
            <a:avLst/>
          </a:prstGeom>
        </p:spPr>
        <p:txBody>
          <a:bodyPr wrap="none">
            <a:spAutoFit/>
          </a:bodyPr>
          <a:lstStyle/>
          <a:p>
            <a:r>
              <a:rPr lang="en-US" sz="2800" b="1" dirty="0" smtClean="0"/>
              <a:t>1913 Mississippi ($50,000)</a:t>
            </a:r>
            <a:endParaRPr lang="en-US" dirty="0"/>
          </a:p>
        </p:txBody>
      </p:sp>
      <p:sp>
        <p:nvSpPr>
          <p:cNvPr id="17" name="Rectangle 16"/>
          <p:cNvSpPr/>
          <p:nvPr/>
        </p:nvSpPr>
        <p:spPr>
          <a:xfrm>
            <a:off x="7086600" y="2667000"/>
            <a:ext cx="2057400" cy="2308324"/>
          </a:xfrm>
          <a:prstGeom prst="rect">
            <a:avLst/>
          </a:prstGeom>
        </p:spPr>
        <p:txBody>
          <a:bodyPr wrap="square">
            <a:spAutoFit/>
          </a:bodyPr>
          <a:lstStyle/>
          <a:p>
            <a:pPr algn="ctr"/>
            <a:r>
              <a:rPr lang="en-US" sz="2400" dirty="0" smtClean="0">
                <a:solidFill>
                  <a:srgbClr val="FFFF00"/>
                </a:solidFill>
              </a:rPr>
              <a:t>America's Most Expensive License Plates</a:t>
            </a:r>
          </a:p>
          <a:p>
            <a:pPr algn="ctr"/>
            <a:r>
              <a:rPr lang="en-US" sz="2400" dirty="0" smtClean="0">
                <a:solidFill>
                  <a:srgbClr val="FFFF00"/>
                </a:solidFill>
              </a:rPr>
              <a:t>#2 and #3</a:t>
            </a:r>
            <a:endParaRPr lang="en-US" sz="2400" dirty="0">
              <a:solidFill>
                <a:srgbClr val="FFFF00"/>
              </a:solidFill>
            </a:endParaRPr>
          </a:p>
        </p:txBody>
      </p:sp>
      <p:sp>
        <p:nvSpPr>
          <p:cNvPr id="18" name="Rectangle 17"/>
          <p:cNvSpPr/>
          <p:nvPr/>
        </p:nvSpPr>
        <p:spPr>
          <a:xfrm>
            <a:off x="228600" y="3200400"/>
            <a:ext cx="2286000"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smtClean="0">
                <a:solidFill>
                  <a:srgbClr val="FFC000"/>
                </a:solidFill>
              </a:rPr>
              <a:t>#1 plate 1921 Alaska ($60,000)</a:t>
            </a:r>
            <a:endParaRPr lang="en-US" sz="2800" dirty="0">
              <a:solidFill>
                <a:srgbClr val="FFC000"/>
              </a:solidFill>
            </a:endParaRPr>
          </a:p>
        </p:txBody>
      </p:sp>
      <p:pic>
        <p:nvPicPr>
          <p:cNvPr id="50184" name="Picture 8" descr="C:\Documents and Settings\Lloyd and Debbie\My Documents\My Pictures\1921 Alaska.jpg"/>
          <p:cNvPicPr>
            <a:picLocks noChangeAspect="1" noChangeArrowheads="1"/>
          </p:cNvPicPr>
          <p:nvPr/>
        </p:nvPicPr>
        <p:blipFill>
          <a:blip r:embed="rId5" cstate="print"/>
          <a:srcRect l="5195" t="13729" r="5195" b="13915"/>
          <a:stretch>
            <a:fillRect/>
          </a:stretch>
        </p:blipFill>
        <p:spPr bwMode="auto">
          <a:xfrm>
            <a:off x="381000" y="4724400"/>
            <a:ext cx="2057399" cy="1162879"/>
          </a:xfrm>
          <a:prstGeom prst="flowChartAlternateProcess">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additive="base">
                                        <p:cTn id="13" dur="500" fill="hold"/>
                                        <p:tgtEl>
                                          <p:spTgt spid="50181"/>
                                        </p:tgtEl>
                                        <p:attrNameLst>
                                          <p:attrName>ppt_x</p:attrName>
                                        </p:attrNameLst>
                                      </p:cBhvr>
                                      <p:tavLst>
                                        <p:tav tm="0">
                                          <p:val>
                                            <p:strVal val="1+#ppt_w/2"/>
                                          </p:val>
                                        </p:tav>
                                        <p:tav tm="100000">
                                          <p:val>
                                            <p:strVal val="#ppt_x"/>
                                          </p:val>
                                        </p:tav>
                                      </p:tavLst>
                                    </p:anim>
                                    <p:anim calcmode="lin" valueType="num">
                                      <p:cBhvr additive="base">
                                        <p:cTn id="14" dur="500" fill="hold"/>
                                        <p:tgtEl>
                                          <p:spTgt spid="5018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179"/>
                                        </p:tgtEl>
                                        <p:attrNameLst>
                                          <p:attrName>style.visibility</p:attrName>
                                        </p:attrNameLst>
                                      </p:cBhvr>
                                      <p:to>
                                        <p:strVal val="visible"/>
                                      </p:to>
                                    </p:set>
                                    <p:anim calcmode="lin" valueType="num">
                                      <p:cBhvr additive="base">
                                        <p:cTn id="41" dur="500" fill="hold"/>
                                        <p:tgtEl>
                                          <p:spTgt spid="50179"/>
                                        </p:tgtEl>
                                        <p:attrNameLst>
                                          <p:attrName>ppt_x</p:attrName>
                                        </p:attrNameLst>
                                      </p:cBhvr>
                                      <p:tavLst>
                                        <p:tav tm="0">
                                          <p:val>
                                            <p:strVal val="1+#ppt_w/2"/>
                                          </p:val>
                                        </p:tav>
                                        <p:tav tm="100000">
                                          <p:val>
                                            <p:strVal val="#ppt_x"/>
                                          </p:val>
                                        </p:tav>
                                      </p:tavLst>
                                    </p:anim>
                                    <p:anim calcmode="lin" valueType="num">
                                      <p:cBhvr additive="base">
                                        <p:cTn id="42" dur="500" fill="hold"/>
                                        <p:tgtEl>
                                          <p:spTgt spid="5017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1+#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0183"/>
                                        </p:tgtEl>
                                        <p:attrNameLst>
                                          <p:attrName>style.visibility</p:attrName>
                                        </p:attrNameLst>
                                      </p:cBhvr>
                                      <p:to>
                                        <p:strVal val="visible"/>
                                      </p:to>
                                    </p:set>
                                    <p:anim calcmode="lin" valueType="num">
                                      <p:cBhvr additive="base">
                                        <p:cTn id="55" dur="500" fill="hold"/>
                                        <p:tgtEl>
                                          <p:spTgt spid="50183"/>
                                        </p:tgtEl>
                                        <p:attrNameLst>
                                          <p:attrName>ppt_x</p:attrName>
                                        </p:attrNameLst>
                                      </p:cBhvr>
                                      <p:tavLst>
                                        <p:tav tm="0">
                                          <p:val>
                                            <p:strVal val="#ppt_x"/>
                                          </p:val>
                                        </p:tav>
                                        <p:tav tm="100000">
                                          <p:val>
                                            <p:strVal val="#ppt_x"/>
                                          </p:val>
                                        </p:tav>
                                      </p:tavLst>
                                    </p:anim>
                                    <p:anim calcmode="lin" valueType="num">
                                      <p:cBhvr additive="base">
                                        <p:cTn id="56" dur="500" fill="hold"/>
                                        <p:tgtEl>
                                          <p:spTgt spid="5018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0-#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50184"/>
                                        </p:tgtEl>
                                        <p:attrNameLst>
                                          <p:attrName>style.visibility</p:attrName>
                                        </p:attrNameLst>
                                      </p:cBhvr>
                                      <p:to>
                                        <p:strVal val="visible"/>
                                      </p:to>
                                    </p:set>
                                    <p:anim calcmode="lin" valueType="num">
                                      <p:cBhvr additive="base">
                                        <p:cTn id="73" dur="500" fill="hold"/>
                                        <p:tgtEl>
                                          <p:spTgt spid="50184"/>
                                        </p:tgtEl>
                                        <p:attrNameLst>
                                          <p:attrName>ppt_x</p:attrName>
                                        </p:attrNameLst>
                                      </p:cBhvr>
                                      <p:tavLst>
                                        <p:tav tm="0">
                                          <p:val>
                                            <p:strVal val="0-#ppt_w/2"/>
                                          </p:val>
                                        </p:tav>
                                        <p:tav tm="100000">
                                          <p:val>
                                            <p:strVal val="#ppt_x"/>
                                          </p:val>
                                        </p:tav>
                                      </p:tavLst>
                                    </p:anim>
                                    <p:anim calcmode="lin" valueType="num">
                                      <p:cBhvr additive="base">
                                        <p:cTn id="74"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10" grpId="0" animBg="1"/>
      <p:bldP spid="11" grpId="0" animBg="1"/>
      <p:bldP spid="12" grpId="0" animBg="1"/>
      <p:bldP spid="14" grpId="0"/>
      <p:bldP spid="16" grpId="0"/>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5181600" cy="1066800"/>
          </a:xfrm>
        </p:spPr>
        <p:txBody>
          <a:bodyPr/>
          <a:lstStyle/>
          <a:p>
            <a:r>
              <a:rPr lang="en-US" sz="7200" b="1" dirty="0" smtClean="0">
                <a:solidFill>
                  <a:srgbClr val="7030A0"/>
                </a:solidFill>
              </a:rPr>
              <a:t>Objectives</a:t>
            </a:r>
            <a:endParaRPr lang="en-US" sz="7200" b="1" dirty="0">
              <a:solidFill>
                <a:srgbClr val="7030A0"/>
              </a:solidFill>
            </a:endParaRPr>
          </a:p>
        </p:txBody>
      </p:sp>
      <p:sp>
        <p:nvSpPr>
          <p:cNvPr id="3" name="Content Placeholder 2"/>
          <p:cNvSpPr>
            <a:spLocks noGrp="1"/>
          </p:cNvSpPr>
          <p:nvPr>
            <p:ph type="subTitle" idx="4294967295"/>
          </p:nvPr>
        </p:nvSpPr>
        <p:spPr>
          <a:xfrm>
            <a:off x="3200401" y="1295400"/>
            <a:ext cx="5943600" cy="4038600"/>
          </a:xfrm>
        </p:spPr>
        <p:txBody>
          <a:bodyPr/>
          <a:lstStyle/>
          <a:p>
            <a:pPr algn="l">
              <a:buSzPct val="130000"/>
              <a:buNone/>
            </a:pPr>
            <a:r>
              <a:rPr lang="en-US" b="1" dirty="0" smtClean="0">
                <a:solidFill>
                  <a:schemeClr val="accent3">
                    <a:lumMod val="20000"/>
                    <a:lumOff val="80000"/>
                  </a:schemeClr>
                </a:solidFill>
              </a:rPr>
              <a:t>	</a:t>
            </a:r>
            <a:r>
              <a:rPr lang="en-US" sz="2400" b="1" dirty="0" smtClean="0">
                <a:solidFill>
                  <a:schemeClr val="tx1">
                    <a:lumMod val="60000"/>
                    <a:lumOff val="40000"/>
                  </a:schemeClr>
                </a:solidFill>
              </a:rPr>
              <a:t>MS1</a:t>
            </a:r>
            <a:r>
              <a:rPr lang="en-US" sz="2400" b="1" dirty="0" smtClean="0">
                <a:solidFill>
                  <a:schemeClr val="accent3">
                    <a:lumMod val="20000"/>
                    <a:lumOff val="80000"/>
                  </a:schemeClr>
                </a:solidFill>
              </a:rPr>
              <a:t> Explain how geography, economics, history, and politics have influenced the development of Mississippi. </a:t>
            </a:r>
          </a:p>
          <a:p>
            <a:pPr algn="l">
              <a:buNone/>
            </a:pPr>
            <a:endParaRPr lang="en-US" sz="1050" dirty="0" smtClean="0">
              <a:solidFill>
                <a:schemeClr val="accent3">
                  <a:lumMod val="20000"/>
                  <a:lumOff val="80000"/>
                </a:schemeClr>
              </a:solidFill>
            </a:endParaRPr>
          </a:p>
          <a:p>
            <a:pPr lvl="0" algn="l">
              <a:buNone/>
            </a:pPr>
            <a:r>
              <a:rPr lang="en-US" b="1" dirty="0" smtClean="0">
                <a:solidFill>
                  <a:schemeClr val="accent3">
                    <a:lumMod val="20000"/>
                    <a:lumOff val="80000"/>
                  </a:schemeClr>
                </a:solidFill>
              </a:rPr>
              <a:t>	</a:t>
            </a:r>
            <a:r>
              <a:rPr lang="en-US" sz="2400" b="1" dirty="0" smtClean="0">
                <a:solidFill>
                  <a:schemeClr val="tx1">
                    <a:lumMod val="60000"/>
                    <a:lumOff val="40000"/>
                  </a:schemeClr>
                </a:solidFill>
              </a:rPr>
              <a:t>MS1d</a:t>
            </a:r>
            <a:r>
              <a:rPr lang="en-US" sz="2400" b="1" dirty="0" smtClean="0">
                <a:solidFill>
                  <a:schemeClr val="accent3">
                    <a:lumMod val="20000"/>
                    <a:lumOff val="80000"/>
                  </a:schemeClr>
                </a:solidFill>
              </a:rPr>
              <a:t> Analyze advanced personal economic choices  (e.g., timber industry, shipping industry, gaming industry).</a:t>
            </a:r>
            <a:endParaRPr lang="en-US" b="1" dirty="0" smtClean="0">
              <a:solidFill>
                <a:schemeClr val="accent3">
                  <a:lumMod val="20000"/>
                  <a:lumOff val="80000"/>
                </a:schemeClr>
              </a:solidFill>
            </a:endParaRPr>
          </a:p>
          <a:p>
            <a:pPr algn="l"/>
            <a:endParaRPr lang="en-US" dirty="0">
              <a:solidFill>
                <a:schemeClr val="accent3">
                  <a:lumMod val="20000"/>
                  <a:lumOff val="8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5400" b="1" dirty="0" smtClean="0"/>
              <a:t>World War I</a:t>
            </a:r>
            <a:endParaRPr lang="en-US" sz="5400" b="1" dirty="0"/>
          </a:p>
        </p:txBody>
      </p:sp>
      <p:sp>
        <p:nvSpPr>
          <p:cNvPr id="3" name="Content Placeholder 2"/>
          <p:cNvSpPr>
            <a:spLocks noGrp="1"/>
          </p:cNvSpPr>
          <p:nvPr>
            <p:ph idx="1"/>
          </p:nvPr>
        </p:nvSpPr>
        <p:spPr>
          <a:xfrm>
            <a:off x="533400" y="1371600"/>
            <a:ext cx="8458200" cy="4267200"/>
          </a:xfrm>
        </p:spPr>
        <p:txBody>
          <a:bodyPr/>
          <a:lstStyle/>
          <a:p>
            <a:r>
              <a:rPr lang="en-US" dirty="0" smtClean="0"/>
              <a:t>How did World War I start?</a:t>
            </a:r>
          </a:p>
          <a:p>
            <a:endParaRPr lang="en-US" sz="1400" dirty="0" smtClean="0"/>
          </a:p>
          <a:p>
            <a:r>
              <a:rPr lang="en-US" dirty="0" smtClean="0"/>
              <a:t>Nationalism.</a:t>
            </a:r>
          </a:p>
          <a:p>
            <a:endParaRPr lang="en-US" sz="1400" dirty="0" smtClean="0"/>
          </a:p>
          <a:p>
            <a:r>
              <a:rPr lang="en-US" dirty="0" smtClean="0"/>
              <a:t> Imperialism.</a:t>
            </a:r>
          </a:p>
          <a:p>
            <a:endParaRPr lang="en-US" sz="1400" dirty="0" smtClean="0"/>
          </a:p>
          <a:p>
            <a:pPr lvl="3">
              <a:buFont typeface="Arial" pitchFamily="34" charset="0"/>
              <a:buChar char="•"/>
            </a:pPr>
            <a:r>
              <a:rPr lang="en-US" sz="3600" dirty="0" smtClean="0"/>
              <a:t>Militarism.</a:t>
            </a:r>
          </a:p>
          <a:p>
            <a:endParaRPr lang="en-US" sz="14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sz="4800" b="1" dirty="0" smtClean="0"/>
              <a:t>Archduke Franz Ferdinand</a:t>
            </a:r>
            <a:endParaRPr lang="en-US" sz="4800" b="1" dirty="0"/>
          </a:p>
        </p:txBody>
      </p:sp>
      <p:sp>
        <p:nvSpPr>
          <p:cNvPr id="3" name="Content Placeholder 2"/>
          <p:cNvSpPr>
            <a:spLocks noGrp="1"/>
          </p:cNvSpPr>
          <p:nvPr>
            <p:ph idx="1"/>
          </p:nvPr>
        </p:nvSpPr>
        <p:spPr>
          <a:xfrm>
            <a:off x="533400" y="1371600"/>
            <a:ext cx="6781800" cy="3700463"/>
          </a:xfrm>
        </p:spPr>
        <p:txBody>
          <a:bodyPr/>
          <a:lstStyle/>
          <a:p>
            <a:pPr>
              <a:buNone/>
            </a:pPr>
            <a:r>
              <a:rPr lang="en-US" dirty="0" smtClean="0"/>
              <a:t>	</a:t>
            </a:r>
            <a:r>
              <a:rPr lang="en-US" sz="3600" b="1" dirty="0" smtClean="0"/>
              <a:t>Heir presumptive to the Austro-Hungarian throne.</a:t>
            </a:r>
            <a:endParaRPr lang="en-US" sz="3600" b="1" dirty="0"/>
          </a:p>
        </p:txBody>
      </p:sp>
      <p:pic>
        <p:nvPicPr>
          <p:cNvPr id="1026" name="Picture 2" descr="http://upload.wikimedia.org/wikipedia/commons/c/c1/Wappen_Kaisertum_%C3%96sterreich_1815_%28Klein%29.png"/>
          <p:cNvPicPr>
            <a:picLocks noChangeAspect="1" noChangeArrowheads="1"/>
          </p:cNvPicPr>
          <p:nvPr/>
        </p:nvPicPr>
        <p:blipFill>
          <a:blip r:embed="rId2" cstate="print"/>
          <a:srcRect/>
          <a:stretch>
            <a:fillRect/>
          </a:stretch>
        </p:blipFill>
        <p:spPr bwMode="auto">
          <a:xfrm>
            <a:off x="7315200" y="1066800"/>
            <a:ext cx="1524000" cy="1960756"/>
          </a:xfrm>
          <a:prstGeom prst="ellipse">
            <a:avLst/>
          </a:prstGeom>
          <a:solidFill>
            <a:schemeClr val="accent3"/>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File:Archduke Franz Ferdinand of Austria Signature.svg"/>
          <p:cNvPicPr>
            <a:picLocks noChangeAspect="1" noChangeArrowheads="1"/>
          </p:cNvPicPr>
          <p:nvPr/>
        </p:nvPicPr>
        <p:blipFill>
          <a:blip r:embed="rId3" cstate="print">
            <a:lum bright="70000" contrast="-70000"/>
          </a:blip>
          <a:srcRect/>
          <a:stretch>
            <a:fillRect/>
          </a:stretch>
        </p:blipFill>
        <p:spPr bwMode="auto">
          <a:xfrm>
            <a:off x="7467600" y="3657600"/>
            <a:ext cx="1365719" cy="1038226"/>
          </a:xfrm>
          <a:prstGeom prst="rect">
            <a:avLst/>
          </a:prstGeom>
          <a:noFill/>
        </p:spPr>
      </p:pic>
      <p:pic>
        <p:nvPicPr>
          <p:cNvPr id="1030" name="Picture 6" descr="http://upload.wikimedia.org/wikipedia/commons/a/a9/Franzferdinand.jpg"/>
          <p:cNvPicPr>
            <a:picLocks noChangeAspect="1" noChangeArrowheads="1"/>
          </p:cNvPicPr>
          <p:nvPr/>
        </p:nvPicPr>
        <p:blipFill>
          <a:blip r:embed="rId4" cstate="print"/>
          <a:srcRect/>
          <a:stretch>
            <a:fillRect/>
          </a:stretch>
        </p:blipFill>
        <p:spPr bwMode="auto">
          <a:xfrm>
            <a:off x="0" y="2926316"/>
            <a:ext cx="3124199" cy="3931684"/>
          </a:xfrm>
          <a:prstGeom prst="rect">
            <a:avLst/>
          </a:prstGeom>
          <a:noFill/>
        </p:spPr>
      </p:pic>
      <p:sp>
        <p:nvSpPr>
          <p:cNvPr id="7" name="Rectangle 6"/>
          <p:cNvSpPr/>
          <p:nvPr/>
        </p:nvSpPr>
        <p:spPr>
          <a:xfrm>
            <a:off x="7391400" y="3124200"/>
            <a:ext cx="1441420" cy="369332"/>
          </a:xfrm>
          <a:prstGeom prst="rect">
            <a:avLst/>
          </a:prstGeom>
        </p:spPr>
        <p:txBody>
          <a:bodyPr wrap="none">
            <a:spAutoFit/>
          </a:bodyPr>
          <a:lstStyle/>
          <a:p>
            <a:r>
              <a:rPr lang="en-US" dirty="0" smtClean="0"/>
              <a:t>Austria-Este</a:t>
            </a:r>
            <a:endParaRPr lang="en-US" dirty="0"/>
          </a:p>
        </p:txBody>
      </p:sp>
      <p:pic>
        <p:nvPicPr>
          <p:cNvPr id="1032" name="Picture 8" descr="http://upload.wikimedia.org/wikipedia/commons/6/63/Location-Austria-Hungary-01.png"/>
          <p:cNvPicPr>
            <a:picLocks noChangeAspect="1" noChangeArrowheads="1"/>
          </p:cNvPicPr>
          <p:nvPr/>
        </p:nvPicPr>
        <p:blipFill>
          <a:blip r:embed="rId5" cstate="print"/>
          <a:srcRect/>
          <a:stretch>
            <a:fillRect/>
          </a:stretch>
        </p:blipFill>
        <p:spPr bwMode="auto">
          <a:xfrm>
            <a:off x="3505200" y="3657600"/>
            <a:ext cx="3882342" cy="2667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000" b="1" dirty="0" smtClean="0"/>
              <a:t>Black Hand</a:t>
            </a:r>
            <a:endParaRPr lang="en-US" sz="6000" b="1" dirty="0"/>
          </a:p>
        </p:txBody>
      </p:sp>
      <p:sp>
        <p:nvSpPr>
          <p:cNvPr id="3" name="Content Placeholder 2"/>
          <p:cNvSpPr>
            <a:spLocks noGrp="1"/>
          </p:cNvSpPr>
          <p:nvPr>
            <p:ph idx="1"/>
          </p:nvPr>
        </p:nvSpPr>
        <p:spPr>
          <a:xfrm>
            <a:off x="457200" y="990600"/>
            <a:ext cx="8382000" cy="5867400"/>
          </a:xfrm>
        </p:spPr>
        <p:txBody>
          <a:bodyPr/>
          <a:lstStyle/>
          <a:p>
            <a:r>
              <a:rPr lang="en-US" b="1" dirty="0" smtClean="0"/>
              <a:t>Black Hand</a:t>
            </a:r>
            <a:r>
              <a:rPr lang="en-US" dirty="0" smtClean="0"/>
              <a:t>, officially </a:t>
            </a:r>
            <a:r>
              <a:rPr lang="en-US" b="1" dirty="0" smtClean="0"/>
              <a:t>Unity or 	     Death</a:t>
            </a:r>
            <a:r>
              <a:rPr lang="en-US" dirty="0" smtClean="0"/>
              <a:t>, was a military secret society founded in the Kingdom of </a:t>
            </a:r>
            <a:r>
              <a:rPr lang="en-US" dirty="0" smtClean="0">
                <a:solidFill>
                  <a:srgbClr val="00B050"/>
                </a:solidFill>
              </a:rPr>
              <a:t>Serbia</a:t>
            </a:r>
            <a:r>
              <a:rPr lang="en-US" dirty="0" smtClean="0"/>
              <a:t> on     May 9, 1911.</a:t>
            </a:r>
          </a:p>
          <a:p>
            <a:pPr lvl="3">
              <a:buFont typeface="Arial" pitchFamily="34" charset="0"/>
              <a:buChar char="•"/>
            </a:pPr>
            <a:r>
              <a:rPr lang="en-US" sz="3200" dirty="0" smtClean="0"/>
              <a:t>Governor of the Austrian provinces of Bosnia and Herzegovina had invited </a:t>
            </a:r>
            <a:r>
              <a:rPr lang="en-US" sz="3200" dirty="0" smtClean="0">
                <a:solidFill>
                  <a:schemeClr val="bg2">
                    <a:lumMod val="60000"/>
                    <a:lumOff val="40000"/>
                  </a:schemeClr>
                </a:solidFill>
              </a:rPr>
              <a:t>Franz Ferdinand</a:t>
            </a:r>
            <a:r>
              <a:rPr lang="en-US" sz="3200" dirty="0" smtClean="0"/>
              <a:t> and 			</a:t>
            </a:r>
            <a:r>
              <a:rPr lang="en-US" sz="3200" dirty="0" smtClean="0">
                <a:solidFill>
                  <a:schemeClr val="bg2">
                    <a:lumMod val="60000"/>
                    <a:lumOff val="40000"/>
                  </a:schemeClr>
                </a:solidFill>
              </a:rPr>
              <a:t>Countess Sophie </a:t>
            </a:r>
            <a:r>
              <a:rPr lang="en-US" sz="3200" dirty="0" smtClean="0"/>
              <a:t>to the 			</a:t>
            </a:r>
            <a:r>
              <a:rPr lang="en-US" sz="3200" dirty="0" smtClean="0">
                <a:solidFill>
                  <a:srgbClr val="FFFF00"/>
                </a:solidFill>
              </a:rPr>
              <a:t>opening of a hospital</a:t>
            </a:r>
            <a:r>
              <a:rPr lang="en-US" sz="3200" dirty="0" smtClean="0"/>
              <a:t>.</a:t>
            </a:r>
          </a:p>
          <a:p>
            <a:pPr lvl="6">
              <a:buClr>
                <a:schemeClr val="tx1"/>
              </a:buClr>
              <a:buFont typeface="Arial" pitchFamily="34" charset="0"/>
              <a:buChar char="•"/>
            </a:pPr>
            <a:r>
              <a:rPr lang="en-US" sz="3600" dirty="0" smtClean="0">
                <a:solidFill>
                  <a:schemeClr val="accent6">
                    <a:lumMod val="20000"/>
                    <a:lumOff val="80000"/>
                  </a:schemeClr>
                </a:solidFill>
              </a:rPr>
              <a:t>Seven</a:t>
            </a:r>
            <a:r>
              <a:rPr lang="en-US" sz="3600" dirty="0" smtClean="0"/>
              <a:t> conspirators lined the route.</a:t>
            </a:r>
          </a:p>
        </p:txBody>
      </p:sp>
      <p:pic>
        <p:nvPicPr>
          <p:cNvPr id="55298" name="Picture 2" descr="http://upload.wikimedia.org/wikipedia/commons/8/8f/Black_Hand_seal.gif"/>
          <p:cNvPicPr>
            <a:picLocks noChangeAspect="1" noChangeArrowheads="1"/>
          </p:cNvPicPr>
          <p:nvPr/>
        </p:nvPicPr>
        <p:blipFill>
          <a:blip r:embed="rId2" cstate="print"/>
          <a:srcRect/>
          <a:stretch>
            <a:fillRect/>
          </a:stretch>
        </p:blipFill>
        <p:spPr bwMode="auto">
          <a:xfrm>
            <a:off x="7239000" y="152400"/>
            <a:ext cx="1752600" cy="1736521"/>
          </a:xfrm>
          <a:prstGeom prst="flowChartConnector">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June 28, 1914</a:t>
            </a:r>
            <a:endParaRPr lang="en-US" dirty="0"/>
          </a:p>
        </p:txBody>
      </p:sp>
      <p:sp>
        <p:nvSpPr>
          <p:cNvPr id="3" name="Content Placeholder 2"/>
          <p:cNvSpPr>
            <a:spLocks noGrp="1"/>
          </p:cNvSpPr>
          <p:nvPr>
            <p:ph idx="1"/>
          </p:nvPr>
        </p:nvSpPr>
        <p:spPr>
          <a:xfrm>
            <a:off x="457200" y="1066800"/>
            <a:ext cx="8382000" cy="3700463"/>
          </a:xfrm>
        </p:spPr>
        <p:txBody>
          <a:bodyPr/>
          <a:lstStyle/>
          <a:p>
            <a:pPr>
              <a:buNone/>
            </a:pPr>
            <a:r>
              <a:rPr lang="en-US" dirty="0" smtClean="0"/>
              <a:t>	At 10:15 a.m., when the six car procession passed the central police station, nineteen-year-old student </a:t>
            </a:r>
            <a:r>
              <a:rPr lang="en-US" dirty="0" err="1" smtClean="0"/>
              <a:t>Nedeljko</a:t>
            </a:r>
            <a:r>
              <a:rPr lang="en-US" dirty="0" smtClean="0"/>
              <a:t> </a:t>
            </a:r>
            <a:r>
              <a:rPr lang="en-US" dirty="0" err="1" smtClean="0"/>
              <a:t>Čabrinović</a:t>
            </a:r>
            <a:r>
              <a:rPr lang="en-US" dirty="0" smtClean="0"/>
              <a:t> hurled a hand grenade at the      Archduke's car.</a:t>
            </a:r>
          </a:p>
          <a:p>
            <a:endParaRPr lang="en-US" dirty="0"/>
          </a:p>
        </p:txBody>
      </p:sp>
      <p:pic>
        <p:nvPicPr>
          <p:cNvPr id="56322" name="Picture 2" descr="http://www.visitsarajevo.ba/images/uploaded/1568_150.jpeg"/>
          <p:cNvPicPr>
            <a:picLocks noChangeAspect="1" noChangeArrowheads="1"/>
          </p:cNvPicPr>
          <p:nvPr/>
        </p:nvPicPr>
        <p:blipFill>
          <a:blip r:embed="rId2" cstate="print"/>
          <a:srcRect/>
          <a:stretch>
            <a:fillRect/>
          </a:stretch>
        </p:blipFill>
        <p:spPr bwMode="auto">
          <a:xfrm>
            <a:off x="7543800" y="2133600"/>
            <a:ext cx="1428750" cy="1428750"/>
          </a:xfrm>
          <a:prstGeom prst="rect">
            <a:avLst/>
          </a:prstGeom>
          <a:noFill/>
        </p:spPr>
      </p:pic>
      <p:pic>
        <p:nvPicPr>
          <p:cNvPr id="56326" name="Picture 6" descr="http://www.pixelpress.org/bosnia/context/his1914.jpg"/>
          <p:cNvPicPr>
            <a:picLocks noChangeAspect="1" noChangeArrowheads="1"/>
          </p:cNvPicPr>
          <p:nvPr/>
        </p:nvPicPr>
        <p:blipFill>
          <a:blip r:embed="rId3" cstate="print"/>
          <a:srcRect/>
          <a:stretch>
            <a:fillRect/>
          </a:stretch>
        </p:blipFill>
        <p:spPr bwMode="auto">
          <a:xfrm>
            <a:off x="4114800" y="3810000"/>
            <a:ext cx="4381500" cy="2857500"/>
          </a:xfrm>
          <a:prstGeom prst="rect">
            <a:avLst/>
          </a:prstGeom>
          <a:noFill/>
        </p:spPr>
      </p:pic>
      <p:sp>
        <p:nvSpPr>
          <p:cNvPr id="7" name="Rectangle 6"/>
          <p:cNvSpPr/>
          <p:nvPr/>
        </p:nvSpPr>
        <p:spPr>
          <a:xfrm>
            <a:off x="152400" y="4038600"/>
            <a:ext cx="38862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smtClean="0"/>
              <a:t>“So you welcome your guests with bombs.”</a:t>
            </a:r>
            <a:endParaRPr lang="en-US" sz="36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5400" b="1" dirty="0" err="1" smtClean="0"/>
              <a:t>Gavrilo</a:t>
            </a:r>
            <a:r>
              <a:rPr lang="en-US" sz="5400" b="1" dirty="0" smtClean="0"/>
              <a:t> </a:t>
            </a:r>
            <a:r>
              <a:rPr lang="en-US" sz="5400" b="1" dirty="0" err="1" smtClean="0"/>
              <a:t>Princip</a:t>
            </a:r>
            <a:endParaRPr lang="en-US" sz="5400" dirty="0"/>
          </a:p>
        </p:txBody>
      </p:sp>
      <p:sp>
        <p:nvSpPr>
          <p:cNvPr id="3" name="Content Placeholder 2"/>
          <p:cNvSpPr>
            <a:spLocks noGrp="1"/>
          </p:cNvSpPr>
          <p:nvPr>
            <p:ph idx="1"/>
          </p:nvPr>
        </p:nvSpPr>
        <p:spPr>
          <a:xfrm>
            <a:off x="457200" y="1143000"/>
            <a:ext cx="8229600" cy="5486400"/>
          </a:xfrm>
        </p:spPr>
        <p:txBody>
          <a:bodyPr/>
          <a:lstStyle/>
          <a:p>
            <a:r>
              <a:rPr lang="en-US" sz="4000" dirty="0" smtClean="0"/>
              <a:t>The royal couple insisted on seeing all those injured at the hospital. After travelling there, Franz and Sophie decided to go 		to the palace, but their 			driver took a wrong turn 				onto a side street, 				where </a:t>
            </a:r>
            <a:r>
              <a:rPr lang="en-US" sz="4000" dirty="0" err="1" smtClean="0"/>
              <a:t>Princip</a:t>
            </a:r>
            <a:r>
              <a:rPr lang="en-US" sz="4000" dirty="0" smtClean="0"/>
              <a:t> spotted 			them.</a:t>
            </a:r>
            <a:endParaRPr lang="en-US" sz="4000" dirty="0"/>
          </a:p>
        </p:txBody>
      </p:sp>
      <p:pic>
        <p:nvPicPr>
          <p:cNvPr id="4" name="Picture 4" descr="http://upload.wikimedia.org/wikipedia/commons/d/d3/Gavrilloprincip.jpg"/>
          <p:cNvPicPr>
            <a:picLocks noChangeAspect="1" noChangeArrowheads="1"/>
          </p:cNvPicPr>
          <p:nvPr/>
        </p:nvPicPr>
        <p:blipFill>
          <a:blip r:embed="rId2" cstate="print"/>
          <a:srcRect/>
          <a:stretch>
            <a:fillRect/>
          </a:stretch>
        </p:blipFill>
        <p:spPr bwMode="auto">
          <a:xfrm>
            <a:off x="1385158" y="4953000"/>
            <a:ext cx="1796260" cy="1752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World War I Starts                July 28,1914 </a:t>
            </a:r>
            <a:endParaRPr lang="en-US" dirty="0"/>
          </a:p>
        </p:txBody>
      </p:sp>
      <p:sp>
        <p:nvSpPr>
          <p:cNvPr id="3" name="Content Placeholder 2"/>
          <p:cNvSpPr>
            <a:spLocks noGrp="1"/>
          </p:cNvSpPr>
          <p:nvPr>
            <p:ph idx="1"/>
          </p:nvPr>
        </p:nvSpPr>
        <p:spPr>
          <a:xfrm>
            <a:off x="457200" y="1600200"/>
            <a:ext cx="8458200" cy="3700463"/>
          </a:xfrm>
        </p:spPr>
        <p:txBody>
          <a:bodyPr/>
          <a:lstStyle/>
          <a:p>
            <a:r>
              <a:rPr lang="en-US" b="1" dirty="0" smtClean="0"/>
              <a:t>The war is also known as the </a:t>
            </a:r>
            <a:r>
              <a:rPr lang="en-US" b="1" dirty="0" smtClean="0">
                <a:solidFill>
                  <a:schemeClr val="accent6">
                    <a:lumMod val="20000"/>
                    <a:lumOff val="80000"/>
                  </a:schemeClr>
                </a:solidFill>
              </a:rPr>
              <a:t>First World War</a:t>
            </a:r>
            <a:r>
              <a:rPr lang="en-US" b="1" dirty="0" smtClean="0"/>
              <a:t>, </a:t>
            </a:r>
            <a:r>
              <a:rPr lang="en-US" b="1" dirty="0" smtClean="0">
                <a:solidFill>
                  <a:srgbClr val="FFC000"/>
                </a:solidFill>
              </a:rPr>
              <a:t>the Great War</a:t>
            </a:r>
            <a:r>
              <a:rPr lang="en-US" b="1" dirty="0" smtClean="0"/>
              <a:t>, </a:t>
            </a:r>
            <a:r>
              <a:rPr lang="en-US" b="1" dirty="0" smtClean="0">
                <a:solidFill>
                  <a:srgbClr val="92D050"/>
                </a:solidFill>
              </a:rPr>
              <a:t>the World War</a:t>
            </a:r>
            <a:r>
              <a:rPr lang="en-US" b="1" dirty="0" smtClean="0"/>
              <a:t>, and </a:t>
            </a:r>
            <a:r>
              <a:rPr lang="en-US" b="1" dirty="0" smtClean="0">
                <a:solidFill>
                  <a:srgbClr val="FFFF00"/>
                </a:solidFill>
              </a:rPr>
              <a:t>the War to End All Wars</a:t>
            </a:r>
            <a:r>
              <a:rPr lang="en-US" b="1" dirty="0" smtClean="0"/>
              <a:t>.</a:t>
            </a:r>
          </a:p>
          <a:p>
            <a:r>
              <a:rPr lang="en-US" b="1" dirty="0" smtClean="0"/>
              <a:t>The German invasion of Belgium, 			     Luxembourg and France.</a:t>
            </a:r>
          </a:p>
          <a:p>
            <a:r>
              <a:rPr lang="en-US" b="1" dirty="0" smtClean="0"/>
              <a:t>Allied Powers 		     Central Powers</a:t>
            </a:r>
            <a:r>
              <a:rPr lang="en-US" dirty="0" smtClean="0"/>
              <a:t> </a:t>
            </a:r>
            <a:br>
              <a:rPr lang="en-US" dirty="0" smtClean="0"/>
            </a:br>
            <a:endParaRPr lang="en-US" b="1" dirty="0"/>
          </a:p>
        </p:txBody>
      </p:sp>
      <p:pic>
        <p:nvPicPr>
          <p:cNvPr id="57346" name="Picture 2" descr="File:Flag of Russia.svg"/>
          <p:cNvPicPr>
            <a:picLocks noChangeAspect="1" noChangeArrowheads="1"/>
          </p:cNvPicPr>
          <p:nvPr/>
        </p:nvPicPr>
        <p:blipFill>
          <a:blip r:embed="rId2" cstate="print"/>
          <a:srcRect/>
          <a:stretch>
            <a:fillRect/>
          </a:stretch>
        </p:blipFill>
        <p:spPr bwMode="auto">
          <a:xfrm>
            <a:off x="685801" y="4800601"/>
            <a:ext cx="838199" cy="558450"/>
          </a:xfrm>
          <a:prstGeom prst="rect">
            <a:avLst/>
          </a:prstGeom>
          <a:noFill/>
        </p:spPr>
      </p:pic>
      <p:pic>
        <p:nvPicPr>
          <p:cNvPr id="57348" name="Picture 4" descr="File:Flag of the United Kingdom.svg"/>
          <p:cNvPicPr>
            <a:picLocks noChangeAspect="1" noChangeArrowheads="1"/>
          </p:cNvPicPr>
          <p:nvPr/>
        </p:nvPicPr>
        <p:blipFill>
          <a:blip r:embed="rId3" cstate="print"/>
          <a:srcRect/>
          <a:stretch>
            <a:fillRect/>
          </a:stretch>
        </p:blipFill>
        <p:spPr bwMode="auto">
          <a:xfrm>
            <a:off x="685800" y="5410200"/>
            <a:ext cx="838200" cy="571500"/>
          </a:xfrm>
          <a:prstGeom prst="rect">
            <a:avLst/>
          </a:prstGeom>
          <a:noFill/>
        </p:spPr>
      </p:pic>
      <p:pic>
        <p:nvPicPr>
          <p:cNvPr id="57350" name="Picture 6" descr="File:Flag of France.svg"/>
          <p:cNvPicPr>
            <a:picLocks noChangeAspect="1" noChangeArrowheads="1"/>
          </p:cNvPicPr>
          <p:nvPr/>
        </p:nvPicPr>
        <p:blipFill>
          <a:blip r:embed="rId4" cstate="print"/>
          <a:srcRect/>
          <a:stretch>
            <a:fillRect/>
          </a:stretch>
        </p:blipFill>
        <p:spPr bwMode="auto">
          <a:xfrm>
            <a:off x="685800" y="6096000"/>
            <a:ext cx="838200" cy="558451"/>
          </a:xfrm>
          <a:prstGeom prst="rect">
            <a:avLst/>
          </a:prstGeom>
          <a:noFill/>
        </p:spPr>
      </p:pic>
      <p:sp>
        <p:nvSpPr>
          <p:cNvPr id="9" name="Rectangle 8"/>
          <p:cNvSpPr/>
          <p:nvPr/>
        </p:nvSpPr>
        <p:spPr>
          <a:xfrm>
            <a:off x="1600200" y="4800600"/>
            <a:ext cx="10668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b="1" dirty="0" smtClean="0"/>
              <a:t>Russian Empire </a:t>
            </a:r>
            <a:endParaRPr lang="en-US" sz="1400" b="1" dirty="0"/>
          </a:p>
        </p:txBody>
      </p:sp>
      <p:sp>
        <p:nvSpPr>
          <p:cNvPr id="10" name="Rectangle 9"/>
          <p:cNvSpPr/>
          <p:nvPr/>
        </p:nvSpPr>
        <p:spPr>
          <a:xfrm>
            <a:off x="1600200" y="5410200"/>
            <a:ext cx="10668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b="1" dirty="0" smtClean="0"/>
              <a:t>British</a:t>
            </a:r>
            <a:r>
              <a:rPr lang="en-US" b="1" dirty="0" smtClean="0"/>
              <a:t> </a:t>
            </a:r>
            <a:r>
              <a:rPr lang="en-US" sz="1400" b="1" dirty="0" smtClean="0"/>
              <a:t>Empire</a:t>
            </a:r>
            <a:endParaRPr lang="en-US" b="1" dirty="0"/>
          </a:p>
        </p:txBody>
      </p:sp>
      <p:sp>
        <p:nvSpPr>
          <p:cNvPr id="11" name="Rectangle 10"/>
          <p:cNvSpPr/>
          <p:nvPr/>
        </p:nvSpPr>
        <p:spPr>
          <a:xfrm>
            <a:off x="1600200" y="6096001"/>
            <a:ext cx="106680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b="1" dirty="0" smtClean="0"/>
              <a:t>France</a:t>
            </a:r>
            <a:endParaRPr lang="en-US" sz="1200" b="1" dirty="0" smtClean="0"/>
          </a:p>
          <a:p>
            <a:endParaRPr lang="en-US" sz="1600" b="1" dirty="0"/>
          </a:p>
        </p:txBody>
      </p:sp>
      <p:pic>
        <p:nvPicPr>
          <p:cNvPr id="57352" name="Picture 8" descr="File:Flag of the German Empire.svg"/>
          <p:cNvPicPr>
            <a:picLocks noChangeAspect="1" noChangeArrowheads="1"/>
          </p:cNvPicPr>
          <p:nvPr/>
        </p:nvPicPr>
        <p:blipFill>
          <a:blip r:embed="rId5" cstate="print"/>
          <a:srcRect/>
          <a:stretch>
            <a:fillRect/>
          </a:stretch>
        </p:blipFill>
        <p:spPr bwMode="auto">
          <a:xfrm>
            <a:off x="4724400" y="4800600"/>
            <a:ext cx="876228" cy="583787"/>
          </a:xfrm>
          <a:prstGeom prst="rect">
            <a:avLst/>
          </a:prstGeom>
          <a:noFill/>
          <a:ln>
            <a:solidFill>
              <a:schemeClr val="accent3">
                <a:lumMod val="20000"/>
                <a:lumOff val="80000"/>
              </a:schemeClr>
            </a:solidFill>
          </a:ln>
        </p:spPr>
      </p:pic>
      <p:sp>
        <p:nvSpPr>
          <p:cNvPr id="13" name="Rectangle 12"/>
          <p:cNvSpPr/>
          <p:nvPr/>
        </p:nvSpPr>
        <p:spPr>
          <a:xfrm>
            <a:off x="5715000" y="4800600"/>
            <a:ext cx="10668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b="1" dirty="0" smtClean="0"/>
              <a:t>German</a:t>
            </a:r>
            <a:r>
              <a:rPr lang="en-US" b="1" dirty="0" smtClean="0"/>
              <a:t> </a:t>
            </a:r>
            <a:r>
              <a:rPr lang="en-US" sz="1400" b="1" dirty="0" smtClean="0"/>
              <a:t>Empire</a:t>
            </a:r>
            <a:endParaRPr lang="en-US" sz="2000" b="1" dirty="0"/>
          </a:p>
        </p:txBody>
      </p:sp>
      <p:pic>
        <p:nvPicPr>
          <p:cNvPr id="57354" name="Picture 10" descr="File:Flag of Austria-Hungary 1869-1918.svg"/>
          <p:cNvPicPr>
            <a:picLocks noChangeAspect="1" noChangeArrowheads="1"/>
          </p:cNvPicPr>
          <p:nvPr/>
        </p:nvPicPr>
        <p:blipFill>
          <a:blip r:embed="rId6" cstate="print"/>
          <a:srcRect/>
          <a:stretch>
            <a:fillRect/>
          </a:stretch>
        </p:blipFill>
        <p:spPr bwMode="auto">
          <a:xfrm>
            <a:off x="6858000" y="4800600"/>
            <a:ext cx="914400" cy="609600"/>
          </a:xfrm>
          <a:prstGeom prst="rect">
            <a:avLst/>
          </a:prstGeom>
          <a:noFill/>
        </p:spPr>
      </p:pic>
      <p:sp>
        <p:nvSpPr>
          <p:cNvPr id="15" name="Rectangle 14"/>
          <p:cNvSpPr/>
          <p:nvPr/>
        </p:nvSpPr>
        <p:spPr>
          <a:xfrm>
            <a:off x="7848600" y="4800600"/>
            <a:ext cx="10668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b="1" dirty="0" smtClean="0"/>
              <a:t>Austria-Hungary</a:t>
            </a:r>
            <a:endParaRPr lang="en-US" sz="1600" dirty="0"/>
          </a:p>
        </p:txBody>
      </p:sp>
      <p:pic>
        <p:nvPicPr>
          <p:cNvPr id="57356" name="Picture 12" descr="File:Ottoman flag alternative 2.svg"/>
          <p:cNvPicPr>
            <a:picLocks noChangeAspect="1" noChangeArrowheads="1"/>
          </p:cNvPicPr>
          <p:nvPr/>
        </p:nvPicPr>
        <p:blipFill>
          <a:blip r:embed="rId7" cstate="print"/>
          <a:srcRect/>
          <a:stretch>
            <a:fillRect/>
          </a:stretch>
        </p:blipFill>
        <p:spPr bwMode="auto">
          <a:xfrm>
            <a:off x="4724400" y="5486400"/>
            <a:ext cx="914972" cy="609600"/>
          </a:xfrm>
          <a:prstGeom prst="rect">
            <a:avLst/>
          </a:prstGeom>
          <a:noFill/>
        </p:spPr>
      </p:pic>
      <p:sp>
        <p:nvSpPr>
          <p:cNvPr id="17" name="Rectangle 16"/>
          <p:cNvSpPr/>
          <p:nvPr/>
        </p:nvSpPr>
        <p:spPr>
          <a:xfrm>
            <a:off x="5715000" y="5486400"/>
            <a:ext cx="106680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500" b="1" dirty="0" smtClean="0"/>
              <a:t>Ottoman Empire</a:t>
            </a:r>
            <a:endParaRPr lang="en-US" sz="1500" dirty="0"/>
          </a:p>
        </p:txBody>
      </p:sp>
      <p:pic>
        <p:nvPicPr>
          <p:cNvPr id="57358" name="Picture 14" descr="File:Flag of Bulgaria.svg"/>
          <p:cNvPicPr>
            <a:picLocks noChangeAspect="1" noChangeArrowheads="1"/>
          </p:cNvPicPr>
          <p:nvPr/>
        </p:nvPicPr>
        <p:blipFill>
          <a:blip r:embed="rId8" cstate="print"/>
          <a:srcRect/>
          <a:stretch>
            <a:fillRect/>
          </a:stretch>
        </p:blipFill>
        <p:spPr bwMode="auto">
          <a:xfrm>
            <a:off x="6858000" y="5486400"/>
            <a:ext cx="914400" cy="594360"/>
          </a:xfrm>
          <a:prstGeom prst="rect">
            <a:avLst/>
          </a:prstGeom>
          <a:noFill/>
        </p:spPr>
      </p:pic>
      <p:sp>
        <p:nvSpPr>
          <p:cNvPr id="19" name="Rectangle 18"/>
          <p:cNvSpPr/>
          <p:nvPr/>
        </p:nvSpPr>
        <p:spPr>
          <a:xfrm>
            <a:off x="7848600" y="5562600"/>
            <a:ext cx="1066800"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300" b="1" dirty="0" smtClean="0"/>
              <a:t>Kingdom of Bulgaria</a:t>
            </a:r>
            <a:endParaRPr lang="en-US" sz="13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7346"/>
                                        </p:tgtEl>
                                        <p:attrNameLst>
                                          <p:attrName>style.visibility</p:attrName>
                                        </p:attrNameLst>
                                      </p:cBhvr>
                                      <p:to>
                                        <p:strVal val="visible"/>
                                      </p:to>
                                    </p:set>
                                    <p:anim calcmode="lin" valueType="num">
                                      <p:cBhvr additive="base">
                                        <p:cTn id="17" dur="500" fill="hold"/>
                                        <p:tgtEl>
                                          <p:spTgt spid="57346"/>
                                        </p:tgtEl>
                                        <p:attrNameLst>
                                          <p:attrName>ppt_x</p:attrName>
                                        </p:attrNameLst>
                                      </p:cBhvr>
                                      <p:tavLst>
                                        <p:tav tm="0">
                                          <p:val>
                                            <p:strVal val="#ppt_x"/>
                                          </p:val>
                                        </p:tav>
                                        <p:tav tm="100000">
                                          <p:val>
                                            <p:strVal val="#ppt_x"/>
                                          </p:val>
                                        </p:tav>
                                      </p:tavLst>
                                    </p:anim>
                                    <p:anim calcmode="lin" valueType="num">
                                      <p:cBhvr additive="base">
                                        <p:cTn id="18" dur="500" fill="hold"/>
                                        <p:tgtEl>
                                          <p:spTgt spid="5734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7348"/>
                                        </p:tgtEl>
                                        <p:attrNameLst>
                                          <p:attrName>style.visibility</p:attrName>
                                        </p:attrNameLst>
                                      </p:cBhvr>
                                      <p:to>
                                        <p:strVal val="visible"/>
                                      </p:to>
                                    </p:set>
                                    <p:anim calcmode="lin" valueType="num">
                                      <p:cBhvr additive="base">
                                        <p:cTn id="21" dur="500" fill="hold"/>
                                        <p:tgtEl>
                                          <p:spTgt spid="57348"/>
                                        </p:tgtEl>
                                        <p:attrNameLst>
                                          <p:attrName>ppt_x</p:attrName>
                                        </p:attrNameLst>
                                      </p:cBhvr>
                                      <p:tavLst>
                                        <p:tav tm="0">
                                          <p:val>
                                            <p:strVal val="#ppt_x"/>
                                          </p:val>
                                        </p:tav>
                                        <p:tav tm="100000">
                                          <p:val>
                                            <p:strVal val="#ppt_x"/>
                                          </p:val>
                                        </p:tav>
                                      </p:tavLst>
                                    </p:anim>
                                    <p:anim calcmode="lin" valueType="num">
                                      <p:cBhvr additive="base">
                                        <p:cTn id="22" dur="500" fill="hold"/>
                                        <p:tgtEl>
                                          <p:spTgt spid="5734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7350"/>
                                        </p:tgtEl>
                                        <p:attrNameLst>
                                          <p:attrName>style.visibility</p:attrName>
                                        </p:attrNameLst>
                                      </p:cBhvr>
                                      <p:to>
                                        <p:strVal val="visible"/>
                                      </p:to>
                                    </p:set>
                                    <p:anim calcmode="lin" valueType="num">
                                      <p:cBhvr additive="base">
                                        <p:cTn id="25" dur="500" fill="hold"/>
                                        <p:tgtEl>
                                          <p:spTgt spid="57350"/>
                                        </p:tgtEl>
                                        <p:attrNameLst>
                                          <p:attrName>ppt_x</p:attrName>
                                        </p:attrNameLst>
                                      </p:cBhvr>
                                      <p:tavLst>
                                        <p:tav tm="0">
                                          <p:val>
                                            <p:strVal val="#ppt_x"/>
                                          </p:val>
                                        </p:tav>
                                        <p:tav tm="100000">
                                          <p:val>
                                            <p:strVal val="#ppt_x"/>
                                          </p:val>
                                        </p:tav>
                                      </p:tavLst>
                                    </p:anim>
                                    <p:anim calcmode="lin" valueType="num">
                                      <p:cBhvr additive="base">
                                        <p:cTn id="26" dur="500" fill="hold"/>
                                        <p:tgtEl>
                                          <p:spTgt spid="5735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7352"/>
                                        </p:tgtEl>
                                        <p:attrNameLst>
                                          <p:attrName>style.visibility</p:attrName>
                                        </p:attrNameLst>
                                      </p:cBhvr>
                                      <p:to>
                                        <p:strVal val="visible"/>
                                      </p:to>
                                    </p:set>
                                    <p:anim calcmode="lin" valueType="num">
                                      <p:cBhvr additive="base">
                                        <p:cTn id="41" dur="500" fill="hold"/>
                                        <p:tgtEl>
                                          <p:spTgt spid="57352"/>
                                        </p:tgtEl>
                                        <p:attrNameLst>
                                          <p:attrName>ppt_x</p:attrName>
                                        </p:attrNameLst>
                                      </p:cBhvr>
                                      <p:tavLst>
                                        <p:tav tm="0">
                                          <p:val>
                                            <p:strVal val="#ppt_x"/>
                                          </p:val>
                                        </p:tav>
                                        <p:tav tm="100000">
                                          <p:val>
                                            <p:strVal val="#ppt_x"/>
                                          </p:val>
                                        </p:tav>
                                      </p:tavLst>
                                    </p:anim>
                                    <p:anim calcmode="lin" valueType="num">
                                      <p:cBhvr additive="base">
                                        <p:cTn id="42" dur="500" fill="hold"/>
                                        <p:tgtEl>
                                          <p:spTgt spid="5735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7356"/>
                                        </p:tgtEl>
                                        <p:attrNameLst>
                                          <p:attrName>style.visibility</p:attrName>
                                        </p:attrNameLst>
                                      </p:cBhvr>
                                      <p:to>
                                        <p:strVal val="visible"/>
                                      </p:to>
                                    </p:set>
                                    <p:anim calcmode="lin" valueType="num">
                                      <p:cBhvr additive="base">
                                        <p:cTn id="45" dur="500" fill="hold"/>
                                        <p:tgtEl>
                                          <p:spTgt spid="57356"/>
                                        </p:tgtEl>
                                        <p:attrNameLst>
                                          <p:attrName>ppt_x</p:attrName>
                                        </p:attrNameLst>
                                      </p:cBhvr>
                                      <p:tavLst>
                                        <p:tav tm="0">
                                          <p:val>
                                            <p:strVal val="#ppt_x"/>
                                          </p:val>
                                        </p:tav>
                                        <p:tav tm="100000">
                                          <p:val>
                                            <p:strVal val="#ppt_x"/>
                                          </p:val>
                                        </p:tav>
                                      </p:tavLst>
                                    </p:anim>
                                    <p:anim calcmode="lin" valueType="num">
                                      <p:cBhvr additive="base">
                                        <p:cTn id="46" dur="500" fill="hold"/>
                                        <p:tgtEl>
                                          <p:spTgt spid="5735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7354"/>
                                        </p:tgtEl>
                                        <p:attrNameLst>
                                          <p:attrName>style.visibility</p:attrName>
                                        </p:attrNameLst>
                                      </p:cBhvr>
                                      <p:to>
                                        <p:strVal val="visible"/>
                                      </p:to>
                                    </p:set>
                                    <p:anim calcmode="lin" valueType="num">
                                      <p:cBhvr additive="base">
                                        <p:cTn id="57" dur="500" fill="hold"/>
                                        <p:tgtEl>
                                          <p:spTgt spid="57354"/>
                                        </p:tgtEl>
                                        <p:attrNameLst>
                                          <p:attrName>ppt_x</p:attrName>
                                        </p:attrNameLst>
                                      </p:cBhvr>
                                      <p:tavLst>
                                        <p:tav tm="0">
                                          <p:val>
                                            <p:strVal val="#ppt_x"/>
                                          </p:val>
                                        </p:tav>
                                        <p:tav tm="100000">
                                          <p:val>
                                            <p:strVal val="#ppt_x"/>
                                          </p:val>
                                        </p:tav>
                                      </p:tavLst>
                                    </p:anim>
                                    <p:anim calcmode="lin" valueType="num">
                                      <p:cBhvr additive="base">
                                        <p:cTn id="58" dur="500" fill="hold"/>
                                        <p:tgtEl>
                                          <p:spTgt spid="5735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7358"/>
                                        </p:tgtEl>
                                        <p:attrNameLst>
                                          <p:attrName>style.visibility</p:attrName>
                                        </p:attrNameLst>
                                      </p:cBhvr>
                                      <p:to>
                                        <p:strVal val="visible"/>
                                      </p:to>
                                    </p:set>
                                    <p:anim calcmode="lin" valueType="num">
                                      <p:cBhvr additive="base">
                                        <p:cTn id="61" dur="500" fill="hold"/>
                                        <p:tgtEl>
                                          <p:spTgt spid="57358"/>
                                        </p:tgtEl>
                                        <p:attrNameLst>
                                          <p:attrName>ppt_x</p:attrName>
                                        </p:attrNameLst>
                                      </p:cBhvr>
                                      <p:tavLst>
                                        <p:tav tm="0">
                                          <p:val>
                                            <p:strVal val="#ppt_x"/>
                                          </p:val>
                                        </p:tav>
                                        <p:tav tm="100000">
                                          <p:val>
                                            <p:strVal val="#ppt_x"/>
                                          </p:val>
                                        </p:tav>
                                      </p:tavLst>
                                    </p:anim>
                                    <p:anim calcmode="lin" valueType="num">
                                      <p:cBhvr additive="base">
                                        <p:cTn id="62" dur="500" fill="hold"/>
                                        <p:tgtEl>
                                          <p:spTgt spid="5735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7"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b="1" dirty="0" smtClean="0"/>
              <a:t>What was the United States position on the war?</a:t>
            </a:r>
            <a:endParaRPr lang="en-US" b="1" dirty="0"/>
          </a:p>
        </p:txBody>
      </p:sp>
      <p:sp>
        <p:nvSpPr>
          <p:cNvPr id="3" name="Content Placeholder 2"/>
          <p:cNvSpPr>
            <a:spLocks noGrp="1"/>
          </p:cNvSpPr>
          <p:nvPr>
            <p:ph idx="1"/>
          </p:nvPr>
        </p:nvSpPr>
        <p:spPr>
          <a:xfrm>
            <a:off x="457200" y="1447800"/>
            <a:ext cx="8229600" cy="5410200"/>
          </a:xfrm>
        </p:spPr>
        <p:txBody>
          <a:bodyPr/>
          <a:lstStyle/>
          <a:p>
            <a:r>
              <a:rPr lang="en-US" dirty="0" smtClean="0"/>
              <a:t>The United States originally pursued a policy of </a:t>
            </a:r>
            <a:r>
              <a:rPr lang="en-US" dirty="0" smtClean="0">
                <a:solidFill>
                  <a:srgbClr val="FFFF00"/>
                </a:solidFill>
              </a:rPr>
              <a:t>isolationism</a:t>
            </a:r>
            <a:r>
              <a:rPr lang="en-US" dirty="0" smtClean="0"/>
              <a:t>, avoiding conflict while trying to broker a peace.</a:t>
            </a:r>
          </a:p>
          <a:p>
            <a:endParaRPr lang="en-US" sz="600" dirty="0" smtClean="0"/>
          </a:p>
          <a:p>
            <a:pPr lvl="3">
              <a:buFont typeface="Arial" pitchFamily="34" charset="0"/>
              <a:buChar char="•"/>
            </a:pPr>
            <a:r>
              <a:rPr lang="en-US" sz="3200" dirty="0" smtClean="0"/>
              <a:t>What will get the United States in the war?</a:t>
            </a:r>
          </a:p>
          <a:p>
            <a:endParaRPr lang="en-US" sz="100" dirty="0" smtClean="0"/>
          </a:p>
          <a:p>
            <a:pPr lvl="3">
              <a:buFont typeface="Arial" pitchFamily="34" charset="0"/>
              <a:buChar char="•"/>
            </a:pPr>
            <a:r>
              <a:rPr lang="en-US" sz="3200" dirty="0" smtClean="0"/>
              <a:t>  When a German U-boat sank the 		British liner </a:t>
            </a:r>
            <a:r>
              <a:rPr lang="en-US" sz="3200" i="1" dirty="0" smtClean="0"/>
              <a:t>Lusitania</a:t>
            </a:r>
            <a:r>
              <a:rPr lang="en-US" sz="3200" dirty="0" smtClean="0"/>
              <a:t> in 1915, 		with 128 Americans aboard?</a:t>
            </a:r>
          </a:p>
          <a:p>
            <a:pPr lvl="3">
              <a:buFont typeface="Arial" pitchFamily="34" charset="0"/>
              <a:buChar char="•"/>
            </a:pPr>
            <a:endParaRPr lang="en-US" sz="600" dirty="0" smtClean="0"/>
          </a:p>
          <a:p>
            <a:pPr lvl="6">
              <a:buFont typeface="Arial" pitchFamily="34" charset="0"/>
              <a:buChar char="•"/>
            </a:pPr>
            <a:r>
              <a:rPr lang="en-US" sz="3600" dirty="0" smtClean="0"/>
              <a:t>No.</a:t>
            </a:r>
            <a:endParaRPr lang="en-US" sz="3600" dirty="0"/>
          </a:p>
        </p:txBody>
      </p:sp>
      <p:pic>
        <p:nvPicPr>
          <p:cNvPr id="59396" name="Picture 4" descr="http://upload.wikimedia.org/wikipedia/commons/d/d9/RMS_Lusitania_coming_into_port%2C_possibly_in_New_York%2C_1907-13-crop.jpg"/>
          <p:cNvPicPr>
            <a:picLocks noChangeAspect="1" noChangeArrowheads="1"/>
          </p:cNvPicPr>
          <p:nvPr/>
        </p:nvPicPr>
        <p:blipFill>
          <a:blip r:embed="rId2" cstate="print"/>
          <a:srcRect/>
          <a:stretch>
            <a:fillRect/>
          </a:stretch>
        </p:blipFill>
        <p:spPr bwMode="auto">
          <a:xfrm>
            <a:off x="152400" y="4915480"/>
            <a:ext cx="2667000" cy="17139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59396"/>
                                        </p:tgtEl>
                                        <p:attrNameLst>
                                          <p:attrName>style.visibility</p:attrName>
                                        </p:attrNameLst>
                                      </p:cBhvr>
                                      <p:to>
                                        <p:strVal val="visible"/>
                                      </p:to>
                                    </p:set>
                                    <p:anim calcmode="lin" valueType="num">
                                      <p:cBhvr additive="base">
                                        <p:cTn id="23" dur="500" fill="hold"/>
                                        <p:tgtEl>
                                          <p:spTgt spid="59396"/>
                                        </p:tgtEl>
                                        <p:attrNameLst>
                                          <p:attrName>ppt_x</p:attrName>
                                        </p:attrNameLst>
                                      </p:cBhvr>
                                      <p:tavLst>
                                        <p:tav tm="0">
                                          <p:val>
                                            <p:strVal val="1+#ppt_w/2"/>
                                          </p:val>
                                        </p:tav>
                                        <p:tav tm="100000">
                                          <p:val>
                                            <p:strVal val="#ppt_x"/>
                                          </p:val>
                                        </p:tav>
                                      </p:tavLst>
                                    </p:anim>
                                    <p:anim calcmode="lin" valueType="num">
                                      <p:cBhvr additive="base">
                                        <p:cTn id="24" dur="500" fill="hold"/>
                                        <p:tgtEl>
                                          <p:spTgt spid="5939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800" b="1" dirty="0" smtClean="0"/>
              <a:t>So what gets us in the war?</a:t>
            </a:r>
            <a:endParaRPr lang="en-US" sz="4800" b="1" dirty="0"/>
          </a:p>
        </p:txBody>
      </p:sp>
      <p:sp>
        <p:nvSpPr>
          <p:cNvPr id="3" name="Content Placeholder 2"/>
          <p:cNvSpPr>
            <a:spLocks noGrp="1"/>
          </p:cNvSpPr>
          <p:nvPr>
            <p:ph idx="1"/>
          </p:nvPr>
        </p:nvSpPr>
        <p:spPr>
          <a:xfrm>
            <a:off x="457200" y="1143000"/>
            <a:ext cx="8458200" cy="5715000"/>
          </a:xfrm>
        </p:spPr>
        <p:txBody>
          <a:bodyPr/>
          <a:lstStyle/>
          <a:p>
            <a:r>
              <a:rPr lang="en-US" dirty="0" smtClean="0"/>
              <a:t>The British  intercepted a proposal from Berlin (the </a:t>
            </a:r>
            <a:r>
              <a:rPr lang="en-US" dirty="0" smtClean="0">
                <a:solidFill>
                  <a:srgbClr val="FFFF00"/>
                </a:solidFill>
              </a:rPr>
              <a:t>Zimmermann Telegram</a:t>
            </a:r>
            <a:r>
              <a:rPr lang="en-US" dirty="0" smtClean="0"/>
              <a:t>) to Mexico to join the war as Germany's ally against the United States, should the U.S. 	     	    join the war.</a:t>
            </a:r>
          </a:p>
          <a:p>
            <a:pPr lvl="3">
              <a:buFont typeface="Arial" pitchFamily="34" charset="0"/>
              <a:buChar char="•"/>
            </a:pPr>
            <a:r>
              <a:rPr lang="en-US" sz="3200" dirty="0" smtClean="0"/>
              <a:t>The Germans would promise Mexico support in reclaiming the territories of 		Texas, New Mexico, and 				Arizona that Mexico lost 				during the </a:t>
            </a:r>
            <a:r>
              <a:rPr lang="en-US" sz="3200" dirty="0" smtClean="0">
                <a:solidFill>
                  <a:schemeClr val="accent3">
                    <a:lumMod val="20000"/>
                    <a:lumOff val="80000"/>
                  </a:schemeClr>
                </a:solidFill>
              </a:rPr>
              <a:t>Mexican-American 			War</a:t>
            </a:r>
            <a:r>
              <a:rPr lang="en-US" sz="3200" dirty="0" smtClean="0"/>
              <a:t> 70 years earlier.</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istoric Print (M): [James K. Vardaman, full-length portrait, standing]"/>
          <p:cNvPicPr>
            <a:picLocks noChangeAspect="1" noChangeArrowheads="1"/>
          </p:cNvPicPr>
          <p:nvPr/>
        </p:nvPicPr>
        <p:blipFill>
          <a:blip r:embed="rId2" cstate="print"/>
          <a:srcRect l="21667" t="5833" r="25000" b="4167"/>
          <a:stretch>
            <a:fillRect/>
          </a:stretch>
        </p:blipFill>
        <p:spPr bwMode="auto">
          <a:xfrm>
            <a:off x="-45156" y="2667000"/>
            <a:ext cx="2483556" cy="4191000"/>
          </a:xfrm>
          <a:prstGeom prst="rect">
            <a:avLst/>
          </a:prstGeom>
          <a:noFill/>
        </p:spPr>
      </p:pic>
      <p:sp>
        <p:nvSpPr>
          <p:cNvPr id="2" name="Title 1"/>
          <p:cNvSpPr>
            <a:spLocks noGrp="1"/>
          </p:cNvSpPr>
          <p:nvPr>
            <p:ph type="title"/>
          </p:nvPr>
        </p:nvSpPr>
        <p:spPr>
          <a:xfrm>
            <a:off x="457200" y="0"/>
            <a:ext cx="8229600" cy="1143000"/>
          </a:xfrm>
        </p:spPr>
        <p:txBody>
          <a:bodyPr/>
          <a:lstStyle/>
          <a:p>
            <a:r>
              <a:rPr lang="en-US" sz="5400" b="1" dirty="0" smtClean="0"/>
              <a:t>James K. Vardaman</a:t>
            </a:r>
            <a:endParaRPr lang="en-US" sz="5400" b="1" dirty="0"/>
          </a:p>
        </p:txBody>
      </p:sp>
      <p:sp>
        <p:nvSpPr>
          <p:cNvPr id="3" name="Content Placeholder 2"/>
          <p:cNvSpPr>
            <a:spLocks noGrp="1"/>
          </p:cNvSpPr>
          <p:nvPr>
            <p:ph idx="1"/>
          </p:nvPr>
        </p:nvSpPr>
        <p:spPr>
          <a:xfrm>
            <a:off x="685800" y="1143000"/>
            <a:ext cx="8229600" cy="4953000"/>
          </a:xfrm>
        </p:spPr>
        <p:txBody>
          <a:bodyPr/>
          <a:lstStyle/>
          <a:p>
            <a:r>
              <a:rPr lang="en-US" dirty="0" smtClean="0"/>
              <a:t>Believing big business to be the cause of the war, Vardaman voted against America’s entry into it.</a:t>
            </a:r>
          </a:p>
          <a:p>
            <a:pPr lvl="4">
              <a:buFont typeface="Arial" pitchFamily="34" charset="0"/>
              <a:buChar char="•"/>
            </a:pPr>
            <a:r>
              <a:rPr lang="en-US" sz="3200" dirty="0" smtClean="0"/>
              <a:t>For that vote, he was branded unpatriotic.</a:t>
            </a:r>
          </a:p>
          <a:p>
            <a:pPr lvl="4">
              <a:buFont typeface="Arial" pitchFamily="34" charset="0"/>
              <a:buChar char="•"/>
            </a:pPr>
            <a:r>
              <a:rPr lang="en-US" sz="3200" dirty="0" smtClean="0"/>
              <a:t>Pat Harrison defeated Vardaman in the 1918 senate race.</a:t>
            </a:r>
          </a:p>
          <a:p>
            <a:pPr lvl="5">
              <a:buFont typeface="Arial" pitchFamily="34" charset="0"/>
              <a:buChar char="•"/>
            </a:pPr>
            <a:r>
              <a:rPr lang="en-US" sz="3200" dirty="0" smtClean="0"/>
              <a:t>Vardaman never recovered; he moved to Alabama and died in obscurity.</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Bilbo</a:t>
            </a:r>
            <a:endParaRPr lang="en-US" dirty="0"/>
          </a:p>
        </p:txBody>
      </p:sp>
      <p:sp>
        <p:nvSpPr>
          <p:cNvPr id="3" name="Content Placeholder 2"/>
          <p:cNvSpPr>
            <a:spLocks noGrp="1"/>
          </p:cNvSpPr>
          <p:nvPr>
            <p:ph idx="1"/>
          </p:nvPr>
        </p:nvSpPr>
        <p:spPr>
          <a:xfrm>
            <a:off x="533400" y="1295400"/>
            <a:ext cx="8229600" cy="3700463"/>
          </a:xfrm>
        </p:spPr>
        <p:txBody>
          <a:bodyPr/>
          <a:lstStyle/>
          <a:p>
            <a:r>
              <a:rPr lang="en-US" dirty="0" smtClean="0"/>
              <a:t>By 1920, Bilbo also seemed finished. </a:t>
            </a:r>
          </a:p>
          <a:p>
            <a:r>
              <a:rPr lang="en-US" dirty="0" smtClean="0"/>
              <a:t>He decided to try for Harrison’s seat in Congress. </a:t>
            </a:r>
          </a:p>
          <a:p>
            <a:pPr lvl="2"/>
            <a:r>
              <a:rPr lang="en-US" sz="3200" dirty="0" smtClean="0"/>
              <a:t>Bilbo lost that election. </a:t>
            </a:r>
          </a:p>
          <a:p>
            <a:pPr lvl="3">
              <a:buFont typeface="Arial" pitchFamily="34" charset="0"/>
              <a:buChar char="•"/>
            </a:pPr>
            <a:r>
              <a:rPr lang="en-US" sz="3200" dirty="0" smtClean="0"/>
              <a:t>Bilbo retired to Pearl River County. </a:t>
            </a:r>
          </a:p>
          <a:p>
            <a:pPr lvl="6">
              <a:buFont typeface="Arial" pitchFamily="34" charset="0"/>
              <a:buChar char="•"/>
            </a:pPr>
            <a:r>
              <a:rPr lang="en-US" sz="3200" dirty="0" smtClean="0"/>
              <a:t>His enemies pronounced his career dead.</a:t>
            </a:r>
          </a:p>
        </p:txBody>
      </p:sp>
      <p:pic>
        <p:nvPicPr>
          <p:cNvPr id="62466" name="Picture 2" descr="http://www.amren.com/ar/2006/03/bilbo1sml.jpg"/>
          <p:cNvPicPr>
            <a:picLocks noChangeAspect="1" noChangeArrowheads="1"/>
          </p:cNvPicPr>
          <p:nvPr/>
        </p:nvPicPr>
        <p:blipFill>
          <a:blip r:embed="rId2" cstate="print"/>
          <a:srcRect r="2630"/>
          <a:stretch>
            <a:fillRect/>
          </a:stretch>
        </p:blipFill>
        <p:spPr bwMode="auto">
          <a:xfrm>
            <a:off x="-58738" y="4038600"/>
            <a:ext cx="2116138" cy="28194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5181600" cy="1066800"/>
          </a:xfrm>
        </p:spPr>
        <p:txBody>
          <a:bodyPr/>
          <a:lstStyle/>
          <a:p>
            <a:r>
              <a:rPr lang="en-US" sz="7200" b="1" dirty="0" smtClean="0">
                <a:solidFill>
                  <a:srgbClr val="7030A0"/>
                </a:solidFill>
              </a:rPr>
              <a:t>Objectives</a:t>
            </a:r>
            <a:endParaRPr lang="en-US" sz="7200" b="1" dirty="0">
              <a:solidFill>
                <a:srgbClr val="7030A0"/>
              </a:solidFill>
            </a:endParaRPr>
          </a:p>
        </p:txBody>
      </p:sp>
      <p:sp>
        <p:nvSpPr>
          <p:cNvPr id="3" name="Content Placeholder 2"/>
          <p:cNvSpPr>
            <a:spLocks noGrp="1"/>
          </p:cNvSpPr>
          <p:nvPr>
            <p:ph type="subTitle" idx="4294967295"/>
          </p:nvPr>
        </p:nvSpPr>
        <p:spPr>
          <a:xfrm>
            <a:off x="3124201" y="1066800"/>
            <a:ext cx="6019800" cy="4572000"/>
          </a:xfrm>
        </p:spPr>
        <p:txBody>
          <a:bodyPr/>
          <a:lstStyle/>
          <a:p>
            <a:pPr algn="l">
              <a:buNone/>
            </a:pPr>
            <a:r>
              <a:rPr lang="en-US" b="1" dirty="0" smtClean="0">
                <a:solidFill>
                  <a:schemeClr val="accent3">
                    <a:lumMod val="20000"/>
                    <a:lumOff val="80000"/>
                  </a:schemeClr>
                </a:solidFill>
              </a:rPr>
              <a:t>	</a:t>
            </a:r>
            <a:r>
              <a:rPr lang="en-US" sz="2400" b="1" dirty="0" smtClean="0">
                <a:solidFill>
                  <a:schemeClr val="tx1">
                    <a:lumMod val="60000"/>
                    <a:lumOff val="40000"/>
                  </a:schemeClr>
                </a:solidFill>
              </a:rPr>
              <a:t>MS1e</a:t>
            </a:r>
            <a:r>
              <a:rPr lang="en-US" sz="2400" b="1" dirty="0" smtClean="0">
                <a:solidFill>
                  <a:schemeClr val="accent3">
                    <a:lumMod val="20000"/>
                    <a:lumOff val="80000"/>
                  </a:schemeClr>
                </a:solidFill>
              </a:rPr>
              <a:t> Analyze the historical and political significance of key events in our state's development .</a:t>
            </a:r>
          </a:p>
          <a:p>
            <a:pPr algn="l">
              <a:buNone/>
            </a:pPr>
            <a:endParaRPr lang="en-US" sz="2400" b="1" dirty="0" smtClean="0">
              <a:solidFill>
                <a:schemeClr val="accent3">
                  <a:lumMod val="20000"/>
                  <a:lumOff val="80000"/>
                </a:schemeClr>
              </a:solidFill>
            </a:endParaRPr>
          </a:p>
          <a:p>
            <a:pPr algn="l">
              <a:buNone/>
            </a:pPr>
            <a:endParaRPr lang="en-US" sz="100" dirty="0" smtClean="0">
              <a:solidFill>
                <a:schemeClr val="accent3">
                  <a:lumMod val="20000"/>
                  <a:lumOff val="80000"/>
                </a:schemeClr>
              </a:solidFill>
            </a:endParaRPr>
          </a:p>
          <a:p>
            <a:pPr algn="l">
              <a:buNone/>
            </a:pPr>
            <a:r>
              <a:rPr lang="en-US" sz="1800" dirty="0" smtClean="0">
                <a:solidFill>
                  <a:schemeClr val="accent3">
                    <a:lumMod val="20000"/>
                    <a:lumOff val="80000"/>
                  </a:schemeClr>
                </a:solidFill>
              </a:rPr>
              <a:t>	</a:t>
            </a:r>
            <a:r>
              <a:rPr lang="en-US" sz="2400" b="1" dirty="0" smtClean="0">
                <a:solidFill>
                  <a:schemeClr val="tx1">
                    <a:lumMod val="60000"/>
                    <a:lumOff val="40000"/>
                  </a:schemeClr>
                </a:solidFill>
              </a:rPr>
              <a:t>MS2a</a:t>
            </a:r>
            <a:r>
              <a:rPr lang="en-US" sz="2400" dirty="0" smtClean="0">
                <a:solidFill>
                  <a:schemeClr val="accent3">
                    <a:lumMod val="20000"/>
                    <a:lumOff val="80000"/>
                  </a:schemeClr>
                </a:solidFill>
              </a:rPr>
              <a:t> </a:t>
            </a:r>
            <a:r>
              <a:rPr lang="en-US" sz="2400" b="1" dirty="0" smtClean="0">
                <a:solidFill>
                  <a:schemeClr val="accent3">
                    <a:lumMod val="20000"/>
                    <a:lumOff val="80000"/>
                  </a:schemeClr>
                </a:solidFill>
              </a:rPr>
              <a:t>Identify the influence of the industrial and agricultural revolution in our state.</a:t>
            </a:r>
          </a:p>
          <a:p>
            <a:pPr algn="l">
              <a:buNone/>
            </a:pPr>
            <a:endParaRPr lang="en-US" sz="2400" b="1" dirty="0" smtClean="0">
              <a:solidFill>
                <a:schemeClr val="accent3">
                  <a:lumMod val="20000"/>
                  <a:lumOff val="80000"/>
                </a:schemeClr>
              </a:solidFill>
            </a:endParaRPr>
          </a:p>
          <a:p>
            <a:pPr algn="l">
              <a:buNone/>
            </a:pPr>
            <a:endParaRPr lang="en-US" sz="100" dirty="0" smtClean="0">
              <a:solidFill>
                <a:schemeClr val="accent3">
                  <a:lumMod val="20000"/>
                  <a:lumOff val="80000"/>
                </a:schemeClr>
              </a:solidFill>
            </a:endParaRPr>
          </a:p>
          <a:p>
            <a:pPr algn="l">
              <a:buNone/>
            </a:pPr>
            <a:r>
              <a:rPr lang="en-US" sz="2400" dirty="0" smtClean="0">
                <a:solidFill>
                  <a:schemeClr val="accent3">
                    <a:lumMod val="20000"/>
                    <a:lumOff val="80000"/>
                  </a:schemeClr>
                </a:solidFill>
              </a:rPr>
              <a:t>	</a:t>
            </a:r>
            <a:r>
              <a:rPr lang="en-US" sz="2400" b="1" dirty="0" smtClean="0">
                <a:solidFill>
                  <a:schemeClr val="tx1">
                    <a:lumMod val="60000"/>
                    <a:lumOff val="40000"/>
                  </a:schemeClr>
                </a:solidFill>
              </a:rPr>
              <a:t>MS3d</a:t>
            </a:r>
            <a:r>
              <a:rPr lang="en-US" sz="2400" dirty="0" smtClean="0">
                <a:solidFill>
                  <a:schemeClr val="accent3">
                    <a:lumMod val="20000"/>
                    <a:lumOff val="80000"/>
                  </a:schemeClr>
                </a:solidFill>
              </a:rPr>
              <a:t> </a:t>
            </a:r>
            <a:r>
              <a:rPr lang="en-US" sz="2400" b="1" dirty="0" smtClean="0">
                <a:solidFill>
                  <a:schemeClr val="accent3">
                    <a:lumMod val="20000"/>
                    <a:lumOff val="80000"/>
                  </a:schemeClr>
                </a:solidFill>
              </a:rPr>
              <a:t>Analyze the significance of key events in our state's history.</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New Bases in Mississippi</a:t>
            </a:r>
            <a:endParaRPr lang="en-US" sz="5400" dirty="0"/>
          </a:p>
        </p:txBody>
      </p:sp>
      <p:sp>
        <p:nvSpPr>
          <p:cNvPr id="3" name="Content Placeholder 2"/>
          <p:cNvSpPr>
            <a:spLocks noGrp="1"/>
          </p:cNvSpPr>
          <p:nvPr>
            <p:ph idx="1"/>
          </p:nvPr>
        </p:nvSpPr>
        <p:spPr>
          <a:xfrm>
            <a:off x="6553200" y="1600200"/>
            <a:ext cx="2590800" cy="4495800"/>
          </a:xfrm>
        </p:spPr>
        <p:txBody>
          <a:bodyPr/>
          <a:lstStyle/>
          <a:p>
            <a:r>
              <a:rPr lang="en-US" dirty="0" smtClean="0">
                <a:solidFill>
                  <a:srgbClr val="FFFF00"/>
                </a:solidFill>
              </a:rPr>
              <a:t>Largest</a:t>
            </a:r>
            <a:r>
              <a:rPr lang="en-US" dirty="0" smtClean="0"/>
              <a:t> is Camp Shelby.</a:t>
            </a:r>
          </a:p>
          <a:p>
            <a:endParaRPr lang="en-US" sz="1200" dirty="0" smtClean="0"/>
          </a:p>
          <a:p>
            <a:r>
              <a:rPr lang="en-US" dirty="0" smtClean="0"/>
              <a:t>Near</a:t>
            </a:r>
          </a:p>
          <a:p>
            <a:pPr>
              <a:buNone/>
            </a:pPr>
            <a:r>
              <a:rPr lang="en-US" dirty="0" smtClean="0"/>
              <a:t>   </a:t>
            </a:r>
            <a:r>
              <a:rPr lang="en-US" sz="2800" dirty="0" smtClean="0">
                <a:solidFill>
                  <a:srgbClr val="FFFF00"/>
                </a:solidFill>
              </a:rPr>
              <a:t>Hattiesburg</a:t>
            </a:r>
            <a:endParaRPr lang="en-US" dirty="0" smtClean="0">
              <a:solidFill>
                <a:srgbClr val="FFFF00"/>
              </a:solidFill>
            </a:endParaRPr>
          </a:p>
          <a:p>
            <a:pPr>
              <a:buNone/>
            </a:pPr>
            <a:endParaRPr lang="en-US" sz="1600" dirty="0" smtClean="0"/>
          </a:p>
          <a:p>
            <a:pPr>
              <a:buFont typeface="Arial" pitchFamily="34" charset="0"/>
              <a:buChar char="•"/>
            </a:pPr>
            <a:r>
              <a:rPr lang="en-US" dirty="0" smtClean="0"/>
              <a:t>Trained </a:t>
            </a:r>
            <a:r>
              <a:rPr lang="en-US" dirty="0" smtClean="0">
                <a:solidFill>
                  <a:srgbClr val="FFFF00"/>
                </a:solidFill>
              </a:rPr>
              <a:t>30,000</a:t>
            </a:r>
            <a:r>
              <a:rPr lang="en-US" dirty="0" smtClean="0"/>
              <a:t> recruits.</a:t>
            </a:r>
            <a:endParaRPr lang="en-US" dirty="0"/>
          </a:p>
        </p:txBody>
      </p:sp>
      <p:pic>
        <p:nvPicPr>
          <p:cNvPr id="63490" name="Picture 2"/>
          <p:cNvPicPr>
            <a:picLocks noChangeAspect="1" noChangeArrowheads="1"/>
          </p:cNvPicPr>
          <p:nvPr/>
        </p:nvPicPr>
        <p:blipFill>
          <a:blip r:embed="rId2" cstate="print"/>
          <a:srcRect/>
          <a:stretch>
            <a:fillRect/>
          </a:stretch>
        </p:blipFill>
        <p:spPr bwMode="auto">
          <a:xfrm>
            <a:off x="0" y="1790700"/>
            <a:ext cx="6581775" cy="5067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New Bases in Mississippi</a:t>
            </a:r>
            <a:endParaRPr lang="en-US" sz="5400" dirty="0"/>
          </a:p>
        </p:txBody>
      </p:sp>
      <p:sp>
        <p:nvSpPr>
          <p:cNvPr id="3" name="Content Placeholder 2"/>
          <p:cNvSpPr>
            <a:spLocks noGrp="1"/>
          </p:cNvSpPr>
          <p:nvPr>
            <p:ph idx="1"/>
          </p:nvPr>
        </p:nvSpPr>
        <p:spPr>
          <a:xfrm>
            <a:off x="6553200" y="1295400"/>
            <a:ext cx="2590800" cy="4495800"/>
          </a:xfrm>
        </p:spPr>
        <p:txBody>
          <a:bodyPr/>
          <a:lstStyle/>
          <a:p>
            <a:pPr>
              <a:buNone/>
            </a:pPr>
            <a:r>
              <a:rPr lang="en-US" dirty="0" smtClean="0"/>
              <a:t>	Smaller base at </a:t>
            </a:r>
            <a:r>
              <a:rPr lang="en-US" dirty="0" smtClean="0">
                <a:solidFill>
                  <a:srgbClr val="FFFF00"/>
                </a:solidFill>
              </a:rPr>
              <a:t>West Point </a:t>
            </a:r>
            <a:r>
              <a:rPr lang="en-US" dirty="0" smtClean="0"/>
              <a:t>served the nation’s young air force.</a:t>
            </a:r>
            <a:endParaRPr lang="en-US" dirty="0"/>
          </a:p>
        </p:txBody>
      </p:sp>
      <p:pic>
        <p:nvPicPr>
          <p:cNvPr id="64516" name="Picture 4" descr="Fokker E.III Reproduction Image"/>
          <p:cNvPicPr>
            <a:picLocks noChangeAspect="1" noChangeArrowheads="1"/>
          </p:cNvPicPr>
          <p:nvPr/>
        </p:nvPicPr>
        <p:blipFill>
          <a:blip r:embed="rId2" cstate="print"/>
          <a:srcRect/>
          <a:stretch>
            <a:fillRect/>
          </a:stretch>
        </p:blipFill>
        <p:spPr bwMode="auto">
          <a:xfrm>
            <a:off x="6324600" y="5257800"/>
            <a:ext cx="2349497" cy="1143000"/>
          </a:xfrm>
          <a:prstGeom prst="rect">
            <a:avLst/>
          </a:prstGeom>
          <a:noFill/>
        </p:spPr>
      </p:pic>
      <p:pic>
        <p:nvPicPr>
          <p:cNvPr id="64518" name="Picture 6" descr="World War I Fighters Image"/>
          <p:cNvPicPr>
            <a:picLocks noChangeAspect="1" noChangeArrowheads="1"/>
          </p:cNvPicPr>
          <p:nvPr/>
        </p:nvPicPr>
        <p:blipFill>
          <a:blip r:embed="rId3" cstate="print"/>
          <a:srcRect/>
          <a:stretch>
            <a:fillRect/>
          </a:stretch>
        </p:blipFill>
        <p:spPr bwMode="auto">
          <a:xfrm>
            <a:off x="228600" y="1447800"/>
            <a:ext cx="2336935" cy="2362200"/>
          </a:xfrm>
          <a:prstGeom prst="rect">
            <a:avLst/>
          </a:prstGeom>
          <a:noFill/>
        </p:spPr>
      </p:pic>
      <p:pic>
        <p:nvPicPr>
          <p:cNvPr id="64526" name="Picture 14" descr="Nieuport 28 flown by Rickenbacker, 94th Squadron"/>
          <p:cNvPicPr>
            <a:picLocks noChangeAspect="1" noChangeArrowheads="1"/>
          </p:cNvPicPr>
          <p:nvPr/>
        </p:nvPicPr>
        <p:blipFill>
          <a:blip r:embed="rId4" cstate="print"/>
          <a:srcRect/>
          <a:stretch>
            <a:fillRect/>
          </a:stretch>
        </p:blipFill>
        <p:spPr bwMode="auto">
          <a:xfrm>
            <a:off x="2743200" y="1447800"/>
            <a:ext cx="3563883" cy="1657351"/>
          </a:xfrm>
          <a:prstGeom prst="rect">
            <a:avLst/>
          </a:prstGeom>
          <a:noFill/>
        </p:spPr>
      </p:pic>
      <p:pic>
        <p:nvPicPr>
          <p:cNvPr id="64530" name="Picture 18" descr="http://upload.wikimedia.org/wikipedia/commons/a/a0/RoteBaron.JPG"/>
          <p:cNvPicPr>
            <a:picLocks noChangeAspect="1" noChangeArrowheads="1"/>
          </p:cNvPicPr>
          <p:nvPr/>
        </p:nvPicPr>
        <p:blipFill>
          <a:blip r:embed="rId5" cstate="print"/>
          <a:srcRect/>
          <a:stretch>
            <a:fillRect/>
          </a:stretch>
        </p:blipFill>
        <p:spPr bwMode="auto">
          <a:xfrm>
            <a:off x="4114801" y="3276601"/>
            <a:ext cx="2133600" cy="1418665"/>
          </a:xfrm>
          <a:prstGeom prst="rect">
            <a:avLst/>
          </a:prstGeom>
          <a:noFill/>
        </p:spPr>
      </p:pic>
      <p:pic>
        <p:nvPicPr>
          <p:cNvPr id="64520" name="Picture 8" descr="Picture of the Standard J-1"/>
          <p:cNvPicPr>
            <a:picLocks noChangeAspect="1" noChangeArrowheads="1"/>
          </p:cNvPicPr>
          <p:nvPr/>
        </p:nvPicPr>
        <p:blipFill>
          <a:blip r:embed="rId6" cstate="print"/>
          <a:srcRect/>
          <a:stretch>
            <a:fillRect/>
          </a:stretch>
        </p:blipFill>
        <p:spPr bwMode="auto">
          <a:xfrm>
            <a:off x="228599" y="3810000"/>
            <a:ext cx="3780101" cy="2809875"/>
          </a:xfrm>
          <a:prstGeom prst="rect">
            <a:avLst/>
          </a:prstGeom>
          <a:noFill/>
        </p:spPr>
      </p:pic>
      <p:pic>
        <p:nvPicPr>
          <p:cNvPr id="64532" name="Picture 20" descr="File:Foster Mount Avro504.jpg"/>
          <p:cNvPicPr>
            <a:picLocks noChangeAspect="1" noChangeArrowheads="1"/>
          </p:cNvPicPr>
          <p:nvPr/>
        </p:nvPicPr>
        <p:blipFill>
          <a:blip r:embed="rId7" cstate="print"/>
          <a:srcRect b="5426"/>
          <a:stretch>
            <a:fillRect/>
          </a:stretch>
        </p:blipFill>
        <p:spPr bwMode="auto">
          <a:xfrm>
            <a:off x="4114800" y="4876800"/>
            <a:ext cx="1274618" cy="1752600"/>
          </a:xfrm>
          <a:prstGeom prst="rect">
            <a:avLst/>
          </a:prstGeom>
          <a:noFill/>
        </p:spPr>
      </p:pic>
      <p:pic>
        <p:nvPicPr>
          <p:cNvPr id="11" name="Picture 14" descr="Nieuport 28 flown by Rickenbacker, 94th Squadron"/>
          <p:cNvPicPr>
            <a:picLocks noChangeAspect="1" noChangeArrowheads="1"/>
          </p:cNvPicPr>
          <p:nvPr/>
        </p:nvPicPr>
        <p:blipFill>
          <a:blip r:embed="rId4" cstate="print"/>
          <a:srcRect l="34878" r="19587" b="77083"/>
          <a:stretch>
            <a:fillRect/>
          </a:stretch>
        </p:blipFill>
        <p:spPr bwMode="auto">
          <a:xfrm>
            <a:off x="3886200" y="2514600"/>
            <a:ext cx="2133600" cy="392349"/>
          </a:xfrm>
          <a:prstGeom prst="rect">
            <a:avLst/>
          </a:prstGeom>
          <a:noFill/>
        </p:spPr>
      </p:pic>
      <p:pic>
        <p:nvPicPr>
          <p:cNvPr id="12" name="Picture 14" descr="Nieuport 28 flown by Rickenbacker, 94th Squadron"/>
          <p:cNvPicPr>
            <a:picLocks noChangeAspect="1" noChangeArrowheads="1"/>
          </p:cNvPicPr>
          <p:nvPr/>
        </p:nvPicPr>
        <p:blipFill>
          <a:blip r:embed="rId4" cstate="print"/>
          <a:srcRect l="34878" r="19587" b="77083"/>
          <a:stretch>
            <a:fillRect/>
          </a:stretch>
        </p:blipFill>
        <p:spPr bwMode="auto">
          <a:xfrm>
            <a:off x="5791200" y="2209800"/>
            <a:ext cx="304800" cy="39234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50" name="Picture 14" descr="http://upload.wikimedia.org/wikipedia/en/7/70/Paris_Gun.jpg"/>
          <p:cNvPicPr>
            <a:picLocks noChangeAspect="1" noChangeArrowheads="1"/>
          </p:cNvPicPr>
          <p:nvPr/>
        </p:nvPicPr>
        <p:blipFill>
          <a:blip r:embed="rId2" cstate="print"/>
          <a:srcRect/>
          <a:stretch>
            <a:fillRect/>
          </a:stretch>
        </p:blipFill>
        <p:spPr bwMode="auto">
          <a:xfrm>
            <a:off x="152400" y="1981200"/>
            <a:ext cx="3124200" cy="2597549"/>
          </a:xfrm>
          <a:prstGeom prst="rect">
            <a:avLst/>
          </a:prstGeom>
          <a:noFill/>
        </p:spPr>
      </p:pic>
      <p:sp>
        <p:nvSpPr>
          <p:cNvPr id="2" name="Title 1"/>
          <p:cNvSpPr>
            <a:spLocks noGrp="1"/>
          </p:cNvSpPr>
          <p:nvPr>
            <p:ph type="title"/>
          </p:nvPr>
        </p:nvSpPr>
        <p:spPr>
          <a:xfrm>
            <a:off x="457200" y="0"/>
            <a:ext cx="8229600" cy="1143000"/>
          </a:xfrm>
        </p:spPr>
        <p:txBody>
          <a:bodyPr/>
          <a:lstStyle/>
          <a:p>
            <a:r>
              <a:rPr lang="en-US" sz="6000" b="1" dirty="0" smtClean="0"/>
              <a:t>New Weapons</a:t>
            </a:r>
            <a:endParaRPr lang="en-US" sz="6000" b="1" dirty="0"/>
          </a:p>
        </p:txBody>
      </p:sp>
      <p:pic>
        <p:nvPicPr>
          <p:cNvPr id="65540" name="Picture 4" descr="C:\Documents and Settings\Lloyd and Debbie\My Documents\My Pictures\5.gif"/>
          <p:cNvPicPr>
            <a:picLocks noChangeAspect="1" noChangeArrowheads="1" noCrop="1"/>
          </p:cNvPicPr>
          <p:nvPr/>
        </p:nvPicPr>
        <p:blipFill>
          <a:blip r:embed="rId3" cstate="print"/>
          <a:srcRect/>
          <a:stretch>
            <a:fillRect/>
          </a:stretch>
        </p:blipFill>
        <p:spPr bwMode="auto">
          <a:xfrm>
            <a:off x="3733800" y="4572000"/>
            <a:ext cx="1924050" cy="1800225"/>
          </a:xfrm>
          <a:prstGeom prst="rect">
            <a:avLst/>
          </a:prstGeom>
          <a:noFill/>
        </p:spPr>
      </p:pic>
      <p:pic>
        <p:nvPicPr>
          <p:cNvPr id="65544" name="Picture 8" descr="http://upload.wikimedia.org/wikipedia/commons/4/4a/British_Mark_V-star-star_Tank.jpg"/>
          <p:cNvPicPr>
            <a:picLocks noChangeAspect="1" noChangeArrowheads="1"/>
          </p:cNvPicPr>
          <p:nvPr/>
        </p:nvPicPr>
        <p:blipFill>
          <a:blip r:embed="rId4" cstate="print"/>
          <a:srcRect/>
          <a:stretch>
            <a:fillRect/>
          </a:stretch>
        </p:blipFill>
        <p:spPr bwMode="auto">
          <a:xfrm>
            <a:off x="3429000" y="1409644"/>
            <a:ext cx="5562600" cy="1737797"/>
          </a:xfrm>
          <a:prstGeom prst="rect">
            <a:avLst/>
          </a:prstGeom>
          <a:noFill/>
        </p:spPr>
      </p:pic>
      <p:sp>
        <p:nvSpPr>
          <p:cNvPr id="10" name="Rectangle 9"/>
          <p:cNvSpPr/>
          <p:nvPr/>
        </p:nvSpPr>
        <p:spPr>
          <a:xfrm>
            <a:off x="3429000" y="3124200"/>
            <a:ext cx="55626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800" i="1" dirty="0" smtClean="0"/>
              <a:t>British Mark V tank</a:t>
            </a:r>
          </a:p>
          <a:p>
            <a:pPr algn="ctr"/>
            <a:r>
              <a:rPr lang="en-US" sz="2800" dirty="0" smtClean="0"/>
              <a:t>5 MPH Max.</a:t>
            </a:r>
            <a:endParaRPr lang="en-US" sz="2800" dirty="0"/>
          </a:p>
        </p:txBody>
      </p:sp>
      <p:pic>
        <p:nvPicPr>
          <p:cNvPr id="65546" name="Picture 10" descr="http://upload.wikimedia.org/wikipedia/commons/c/c9/Vickers_IWW.jpg"/>
          <p:cNvPicPr>
            <a:picLocks noChangeAspect="1" noChangeArrowheads="1"/>
          </p:cNvPicPr>
          <p:nvPr/>
        </p:nvPicPr>
        <p:blipFill>
          <a:blip r:embed="rId5" cstate="print"/>
          <a:srcRect l="36475" b="46881"/>
          <a:stretch>
            <a:fillRect/>
          </a:stretch>
        </p:blipFill>
        <p:spPr bwMode="auto">
          <a:xfrm>
            <a:off x="6096000" y="4191000"/>
            <a:ext cx="2786933" cy="1600200"/>
          </a:xfrm>
          <a:prstGeom prst="rect">
            <a:avLst/>
          </a:prstGeom>
          <a:noFill/>
        </p:spPr>
      </p:pic>
      <p:sp>
        <p:nvSpPr>
          <p:cNvPr id="12" name="Rectangle 11"/>
          <p:cNvSpPr/>
          <p:nvPr/>
        </p:nvSpPr>
        <p:spPr>
          <a:xfrm>
            <a:off x="6096000" y="5791200"/>
            <a:ext cx="28194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800" b="1" dirty="0" smtClean="0"/>
              <a:t>Vickers machine gun</a:t>
            </a:r>
            <a:endParaRPr lang="en-US" sz="2800" dirty="0"/>
          </a:p>
        </p:txBody>
      </p:sp>
      <p:sp>
        <p:nvSpPr>
          <p:cNvPr id="14" name="Rectangle 13"/>
          <p:cNvSpPr/>
          <p:nvPr/>
        </p:nvSpPr>
        <p:spPr>
          <a:xfrm>
            <a:off x="152400" y="4572000"/>
            <a:ext cx="3124200"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600" b="1" dirty="0" smtClean="0"/>
              <a:t>Paris Gun </a:t>
            </a:r>
          </a:p>
          <a:p>
            <a:pPr algn="ctr"/>
            <a:r>
              <a:rPr lang="en-US" sz="3200" dirty="0" smtClean="0"/>
              <a:t>210 lb shell </a:t>
            </a:r>
            <a:r>
              <a:rPr lang="en-US" sz="2000" dirty="0" smtClean="0"/>
              <a:t>     </a:t>
            </a:r>
            <a:r>
              <a:rPr lang="en-US" sz="3200" dirty="0" smtClean="0"/>
              <a:t>81 miles range</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Review</a:t>
            </a:r>
            <a:endParaRPr lang="en-US" sz="6000" dirty="0"/>
          </a:p>
        </p:txBody>
      </p:sp>
      <p:sp>
        <p:nvSpPr>
          <p:cNvPr id="3" name="Content Placeholder 2"/>
          <p:cNvSpPr>
            <a:spLocks noGrp="1"/>
          </p:cNvSpPr>
          <p:nvPr>
            <p:ph idx="1"/>
          </p:nvPr>
        </p:nvSpPr>
        <p:spPr>
          <a:xfrm>
            <a:off x="1981200" y="1600200"/>
            <a:ext cx="6705600" cy="3700463"/>
          </a:xfrm>
        </p:spPr>
        <p:txBody>
          <a:bodyPr/>
          <a:lstStyle/>
          <a:p>
            <a:r>
              <a:rPr lang="en-US" dirty="0" smtClean="0"/>
              <a:t>Governor James K. Vardaman</a:t>
            </a:r>
          </a:p>
          <a:p>
            <a:r>
              <a:rPr lang="en-US" dirty="0" smtClean="0"/>
              <a:t>The Secret Caucus</a:t>
            </a:r>
          </a:p>
          <a:p>
            <a:r>
              <a:rPr lang="en-US" dirty="0" smtClean="0"/>
              <a:t>Election of 1911</a:t>
            </a:r>
          </a:p>
          <a:p>
            <a:r>
              <a:rPr lang="en-US" dirty="0" smtClean="0"/>
              <a:t>Governor Theodore Bilbo</a:t>
            </a:r>
          </a:p>
          <a:p>
            <a:r>
              <a:rPr lang="en-US" dirty="0" smtClean="0"/>
              <a:t>World War I</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914400"/>
            <a:ext cx="7772400" cy="3657600"/>
          </a:xfrm>
        </p:spPr>
        <p:txBody>
          <a:bodyPr/>
          <a:lstStyle/>
          <a:p>
            <a:r>
              <a:rPr lang="en-US" sz="13800" b="1" dirty="0" smtClean="0"/>
              <a:t>Study for Test.</a:t>
            </a:r>
            <a:endParaRPr lang="en-US" sz="138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sz="6600" b="1" dirty="0" smtClean="0">
                <a:solidFill>
                  <a:srgbClr val="00B0F0"/>
                </a:solidFill>
              </a:rPr>
              <a:t>Review</a:t>
            </a:r>
            <a:endParaRPr lang="en-US" sz="6600" b="1" dirty="0">
              <a:solidFill>
                <a:srgbClr val="00B0F0"/>
              </a:solidFill>
            </a:endParaRPr>
          </a:p>
        </p:txBody>
      </p:sp>
      <p:sp>
        <p:nvSpPr>
          <p:cNvPr id="5" name="Subtitle 4"/>
          <p:cNvSpPr>
            <a:spLocks noGrp="1"/>
          </p:cNvSpPr>
          <p:nvPr>
            <p:ph type="subTitle" idx="4294967295"/>
          </p:nvPr>
        </p:nvSpPr>
        <p:spPr>
          <a:xfrm>
            <a:off x="3352800" y="1295400"/>
            <a:ext cx="5176837" cy="3657600"/>
          </a:xfrm>
        </p:spPr>
        <p:txBody>
          <a:bodyPr/>
          <a:lstStyle/>
          <a:p>
            <a:pPr algn="l">
              <a:lnSpc>
                <a:spcPct val="100000"/>
              </a:lnSpc>
            </a:pPr>
            <a:r>
              <a:rPr lang="en-US" sz="3600" dirty="0" smtClean="0"/>
              <a:t>Problems suffered by the United States farmer.</a:t>
            </a:r>
          </a:p>
          <a:p>
            <a:pPr algn="l">
              <a:lnSpc>
                <a:spcPct val="100000"/>
              </a:lnSpc>
            </a:pPr>
            <a:endParaRPr lang="en-US" sz="200" dirty="0" smtClean="0"/>
          </a:p>
          <a:p>
            <a:pPr algn="l">
              <a:lnSpc>
                <a:spcPct val="100000"/>
              </a:lnSpc>
            </a:pPr>
            <a:r>
              <a:rPr lang="en-US" sz="3600" dirty="0" smtClean="0"/>
              <a:t>Populists Party or the People’s Party</a:t>
            </a:r>
          </a:p>
          <a:p>
            <a:pPr algn="l">
              <a:lnSpc>
                <a:spcPct val="100000"/>
              </a:lnSpc>
            </a:pPr>
            <a:endParaRPr lang="en-US" sz="200" dirty="0" smtClean="0"/>
          </a:p>
          <a:p>
            <a:pPr algn="l">
              <a:lnSpc>
                <a:spcPct val="100000"/>
              </a:lnSpc>
            </a:pPr>
            <a:r>
              <a:rPr lang="en-US" sz="3600" dirty="0" smtClean="0"/>
              <a:t>Political Boss System</a:t>
            </a:r>
          </a:p>
          <a:p>
            <a:pPr algn="l">
              <a:lnSpc>
                <a:spcPct val="100000"/>
              </a:lnSpc>
            </a:pPr>
            <a:endParaRPr lang="en-US" sz="200" dirty="0" smtClean="0"/>
          </a:p>
          <a:p>
            <a:pPr algn="l">
              <a:lnSpc>
                <a:spcPct val="100000"/>
              </a:lnSpc>
            </a:pPr>
            <a:r>
              <a:rPr lang="en-US" sz="3600" dirty="0" smtClean="0"/>
              <a:t>Governor </a:t>
            </a:r>
            <a:r>
              <a:rPr lang="en-US" sz="3600" dirty="0" err="1" smtClean="0"/>
              <a:t>Longino</a:t>
            </a:r>
            <a:endParaRPr lang="en-US" sz="3600" dirty="0" smtClean="0"/>
          </a:p>
          <a:p>
            <a:pPr algn="l">
              <a:lnSpc>
                <a:spcPct val="100000"/>
              </a:lnSpc>
            </a:pPr>
            <a:endParaRPr lang="en-US" sz="200" dirty="0" smtClean="0"/>
          </a:p>
          <a:p>
            <a:pPr algn="l">
              <a:lnSpc>
                <a:spcPct val="100000"/>
              </a:lnSpc>
            </a:pPr>
            <a:r>
              <a:rPr lang="en-US" sz="3600" dirty="0" smtClean="0"/>
              <a:t>James K. Vardaman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Overview</a:t>
            </a:r>
            <a:endParaRPr lang="en-US" sz="6000" dirty="0"/>
          </a:p>
        </p:txBody>
      </p:sp>
      <p:sp>
        <p:nvSpPr>
          <p:cNvPr id="3" name="Content Placeholder 2"/>
          <p:cNvSpPr>
            <a:spLocks noGrp="1"/>
          </p:cNvSpPr>
          <p:nvPr>
            <p:ph idx="1"/>
          </p:nvPr>
        </p:nvSpPr>
        <p:spPr>
          <a:xfrm>
            <a:off x="3048000" y="1600200"/>
            <a:ext cx="5943600" cy="3700463"/>
          </a:xfrm>
        </p:spPr>
        <p:txBody>
          <a:bodyPr/>
          <a:lstStyle/>
          <a:p>
            <a:r>
              <a:rPr lang="en-US" sz="4000" dirty="0" smtClean="0"/>
              <a:t>Governor James K. Vardaman</a:t>
            </a:r>
          </a:p>
          <a:p>
            <a:r>
              <a:rPr lang="en-US" sz="4000" dirty="0" smtClean="0"/>
              <a:t>The Secret Caucus</a:t>
            </a:r>
          </a:p>
          <a:p>
            <a:r>
              <a:rPr lang="en-US" sz="4000" dirty="0" smtClean="0"/>
              <a:t>Election of 1911</a:t>
            </a:r>
          </a:p>
          <a:p>
            <a:r>
              <a:rPr lang="en-US" sz="4000" dirty="0" smtClean="0"/>
              <a:t>Governor Theodore Bilbo</a:t>
            </a:r>
          </a:p>
          <a:p>
            <a:r>
              <a:rPr lang="en-US" sz="4000" dirty="0" smtClean="0"/>
              <a:t>World War I</a:t>
            </a:r>
            <a:endParaRPr lang="en-US" sz="4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 James K. Vardaman</a:t>
            </a:r>
            <a:endParaRPr lang="en-US" dirty="0"/>
          </a:p>
        </p:txBody>
      </p:sp>
      <p:sp>
        <p:nvSpPr>
          <p:cNvPr id="3" name="Content Placeholder 2"/>
          <p:cNvSpPr>
            <a:spLocks noGrp="1"/>
          </p:cNvSpPr>
          <p:nvPr>
            <p:ph idx="1"/>
          </p:nvPr>
        </p:nvSpPr>
        <p:spPr>
          <a:xfrm>
            <a:off x="1905000" y="1600200"/>
            <a:ext cx="6781800" cy="4953000"/>
          </a:xfrm>
        </p:spPr>
        <p:txBody>
          <a:bodyPr/>
          <a:lstStyle/>
          <a:p>
            <a:r>
              <a:rPr lang="en-US" dirty="0" smtClean="0"/>
              <a:t>He ask the state legislature to end funding for black schools. They ignored him.</a:t>
            </a:r>
          </a:p>
          <a:p>
            <a:r>
              <a:rPr lang="en-US" dirty="0" smtClean="0"/>
              <a:t>He stopped the convict lease system and improved the conditions for prisoners.</a:t>
            </a:r>
            <a:endParaRPr lang="en-US" dirty="0"/>
          </a:p>
        </p:txBody>
      </p:sp>
      <p:pic>
        <p:nvPicPr>
          <p:cNvPr id="14338" name="Picture 2" descr="http://www.dsl.psu.edu/civilrights/images/parchmanphoto.jpg"/>
          <p:cNvPicPr>
            <a:picLocks noChangeAspect="1" noChangeArrowheads="1"/>
          </p:cNvPicPr>
          <p:nvPr/>
        </p:nvPicPr>
        <p:blipFill>
          <a:blip r:embed="rId2" cstate="print"/>
          <a:srcRect/>
          <a:stretch>
            <a:fillRect/>
          </a:stretch>
        </p:blipFill>
        <p:spPr bwMode="auto">
          <a:xfrm>
            <a:off x="6705600" y="4557458"/>
            <a:ext cx="2170667" cy="2087817"/>
          </a:xfrm>
          <a:prstGeom prst="rect">
            <a:avLst/>
          </a:prstGeom>
          <a:noFill/>
        </p:spPr>
      </p:pic>
      <p:sp>
        <p:nvSpPr>
          <p:cNvPr id="5" name="Rectangle 4"/>
          <p:cNvSpPr/>
          <p:nvPr/>
        </p:nvSpPr>
        <p:spPr>
          <a:xfrm>
            <a:off x="2525917" y="6019800"/>
            <a:ext cx="4099007" cy="584775"/>
          </a:xfrm>
          <a:prstGeom prst="rect">
            <a:avLst/>
          </a:prstGeom>
          <a:noFill/>
        </p:spPr>
        <p:txBody>
          <a:bodyPr wrap="none" lIns="91440" tIns="45720" rIns="91440" bIns="45720">
            <a:spAutoFit/>
          </a:bodyPr>
          <a:lstStyle/>
          <a:p>
            <a:pPr algn="ctr"/>
            <a:r>
              <a:rPr lang="en-US" sz="32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Parchman</a:t>
            </a: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Farms</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b="1" dirty="0" smtClean="0"/>
              <a:t>What is the </a:t>
            </a:r>
            <a:r>
              <a:rPr lang="en-US" b="1" dirty="0" smtClean="0">
                <a:solidFill>
                  <a:srgbClr val="FF0000"/>
                </a:solidFill>
              </a:rPr>
              <a:t>progressive movement</a:t>
            </a:r>
            <a:r>
              <a:rPr lang="en-US" b="1" dirty="0" smtClean="0"/>
              <a:t>?</a:t>
            </a:r>
            <a:endParaRPr lang="en-US" b="1" dirty="0"/>
          </a:p>
        </p:txBody>
      </p:sp>
      <p:sp>
        <p:nvSpPr>
          <p:cNvPr id="3" name="Content Placeholder 2"/>
          <p:cNvSpPr>
            <a:spLocks noGrp="1"/>
          </p:cNvSpPr>
          <p:nvPr>
            <p:ph idx="1"/>
          </p:nvPr>
        </p:nvSpPr>
        <p:spPr>
          <a:xfrm>
            <a:off x="1676400" y="1676400"/>
            <a:ext cx="7086600" cy="3548063"/>
          </a:xfrm>
        </p:spPr>
        <p:txBody>
          <a:bodyPr/>
          <a:lstStyle/>
          <a:p>
            <a:pPr>
              <a:buNone/>
            </a:pPr>
            <a:r>
              <a:rPr lang="en-US" dirty="0" smtClean="0"/>
              <a:t>	</a:t>
            </a:r>
            <a:r>
              <a:rPr lang="en-US" sz="4000" b="1" dirty="0" smtClean="0"/>
              <a:t>Members believed that government – local, state, and national – was best equipped to correct the ill of society.</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31">
  <a:themeElements>
    <a:clrScheme name="">
      <a:dk1>
        <a:srgbClr val="004080"/>
      </a:dk1>
      <a:lt1>
        <a:srgbClr val="FF0080"/>
      </a:lt1>
      <a:dk2>
        <a:srgbClr val="000000"/>
      </a:dk2>
      <a:lt2>
        <a:srgbClr val="0080FF"/>
      </a:lt2>
      <a:accent1>
        <a:srgbClr val="FF6FCF"/>
      </a:accent1>
      <a:accent2>
        <a:srgbClr val="333399"/>
      </a:accent2>
      <a:accent3>
        <a:srgbClr val="AAAAAA"/>
      </a:accent3>
      <a:accent4>
        <a:srgbClr val="DA006C"/>
      </a:accent4>
      <a:accent5>
        <a:srgbClr val="FFBBE4"/>
      </a:accent5>
      <a:accent6>
        <a:srgbClr val="2D2D8A"/>
      </a:accent6>
      <a:hlink>
        <a:srgbClr val="FF66FF"/>
      </a:hlink>
      <a:folHlink>
        <a:srgbClr val="004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Theme31</Template>
  <TotalTime>2589</TotalTime>
  <Words>1399</Words>
  <Application>Microsoft Macintosh PowerPoint</Application>
  <PresentationFormat>On-screen Show (4:3)</PresentationFormat>
  <Paragraphs>275</Paragraphs>
  <Slides>54</Slides>
  <Notes>1</Notes>
  <HiddenSlides>18</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Theme31</vt:lpstr>
      <vt:lpstr>PowerPoint Presentation</vt:lpstr>
      <vt:lpstr>What is this cartoon about?</vt:lpstr>
      <vt:lpstr>PowerPoint Presentation</vt:lpstr>
      <vt:lpstr>Objectives</vt:lpstr>
      <vt:lpstr>Objectives</vt:lpstr>
      <vt:lpstr>Review</vt:lpstr>
      <vt:lpstr>Overview</vt:lpstr>
      <vt:lpstr>Governor James K. Vardaman</vt:lpstr>
      <vt:lpstr>What is the progressive movement?</vt:lpstr>
      <vt:lpstr>James K. Vardaman</vt:lpstr>
      <vt:lpstr>Progressive Governors</vt:lpstr>
      <vt:lpstr>Vardaman’s Progressive Programs</vt:lpstr>
      <vt:lpstr>How do you assist the deaf?</vt:lpstr>
      <vt:lpstr>How did child labor start?</vt:lpstr>
      <vt:lpstr>Why is child labor a problem?</vt:lpstr>
      <vt:lpstr>PowerPoint Presentation</vt:lpstr>
      <vt:lpstr>Mental Illness</vt:lpstr>
      <vt:lpstr>Insane Asylums</vt:lpstr>
      <vt:lpstr>Mississippi State Hospital in Whitfield </vt:lpstr>
      <vt:lpstr>What do you do with the man you can not control?</vt:lpstr>
      <vt:lpstr>Vardaman was successful.</vt:lpstr>
      <vt:lpstr>The Black Majority</vt:lpstr>
      <vt:lpstr>Vardaman runs for the United States Senate.</vt:lpstr>
      <vt:lpstr>PowerPoint Presentation</vt:lpstr>
      <vt:lpstr>United State Senator Anselm J. McLaurin</vt:lpstr>
      <vt:lpstr>James K. Vardaman  vs.  LeRoy Percy</vt:lpstr>
      <vt:lpstr>Secret Caucus</vt:lpstr>
      <vt:lpstr>Behind closed doors.</vt:lpstr>
      <vt:lpstr>Who wins?</vt:lpstr>
      <vt:lpstr>The Grand Jury</vt:lpstr>
      <vt:lpstr>What is a Redneck?</vt:lpstr>
      <vt:lpstr>Bilbo </vt:lpstr>
      <vt:lpstr>So what happened to Bilbo? </vt:lpstr>
      <vt:lpstr>Election of 1911</vt:lpstr>
      <vt:lpstr>Lieutenant Governor Bilbo</vt:lpstr>
      <vt:lpstr>Election of 1915</vt:lpstr>
      <vt:lpstr>Governor Theodore G. Bilbo</vt:lpstr>
      <vt:lpstr>Bilbo’s Programs</vt:lpstr>
      <vt:lpstr>Do you need a Highway Commission, do we have any cars?</vt:lpstr>
      <vt:lpstr>World War I</vt:lpstr>
      <vt:lpstr>Archduke Franz Ferdinand</vt:lpstr>
      <vt:lpstr>Black Hand</vt:lpstr>
      <vt:lpstr>June 28, 1914</vt:lpstr>
      <vt:lpstr>Gavrilo Princip</vt:lpstr>
      <vt:lpstr>World War I Starts                July 28,1914 </vt:lpstr>
      <vt:lpstr>What was the United States position on the war?</vt:lpstr>
      <vt:lpstr>So what gets us in the war?</vt:lpstr>
      <vt:lpstr>James K. Vardaman</vt:lpstr>
      <vt:lpstr>Bilbo</vt:lpstr>
      <vt:lpstr>New Bases in Mississippi</vt:lpstr>
      <vt:lpstr>New Bases in Mississippi</vt:lpstr>
      <vt:lpstr>New Weapons</vt:lpstr>
      <vt:lpstr>Review</vt:lpstr>
      <vt:lpstr>Study for Test.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Lloyd Mitchell</dc:creator>
  <cp:lastModifiedBy>Justin A Riley</cp:lastModifiedBy>
  <cp:revision>143</cp:revision>
  <dcterms:created xsi:type="dcterms:W3CDTF">2010-07-23T01:25:48Z</dcterms:created>
  <dcterms:modified xsi:type="dcterms:W3CDTF">2016-02-23T12:53:25Z</dcterms:modified>
</cp:coreProperties>
</file>