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3" r:id="rId3"/>
    <p:sldId id="257" r:id="rId4"/>
    <p:sldId id="260" r:id="rId5"/>
    <p:sldId id="258" r:id="rId6"/>
    <p:sldId id="259" r:id="rId7"/>
    <p:sldId id="277" r:id="rId8"/>
    <p:sldId id="261" r:id="rId9"/>
    <p:sldId id="262" r:id="rId10"/>
    <p:sldId id="278" r:id="rId11"/>
    <p:sldId id="264" r:id="rId12"/>
    <p:sldId id="265" r:id="rId13"/>
    <p:sldId id="266" r:id="rId14"/>
    <p:sldId id="280" r:id="rId15"/>
    <p:sldId id="281" r:id="rId16"/>
    <p:sldId id="284" r:id="rId17"/>
    <p:sldId id="285" r:id="rId18"/>
    <p:sldId id="288" r:id="rId19"/>
    <p:sldId id="291" r:id="rId20"/>
    <p:sldId id="295" r:id="rId21"/>
    <p:sldId id="296" r:id="rId22"/>
    <p:sldId id="299" r:id="rId23"/>
    <p:sldId id="302" r:id="rId24"/>
    <p:sldId id="300" r:id="rId25"/>
    <p:sldId id="304" r:id="rId26"/>
    <p:sldId id="305" r:id="rId27"/>
    <p:sldId id="30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9"/>
    </p:cViewPr>
  </p:sorterViewPr>
  <p:notesViewPr>
    <p:cSldViewPr>
      <p:cViewPr varScale="1">
        <p:scale>
          <a:sx n="42" d="100"/>
          <a:sy n="42" d="100"/>
        </p:scale>
        <p:origin x="-1776" y="-91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77C0B-9ED7-4F56-96FA-DF80360D34D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C820393-286D-4900-AFEA-63920F279F35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 smtClean="0"/>
            <a:t>Child Development Program</a:t>
          </a:r>
          <a:endParaRPr lang="en-US" dirty="0"/>
        </a:p>
      </dgm:t>
    </dgm:pt>
    <dgm:pt modelId="{1C0A23FC-0C0B-47B9-91EF-F0202D362AA7}" type="parTrans" cxnId="{C03AB4BE-AEC7-40DF-B18F-E34ED2676DCD}">
      <dgm:prSet/>
      <dgm:spPr/>
      <dgm:t>
        <a:bodyPr/>
        <a:lstStyle/>
        <a:p>
          <a:endParaRPr lang="en-US"/>
        </a:p>
      </dgm:t>
    </dgm:pt>
    <dgm:pt modelId="{E76240AF-A2FB-4022-A12E-563962250F59}" type="sibTrans" cxnId="{C03AB4BE-AEC7-40DF-B18F-E34ED2676DCD}">
      <dgm:prSet/>
      <dgm:spPr/>
      <dgm:t>
        <a:bodyPr/>
        <a:lstStyle/>
        <a:p>
          <a:endParaRPr lang="en-US"/>
        </a:p>
      </dgm:t>
    </dgm:pt>
    <dgm:pt modelId="{3C37A90A-86C8-4D80-A247-8D644E7AB51D}">
      <dgm:prSet phldrT="[Text]"/>
      <dgm:spPr/>
      <dgm:t>
        <a:bodyPr/>
        <a:lstStyle/>
        <a:p>
          <a:r>
            <a:rPr lang="en-US" dirty="0" smtClean="0"/>
            <a:t>21</a:t>
          </a:r>
          <a:r>
            <a:rPr lang="en-US" baseline="30000" dirty="0" smtClean="0"/>
            <a:t>st</a:t>
          </a:r>
          <a:r>
            <a:rPr lang="en-US" dirty="0" smtClean="0"/>
            <a:t> Century Community Learning Centers</a:t>
          </a:r>
          <a:endParaRPr lang="en-US" dirty="0"/>
        </a:p>
      </dgm:t>
    </dgm:pt>
    <dgm:pt modelId="{7BFD5625-D8E9-475E-B428-9BD154601EFA}" type="parTrans" cxnId="{C81DB886-6774-46ED-A3F9-2139694C0164}">
      <dgm:prSet/>
      <dgm:spPr/>
      <dgm:t>
        <a:bodyPr/>
        <a:lstStyle/>
        <a:p>
          <a:endParaRPr lang="en-US"/>
        </a:p>
      </dgm:t>
    </dgm:pt>
    <dgm:pt modelId="{C7568B95-74C0-4873-B274-ED92AECB1E03}" type="sibTrans" cxnId="{C81DB886-6774-46ED-A3F9-2139694C0164}">
      <dgm:prSet/>
      <dgm:spPr/>
      <dgm:t>
        <a:bodyPr/>
        <a:lstStyle/>
        <a:p>
          <a:endParaRPr lang="en-US"/>
        </a:p>
      </dgm:t>
    </dgm:pt>
    <dgm:pt modelId="{0251A24C-7454-4B6D-A56C-ECF8E46C47CD}">
      <dgm:prSet phldrT="[Text]"/>
      <dgm:spPr/>
      <dgm:t>
        <a:bodyPr/>
        <a:lstStyle/>
        <a:p>
          <a:r>
            <a:rPr lang="en-US" dirty="0" smtClean="0"/>
            <a:t>Excellence in Extended Day Award</a:t>
          </a:r>
          <a:endParaRPr lang="en-US" dirty="0"/>
        </a:p>
      </dgm:t>
    </dgm:pt>
    <dgm:pt modelId="{7EFE1ABD-BF7E-4737-BA22-3D0AF115E550}" type="parTrans" cxnId="{AE6008D3-E98A-4AC6-AF9E-5E4B56AA2267}">
      <dgm:prSet/>
      <dgm:spPr/>
      <dgm:t>
        <a:bodyPr/>
        <a:lstStyle/>
        <a:p>
          <a:endParaRPr lang="en-US"/>
        </a:p>
      </dgm:t>
    </dgm:pt>
    <dgm:pt modelId="{577BC6E7-8FB9-482E-B78D-E3FE810BF430}" type="sibTrans" cxnId="{AE6008D3-E98A-4AC6-AF9E-5E4B56AA2267}">
      <dgm:prSet/>
      <dgm:spPr/>
      <dgm:t>
        <a:bodyPr/>
        <a:lstStyle/>
        <a:p>
          <a:endParaRPr lang="en-US"/>
        </a:p>
      </dgm:t>
    </dgm:pt>
    <dgm:pt modelId="{00F7F3E8-A978-4E3E-B6ED-30CB92EA69B0}" type="pres">
      <dgm:prSet presAssocID="{EAF77C0B-9ED7-4F56-96FA-DF80360D34DB}" presName="compositeShape" presStyleCnt="0">
        <dgm:presLayoutVars>
          <dgm:chMax val="7"/>
          <dgm:dir/>
          <dgm:resizeHandles val="exact"/>
        </dgm:presLayoutVars>
      </dgm:prSet>
      <dgm:spPr/>
    </dgm:pt>
    <dgm:pt modelId="{039BA7EB-9567-4D43-8CF6-1002B9088B48}" type="pres">
      <dgm:prSet presAssocID="{DC820393-286D-4900-AFEA-63920F279F35}" presName="circ1" presStyleLbl="vennNode1" presStyleIdx="0" presStyleCnt="3"/>
      <dgm:spPr/>
      <dgm:t>
        <a:bodyPr/>
        <a:lstStyle/>
        <a:p>
          <a:endParaRPr lang="en-US"/>
        </a:p>
      </dgm:t>
    </dgm:pt>
    <dgm:pt modelId="{900A7622-2357-4DFB-A692-9CF0F04F3A37}" type="pres">
      <dgm:prSet presAssocID="{DC820393-286D-4900-AFEA-63920F279F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FC741-7D1F-46BA-9263-6593A051DB87}" type="pres">
      <dgm:prSet presAssocID="{3C37A90A-86C8-4D80-A247-8D644E7AB51D}" presName="circ2" presStyleLbl="vennNode1" presStyleIdx="1" presStyleCnt="3"/>
      <dgm:spPr/>
      <dgm:t>
        <a:bodyPr/>
        <a:lstStyle/>
        <a:p>
          <a:endParaRPr lang="en-US"/>
        </a:p>
      </dgm:t>
    </dgm:pt>
    <dgm:pt modelId="{1D7595BB-C53D-4D6B-BC49-58DD34566D5F}" type="pres">
      <dgm:prSet presAssocID="{3C37A90A-86C8-4D80-A247-8D644E7AB5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76714-79A8-452F-94BA-125F9442C2B3}" type="pres">
      <dgm:prSet presAssocID="{0251A24C-7454-4B6D-A56C-ECF8E46C47CD}" presName="circ3" presStyleLbl="vennNode1" presStyleIdx="2" presStyleCnt="3"/>
      <dgm:spPr/>
      <dgm:t>
        <a:bodyPr/>
        <a:lstStyle/>
        <a:p>
          <a:endParaRPr lang="en-US"/>
        </a:p>
      </dgm:t>
    </dgm:pt>
    <dgm:pt modelId="{60EB6423-2CCE-490F-8F2D-3BAD7D948CB8}" type="pres">
      <dgm:prSet presAssocID="{0251A24C-7454-4B6D-A56C-ECF8E46C47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188591-97C6-43C0-B290-545613033A20}" type="presOf" srcId="{DC820393-286D-4900-AFEA-63920F279F35}" destId="{900A7622-2357-4DFB-A692-9CF0F04F3A37}" srcOrd="1" destOrd="0" presId="urn:microsoft.com/office/officeart/2005/8/layout/venn1"/>
    <dgm:cxn modelId="{4A180A38-8300-49F5-A420-D4101B7314F6}" type="presOf" srcId="{0251A24C-7454-4B6D-A56C-ECF8E46C47CD}" destId="{97A76714-79A8-452F-94BA-125F9442C2B3}" srcOrd="0" destOrd="0" presId="urn:microsoft.com/office/officeart/2005/8/layout/venn1"/>
    <dgm:cxn modelId="{AE6008D3-E98A-4AC6-AF9E-5E4B56AA2267}" srcId="{EAF77C0B-9ED7-4F56-96FA-DF80360D34DB}" destId="{0251A24C-7454-4B6D-A56C-ECF8E46C47CD}" srcOrd="2" destOrd="0" parTransId="{7EFE1ABD-BF7E-4737-BA22-3D0AF115E550}" sibTransId="{577BC6E7-8FB9-482E-B78D-E3FE810BF430}"/>
    <dgm:cxn modelId="{BEACADD6-9256-403C-8FC3-8DFDA6211E99}" type="presOf" srcId="{EAF77C0B-9ED7-4F56-96FA-DF80360D34DB}" destId="{00F7F3E8-A978-4E3E-B6ED-30CB92EA69B0}" srcOrd="0" destOrd="0" presId="urn:microsoft.com/office/officeart/2005/8/layout/venn1"/>
    <dgm:cxn modelId="{7312DAA4-CFFC-49DD-BA4E-08F8D0E6D426}" type="presOf" srcId="{DC820393-286D-4900-AFEA-63920F279F35}" destId="{039BA7EB-9567-4D43-8CF6-1002B9088B48}" srcOrd="0" destOrd="0" presId="urn:microsoft.com/office/officeart/2005/8/layout/venn1"/>
    <dgm:cxn modelId="{8DF6DC8F-1844-4BB2-9012-A214B7336746}" type="presOf" srcId="{3C37A90A-86C8-4D80-A247-8D644E7AB51D}" destId="{1D7595BB-C53D-4D6B-BC49-58DD34566D5F}" srcOrd="1" destOrd="0" presId="urn:microsoft.com/office/officeart/2005/8/layout/venn1"/>
    <dgm:cxn modelId="{DE1FE62E-14FC-4DD6-81D0-71CA7ACE88FB}" type="presOf" srcId="{0251A24C-7454-4B6D-A56C-ECF8E46C47CD}" destId="{60EB6423-2CCE-490F-8F2D-3BAD7D948CB8}" srcOrd="1" destOrd="0" presId="urn:microsoft.com/office/officeart/2005/8/layout/venn1"/>
    <dgm:cxn modelId="{C03AB4BE-AEC7-40DF-B18F-E34ED2676DCD}" srcId="{EAF77C0B-9ED7-4F56-96FA-DF80360D34DB}" destId="{DC820393-286D-4900-AFEA-63920F279F35}" srcOrd="0" destOrd="0" parTransId="{1C0A23FC-0C0B-47B9-91EF-F0202D362AA7}" sibTransId="{E76240AF-A2FB-4022-A12E-563962250F59}"/>
    <dgm:cxn modelId="{C81DB886-6774-46ED-A3F9-2139694C0164}" srcId="{EAF77C0B-9ED7-4F56-96FA-DF80360D34DB}" destId="{3C37A90A-86C8-4D80-A247-8D644E7AB51D}" srcOrd="1" destOrd="0" parTransId="{7BFD5625-D8E9-475E-B428-9BD154601EFA}" sibTransId="{C7568B95-74C0-4873-B274-ED92AECB1E03}"/>
    <dgm:cxn modelId="{44799A3E-F06C-4065-83A6-3379307B025E}" type="presOf" srcId="{3C37A90A-86C8-4D80-A247-8D644E7AB51D}" destId="{AC4FC741-7D1F-46BA-9263-6593A051DB87}" srcOrd="0" destOrd="0" presId="urn:microsoft.com/office/officeart/2005/8/layout/venn1"/>
    <dgm:cxn modelId="{6133709C-4945-443A-BB45-A77FAE053525}" type="presParOf" srcId="{00F7F3E8-A978-4E3E-B6ED-30CB92EA69B0}" destId="{039BA7EB-9567-4D43-8CF6-1002B9088B48}" srcOrd="0" destOrd="0" presId="urn:microsoft.com/office/officeart/2005/8/layout/venn1"/>
    <dgm:cxn modelId="{0B321BE9-B42E-456D-A0FC-0DFA024EB1E3}" type="presParOf" srcId="{00F7F3E8-A978-4E3E-B6ED-30CB92EA69B0}" destId="{900A7622-2357-4DFB-A692-9CF0F04F3A37}" srcOrd="1" destOrd="0" presId="urn:microsoft.com/office/officeart/2005/8/layout/venn1"/>
    <dgm:cxn modelId="{6C5BFBD5-ED74-42DC-BE59-41838BFB8F22}" type="presParOf" srcId="{00F7F3E8-A978-4E3E-B6ED-30CB92EA69B0}" destId="{AC4FC741-7D1F-46BA-9263-6593A051DB87}" srcOrd="2" destOrd="0" presId="urn:microsoft.com/office/officeart/2005/8/layout/venn1"/>
    <dgm:cxn modelId="{3DD0469D-EF0B-46D4-B25F-7843665FF6D3}" type="presParOf" srcId="{00F7F3E8-A978-4E3E-B6ED-30CB92EA69B0}" destId="{1D7595BB-C53D-4D6B-BC49-58DD34566D5F}" srcOrd="3" destOrd="0" presId="urn:microsoft.com/office/officeart/2005/8/layout/venn1"/>
    <dgm:cxn modelId="{F53D232C-AB3A-42EC-A0C7-98AFCAD730E4}" type="presParOf" srcId="{00F7F3E8-A978-4E3E-B6ED-30CB92EA69B0}" destId="{97A76714-79A8-452F-94BA-125F9442C2B3}" srcOrd="4" destOrd="0" presId="urn:microsoft.com/office/officeart/2005/8/layout/venn1"/>
    <dgm:cxn modelId="{126F59AD-9DA7-4A90-8F09-7A00B7D249C1}" type="presParOf" srcId="{00F7F3E8-A978-4E3E-B6ED-30CB92EA69B0}" destId="{60EB6423-2CCE-490F-8F2D-3BAD7D948CB8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77C0B-9ED7-4F56-96FA-DF80360D34D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C820393-286D-4900-AFEA-63920F279F35}">
      <dgm:prSet phldrT="[Text]"/>
      <dgm:spPr/>
      <dgm:t>
        <a:bodyPr/>
        <a:lstStyle/>
        <a:p>
          <a:r>
            <a:rPr lang="en-US" dirty="0" smtClean="0"/>
            <a:t>Child Development Program</a:t>
          </a:r>
          <a:endParaRPr lang="en-US" dirty="0"/>
        </a:p>
      </dgm:t>
    </dgm:pt>
    <dgm:pt modelId="{1C0A23FC-0C0B-47B9-91EF-F0202D362AA7}" type="parTrans" cxnId="{C03AB4BE-AEC7-40DF-B18F-E34ED2676DCD}">
      <dgm:prSet/>
      <dgm:spPr/>
      <dgm:t>
        <a:bodyPr/>
        <a:lstStyle/>
        <a:p>
          <a:endParaRPr lang="en-US"/>
        </a:p>
      </dgm:t>
    </dgm:pt>
    <dgm:pt modelId="{E76240AF-A2FB-4022-A12E-563962250F59}" type="sibTrans" cxnId="{C03AB4BE-AEC7-40DF-B18F-E34ED2676DCD}">
      <dgm:prSet/>
      <dgm:spPr/>
      <dgm:t>
        <a:bodyPr/>
        <a:lstStyle/>
        <a:p>
          <a:endParaRPr lang="en-US"/>
        </a:p>
      </dgm:t>
    </dgm:pt>
    <dgm:pt modelId="{3C37A90A-86C8-4D80-A247-8D644E7AB51D}">
      <dgm:prSet phldrT="[Text]"/>
      <dgm:spPr/>
      <dgm:t>
        <a:bodyPr/>
        <a:lstStyle/>
        <a:p>
          <a:r>
            <a:rPr lang="en-US" dirty="0" smtClean="0"/>
            <a:t>21</a:t>
          </a:r>
          <a:r>
            <a:rPr lang="en-US" baseline="30000" dirty="0" smtClean="0"/>
            <a:t>st</a:t>
          </a:r>
          <a:r>
            <a:rPr lang="en-US" dirty="0" smtClean="0"/>
            <a:t> Century Community Learning Centers</a:t>
          </a:r>
          <a:endParaRPr lang="en-US" dirty="0"/>
        </a:p>
      </dgm:t>
    </dgm:pt>
    <dgm:pt modelId="{7BFD5625-D8E9-475E-B428-9BD154601EFA}" type="parTrans" cxnId="{C81DB886-6774-46ED-A3F9-2139694C0164}">
      <dgm:prSet/>
      <dgm:spPr/>
      <dgm:t>
        <a:bodyPr/>
        <a:lstStyle/>
        <a:p>
          <a:endParaRPr lang="en-US"/>
        </a:p>
      </dgm:t>
    </dgm:pt>
    <dgm:pt modelId="{C7568B95-74C0-4873-B274-ED92AECB1E03}" type="sibTrans" cxnId="{C81DB886-6774-46ED-A3F9-2139694C0164}">
      <dgm:prSet/>
      <dgm:spPr/>
      <dgm:t>
        <a:bodyPr/>
        <a:lstStyle/>
        <a:p>
          <a:endParaRPr lang="en-US"/>
        </a:p>
      </dgm:t>
    </dgm:pt>
    <dgm:pt modelId="{0251A24C-7454-4B6D-A56C-ECF8E46C47CD}">
      <dgm:prSet phldrT="[Text]"/>
      <dgm:spPr>
        <a:gradFill flip="none" rotWithShape="0">
          <a:gsLst>
            <a:gs pos="0">
              <a:srgbClr val="009900">
                <a:shade val="30000"/>
                <a:satMod val="115000"/>
              </a:srgbClr>
            </a:gs>
            <a:gs pos="50000">
              <a:srgbClr val="009900">
                <a:shade val="67500"/>
                <a:satMod val="115000"/>
              </a:srgbClr>
            </a:gs>
            <a:gs pos="100000">
              <a:srgbClr val="0099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Excellence in Extended Day Award</a:t>
          </a:r>
          <a:endParaRPr lang="en-US" dirty="0"/>
        </a:p>
      </dgm:t>
    </dgm:pt>
    <dgm:pt modelId="{7EFE1ABD-BF7E-4737-BA22-3D0AF115E550}" type="parTrans" cxnId="{AE6008D3-E98A-4AC6-AF9E-5E4B56AA2267}">
      <dgm:prSet/>
      <dgm:spPr/>
      <dgm:t>
        <a:bodyPr/>
        <a:lstStyle/>
        <a:p>
          <a:endParaRPr lang="en-US"/>
        </a:p>
      </dgm:t>
    </dgm:pt>
    <dgm:pt modelId="{577BC6E7-8FB9-482E-B78D-E3FE810BF430}" type="sibTrans" cxnId="{AE6008D3-E98A-4AC6-AF9E-5E4B56AA2267}">
      <dgm:prSet/>
      <dgm:spPr/>
      <dgm:t>
        <a:bodyPr/>
        <a:lstStyle/>
        <a:p>
          <a:endParaRPr lang="en-US"/>
        </a:p>
      </dgm:t>
    </dgm:pt>
    <dgm:pt modelId="{00F7F3E8-A978-4E3E-B6ED-30CB92EA69B0}" type="pres">
      <dgm:prSet presAssocID="{EAF77C0B-9ED7-4F56-96FA-DF80360D34DB}" presName="compositeShape" presStyleCnt="0">
        <dgm:presLayoutVars>
          <dgm:chMax val="7"/>
          <dgm:dir/>
          <dgm:resizeHandles val="exact"/>
        </dgm:presLayoutVars>
      </dgm:prSet>
      <dgm:spPr/>
    </dgm:pt>
    <dgm:pt modelId="{039BA7EB-9567-4D43-8CF6-1002B9088B48}" type="pres">
      <dgm:prSet presAssocID="{DC820393-286D-4900-AFEA-63920F279F35}" presName="circ1" presStyleLbl="vennNode1" presStyleIdx="0" presStyleCnt="3"/>
      <dgm:spPr/>
      <dgm:t>
        <a:bodyPr/>
        <a:lstStyle/>
        <a:p>
          <a:endParaRPr lang="en-US"/>
        </a:p>
      </dgm:t>
    </dgm:pt>
    <dgm:pt modelId="{900A7622-2357-4DFB-A692-9CF0F04F3A37}" type="pres">
      <dgm:prSet presAssocID="{DC820393-286D-4900-AFEA-63920F279F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FC741-7D1F-46BA-9263-6593A051DB87}" type="pres">
      <dgm:prSet presAssocID="{3C37A90A-86C8-4D80-A247-8D644E7AB51D}" presName="circ2" presStyleLbl="vennNode1" presStyleIdx="1" presStyleCnt="3"/>
      <dgm:spPr/>
      <dgm:t>
        <a:bodyPr/>
        <a:lstStyle/>
        <a:p>
          <a:endParaRPr lang="en-US"/>
        </a:p>
      </dgm:t>
    </dgm:pt>
    <dgm:pt modelId="{1D7595BB-C53D-4D6B-BC49-58DD34566D5F}" type="pres">
      <dgm:prSet presAssocID="{3C37A90A-86C8-4D80-A247-8D644E7AB5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76714-79A8-452F-94BA-125F9442C2B3}" type="pres">
      <dgm:prSet presAssocID="{0251A24C-7454-4B6D-A56C-ECF8E46C47CD}" presName="circ3" presStyleLbl="vennNode1" presStyleIdx="2" presStyleCnt="3"/>
      <dgm:spPr/>
      <dgm:t>
        <a:bodyPr/>
        <a:lstStyle/>
        <a:p>
          <a:endParaRPr lang="en-US"/>
        </a:p>
      </dgm:t>
    </dgm:pt>
    <dgm:pt modelId="{60EB6423-2CCE-490F-8F2D-3BAD7D948CB8}" type="pres">
      <dgm:prSet presAssocID="{0251A24C-7454-4B6D-A56C-ECF8E46C47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008D3-E98A-4AC6-AF9E-5E4B56AA2267}" srcId="{EAF77C0B-9ED7-4F56-96FA-DF80360D34DB}" destId="{0251A24C-7454-4B6D-A56C-ECF8E46C47CD}" srcOrd="2" destOrd="0" parTransId="{7EFE1ABD-BF7E-4737-BA22-3D0AF115E550}" sibTransId="{577BC6E7-8FB9-482E-B78D-E3FE810BF430}"/>
    <dgm:cxn modelId="{953D12BA-6681-4E88-94C9-ED917FF3F02D}" type="presOf" srcId="{3C37A90A-86C8-4D80-A247-8D644E7AB51D}" destId="{1D7595BB-C53D-4D6B-BC49-58DD34566D5F}" srcOrd="1" destOrd="0" presId="urn:microsoft.com/office/officeart/2005/8/layout/venn1"/>
    <dgm:cxn modelId="{4547764B-A1C3-4AB5-BA5F-A36C04AB97EC}" type="presOf" srcId="{DC820393-286D-4900-AFEA-63920F279F35}" destId="{039BA7EB-9567-4D43-8CF6-1002B9088B48}" srcOrd="0" destOrd="0" presId="urn:microsoft.com/office/officeart/2005/8/layout/venn1"/>
    <dgm:cxn modelId="{9BA17745-1FC8-43E5-A1C9-56AD956907B0}" type="presOf" srcId="{0251A24C-7454-4B6D-A56C-ECF8E46C47CD}" destId="{60EB6423-2CCE-490F-8F2D-3BAD7D948CB8}" srcOrd="1" destOrd="0" presId="urn:microsoft.com/office/officeart/2005/8/layout/venn1"/>
    <dgm:cxn modelId="{836E649C-54C1-483F-9D22-1065BC5AE1A1}" type="presOf" srcId="{3C37A90A-86C8-4D80-A247-8D644E7AB51D}" destId="{AC4FC741-7D1F-46BA-9263-6593A051DB87}" srcOrd="0" destOrd="0" presId="urn:microsoft.com/office/officeart/2005/8/layout/venn1"/>
    <dgm:cxn modelId="{4075D572-2129-443C-A22F-BAE30506F616}" type="presOf" srcId="{DC820393-286D-4900-AFEA-63920F279F35}" destId="{900A7622-2357-4DFB-A692-9CF0F04F3A37}" srcOrd="1" destOrd="0" presId="urn:microsoft.com/office/officeart/2005/8/layout/venn1"/>
    <dgm:cxn modelId="{7F4CF17F-EF4A-40C1-8BB9-8DF5B0D00795}" type="presOf" srcId="{EAF77C0B-9ED7-4F56-96FA-DF80360D34DB}" destId="{00F7F3E8-A978-4E3E-B6ED-30CB92EA69B0}" srcOrd="0" destOrd="0" presId="urn:microsoft.com/office/officeart/2005/8/layout/venn1"/>
    <dgm:cxn modelId="{C03AB4BE-AEC7-40DF-B18F-E34ED2676DCD}" srcId="{EAF77C0B-9ED7-4F56-96FA-DF80360D34DB}" destId="{DC820393-286D-4900-AFEA-63920F279F35}" srcOrd="0" destOrd="0" parTransId="{1C0A23FC-0C0B-47B9-91EF-F0202D362AA7}" sibTransId="{E76240AF-A2FB-4022-A12E-563962250F59}"/>
    <dgm:cxn modelId="{3D70772C-635A-4B66-B1A9-138901BE4A0B}" type="presOf" srcId="{0251A24C-7454-4B6D-A56C-ECF8E46C47CD}" destId="{97A76714-79A8-452F-94BA-125F9442C2B3}" srcOrd="0" destOrd="0" presId="urn:microsoft.com/office/officeart/2005/8/layout/venn1"/>
    <dgm:cxn modelId="{C81DB886-6774-46ED-A3F9-2139694C0164}" srcId="{EAF77C0B-9ED7-4F56-96FA-DF80360D34DB}" destId="{3C37A90A-86C8-4D80-A247-8D644E7AB51D}" srcOrd="1" destOrd="0" parTransId="{7BFD5625-D8E9-475E-B428-9BD154601EFA}" sibTransId="{C7568B95-74C0-4873-B274-ED92AECB1E03}"/>
    <dgm:cxn modelId="{A265F253-A5D0-4E38-9D28-0409C7636C70}" type="presParOf" srcId="{00F7F3E8-A978-4E3E-B6ED-30CB92EA69B0}" destId="{039BA7EB-9567-4D43-8CF6-1002B9088B48}" srcOrd="0" destOrd="0" presId="urn:microsoft.com/office/officeart/2005/8/layout/venn1"/>
    <dgm:cxn modelId="{53A71971-9B23-4340-BE3F-7CB2191BDF6F}" type="presParOf" srcId="{00F7F3E8-A978-4E3E-B6ED-30CB92EA69B0}" destId="{900A7622-2357-4DFB-A692-9CF0F04F3A37}" srcOrd="1" destOrd="0" presId="urn:microsoft.com/office/officeart/2005/8/layout/venn1"/>
    <dgm:cxn modelId="{C4E4969E-DB08-48F0-AF27-834D7CA251DD}" type="presParOf" srcId="{00F7F3E8-A978-4E3E-B6ED-30CB92EA69B0}" destId="{AC4FC741-7D1F-46BA-9263-6593A051DB87}" srcOrd="2" destOrd="0" presId="urn:microsoft.com/office/officeart/2005/8/layout/venn1"/>
    <dgm:cxn modelId="{96FEE1E3-0C5B-4273-A7CA-315BA9A64AD9}" type="presParOf" srcId="{00F7F3E8-A978-4E3E-B6ED-30CB92EA69B0}" destId="{1D7595BB-C53D-4D6B-BC49-58DD34566D5F}" srcOrd="3" destOrd="0" presId="urn:microsoft.com/office/officeart/2005/8/layout/venn1"/>
    <dgm:cxn modelId="{2058049E-6124-4B13-AA5F-4EB5544A03BF}" type="presParOf" srcId="{00F7F3E8-A978-4E3E-B6ED-30CB92EA69B0}" destId="{97A76714-79A8-452F-94BA-125F9442C2B3}" srcOrd="4" destOrd="0" presId="urn:microsoft.com/office/officeart/2005/8/layout/venn1"/>
    <dgm:cxn modelId="{F4B98EE6-1930-45EC-9FA3-1829AF6EB2A3}" type="presParOf" srcId="{00F7F3E8-A978-4E3E-B6ED-30CB92EA69B0}" destId="{60EB6423-2CCE-490F-8F2D-3BAD7D948CB8}" srcOrd="5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F77C0B-9ED7-4F56-96FA-DF80360D34D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C820393-286D-4900-AFEA-63920F279F35}">
      <dgm:prSet phldrT="[Text]"/>
      <dgm:spPr/>
      <dgm:t>
        <a:bodyPr/>
        <a:lstStyle/>
        <a:p>
          <a:r>
            <a:rPr lang="en-US" dirty="0" smtClean="0"/>
            <a:t>Child Development Program</a:t>
          </a:r>
          <a:endParaRPr lang="en-US" dirty="0"/>
        </a:p>
      </dgm:t>
    </dgm:pt>
    <dgm:pt modelId="{1C0A23FC-0C0B-47B9-91EF-F0202D362AA7}" type="parTrans" cxnId="{C03AB4BE-AEC7-40DF-B18F-E34ED2676DCD}">
      <dgm:prSet/>
      <dgm:spPr/>
      <dgm:t>
        <a:bodyPr/>
        <a:lstStyle/>
        <a:p>
          <a:endParaRPr lang="en-US"/>
        </a:p>
      </dgm:t>
    </dgm:pt>
    <dgm:pt modelId="{E76240AF-A2FB-4022-A12E-563962250F59}" type="sibTrans" cxnId="{C03AB4BE-AEC7-40DF-B18F-E34ED2676DCD}">
      <dgm:prSet/>
      <dgm:spPr/>
      <dgm:t>
        <a:bodyPr/>
        <a:lstStyle/>
        <a:p>
          <a:endParaRPr lang="en-US"/>
        </a:p>
      </dgm:t>
    </dgm:pt>
    <dgm:pt modelId="{3C37A90A-86C8-4D80-A247-8D644E7AB51D}">
      <dgm:prSet phldrT="[Text]"/>
      <dgm:spPr>
        <a:gradFill flip="none" rotWithShape="0">
          <a:gsLst>
            <a:gs pos="0">
              <a:srgbClr val="009900">
                <a:shade val="30000"/>
                <a:satMod val="115000"/>
              </a:srgbClr>
            </a:gs>
            <a:gs pos="50000">
              <a:srgbClr val="009900">
                <a:shade val="67500"/>
                <a:satMod val="115000"/>
              </a:srgbClr>
            </a:gs>
            <a:gs pos="100000">
              <a:srgbClr val="0099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21</a:t>
          </a:r>
          <a:r>
            <a:rPr lang="en-US" baseline="30000" dirty="0" smtClean="0"/>
            <a:t>st</a:t>
          </a:r>
          <a:r>
            <a:rPr lang="en-US" dirty="0" smtClean="0"/>
            <a:t> Century Community Learning Centers</a:t>
          </a:r>
          <a:endParaRPr lang="en-US" dirty="0"/>
        </a:p>
      </dgm:t>
    </dgm:pt>
    <dgm:pt modelId="{7BFD5625-D8E9-475E-B428-9BD154601EFA}" type="parTrans" cxnId="{C81DB886-6774-46ED-A3F9-2139694C0164}">
      <dgm:prSet/>
      <dgm:spPr/>
      <dgm:t>
        <a:bodyPr/>
        <a:lstStyle/>
        <a:p>
          <a:endParaRPr lang="en-US"/>
        </a:p>
      </dgm:t>
    </dgm:pt>
    <dgm:pt modelId="{C7568B95-74C0-4873-B274-ED92AECB1E03}" type="sibTrans" cxnId="{C81DB886-6774-46ED-A3F9-2139694C0164}">
      <dgm:prSet/>
      <dgm:spPr/>
      <dgm:t>
        <a:bodyPr/>
        <a:lstStyle/>
        <a:p>
          <a:endParaRPr lang="en-US"/>
        </a:p>
      </dgm:t>
    </dgm:pt>
    <dgm:pt modelId="{0251A24C-7454-4B6D-A56C-ECF8E46C47CD}">
      <dgm:prSet phldrT="[Text]"/>
      <dgm:spPr/>
      <dgm:t>
        <a:bodyPr/>
        <a:lstStyle/>
        <a:p>
          <a:r>
            <a:rPr lang="en-US" dirty="0" smtClean="0"/>
            <a:t>Excellence in Extended Day Award</a:t>
          </a:r>
          <a:endParaRPr lang="en-US" dirty="0"/>
        </a:p>
      </dgm:t>
    </dgm:pt>
    <dgm:pt modelId="{7EFE1ABD-BF7E-4737-BA22-3D0AF115E550}" type="parTrans" cxnId="{AE6008D3-E98A-4AC6-AF9E-5E4B56AA2267}">
      <dgm:prSet/>
      <dgm:spPr/>
      <dgm:t>
        <a:bodyPr/>
        <a:lstStyle/>
        <a:p>
          <a:endParaRPr lang="en-US"/>
        </a:p>
      </dgm:t>
    </dgm:pt>
    <dgm:pt modelId="{577BC6E7-8FB9-482E-B78D-E3FE810BF430}" type="sibTrans" cxnId="{AE6008D3-E98A-4AC6-AF9E-5E4B56AA2267}">
      <dgm:prSet/>
      <dgm:spPr/>
      <dgm:t>
        <a:bodyPr/>
        <a:lstStyle/>
        <a:p>
          <a:endParaRPr lang="en-US"/>
        </a:p>
      </dgm:t>
    </dgm:pt>
    <dgm:pt modelId="{00F7F3E8-A978-4E3E-B6ED-30CB92EA69B0}" type="pres">
      <dgm:prSet presAssocID="{EAF77C0B-9ED7-4F56-96FA-DF80360D34DB}" presName="compositeShape" presStyleCnt="0">
        <dgm:presLayoutVars>
          <dgm:chMax val="7"/>
          <dgm:dir/>
          <dgm:resizeHandles val="exact"/>
        </dgm:presLayoutVars>
      </dgm:prSet>
      <dgm:spPr/>
    </dgm:pt>
    <dgm:pt modelId="{039BA7EB-9567-4D43-8CF6-1002B9088B48}" type="pres">
      <dgm:prSet presAssocID="{DC820393-286D-4900-AFEA-63920F279F35}" presName="circ1" presStyleLbl="vennNode1" presStyleIdx="0" presStyleCnt="3"/>
      <dgm:spPr/>
      <dgm:t>
        <a:bodyPr/>
        <a:lstStyle/>
        <a:p>
          <a:endParaRPr lang="en-US"/>
        </a:p>
      </dgm:t>
    </dgm:pt>
    <dgm:pt modelId="{900A7622-2357-4DFB-A692-9CF0F04F3A37}" type="pres">
      <dgm:prSet presAssocID="{DC820393-286D-4900-AFEA-63920F279F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FC741-7D1F-46BA-9263-6593A051DB87}" type="pres">
      <dgm:prSet presAssocID="{3C37A90A-86C8-4D80-A247-8D644E7AB51D}" presName="circ2" presStyleLbl="vennNode1" presStyleIdx="1" presStyleCnt="3"/>
      <dgm:spPr/>
      <dgm:t>
        <a:bodyPr/>
        <a:lstStyle/>
        <a:p>
          <a:endParaRPr lang="en-US"/>
        </a:p>
      </dgm:t>
    </dgm:pt>
    <dgm:pt modelId="{1D7595BB-C53D-4D6B-BC49-58DD34566D5F}" type="pres">
      <dgm:prSet presAssocID="{3C37A90A-86C8-4D80-A247-8D644E7AB5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76714-79A8-452F-94BA-125F9442C2B3}" type="pres">
      <dgm:prSet presAssocID="{0251A24C-7454-4B6D-A56C-ECF8E46C47CD}" presName="circ3" presStyleLbl="vennNode1" presStyleIdx="2" presStyleCnt="3"/>
      <dgm:spPr/>
      <dgm:t>
        <a:bodyPr/>
        <a:lstStyle/>
        <a:p>
          <a:endParaRPr lang="en-US"/>
        </a:p>
      </dgm:t>
    </dgm:pt>
    <dgm:pt modelId="{60EB6423-2CCE-490F-8F2D-3BAD7D948CB8}" type="pres">
      <dgm:prSet presAssocID="{0251A24C-7454-4B6D-A56C-ECF8E46C47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008D3-E98A-4AC6-AF9E-5E4B56AA2267}" srcId="{EAF77C0B-9ED7-4F56-96FA-DF80360D34DB}" destId="{0251A24C-7454-4B6D-A56C-ECF8E46C47CD}" srcOrd="2" destOrd="0" parTransId="{7EFE1ABD-BF7E-4737-BA22-3D0AF115E550}" sibTransId="{577BC6E7-8FB9-482E-B78D-E3FE810BF430}"/>
    <dgm:cxn modelId="{366A4C06-6EB2-4494-9A15-0813695269E0}" type="presOf" srcId="{EAF77C0B-9ED7-4F56-96FA-DF80360D34DB}" destId="{00F7F3E8-A978-4E3E-B6ED-30CB92EA69B0}" srcOrd="0" destOrd="0" presId="urn:microsoft.com/office/officeart/2005/8/layout/venn1"/>
    <dgm:cxn modelId="{E901270A-F22D-476A-97BE-EEC7AAD0DD1E}" type="presOf" srcId="{DC820393-286D-4900-AFEA-63920F279F35}" destId="{900A7622-2357-4DFB-A692-9CF0F04F3A37}" srcOrd="1" destOrd="0" presId="urn:microsoft.com/office/officeart/2005/8/layout/venn1"/>
    <dgm:cxn modelId="{5229838C-2F70-436D-B783-210F1683F2BD}" type="presOf" srcId="{DC820393-286D-4900-AFEA-63920F279F35}" destId="{039BA7EB-9567-4D43-8CF6-1002B9088B48}" srcOrd="0" destOrd="0" presId="urn:microsoft.com/office/officeart/2005/8/layout/venn1"/>
    <dgm:cxn modelId="{E189BA3C-68BA-4A79-9F54-A470F9C676F1}" type="presOf" srcId="{3C37A90A-86C8-4D80-A247-8D644E7AB51D}" destId="{AC4FC741-7D1F-46BA-9263-6593A051DB87}" srcOrd="0" destOrd="0" presId="urn:microsoft.com/office/officeart/2005/8/layout/venn1"/>
    <dgm:cxn modelId="{D53EBB73-BC74-4421-97B8-5220C8FD86A7}" type="presOf" srcId="{3C37A90A-86C8-4D80-A247-8D644E7AB51D}" destId="{1D7595BB-C53D-4D6B-BC49-58DD34566D5F}" srcOrd="1" destOrd="0" presId="urn:microsoft.com/office/officeart/2005/8/layout/venn1"/>
    <dgm:cxn modelId="{45C5501D-F597-4561-9B2E-E67279DF96FE}" type="presOf" srcId="{0251A24C-7454-4B6D-A56C-ECF8E46C47CD}" destId="{97A76714-79A8-452F-94BA-125F9442C2B3}" srcOrd="0" destOrd="0" presId="urn:microsoft.com/office/officeart/2005/8/layout/venn1"/>
    <dgm:cxn modelId="{C03AB4BE-AEC7-40DF-B18F-E34ED2676DCD}" srcId="{EAF77C0B-9ED7-4F56-96FA-DF80360D34DB}" destId="{DC820393-286D-4900-AFEA-63920F279F35}" srcOrd="0" destOrd="0" parTransId="{1C0A23FC-0C0B-47B9-91EF-F0202D362AA7}" sibTransId="{E76240AF-A2FB-4022-A12E-563962250F59}"/>
    <dgm:cxn modelId="{C81DB886-6774-46ED-A3F9-2139694C0164}" srcId="{EAF77C0B-9ED7-4F56-96FA-DF80360D34DB}" destId="{3C37A90A-86C8-4D80-A247-8D644E7AB51D}" srcOrd="1" destOrd="0" parTransId="{7BFD5625-D8E9-475E-B428-9BD154601EFA}" sibTransId="{C7568B95-74C0-4873-B274-ED92AECB1E03}"/>
    <dgm:cxn modelId="{09701A60-7D18-4DF6-B4CD-64E863DB8729}" type="presOf" srcId="{0251A24C-7454-4B6D-A56C-ECF8E46C47CD}" destId="{60EB6423-2CCE-490F-8F2D-3BAD7D948CB8}" srcOrd="1" destOrd="0" presId="urn:microsoft.com/office/officeart/2005/8/layout/venn1"/>
    <dgm:cxn modelId="{39EB9F89-C459-4ED8-8948-8F77AC3C2D7B}" type="presParOf" srcId="{00F7F3E8-A978-4E3E-B6ED-30CB92EA69B0}" destId="{039BA7EB-9567-4D43-8CF6-1002B9088B48}" srcOrd="0" destOrd="0" presId="urn:microsoft.com/office/officeart/2005/8/layout/venn1"/>
    <dgm:cxn modelId="{E31867FE-01B0-40BC-A8EC-E10A96A9374B}" type="presParOf" srcId="{00F7F3E8-A978-4E3E-B6ED-30CB92EA69B0}" destId="{900A7622-2357-4DFB-A692-9CF0F04F3A37}" srcOrd="1" destOrd="0" presId="urn:microsoft.com/office/officeart/2005/8/layout/venn1"/>
    <dgm:cxn modelId="{5BCFA662-7AA4-4D76-BEEC-FE151EC17CE2}" type="presParOf" srcId="{00F7F3E8-A978-4E3E-B6ED-30CB92EA69B0}" destId="{AC4FC741-7D1F-46BA-9263-6593A051DB87}" srcOrd="2" destOrd="0" presId="urn:microsoft.com/office/officeart/2005/8/layout/venn1"/>
    <dgm:cxn modelId="{512980AD-2D3F-4335-BF8B-E1FAFB2A8EB4}" type="presParOf" srcId="{00F7F3E8-A978-4E3E-B6ED-30CB92EA69B0}" destId="{1D7595BB-C53D-4D6B-BC49-58DD34566D5F}" srcOrd="3" destOrd="0" presId="urn:microsoft.com/office/officeart/2005/8/layout/venn1"/>
    <dgm:cxn modelId="{28C1FC8A-4C9B-43E2-B4B9-03B05557EB01}" type="presParOf" srcId="{00F7F3E8-A978-4E3E-B6ED-30CB92EA69B0}" destId="{97A76714-79A8-452F-94BA-125F9442C2B3}" srcOrd="4" destOrd="0" presId="urn:microsoft.com/office/officeart/2005/8/layout/venn1"/>
    <dgm:cxn modelId="{41A6E8E7-F483-419F-B86E-5DC1BBEDD493}" type="presParOf" srcId="{00F7F3E8-A978-4E3E-B6ED-30CB92EA69B0}" destId="{60EB6423-2CCE-490F-8F2D-3BAD7D948CB8}" srcOrd="5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36163A-F3AC-4BEF-B623-1990BAFB7048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D789EAE2-50E7-4E38-B2D0-4F42FE1A5B3B}">
      <dgm:prSet phldrT="[Text]"/>
      <dgm:spPr/>
      <dgm:t>
        <a:bodyPr/>
        <a:lstStyle/>
        <a:p>
          <a:r>
            <a:rPr lang="en-US" dirty="0" smtClean="0"/>
            <a:t>Meeting Time/Schedules</a:t>
          </a:r>
          <a:endParaRPr lang="en-US" dirty="0"/>
        </a:p>
      </dgm:t>
    </dgm:pt>
    <dgm:pt modelId="{F0219153-084A-45CE-86CC-16F8E0B5DBEE}" type="parTrans" cxnId="{B0820E61-4BC3-4855-BB7F-F4047290D933}">
      <dgm:prSet/>
      <dgm:spPr/>
      <dgm:t>
        <a:bodyPr/>
        <a:lstStyle/>
        <a:p>
          <a:endParaRPr lang="en-US"/>
        </a:p>
      </dgm:t>
    </dgm:pt>
    <dgm:pt modelId="{74393288-95DC-4ED1-ACC6-78C49F3B4B4D}" type="sibTrans" cxnId="{B0820E61-4BC3-4855-BB7F-F4047290D933}">
      <dgm:prSet/>
      <dgm:spPr/>
      <dgm:t>
        <a:bodyPr/>
        <a:lstStyle/>
        <a:p>
          <a:endParaRPr lang="en-US"/>
        </a:p>
      </dgm:t>
    </dgm:pt>
    <dgm:pt modelId="{A27DA41E-17DB-42C3-9A3D-E2370A2B9ADD}">
      <dgm:prSet phldrT="[Text]"/>
      <dgm:spPr/>
      <dgm:t>
        <a:bodyPr/>
        <a:lstStyle/>
        <a:p>
          <a:r>
            <a:rPr lang="en-US" dirty="0" smtClean="0"/>
            <a:t>Thinking Outside the Box</a:t>
          </a:r>
          <a:endParaRPr lang="en-US" dirty="0"/>
        </a:p>
      </dgm:t>
    </dgm:pt>
    <dgm:pt modelId="{4CA378E5-ECEF-47EC-B905-D815874171EB}" type="parTrans" cxnId="{6A8CF072-598D-438F-8EAD-26FCFC11E611}">
      <dgm:prSet/>
      <dgm:spPr/>
      <dgm:t>
        <a:bodyPr/>
        <a:lstStyle/>
        <a:p>
          <a:endParaRPr lang="en-US"/>
        </a:p>
      </dgm:t>
    </dgm:pt>
    <dgm:pt modelId="{120D4465-2836-4E0C-A59D-FA61444E5AF7}" type="sibTrans" cxnId="{6A8CF072-598D-438F-8EAD-26FCFC11E611}">
      <dgm:prSet/>
      <dgm:spPr/>
      <dgm:t>
        <a:bodyPr/>
        <a:lstStyle/>
        <a:p>
          <a:endParaRPr lang="en-US"/>
        </a:p>
      </dgm:t>
    </dgm:pt>
    <dgm:pt modelId="{5B606446-7547-4511-8ADF-6D7E5B49532E}">
      <dgm:prSet phldrT="[Text]"/>
      <dgm:spPr/>
      <dgm:t>
        <a:bodyPr/>
        <a:lstStyle/>
        <a:p>
          <a:r>
            <a:rPr lang="en-US" dirty="0" smtClean="0"/>
            <a:t>Budgets and Spending Money</a:t>
          </a:r>
          <a:endParaRPr lang="en-US" dirty="0"/>
        </a:p>
      </dgm:t>
    </dgm:pt>
    <dgm:pt modelId="{DEB0F7B2-7FF6-4DAB-B2EE-8BB5380C3906}" type="parTrans" cxnId="{DE934457-79A5-4435-B105-F7235BDECDEE}">
      <dgm:prSet/>
      <dgm:spPr/>
      <dgm:t>
        <a:bodyPr/>
        <a:lstStyle/>
        <a:p>
          <a:endParaRPr lang="en-US"/>
        </a:p>
      </dgm:t>
    </dgm:pt>
    <dgm:pt modelId="{4740D390-0656-48C4-933D-D1560B198185}" type="sibTrans" cxnId="{DE934457-79A5-4435-B105-F7235BDECDEE}">
      <dgm:prSet/>
      <dgm:spPr/>
      <dgm:t>
        <a:bodyPr/>
        <a:lstStyle/>
        <a:p>
          <a:endParaRPr lang="en-US"/>
        </a:p>
      </dgm:t>
    </dgm:pt>
    <dgm:pt modelId="{74D36AA7-11FA-4798-B496-8E825CB918C7}" type="pres">
      <dgm:prSet presAssocID="{1136163A-F3AC-4BEF-B623-1990BAFB7048}" presName="Name0" presStyleCnt="0">
        <dgm:presLayoutVars>
          <dgm:dir/>
          <dgm:animLvl val="lvl"/>
          <dgm:resizeHandles val="exact"/>
        </dgm:presLayoutVars>
      </dgm:prSet>
      <dgm:spPr/>
    </dgm:pt>
    <dgm:pt modelId="{46E7D070-D1AD-4D86-A042-A710A6CE4462}" type="pres">
      <dgm:prSet presAssocID="{D789EAE2-50E7-4E38-B2D0-4F42FE1A5B3B}" presName="Name8" presStyleCnt="0"/>
      <dgm:spPr/>
    </dgm:pt>
    <dgm:pt modelId="{22DEE497-119E-4928-BA5F-0A5E9146F3D4}" type="pres">
      <dgm:prSet presAssocID="{D789EAE2-50E7-4E38-B2D0-4F42FE1A5B3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CF1E3-D4C5-4285-85AD-1415674DD839}" type="pres">
      <dgm:prSet presAssocID="{D789EAE2-50E7-4E38-B2D0-4F42FE1A5B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EB54B-014D-486A-BCC2-39EC53F10188}" type="pres">
      <dgm:prSet presAssocID="{A27DA41E-17DB-42C3-9A3D-E2370A2B9ADD}" presName="Name8" presStyleCnt="0"/>
      <dgm:spPr/>
    </dgm:pt>
    <dgm:pt modelId="{B432D98F-5162-48EB-BE7C-95417FE45A9F}" type="pres">
      <dgm:prSet presAssocID="{A27DA41E-17DB-42C3-9A3D-E2370A2B9AD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8DFA9-169A-40CD-AC05-B3B9787F8F38}" type="pres">
      <dgm:prSet presAssocID="{A27DA41E-17DB-42C3-9A3D-E2370A2B9A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787DF-9EC3-48A2-BDC8-71C05EDC8007}" type="pres">
      <dgm:prSet presAssocID="{5B606446-7547-4511-8ADF-6D7E5B49532E}" presName="Name8" presStyleCnt="0"/>
      <dgm:spPr/>
    </dgm:pt>
    <dgm:pt modelId="{E23A534B-7D3E-407C-A691-370C3C349F5D}" type="pres">
      <dgm:prSet presAssocID="{5B606446-7547-4511-8ADF-6D7E5B49532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70609-6B4D-40D1-B156-EA9CFE6DED62}" type="pres">
      <dgm:prSet presAssocID="{5B606446-7547-4511-8ADF-6D7E5B4953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F3E86-F42D-4E32-9E79-7ADEFFA627BF}" type="presOf" srcId="{A27DA41E-17DB-42C3-9A3D-E2370A2B9ADD}" destId="{B432D98F-5162-48EB-BE7C-95417FE45A9F}" srcOrd="0" destOrd="0" presId="urn:microsoft.com/office/officeart/2005/8/layout/pyramid1"/>
    <dgm:cxn modelId="{FB602926-0EA9-4543-A686-FB3C670F4059}" type="presOf" srcId="{1136163A-F3AC-4BEF-B623-1990BAFB7048}" destId="{74D36AA7-11FA-4798-B496-8E825CB918C7}" srcOrd="0" destOrd="0" presId="urn:microsoft.com/office/officeart/2005/8/layout/pyramid1"/>
    <dgm:cxn modelId="{CB19D187-A5F4-4F94-96F6-C3A079A5FEBB}" type="presOf" srcId="{D789EAE2-50E7-4E38-B2D0-4F42FE1A5B3B}" destId="{F10CF1E3-D4C5-4285-85AD-1415674DD839}" srcOrd="1" destOrd="0" presId="urn:microsoft.com/office/officeart/2005/8/layout/pyramid1"/>
    <dgm:cxn modelId="{6A8CF072-598D-438F-8EAD-26FCFC11E611}" srcId="{1136163A-F3AC-4BEF-B623-1990BAFB7048}" destId="{A27DA41E-17DB-42C3-9A3D-E2370A2B9ADD}" srcOrd="1" destOrd="0" parTransId="{4CA378E5-ECEF-47EC-B905-D815874171EB}" sibTransId="{120D4465-2836-4E0C-A59D-FA61444E5AF7}"/>
    <dgm:cxn modelId="{B0820E61-4BC3-4855-BB7F-F4047290D933}" srcId="{1136163A-F3AC-4BEF-B623-1990BAFB7048}" destId="{D789EAE2-50E7-4E38-B2D0-4F42FE1A5B3B}" srcOrd="0" destOrd="0" parTransId="{F0219153-084A-45CE-86CC-16F8E0B5DBEE}" sibTransId="{74393288-95DC-4ED1-ACC6-78C49F3B4B4D}"/>
    <dgm:cxn modelId="{E3CF0426-B15F-424C-97FA-CEEF75A82F3B}" type="presOf" srcId="{A27DA41E-17DB-42C3-9A3D-E2370A2B9ADD}" destId="{9CE8DFA9-169A-40CD-AC05-B3B9787F8F38}" srcOrd="1" destOrd="0" presId="urn:microsoft.com/office/officeart/2005/8/layout/pyramid1"/>
    <dgm:cxn modelId="{88A0658F-F16E-44D7-B06E-F881E106B965}" type="presOf" srcId="{5B606446-7547-4511-8ADF-6D7E5B49532E}" destId="{E23A534B-7D3E-407C-A691-370C3C349F5D}" srcOrd="0" destOrd="0" presId="urn:microsoft.com/office/officeart/2005/8/layout/pyramid1"/>
    <dgm:cxn modelId="{DE934457-79A5-4435-B105-F7235BDECDEE}" srcId="{1136163A-F3AC-4BEF-B623-1990BAFB7048}" destId="{5B606446-7547-4511-8ADF-6D7E5B49532E}" srcOrd="2" destOrd="0" parTransId="{DEB0F7B2-7FF6-4DAB-B2EE-8BB5380C3906}" sibTransId="{4740D390-0656-48C4-933D-D1560B198185}"/>
    <dgm:cxn modelId="{5A955317-6BBE-44AB-AD25-09F6FE6FA43C}" type="presOf" srcId="{D789EAE2-50E7-4E38-B2D0-4F42FE1A5B3B}" destId="{22DEE497-119E-4928-BA5F-0A5E9146F3D4}" srcOrd="0" destOrd="0" presId="urn:microsoft.com/office/officeart/2005/8/layout/pyramid1"/>
    <dgm:cxn modelId="{B36962E3-027A-4DFC-BEEF-150A5ACE1FCE}" type="presOf" srcId="{5B606446-7547-4511-8ADF-6D7E5B49532E}" destId="{37070609-6B4D-40D1-B156-EA9CFE6DED62}" srcOrd="1" destOrd="0" presId="urn:microsoft.com/office/officeart/2005/8/layout/pyramid1"/>
    <dgm:cxn modelId="{3A734A0F-35B9-483A-81AB-B4E9377B33DB}" type="presParOf" srcId="{74D36AA7-11FA-4798-B496-8E825CB918C7}" destId="{46E7D070-D1AD-4D86-A042-A710A6CE4462}" srcOrd="0" destOrd="0" presId="urn:microsoft.com/office/officeart/2005/8/layout/pyramid1"/>
    <dgm:cxn modelId="{38BDF63D-8251-42D0-829B-CCA28A98EE4F}" type="presParOf" srcId="{46E7D070-D1AD-4D86-A042-A710A6CE4462}" destId="{22DEE497-119E-4928-BA5F-0A5E9146F3D4}" srcOrd="0" destOrd="0" presId="urn:microsoft.com/office/officeart/2005/8/layout/pyramid1"/>
    <dgm:cxn modelId="{966F8F8B-E775-49F7-8A56-0FF735ADEBCF}" type="presParOf" srcId="{46E7D070-D1AD-4D86-A042-A710A6CE4462}" destId="{F10CF1E3-D4C5-4285-85AD-1415674DD839}" srcOrd="1" destOrd="0" presId="urn:microsoft.com/office/officeart/2005/8/layout/pyramid1"/>
    <dgm:cxn modelId="{9AF4CA70-2927-450F-9F11-AF695E1892D8}" type="presParOf" srcId="{74D36AA7-11FA-4798-B496-8E825CB918C7}" destId="{36CEB54B-014D-486A-BCC2-39EC53F10188}" srcOrd="1" destOrd="0" presId="urn:microsoft.com/office/officeart/2005/8/layout/pyramid1"/>
    <dgm:cxn modelId="{82239CDC-3D4A-46F9-AC59-395151FB92D0}" type="presParOf" srcId="{36CEB54B-014D-486A-BCC2-39EC53F10188}" destId="{B432D98F-5162-48EB-BE7C-95417FE45A9F}" srcOrd="0" destOrd="0" presId="urn:microsoft.com/office/officeart/2005/8/layout/pyramid1"/>
    <dgm:cxn modelId="{820CD3A4-01DB-43DF-9C37-6B4B2EA68429}" type="presParOf" srcId="{36CEB54B-014D-486A-BCC2-39EC53F10188}" destId="{9CE8DFA9-169A-40CD-AC05-B3B9787F8F38}" srcOrd="1" destOrd="0" presId="urn:microsoft.com/office/officeart/2005/8/layout/pyramid1"/>
    <dgm:cxn modelId="{26D0E7BC-28E7-439A-98E6-9A03779BCB3F}" type="presParOf" srcId="{74D36AA7-11FA-4798-B496-8E825CB918C7}" destId="{310787DF-9EC3-48A2-BDC8-71C05EDC8007}" srcOrd="2" destOrd="0" presId="urn:microsoft.com/office/officeart/2005/8/layout/pyramid1"/>
    <dgm:cxn modelId="{41DA82AC-9B12-4FD6-AEBF-F6BC365F1C9F}" type="presParOf" srcId="{310787DF-9EC3-48A2-BDC8-71C05EDC8007}" destId="{E23A534B-7D3E-407C-A691-370C3C349F5D}" srcOrd="0" destOrd="0" presId="urn:microsoft.com/office/officeart/2005/8/layout/pyramid1"/>
    <dgm:cxn modelId="{161B2DE1-86AA-4D67-8055-5D2FB924622B}" type="presParOf" srcId="{310787DF-9EC3-48A2-BDC8-71C05EDC8007}" destId="{37070609-6B4D-40D1-B156-EA9CFE6DED62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175B2F-B32B-4689-819A-B93B670BF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C9F7E8-7DEA-4BAD-B48A-88403AD20766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48F48C-EC8E-442E-AB54-57B481D0D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4A846-318D-4237-8623-1E184013AB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582D92-4DDA-45EF-AA6D-EDB0AD1ECD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1B07F3-F926-4678-A3C4-A1EBED3E40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AD838B-27E2-4C61-9E14-B2FCF2402B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84925A-56A9-4C75-ADEE-693925E30D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44CA1A-8404-467D-B7BE-3CC354CE7A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E75BAC-DC78-43AB-A851-EDAD5D10D5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B606B6-9EEA-48BD-AED9-A220B2BA08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08623A-D550-4C41-A1BC-188DDC3B29EC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9B9A0A-30F6-49D0-BC7B-38963EE14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EAAC04-B0E8-4682-8AFA-46D696990FDA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7B5DD0-A9B4-48B1-923F-4183EA911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82AFCC-4AAA-4C23-B164-306E3BCABFEF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0388B6-884B-4E7D-B2E4-67B44C04C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C78A200-81AC-4278-94FE-EAF37F7F2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A4436-CD16-4D6C-A67B-6B63AEA01A38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3BB8A4-B4B8-46EB-962C-6C036BEE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7C0B9F-8E27-4886-B3B3-008CD028EB58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CA809A-A671-455E-AA58-23193174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70E234-B42C-4A58-AD99-B1BC13E75080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37EE18-35E2-40D4-BFE1-F5452BD6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B7F99-A291-476C-8537-3B4FEF33CCA0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C4A870-E999-42B8-BF03-ECF5DDCC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DF8AC4-0D42-4258-9D7B-F9763EFE0FB8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7CD1EF-8BFC-4682-86E6-492631441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D8C3E6-D4F6-42C9-827B-AFF79DD9079A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6E52B7-347D-4F8E-9D47-66E83A9EB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C9211E-F118-41F2-9911-15E7425CFD85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F47270-347E-48D5-AF97-8FCF6F46B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83A3-2E09-4297-8BB1-FF680E1A295D}" type="datetimeFigureOut">
              <a:rPr lang="en-US"/>
              <a:pPr>
                <a:defRPr/>
              </a:pPr>
              <a:t>3/10/2008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61BE9B-C4C7-4283-997B-31FBE7EAC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7" name="Picture 6" descr="Brochure logo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8588" y="76200"/>
            <a:ext cx="1166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371600" y="191869"/>
            <a:ext cx="5638800" cy="646331"/>
          </a:xfrm>
          <a:prstGeom prst="rect">
            <a:avLst/>
          </a:prstGeom>
          <a:noFill/>
          <a:ln>
            <a:noFill/>
          </a:ln>
          <a:effectLst>
            <a:outerShdw dist="12700" sx="1000" sy="1000" algn="ctr">
              <a:srgbClr val="000000">
                <a:alpha val="1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Elmore County Community Education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Extended Day/Year Programs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315200" y="191869"/>
            <a:ext cx="1752600" cy="646331"/>
          </a:xfrm>
          <a:prstGeom prst="rect">
            <a:avLst/>
          </a:prstGeom>
          <a:noFill/>
          <a:ln>
            <a:noFill/>
          </a:ln>
          <a:effectLst>
            <a:outerShdw dist="27940" sx="1000" sy="1000" algn="ctr">
              <a:srgbClr val="000000">
                <a:alpha val="1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Carol Kelly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21 CCLC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moreco.com/" TargetMode="External"/><Relationship Id="rId2" Type="http://schemas.openxmlformats.org/officeDocument/2006/relationships/hyperlink" Target="mailto:Carol.kelly@elmore.k12.al.u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685800" y="195897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Excellence In Extended Day and Year Programs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9900"/>
                </a:solidFill>
              </a:rPr>
              <a:t>SDE Training Workshop</a:t>
            </a:r>
          </a:p>
          <a:p>
            <a:r>
              <a:rPr lang="en-US" smtClean="0">
                <a:solidFill>
                  <a:srgbClr val="009900"/>
                </a:solidFill>
              </a:rPr>
              <a:t>Sylacauga, Alabama</a:t>
            </a:r>
          </a:p>
          <a:p>
            <a:r>
              <a:rPr lang="en-US" smtClean="0">
                <a:solidFill>
                  <a:srgbClr val="009900"/>
                </a:solidFill>
              </a:rPr>
              <a:t>March 11,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j0422587.jpg"/>
          <p:cNvPicPr>
            <a:picLocks noChangeAspect="1"/>
          </p:cNvPicPr>
          <p:nvPr/>
        </p:nvPicPr>
        <p:blipFill>
          <a:blip r:embed="rId3"/>
          <a:srcRect r="7063"/>
          <a:stretch>
            <a:fillRect/>
          </a:stretch>
        </p:blipFill>
        <p:spPr bwMode="auto">
          <a:xfrm>
            <a:off x="381000" y="4648200"/>
            <a:ext cx="24050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52800" y="1447800"/>
            <a:ext cx="2438400" cy="2438400"/>
            <a:chOff x="1828799" y="50799"/>
            <a:chExt cx="2438400" cy="2438400"/>
          </a:xfrm>
        </p:grpSpPr>
        <p:sp>
          <p:nvSpPr>
            <p:cNvPr id="20" name="Oval 19"/>
            <p:cNvSpPr/>
            <p:nvPr/>
          </p:nvSpPr>
          <p:spPr>
            <a:xfrm>
              <a:off x="1828799" y="50799"/>
              <a:ext cx="2438400" cy="2438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2154237" y="477837"/>
              <a:ext cx="1787525" cy="1096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Child Development Program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32275" y="2971800"/>
            <a:ext cx="2438400" cy="2438400"/>
            <a:chOff x="2708656" y="1574800"/>
            <a:chExt cx="2438400" cy="2438400"/>
          </a:xfrm>
        </p:grpSpPr>
        <p:sp>
          <p:nvSpPr>
            <p:cNvPr id="18" name="Oval 17"/>
            <p:cNvSpPr/>
            <p:nvPr/>
          </p:nvSpPr>
          <p:spPr>
            <a:xfrm>
              <a:off x="2708656" y="1574800"/>
              <a:ext cx="2438400" cy="2438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6"/>
            <p:cNvSpPr/>
            <p:nvPr/>
          </p:nvSpPr>
          <p:spPr>
            <a:xfrm>
              <a:off x="3454781" y="2205038"/>
              <a:ext cx="1462088" cy="1341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21</a:t>
              </a:r>
              <a:r>
                <a:rPr lang="en-US" sz="2300" baseline="30000" dirty="0"/>
                <a:t>st</a:t>
              </a:r>
              <a:r>
                <a:rPr lang="en-US" sz="2300" dirty="0"/>
                <a:t> Century Community Learning Centers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473325" y="2971800"/>
            <a:ext cx="2438400" cy="2438400"/>
            <a:chOff x="948943" y="1574800"/>
            <a:chExt cx="2438400" cy="2438400"/>
          </a:xfrm>
        </p:grpSpPr>
        <p:sp>
          <p:nvSpPr>
            <p:cNvPr id="16" name="Oval 15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  <a:gradFill flip="none" rotWithShape="0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8"/>
            <p:cNvSpPr/>
            <p:nvPr/>
          </p:nvSpPr>
          <p:spPr>
            <a:xfrm>
              <a:off x="1179131" y="2205038"/>
              <a:ext cx="1462087" cy="1341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Excellence in Extended Day Award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111 L -0.23715 -0.2444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1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304800" y="1295400"/>
            <a:ext cx="2438400" cy="2438400"/>
            <a:chOff x="948943" y="1574800"/>
            <a:chExt cx="2438400" cy="2438400"/>
          </a:xfrm>
        </p:grpSpPr>
        <p:sp>
          <p:nvSpPr>
            <p:cNvPr id="3" name="Oval 2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  <a:gradFill flip="none" rotWithShape="0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Oval 8"/>
            <p:cNvSpPr/>
            <p:nvPr/>
          </p:nvSpPr>
          <p:spPr>
            <a:xfrm>
              <a:off x="1179131" y="2205038"/>
              <a:ext cx="1462087" cy="1341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Excellence in Extended Day Award</a:t>
              </a:r>
            </a:p>
          </p:txBody>
        </p:sp>
      </p:grpSp>
      <p:pic>
        <p:nvPicPr>
          <p:cNvPr id="24579" name="Picture 4" descr="j0422587.jpg"/>
          <p:cNvPicPr>
            <a:picLocks noChangeAspect="1"/>
          </p:cNvPicPr>
          <p:nvPr/>
        </p:nvPicPr>
        <p:blipFill>
          <a:blip r:embed="rId3"/>
          <a:srcRect r="7063"/>
          <a:stretch>
            <a:fillRect/>
          </a:stretch>
        </p:blipFill>
        <p:spPr bwMode="auto">
          <a:xfrm>
            <a:off x="381000" y="4648200"/>
            <a:ext cx="24050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0" y="1295400"/>
            <a:ext cx="5715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Available to all extended day students.</a:t>
            </a:r>
          </a:p>
          <a:p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Eclectic ES outdoor learning center.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Learn through play and hands-on exploration.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Pavilion, pond, and butterfly, flower, vegetable gardens.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Cooperation of EES PTO.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Almost completed.</a:t>
            </a:r>
          </a:p>
          <a:p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Holtville outdoor physical activity center – completed.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Stations to build upper and lower body strength.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Fitness course, walking track always available.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PE staff instrumental in design.</a:t>
            </a:r>
          </a:p>
          <a:p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Wetumpka art and dance program – in place.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Contracted art and dance teachers.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Offerings to extended day students at no charge.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Will also provide martial arts classes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4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52800" y="1447800"/>
            <a:ext cx="2438400" cy="2438400"/>
            <a:chOff x="1828799" y="50799"/>
            <a:chExt cx="2438400" cy="2438400"/>
          </a:xfrm>
        </p:grpSpPr>
        <p:sp>
          <p:nvSpPr>
            <p:cNvPr id="9" name="Oval 8"/>
            <p:cNvSpPr/>
            <p:nvPr/>
          </p:nvSpPr>
          <p:spPr>
            <a:xfrm>
              <a:off x="1828799" y="50799"/>
              <a:ext cx="2438400" cy="2438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154237" y="477837"/>
              <a:ext cx="1787525" cy="1096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Child Development Program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32275" y="2971800"/>
            <a:ext cx="2438400" cy="2438400"/>
            <a:chOff x="2708656" y="1574800"/>
            <a:chExt cx="2438400" cy="2438400"/>
          </a:xfrm>
        </p:grpSpPr>
        <p:sp>
          <p:nvSpPr>
            <p:cNvPr id="7" name="Oval 6"/>
            <p:cNvSpPr/>
            <p:nvPr/>
          </p:nvSpPr>
          <p:spPr>
            <a:xfrm>
              <a:off x="2708656" y="1574800"/>
              <a:ext cx="2438400" cy="2438400"/>
            </a:xfrm>
            <a:prstGeom prst="ellipse">
              <a:avLst/>
            </a:prstGeom>
            <a:gradFill flip="none" rotWithShape="0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6"/>
            <p:cNvSpPr/>
            <p:nvPr/>
          </p:nvSpPr>
          <p:spPr>
            <a:xfrm>
              <a:off x="3454781" y="2205038"/>
              <a:ext cx="1462088" cy="1341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21</a:t>
              </a:r>
              <a:r>
                <a:rPr lang="en-US" sz="2300" baseline="30000" dirty="0"/>
                <a:t>st</a:t>
              </a:r>
              <a:r>
                <a:rPr lang="en-US" sz="2300" dirty="0"/>
                <a:t> Century Community Learning Centers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73325" y="2971800"/>
            <a:ext cx="2438400" cy="2438400"/>
            <a:chOff x="948943" y="1574800"/>
            <a:chExt cx="2438400" cy="2438400"/>
          </a:xfrm>
        </p:grpSpPr>
        <p:sp>
          <p:nvSpPr>
            <p:cNvPr id="5" name="Oval 4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8"/>
            <p:cNvSpPr/>
            <p:nvPr/>
          </p:nvSpPr>
          <p:spPr>
            <a:xfrm>
              <a:off x="1179131" y="2205038"/>
              <a:ext cx="1462087" cy="1341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Excellence in Extended Day Award</a:t>
              </a:r>
            </a:p>
          </p:txBody>
        </p:sp>
      </p:grpSp>
      <p:pic>
        <p:nvPicPr>
          <p:cNvPr id="11" name="Picture 10" descr="226160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25447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2222 L -0.42118 -0.2666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226160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25447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381000" y="1143000"/>
            <a:ext cx="2438400" cy="2438400"/>
            <a:chOff x="2708656" y="1574800"/>
            <a:chExt cx="2438400" cy="2438400"/>
          </a:xfrm>
        </p:grpSpPr>
        <p:sp>
          <p:nvSpPr>
            <p:cNvPr id="4" name="Oval 3"/>
            <p:cNvSpPr/>
            <p:nvPr/>
          </p:nvSpPr>
          <p:spPr>
            <a:xfrm>
              <a:off x="2708656" y="1574800"/>
              <a:ext cx="2438400" cy="2438400"/>
            </a:xfrm>
            <a:prstGeom prst="ellipse">
              <a:avLst/>
            </a:prstGeom>
            <a:gradFill flip="none" rotWithShape="0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Oval 6"/>
            <p:cNvSpPr/>
            <p:nvPr/>
          </p:nvSpPr>
          <p:spPr>
            <a:xfrm>
              <a:off x="3454781" y="2205038"/>
              <a:ext cx="1462088" cy="1341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21</a:t>
              </a:r>
              <a:r>
                <a:rPr lang="en-US" sz="2300" baseline="30000" dirty="0"/>
                <a:t>st</a:t>
              </a:r>
              <a:r>
                <a:rPr lang="en-US" sz="2300" dirty="0"/>
                <a:t> Century Community Learning Centers</a:t>
              </a:r>
            </a:p>
          </p:txBody>
        </p:sp>
      </p:grp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581400" y="12192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Our three targets are:</a:t>
            </a:r>
          </a:p>
        </p:txBody>
      </p:sp>
      <p:pic>
        <p:nvPicPr>
          <p:cNvPr id="26629" name="Picture 4" descr="E:\ElCo\21CCLC 06-07\Parent Orientation\Export Wizard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3238" y="3681413"/>
            <a:ext cx="19431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E:\ElCo\21CCLC 06-07\Parent Orientation\Export Wizard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549650"/>
            <a:ext cx="22129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E:\ElCo\21CCLC 06-07\Parent Orientation\Export Wizard-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2819400"/>
            <a:ext cx="19431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86200" y="5562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HOME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257800" y="220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COMMUNITY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162800" y="5562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00" y="1295400"/>
            <a:ext cx="36576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smtClean="0">
                <a:latin typeface="Arial" charset="0"/>
              </a:rPr>
              <a:t>In order to be effective in each area, the learning center will strive to reach six goals.</a:t>
            </a:r>
          </a:p>
          <a:p>
            <a:pPr>
              <a:buFontTx/>
              <a:buNone/>
            </a:pPr>
            <a:endParaRPr lang="en-US" sz="180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Arial" charset="0"/>
              </a:rPr>
              <a:t>Our success is judged by national standards from the PTA, </a:t>
            </a:r>
          </a:p>
          <a:p>
            <a:pPr>
              <a:buFontTx/>
              <a:buNone/>
            </a:pPr>
            <a:r>
              <a:rPr lang="en-US" sz="1800" smtClean="0">
                <a:latin typeface="Arial" charset="0"/>
              </a:rPr>
              <a:t>      the NAESP and </a:t>
            </a:r>
          </a:p>
          <a:p>
            <a:pPr>
              <a:buFontTx/>
              <a:buNone/>
            </a:pPr>
            <a:r>
              <a:rPr lang="en-US" sz="1800" smtClean="0">
                <a:latin typeface="Arial" charset="0"/>
              </a:rPr>
              <a:t>      the 21</a:t>
            </a:r>
            <a:r>
              <a:rPr lang="en-US" sz="1800" baseline="30000" smtClean="0">
                <a:latin typeface="Arial" charset="0"/>
              </a:rPr>
              <a:t>st</a:t>
            </a:r>
            <a:r>
              <a:rPr lang="en-US" sz="1800" smtClean="0">
                <a:latin typeface="Arial" charset="0"/>
              </a:rPr>
              <a:t> CCLC program.</a:t>
            </a:r>
          </a:p>
        </p:txBody>
      </p:sp>
      <p:pic>
        <p:nvPicPr>
          <p:cNvPr id="27651" name="Picture 4" descr="M collabor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429000" y="64770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COMMUNITY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 rot="1759292">
            <a:off x="2057400" y="1676400"/>
            <a:ext cx="5029200" cy="4495800"/>
          </a:xfrm>
          <a:prstGeom prst="hexagon">
            <a:avLst>
              <a:gd name="adj" fmla="val 27966"/>
              <a:gd name="vf" fmla="val 115470"/>
            </a:avLst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8100"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  <p:pic>
        <p:nvPicPr>
          <p:cNvPr id="28676" name="Picture 4" descr="E:\ElCo\21CCLC 06-07\Parent Orientation\Export Wizard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3988" y="3008313"/>
            <a:ext cx="266700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E:\ElCo\21CCLC 06-07\Parent Orientation\Export Wizar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075" y="2838450"/>
            <a:ext cx="30384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E:\ElCo\21CCLC 06-07\Parent Orientation\Export Wizar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5163" y="1898650"/>
            <a:ext cx="2667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4260850" y="3595688"/>
            <a:ext cx="539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6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81400" y="9906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ACADEMICS</a:t>
            </a:r>
            <a:r>
              <a:rPr lang="en-US"/>
              <a:t>	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324600" y="22971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ADULT  ED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324600" y="50292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BEHAVIOR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04800" y="51054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ATTENDANCE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04800" y="24384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ENRICHMENT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utoUpdateAnimBg="0"/>
      <p:bldP spid="31755" grpId="0" autoUpdateAnimBg="0"/>
      <p:bldP spid="31756" grpId="0" autoUpdateAnimBg="0"/>
      <p:bldP spid="31757" grpId="0" autoUpdateAnimBg="0"/>
      <p:bldP spid="31759" grpId="0" autoUpdateAnimBg="0"/>
      <p:bldP spid="3176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9900"/>
                </a:solidFill>
                <a:latin typeface="Arial" charset="0"/>
              </a:rPr>
              <a:t>Daily Academic Topics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400800" y="2286000"/>
            <a:ext cx="2209800" cy="304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smtClean="0">
                <a:latin typeface="Arial" charset="0"/>
              </a:rPr>
              <a:t>Reading</a:t>
            </a:r>
          </a:p>
          <a:p>
            <a:r>
              <a:rPr lang="en-US" sz="1800" smtClean="0">
                <a:latin typeface="Arial" charset="0"/>
              </a:rPr>
              <a:t>Language</a:t>
            </a:r>
          </a:p>
          <a:p>
            <a:r>
              <a:rPr lang="en-US" sz="1800" smtClean="0">
                <a:latin typeface="Arial" charset="0"/>
              </a:rPr>
              <a:t>Social Studies</a:t>
            </a:r>
          </a:p>
          <a:p>
            <a:r>
              <a:rPr lang="en-US" sz="1800" smtClean="0">
                <a:latin typeface="Arial" charset="0"/>
              </a:rPr>
              <a:t>Mathematics</a:t>
            </a:r>
          </a:p>
        </p:txBody>
      </p:sp>
      <p:pic>
        <p:nvPicPr>
          <p:cNvPr id="29700" name="Picture 5" descr="students studying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5173663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019800" y="2438400"/>
            <a:ext cx="2590800" cy="3733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smtClean="0">
                <a:latin typeface="Arial" charset="0"/>
              </a:rPr>
              <a:t>Computer Skills</a:t>
            </a:r>
          </a:p>
          <a:p>
            <a:r>
              <a:rPr lang="en-US" sz="1800" smtClean="0">
                <a:latin typeface="Arial" charset="0"/>
              </a:rPr>
              <a:t>The Arts: Visual and Performing</a:t>
            </a:r>
          </a:p>
          <a:p>
            <a:r>
              <a:rPr lang="en-US" sz="1800" smtClean="0">
                <a:latin typeface="Arial" charset="0"/>
              </a:rPr>
              <a:t>Science and Nature</a:t>
            </a:r>
          </a:p>
          <a:p>
            <a:r>
              <a:rPr lang="en-US" sz="1800" smtClean="0">
                <a:latin typeface="Arial" charset="0"/>
              </a:rPr>
              <a:t>Critical thinking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9900"/>
                </a:solidFill>
                <a:latin typeface="Arial" charset="0"/>
              </a:rPr>
              <a:t>Weekly Enrichment Topics</a:t>
            </a:r>
            <a:endParaRPr lang="en-US" dirty="0" smtClean="0">
              <a:solidFill>
                <a:srgbClr val="009900"/>
              </a:solidFill>
              <a:latin typeface="Arial" charset="0"/>
            </a:endParaRPr>
          </a:p>
        </p:txBody>
      </p:sp>
      <p:pic>
        <p:nvPicPr>
          <p:cNvPr id="30724" name="Picture 7" descr="AWFJune07 0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25146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9900"/>
                </a:solidFill>
                <a:latin typeface="Arial" charset="0"/>
              </a:rPr>
              <a:t>Offerings for Better Behavior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638800" y="2133600"/>
            <a:ext cx="28194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smtClean="0">
                <a:latin typeface="Arial" charset="0"/>
              </a:rPr>
              <a:t>Substance Abuse Education</a:t>
            </a:r>
          </a:p>
          <a:p>
            <a:r>
              <a:rPr lang="en-US" sz="1800" smtClean="0">
                <a:latin typeface="Arial" charset="0"/>
              </a:rPr>
              <a:t>Anger and Stress Management</a:t>
            </a:r>
          </a:p>
          <a:p>
            <a:r>
              <a:rPr lang="en-US" sz="1800" smtClean="0">
                <a:latin typeface="Arial" charset="0"/>
              </a:rPr>
              <a:t>Character Education</a:t>
            </a:r>
          </a:p>
        </p:txBody>
      </p:sp>
      <p:pic>
        <p:nvPicPr>
          <p:cNvPr id="32772" name="Picture 5" descr="20061213ETTIQUETTE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2133600"/>
            <a:ext cx="46751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66800"/>
            <a:ext cx="8534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9900"/>
                </a:solidFill>
                <a:latin typeface="Arial" charset="0"/>
              </a:rPr>
              <a:t>Offerings for Better Attendance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715000" y="2133600"/>
            <a:ext cx="27432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smtClean="0">
                <a:latin typeface="Arial" charset="0"/>
              </a:rPr>
              <a:t>Hands-on activities</a:t>
            </a:r>
          </a:p>
          <a:p>
            <a:r>
              <a:rPr lang="en-US" sz="1800" smtClean="0">
                <a:latin typeface="Arial" charset="0"/>
              </a:rPr>
              <a:t>Chances to be creative</a:t>
            </a:r>
          </a:p>
          <a:p>
            <a:r>
              <a:rPr lang="en-US" sz="1800" smtClean="0">
                <a:latin typeface="Arial" charset="0"/>
              </a:rPr>
              <a:t>Fun and fellowship</a:t>
            </a:r>
          </a:p>
          <a:p>
            <a:r>
              <a:rPr lang="en-US" sz="1800" smtClean="0">
                <a:latin typeface="Arial" charset="0"/>
              </a:rPr>
              <a:t>Interaction with interesting volunteers</a:t>
            </a:r>
          </a:p>
          <a:p>
            <a:r>
              <a:rPr lang="en-US" sz="1800" smtClean="0">
                <a:latin typeface="Arial" charset="0"/>
              </a:rPr>
              <a:t>Field trips</a:t>
            </a:r>
          </a:p>
          <a:p>
            <a:endParaRPr lang="en-US" sz="2800" smtClean="0">
              <a:latin typeface="Arial" charset="0"/>
            </a:endParaRPr>
          </a:p>
          <a:p>
            <a:endParaRPr lang="en-US" sz="2800" smtClean="0">
              <a:latin typeface="Arial" charset="0"/>
            </a:endParaRPr>
          </a:p>
        </p:txBody>
      </p:sp>
      <p:pic>
        <p:nvPicPr>
          <p:cNvPr id="34820" name="Picture 5" descr="HPIM00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2209800"/>
            <a:ext cx="4860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6781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The Elmore County Board of Education serves 4 communities within the county with extended day programs:</a:t>
            </a:r>
          </a:p>
          <a:p>
            <a:endParaRPr lang="en-US" sz="2800">
              <a:latin typeface="Calibri" pitchFamily="34" charset="0"/>
            </a:endParaRPr>
          </a:p>
          <a:p>
            <a:pPr algn="ctr"/>
            <a:r>
              <a:rPr lang="en-US" sz="2800">
                <a:latin typeface="Calibri" pitchFamily="34" charset="0"/>
              </a:rPr>
              <a:t>Eclectic</a:t>
            </a:r>
          </a:p>
          <a:p>
            <a:pPr algn="ctr"/>
            <a:r>
              <a:rPr lang="en-US" sz="2800">
                <a:latin typeface="Calibri" pitchFamily="34" charset="0"/>
              </a:rPr>
              <a:t>Deatsville (Holtville)</a:t>
            </a:r>
          </a:p>
          <a:p>
            <a:pPr algn="ctr"/>
            <a:r>
              <a:rPr lang="en-US" sz="2800">
                <a:latin typeface="Calibri" pitchFamily="34" charset="0"/>
              </a:rPr>
              <a:t>Millbrook</a:t>
            </a:r>
          </a:p>
          <a:p>
            <a:pPr algn="ctr"/>
            <a:r>
              <a:rPr lang="en-US" sz="2800">
                <a:latin typeface="Calibri" pitchFamily="34" charset="0"/>
              </a:rPr>
              <a:t>Wetumpka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9900"/>
                </a:solidFill>
                <a:latin typeface="Arial" charset="0"/>
              </a:rPr>
              <a:t>Other Daily Offerings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019800" y="2057400"/>
            <a:ext cx="25146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smtClean="0">
                <a:latin typeface="Arial" charset="0"/>
              </a:rPr>
              <a:t>Help with Homework</a:t>
            </a:r>
          </a:p>
          <a:p>
            <a:r>
              <a:rPr lang="en-US" sz="1800" smtClean="0">
                <a:latin typeface="Arial" charset="0"/>
              </a:rPr>
              <a:t>One-on-one Tutoring</a:t>
            </a:r>
          </a:p>
          <a:p>
            <a:r>
              <a:rPr lang="en-US" sz="1800" smtClean="0">
                <a:latin typeface="Arial" charset="0"/>
              </a:rPr>
              <a:t>Coordination with regular classroom</a:t>
            </a:r>
          </a:p>
          <a:p>
            <a:r>
              <a:rPr lang="en-US" sz="1800" smtClean="0">
                <a:latin typeface="Arial" charset="0"/>
              </a:rPr>
              <a:t>Physical Activity</a:t>
            </a:r>
          </a:p>
          <a:p>
            <a:r>
              <a:rPr lang="en-US" sz="1800" smtClean="0">
                <a:latin typeface="Arial" charset="0"/>
              </a:rPr>
              <a:t>Nutritious snack</a:t>
            </a:r>
          </a:p>
          <a:p>
            <a:pPr>
              <a:buFontTx/>
              <a:buNone/>
            </a:pPr>
            <a:endParaRPr lang="en-US" sz="2800" smtClean="0">
              <a:latin typeface="Arial" charset="0"/>
            </a:endParaRPr>
          </a:p>
        </p:txBody>
      </p:sp>
      <p:pic>
        <p:nvPicPr>
          <p:cNvPr id="36868" name="Picture 6" descr="HMS First week 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21336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9900"/>
                </a:solidFill>
                <a:latin typeface="Arial" charset="0"/>
              </a:rPr>
              <a:t>Other Periodic Offerings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791200" y="2209800"/>
            <a:ext cx="25908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smtClean="0">
                <a:latin typeface="Arial" charset="0"/>
              </a:rPr>
              <a:t>Real-Life Situations</a:t>
            </a:r>
          </a:p>
          <a:p>
            <a:r>
              <a:rPr lang="en-US" sz="1800" smtClean="0">
                <a:latin typeface="Arial" charset="0"/>
              </a:rPr>
              <a:t>Hands-On Experience</a:t>
            </a:r>
          </a:p>
          <a:p>
            <a:r>
              <a:rPr lang="en-US" sz="1800" smtClean="0">
                <a:latin typeface="Arial" charset="0"/>
              </a:rPr>
              <a:t>Career Education</a:t>
            </a:r>
          </a:p>
          <a:p>
            <a:pPr>
              <a:buFontTx/>
              <a:buNone/>
            </a:pPr>
            <a:endParaRPr lang="en-US" sz="2800" smtClean="0">
              <a:latin typeface="Arial" charset="0"/>
            </a:endParaRPr>
          </a:p>
        </p:txBody>
      </p:sp>
      <p:pic>
        <p:nvPicPr>
          <p:cNvPr id="37892" name="Picture 5" descr="Denver07Dec 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2098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9900"/>
                </a:solidFill>
                <a:latin typeface="Arial" charset="0"/>
              </a:rPr>
              <a:t>Adult Ed Opportunities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019800" y="2286000"/>
            <a:ext cx="25146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smtClean="0">
                <a:latin typeface="Arial" charset="0"/>
              </a:rPr>
              <a:t>Tips and Advice on Parenting</a:t>
            </a:r>
          </a:p>
          <a:p>
            <a:r>
              <a:rPr lang="en-US" sz="1800" smtClean="0">
                <a:latin typeface="Arial" charset="0"/>
              </a:rPr>
              <a:t>Academic Classes</a:t>
            </a:r>
          </a:p>
          <a:p>
            <a:r>
              <a:rPr lang="en-US" sz="1800" smtClean="0">
                <a:latin typeface="Arial" charset="0"/>
              </a:rPr>
              <a:t>Enrichment Classes</a:t>
            </a:r>
          </a:p>
          <a:p>
            <a:r>
              <a:rPr lang="en-US" sz="1800" smtClean="0">
                <a:latin typeface="Arial" charset="0"/>
              </a:rPr>
              <a:t>Family Nights</a:t>
            </a:r>
          </a:p>
          <a:p>
            <a:pPr>
              <a:buFontTx/>
              <a:buNone/>
            </a:pPr>
            <a:endParaRPr lang="en-US" sz="2800" smtClean="0">
              <a:latin typeface="Arial" charset="0"/>
            </a:endParaRPr>
          </a:p>
        </p:txBody>
      </p:sp>
      <p:pic>
        <p:nvPicPr>
          <p:cNvPr id="39940" name="Picture 9" descr="family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50927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9900"/>
                </a:solidFill>
                <a:latin typeface="Arial" charset="0"/>
              </a:rPr>
              <a:t>Community Awareness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019800" y="2133600"/>
            <a:ext cx="25908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smtClean="0">
                <a:latin typeface="Arial" charset="0"/>
              </a:rPr>
              <a:t>Trips to local attractions</a:t>
            </a:r>
          </a:p>
          <a:p>
            <a:r>
              <a:rPr lang="en-US" sz="1800" smtClean="0">
                <a:latin typeface="Arial" charset="0"/>
              </a:rPr>
              <a:t>Visits from community groups</a:t>
            </a:r>
          </a:p>
          <a:p>
            <a:r>
              <a:rPr lang="en-US" sz="1800" smtClean="0">
                <a:latin typeface="Arial" charset="0"/>
              </a:rPr>
              <a:t>Listings of local opportunities for family enrichment</a:t>
            </a:r>
          </a:p>
          <a:p>
            <a:pPr>
              <a:buFontTx/>
              <a:buNone/>
            </a:pPr>
            <a:endParaRPr lang="en-US" sz="2800" smtClean="0">
              <a:latin typeface="Arial" charset="0"/>
            </a:endParaRPr>
          </a:p>
        </p:txBody>
      </p:sp>
      <p:pic>
        <p:nvPicPr>
          <p:cNvPr id="41988" name="Picture 6" descr="Denver07Dec 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1336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Expected </a:t>
            </a: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Outcomes</a:t>
            </a:r>
            <a:endParaRPr lang="en-US" dirty="0" smtClean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419600" y="1959584"/>
            <a:ext cx="4419600" cy="444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/>
              <a:t>Family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Improved </a:t>
            </a:r>
            <a:r>
              <a:rPr lang="en-US" dirty="0"/>
              <a:t>family life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Improved communications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Better understanding of the school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Better awareness of the local </a:t>
            </a:r>
            <a:r>
              <a:rPr lang="en-US" dirty="0" smtClean="0"/>
              <a:t>community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More </a:t>
            </a:r>
            <a:r>
              <a:rPr lang="en-US" dirty="0" smtClean="0"/>
              <a:t>involvement of community </a:t>
            </a:r>
            <a:r>
              <a:rPr lang="en-US" dirty="0" smtClean="0"/>
              <a:t>groups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  <a:p>
            <a:pPr>
              <a:spcBef>
                <a:spcPct val="20000"/>
              </a:spcBef>
            </a:pPr>
            <a:r>
              <a:rPr lang="en-US" b="1" dirty="0" smtClean="0"/>
              <a:t>Community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/>
              <a:t>Better citizens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/>
              <a:t>Financial support/donations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/>
              <a:t>Sponsorships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/>
              <a:t>Volunteers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45886"/>
            <a:ext cx="3810000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/>
              <a:t>Academics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Better </a:t>
            </a:r>
            <a:r>
              <a:rPr lang="en-US" dirty="0" smtClean="0"/>
              <a:t>understanding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Improved grades</a:t>
            </a:r>
            <a:endParaRPr lang="en-US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Improved standardized </a:t>
            </a:r>
            <a:r>
              <a:rPr lang="en-US" dirty="0" smtClean="0"/>
              <a:t>test </a:t>
            </a:r>
            <a:r>
              <a:rPr lang="en-US" dirty="0" smtClean="0"/>
              <a:t>scores</a:t>
            </a:r>
          </a:p>
          <a:p>
            <a:pPr>
              <a:spcBef>
                <a:spcPct val="20000"/>
              </a:spcBef>
            </a:pPr>
            <a:endParaRPr lang="en-US" dirty="0" smtClean="0"/>
          </a:p>
          <a:p>
            <a:pPr>
              <a:spcBef>
                <a:spcPct val="20000"/>
              </a:spcBef>
            </a:pPr>
            <a:r>
              <a:rPr lang="en-US" b="1" dirty="0" smtClean="0"/>
              <a:t>Behavior and Attendance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Better </a:t>
            </a:r>
            <a:r>
              <a:rPr lang="en-US" dirty="0" smtClean="0"/>
              <a:t>self concept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Increased respect for rules, others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Fewer incidences of poor behavior </a:t>
            </a:r>
            <a:r>
              <a:rPr lang="en-US" dirty="0" smtClean="0"/>
              <a:t>   at </a:t>
            </a:r>
            <a:r>
              <a:rPr lang="en-US" dirty="0" smtClean="0"/>
              <a:t>home and at </a:t>
            </a:r>
            <a:r>
              <a:rPr lang="en-US" dirty="0" smtClean="0"/>
              <a:t>school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Better attitude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Eagerness to learn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Fewer </a:t>
            </a:r>
            <a:r>
              <a:rPr lang="en-US" dirty="0" err="1" smtClean="0"/>
              <a:t>tardies</a:t>
            </a:r>
            <a:r>
              <a:rPr lang="en-US" dirty="0" smtClean="0"/>
              <a:t> and absences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9900"/>
                </a:solidFill>
                <a:latin typeface="Arial" charset="0"/>
              </a:rPr>
              <a:t>Other Aspects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105400" y="1828800"/>
            <a:ext cx="3657600" cy="397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Meager tuition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Move towards sustainability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Constant, constructive communications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Safe, secure environment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Operates only on school days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Periodic state evaluation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Advisory Committee support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3200" dirty="0"/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44036" name="Picture 4" descr="HMS First week 0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304800" y="1371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Calibri" pitchFamily="34" charset="0"/>
              </a:rPr>
              <a:t>Major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en-US" smtClean="0"/>
              <a:t>Questions?</a:t>
            </a:r>
          </a:p>
          <a:p>
            <a:pPr algn="ctr"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/>
              <a:t>Thank you for your kind attention!</a:t>
            </a:r>
          </a:p>
          <a:p>
            <a:pPr algn="ctr"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/>
              <a:t>Carol Kelly</a:t>
            </a:r>
          </a:p>
          <a:p>
            <a:pPr algn="ctr">
              <a:buFont typeface="Arial" charset="0"/>
              <a:buNone/>
            </a:pPr>
            <a:r>
              <a:rPr lang="en-US" smtClean="0">
                <a:hlinkClick r:id="rId2"/>
              </a:rPr>
              <a:t>carol.kelly@elmore.k12.al.us</a:t>
            </a:r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>
                <a:hlinkClick r:id="rId3"/>
              </a:rPr>
              <a:t>www.elmoreco.com</a:t>
            </a:r>
            <a:r>
              <a:rPr lang="en-US" smtClean="0"/>
              <a:t>   Select </a:t>
            </a:r>
            <a:r>
              <a:rPr lang="en-US" i="1" smtClean="0"/>
              <a:t>Other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457200" y="54864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Full day pre-school -  After school elementary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457200" y="54864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$50,000 award for enrichment at our elementary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457200" y="54864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$125,000 grant for each of four middle school centers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685800" y="12954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9900"/>
                </a:solidFill>
                <a:latin typeface="Calibri" pitchFamily="34" charset="0"/>
              </a:rPr>
              <a:t>Our Commitment to Community Education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286000"/>
            <a:ext cx="86106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Family dynamics improve when the schools and community agencies help.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Community, schools and families educate the “total” child.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Classrooms and campuses can no longer be our boundaries.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School bells can no longer limit our efforts.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The resources in our schools should be shared.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Our SIPs support the importance of families and </a:t>
            </a:r>
            <a:r>
              <a:rPr lang="en-US" sz="2400" smtClean="0">
                <a:latin typeface="Calibri" pitchFamily="34" charset="0"/>
              </a:rPr>
              <a:t>community.</a:t>
            </a:r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Our Parental Involvement Committee implements programs for our district.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685800" y="12954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9900"/>
                </a:solidFill>
                <a:latin typeface="Calibri" pitchFamily="34" charset="0"/>
              </a:rPr>
              <a:t>Our Commitment to the Extended Day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2286000"/>
            <a:ext cx="86106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We serve all elementary and middle school students.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Resources are available before and after school.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Family involvement is required for participation.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Three and four year olds are prepared for the school experience.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Students have a greater chance to succeed.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Families have opportunities to learn and play together.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All policies in force during the day are part of the extended day.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1447800"/>
            <a:ext cx="2438400" cy="2438400"/>
            <a:chOff x="1828799" y="50799"/>
            <a:chExt cx="2438400" cy="2438400"/>
          </a:xfrm>
        </p:grpSpPr>
        <p:sp>
          <p:nvSpPr>
            <p:cNvPr id="10" name="Oval 9"/>
            <p:cNvSpPr/>
            <p:nvPr/>
          </p:nvSpPr>
          <p:spPr>
            <a:xfrm>
              <a:off x="1828799" y="50799"/>
              <a:ext cx="2438400" cy="2438400"/>
            </a:xfrm>
            <a:prstGeom prst="ellipse">
              <a:avLst/>
            </a:prstGeom>
            <a:solidFill>
              <a:srgbClr val="00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154237" y="477837"/>
              <a:ext cx="1787525" cy="1096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Child Development Program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232275" y="2971800"/>
            <a:ext cx="2438400" cy="2438400"/>
            <a:chOff x="2708656" y="1574800"/>
            <a:chExt cx="2438400" cy="2438400"/>
          </a:xfrm>
        </p:grpSpPr>
        <p:sp>
          <p:nvSpPr>
            <p:cNvPr id="8" name="Oval 7"/>
            <p:cNvSpPr/>
            <p:nvPr/>
          </p:nvSpPr>
          <p:spPr>
            <a:xfrm>
              <a:off x="2708656" y="1574800"/>
              <a:ext cx="2438400" cy="2438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6"/>
            <p:cNvSpPr/>
            <p:nvPr/>
          </p:nvSpPr>
          <p:spPr>
            <a:xfrm>
              <a:off x="3454781" y="2205038"/>
              <a:ext cx="1462088" cy="1341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21</a:t>
              </a:r>
              <a:r>
                <a:rPr lang="en-US" sz="2300" baseline="30000" dirty="0"/>
                <a:t>st</a:t>
              </a:r>
              <a:r>
                <a:rPr lang="en-US" sz="2300" dirty="0"/>
                <a:t> Century Community Learning Centers</a:t>
              </a: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473325" y="2971800"/>
            <a:ext cx="2438400" cy="2438400"/>
            <a:chOff x="948943" y="1574800"/>
            <a:chExt cx="2438400" cy="2438400"/>
          </a:xfrm>
        </p:grpSpPr>
        <p:sp>
          <p:nvSpPr>
            <p:cNvPr id="6" name="Oval 5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8"/>
            <p:cNvSpPr/>
            <p:nvPr/>
          </p:nvSpPr>
          <p:spPr>
            <a:xfrm>
              <a:off x="1179131" y="2205038"/>
              <a:ext cx="1462087" cy="1341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Excellence in Extended Day Award</a:t>
              </a:r>
            </a:p>
          </p:txBody>
        </p:sp>
      </p:grpSp>
      <p:pic>
        <p:nvPicPr>
          <p:cNvPr id="13" name="Picture 12" descr="j0422587.jpg"/>
          <p:cNvPicPr>
            <a:picLocks noChangeAspect="1"/>
          </p:cNvPicPr>
          <p:nvPr/>
        </p:nvPicPr>
        <p:blipFill>
          <a:blip r:embed="rId3"/>
          <a:srcRect b="7317"/>
          <a:stretch>
            <a:fillRect/>
          </a:stretch>
        </p:blipFill>
        <p:spPr bwMode="auto">
          <a:xfrm>
            <a:off x="381000" y="3733800"/>
            <a:ext cx="20843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1.11111E-6 L -0.34167 -0.044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228600" y="1143000"/>
            <a:ext cx="2438400" cy="2438400"/>
            <a:chOff x="1828799" y="50799"/>
            <a:chExt cx="2438400" cy="2438400"/>
          </a:xfrm>
        </p:grpSpPr>
        <p:sp>
          <p:nvSpPr>
            <p:cNvPr id="9" name="Oval 8"/>
            <p:cNvSpPr/>
            <p:nvPr/>
          </p:nvSpPr>
          <p:spPr>
            <a:xfrm>
              <a:off x="1828799" y="50799"/>
              <a:ext cx="2438400" cy="2438400"/>
            </a:xfrm>
            <a:prstGeom prst="ellipse">
              <a:avLst/>
            </a:prstGeom>
            <a:solidFill>
              <a:srgbClr val="00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154237" y="477837"/>
              <a:ext cx="1787525" cy="1096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Child Development Program</a:t>
              </a:r>
            </a:p>
          </p:txBody>
        </p:sp>
      </p:grpSp>
      <p:pic>
        <p:nvPicPr>
          <p:cNvPr id="22531" name="Picture 10" descr="j0422587.jpg"/>
          <p:cNvPicPr>
            <a:picLocks noChangeAspect="1"/>
          </p:cNvPicPr>
          <p:nvPr/>
        </p:nvPicPr>
        <p:blipFill>
          <a:blip r:embed="rId3"/>
          <a:srcRect b="7317"/>
          <a:stretch>
            <a:fillRect/>
          </a:stretch>
        </p:blipFill>
        <p:spPr bwMode="auto">
          <a:xfrm>
            <a:off x="381000" y="3733800"/>
            <a:ext cx="20843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24200" y="14478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Preschool program operates 12 months.</a:t>
            </a:r>
          </a:p>
          <a:p>
            <a:pPr>
              <a:buFont typeface="Arial" charset="0"/>
              <a:buChar char="•"/>
            </a:pPr>
            <a:r>
              <a:rPr lang="en-US" i="1">
                <a:latin typeface="Calibri" pitchFamily="34" charset="0"/>
              </a:rPr>
              <a:t>High Reach Learning </a:t>
            </a:r>
            <a:r>
              <a:rPr lang="en-US">
                <a:latin typeface="Calibri" pitchFamily="34" charset="0"/>
              </a:rPr>
              <a:t>curriculum.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Hands-on activities for colors, shapes, numbers, letters.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Enrichment activities in the arts.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Nutritious lunches.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Field trips and guest speakers (community based).</a:t>
            </a:r>
          </a:p>
          <a:p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Afterschool program operates during holidays, summer.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Nutritious snacks.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Homework time/help available.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Arts, crafts, games, free play.</a:t>
            </a:r>
          </a:p>
          <a:p>
            <a:pPr>
              <a:buFont typeface="Arial" charset="0"/>
              <a:buChar char="•"/>
            </a:pPr>
            <a:r>
              <a:rPr lang="en-US" i="1">
                <a:latin typeface="Calibri" pitchFamily="34" charset="0"/>
              </a:rPr>
              <a:t>Health Rocks</a:t>
            </a:r>
            <a:r>
              <a:rPr lang="en-US">
                <a:latin typeface="Calibri" pitchFamily="34" charset="0"/>
              </a:rPr>
              <a:t> curriculum.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Cooperate with 4-H Club.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Summer field trips.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Both are tuition-based in all 4 communities.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4" dur="indefinite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1" dur="indefinite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2" dur="indefinite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795</Words>
  <Application>Microsoft Office PowerPoint</Application>
  <PresentationFormat>On-screen Show (4:3)</PresentationFormat>
  <Paragraphs>193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Excellence In Extended Day and Year Programs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Daily Academic Topics</vt:lpstr>
      <vt:lpstr>Weekly Enrichment Topics</vt:lpstr>
      <vt:lpstr>Offerings for Better Behavior</vt:lpstr>
      <vt:lpstr>Offerings for Better Attendance</vt:lpstr>
      <vt:lpstr>Other Daily Offerings</vt:lpstr>
      <vt:lpstr>Other Periodic Offerings</vt:lpstr>
      <vt:lpstr>Adult Ed Opportunities</vt:lpstr>
      <vt:lpstr>Community Awareness</vt:lpstr>
      <vt:lpstr>Expected Outcomes</vt:lpstr>
      <vt:lpstr>Other Aspects</vt:lpstr>
      <vt:lpstr>Slide 26</vt:lpstr>
      <vt:lpstr>Slide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</dc:creator>
  <cp:lastModifiedBy>carol.kelly</cp:lastModifiedBy>
  <cp:revision>33</cp:revision>
  <dcterms:created xsi:type="dcterms:W3CDTF">2008-03-09T16:27:31Z</dcterms:created>
  <dcterms:modified xsi:type="dcterms:W3CDTF">2008-03-10T15:11:32Z</dcterms:modified>
</cp:coreProperties>
</file>