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2" r:id="rId76"/>
    <p:sldId id="330" r:id="rId77"/>
  </p:sldIdLst>
  <p:sldSz cx="18288000" cy="10287000"/>
  <p:notesSz cx="6858000" cy="9144000"/>
  <p:embeddedFontLst>
    <p:embeddedFont>
      <p:font typeface="Celandine" panose="020B0604020202020204" charset="0"/>
      <p:regular r:id="rId78"/>
    </p:embeddedFont>
    <p:embeddedFont>
      <p:font typeface="Brim Narrow Combined 2" panose="020B0604020202020204" charset="0"/>
      <p:regular r:id="rId79"/>
    </p:embeddedFont>
    <p:embeddedFont>
      <p:font typeface="Arimo" panose="020B0604020202020204" charset="0"/>
      <p:regular r:id="rId80"/>
    </p:embeddedFont>
    <p:embeddedFont>
      <p:font typeface="Bodoni MT Black" panose="02070A03080606020203" pitchFamily="18" charset="0"/>
      <p:bold r:id="rId81"/>
      <p:boldItalic r:id="rId82"/>
    </p:embeddedFont>
    <p:embeddedFont>
      <p:font typeface="Open Sans Light" panose="020B0604020202020204" charset="0"/>
      <p:regular r:id="rId83"/>
    </p:embeddedFont>
    <p:embeddedFont>
      <p:font typeface="Calibri" panose="020F0502020204030204" pitchFamily="34" charset="0"/>
      <p:regular r:id="rId84"/>
      <p:bold r:id="rId85"/>
      <p:italic r:id="rId86"/>
      <p:boldItalic r:id="rId87"/>
    </p:embeddedFont>
    <p:embeddedFont>
      <p:font typeface="Bernoru UltraExpanded" panose="020B0604020202020204" charset="0"/>
      <p:regular r:id="rId88"/>
    </p:embeddedFont>
    <p:embeddedFont>
      <p:font typeface="Open Sans Bold" panose="020B0604020202020204" charset="0"/>
      <p:regular r:id="rId89"/>
    </p:embeddedFont>
    <p:embeddedFont>
      <p:font typeface="Gothic A1 Medium Bold" panose="020B0604020202020204" charset="-127"/>
      <p:regular r:id="rId90"/>
    </p:embeddedFont>
    <p:embeddedFont>
      <p:font typeface="Nexa Script" panose="020B0604020202020204" charset="0"/>
      <p:regular r:id="rId91"/>
    </p:embeddedFont>
    <p:embeddedFont>
      <p:font typeface="Gothic A1 Medium" panose="020B0604020202020204" charset="-127"/>
      <p:regular r:id="rId92"/>
    </p:embeddedFont>
    <p:embeddedFont>
      <p:font typeface="Calibri Light" panose="020F0302020204030204" pitchFamily="34" charset="0"/>
      <p:regular r:id="rId93"/>
      <p:italic r:id="rId94"/>
    </p:embeddedFont>
    <p:embeddedFont>
      <p:font typeface="Gothic A1 Black" panose="020B0604020202020204" charset="-127"/>
      <p:regular r:id="rId95"/>
    </p:embeddedFont>
    <p:embeddedFont>
      <p:font typeface="Open Sans" panose="020B0604020202020204" charset="0"/>
      <p:regular r:id="rId96"/>
    </p:embeddedFont>
    <p:embeddedFont>
      <p:font typeface="Open Sans Extra Bold" panose="020B0604020202020204" charset="0"/>
      <p:regular r:id="rId97"/>
    </p:embeddedFont>
  </p:embeddedFontLst>
  <p:custShowLst>
    <p:custShow name="Honors Day 202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  <p:sld r:id="rId41"/>
        <p:sld r:id="rId42"/>
        <p:sld r:id="rId43"/>
        <p:sld r:id="rId44"/>
        <p:sld r:id="rId45"/>
        <p:sld r:id="rId46"/>
        <p:sld r:id="rId47"/>
        <p:sld r:id="rId48"/>
        <p:sld r:id="rId49"/>
        <p:sld r:id="rId50"/>
        <p:sld r:id="rId51"/>
        <p:sld r:id="rId52"/>
        <p:sld r:id="rId53"/>
        <p:sld r:id="rId54"/>
        <p:sld r:id="rId55"/>
        <p:sld r:id="rId56"/>
        <p:sld r:id="rId57"/>
        <p:sld r:id="rId58"/>
        <p:sld r:id="rId59"/>
        <p:sld r:id="rId60"/>
        <p:sld r:id="rId61"/>
        <p:sld r:id="rId62"/>
        <p:sld r:id="rId63"/>
        <p:sld r:id="rId64"/>
        <p:sld r:id="rId65"/>
        <p:sld r:id="rId66"/>
        <p:sld r:id="rId67"/>
        <p:sld r:id="rId68"/>
        <p:sld r:id="rId69"/>
        <p:sld r:id="rId70"/>
        <p:sld r:id="rId71"/>
        <p:sld r:id="rId72"/>
        <p:sld r:id="rId73"/>
        <p:sld r:id="rId74"/>
        <p:sld r:id="rId75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97" Type="http://schemas.openxmlformats.org/officeDocument/2006/relationships/font" Target="fonts/font2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87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90" Type="http://schemas.openxmlformats.org/officeDocument/2006/relationships/font" Target="fonts/font13.fntdata"/><Relationship Id="rId95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font" Target="fonts/font16.fntdata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96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font" Target="fonts/font17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9597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2379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91911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02578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47604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52225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15123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34558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74241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38928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38768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2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 advClick="0" advTm="7000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6015" r="4576" b="1347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8946" b="1332"/>
          <a:stretch>
            <a:fillRect/>
          </a:stretch>
        </p:blipFill>
        <p:spPr>
          <a:xfrm>
            <a:off x="0" y="8502335"/>
            <a:ext cx="2687154" cy="151192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07089" y="2483111"/>
            <a:ext cx="16884172" cy="3409358"/>
            <a:chOff x="0" y="0"/>
            <a:chExt cx="22512229" cy="4545811"/>
          </a:xfrm>
        </p:grpSpPr>
        <p:sp>
          <p:nvSpPr>
            <p:cNvPr id="4" name="TextBox 4"/>
            <p:cNvSpPr txBox="1"/>
            <p:nvPr/>
          </p:nvSpPr>
          <p:spPr>
            <a:xfrm>
              <a:off x="0" y="1638163"/>
              <a:ext cx="22512229" cy="2907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293"/>
                </a:lnSpc>
              </a:pPr>
              <a:r>
                <a:rPr lang="en-US" sz="14411" dirty="0">
                  <a:solidFill>
                    <a:srgbClr val="FFFFFF"/>
                  </a:solidFill>
                  <a:latin typeface="Giaza Bold"/>
                </a:rPr>
                <a:t>Honor's Day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00025"/>
              <a:ext cx="22512229" cy="1097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88143" y="6266466"/>
            <a:ext cx="8313583" cy="787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9"/>
              </a:lnSpc>
            </a:pPr>
            <a:r>
              <a:rPr lang="en-US" sz="5115">
                <a:solidFill>
                  <a:srgbClr val="FFFFFF"/>
                </a:solidFill>
                <a:latin typeface="Elika Gorica Bold"/>
              </a:rPr>
              <a:t>Randolph Clay High School</a:t>
            </a:r>
          </a:p>
        </p:txBody>
      </p:sp>
      <p:pic>
        <p:nvPicPr>
          <p:cNvPr id="10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400" y="924559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22" t="8874" r="422"/>
          <a:stretch>
            <a:fillRect/>
          </a:stretch>
        </p:blipFill>
        <p:spPr>
          <a:xfrm>
            <a:off x="0" y="0"/>
            <a:ext cx="17873953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90164" y="2808196"/>
            <a:ext cx="10422244" cy="466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96"/>
              </a:lnSpc>
            </a:pPr>
            <a:r>
              <a:rPr lang="en-US" sz="8854">
                <a:solidFill>
                  <a:srgbClr val="000000"/>
                </a:solidFill>
                <a:latin typeface="Open Sans Extra Bold"/>
              </a:rPr>
              <a:t>Best in Mathemetics Awards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09691" y="4121500"/>
            <a:ext cx="9231635" cy="2995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85"/>
              </a:lnSpc>
              <a:spcBef>
                <a:spcPct val="0"/>
              </a:spcBef>
            </a:pPr>
            <a:r>
              <a:rPr lang="en-US" sz="8061">
                <a:solidFill>
                  <a:srgbClr val="FF1616"/>
                </a:solidFill>
                <a:latin typeface="Gothic A1 Black"/>
              </a:rPr>
              <a:t>Tyasia Daffin &amp; Shynetrius Buster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09691" y="2243425"/>
            <a:ext cx="832128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8699">
                <a:solidFill>
                  <a:srgbClr val="FFB004"/>
                </a:solidFill>
                <a:latin typeface="Gothic A1 Medium Bold"/>
              </a:rPr>
              <a:t>Best in AMDM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08094" y="5307978"/>
            <a:ext cx="9231635" cy="163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05"/>
              </a:lnSpc>
              <a:spcBef>
                <a:spcPct val="0"/>
              </a:spcBef>
            </a:pPr>
            <a:r>
              <a:rPr lang="en-US" sz="8361">
                <a:solidFill>
                  <a:srgbClr val="FF1616"/>
                </a:solidFill>
                <a:latin typeface="Gothic A1 Black"/>
              </a:rPr>
              <a:t>Gary Johnson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54625" y="2324100"/>
            <a:ext cx="7257091" cy="281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9"/>
              </a:lnSpc>
            </a:pPr>
            <a:r>
              <a:rPr lang="en-US" sz="8599">
                <a:solidFill>
                  <a:srgbClr val="FFB004"/>
                </a:solidFill>
                <a:latin typeface="Gothic A1 Medium Bold"/>
              </a:rPr>
              <a:t>Best in Algebra I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63160" y="4394708"/>
            <a:ext cx="9231635" cy="312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5"/>
              </a:lnSpc>
              <a:spcBef>
                <a:spcPct val="0"/>
              </a:spcBef>
            </a:pPr>
            <a:r>
              <a:rPr lang="en-US" sz="8361">
                <a:solidFill>
                  <a:srgbClr val="FF1616"/>
                </a:solidFill>
                <a:latin typeface="Gothic A1 Black"/>
              </a:rPr>
              <a:t>Quentasia Young &amp; Aziyah Cannon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64085" y="641858"/>
            <a:ext cx="7257091" cy="412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9"/>
              </a:lnSpc>
            </a:pPr>
            <a:r>
              <a:rPr lang="en-US" sz="8599">
                <a:solidFill>
                  <a:srgbClr val="FFB004"/>
                </a:solidFill>
                <a:latin typeface="Gothic A1 Medium Bold"/>
              </a:rPr>
              <a:t>Best in Advanced Algebra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63160" y="5544442"/>
            <a:ext cx="9231635" cy="18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05"/>
              </a:lnSpc>
              <a:spcBef>
                <a:spcPct val="0"/>
              </a:spcBef>
            </a:pPr>
            <a:r>
              <a:rPr lang="en-US" sz="9361">
                <a:solidFill>
                  <a:srgbClr val="FF1616"/>
                </a:solidFill>
                <a:latin typeface="Gothic A1 Black"/>
              </a:rPr>
              <a:t>MyKel Rainey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850432" y="2190750"/>
            <a:ext cx="7257091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9"/>
              </a:lnSpc>
            </a:pPr>
            <a:r>
              <a:rPr lang="en-US" sz="9399">
                <a:solidFill>
                  <a:srgbClr val="FFB004"/>
                </a:solidFill>
                <a:latin typeface="Gothic A1 Medium Bold"/>
              </a:rPr>
              <a:t>Best in Geometry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63160" y="5544442"/>
            <a:ext cx="9231635" cy="18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05"/>
              </a:lnSpc>
              <a:spcBef>
                <a:spcPct val="0"/>
              </a:spcBef>
            </a:pPr>
            <a:r>
              <a:rPr lang="en-US" sz="9361">
                <a:solidFill>
                  <a:srgbClr val="FF1616"/>
                </a:solidFill>
                <a:latin typeface="Gothic A1 Black"/>
              </a:rPr>
              <a:t>Tatianna Smith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637594" y="1352550"/>
            <a:ext cx="7257091" cy="450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9"/>
              </a:lnSpc>
            </a:pPr>
            <a:r>
              <a:rPr lang="en-US" sz="9399">
                <a:solidFill>
                  <a:srgbClr val="FFB004"/>
                </a:solidFill>
                <a:latin typeface="Gothic A1 Medium Bold"/>
              </a:rPr>
              <a:t>Best in Foundations of Algebra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63160" y="5544442"/>
            <a:ext cx="9231635" cy="182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05"/>
              </a:lnSpc>
              <a:spcBef>
                <a:spcPct val="0"/>
              </a:spcBef>
            </a:pPr>
            <a:r>
              <a:rPr lang="en-US" sz="9361">
                <a:solidFill>
                  <a:srgbClr val="FF1616"/>
                </a:solidFill>
                <a:latin typeface="Gothic A1 Black"/>
              </a:rPr>
              <a:t>Keri Davis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637594" y="2066925"/>
            <a:ext cx="7257091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9"/>
              </a:lnSpc>
            </a:pPr>
            <a:r>
              <a:rPr lang="en-US" sz="9399">
                <a:solidFill>
                  <a:srgbClr val="FFB004"/>
                </a:solidFill>
                <a:latin typeface="Gothic A1 Medium Bold"/>
              </a:rPr>
              <a:t>Best in Pre-Calculus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48640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54123" y="0"/>
            <a:ext cx="7033877" cy="52754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114800"/>
            <a:ext cx="6172200" cy="6172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5058"/>
          <a:stretch>
            <a:fillRect/>
          </a:stretch>
        </p:blipFill>
        <p:spPr>
          <a:xfrm>
            <a:off x="6172200" y="4247177"/>
            <a:ext cx="12115800" cy="59074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96100" y="0"/>
            <a:ext cx="6663063" cy="446008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33650" y="4606912"/>
            <a:ext cx="11220701" cy="537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>
                <a:solidFill>
                  <a:srgbClr val="000000"/>
                </a:solidFill>
                <a:latin typeface="Horizon Italics"/>
              </a:rPr>
              <a:t>Best in Sciences Awards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63160" y="4813583"/>
            <a:ext cx="9231635" cy="2808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85"/>
              </a:lnSpc>
              <a:spcBef>
                <a:spcPct val="0"/>
              </a:spcBef>
            </a:pPr>
            <a:r>
              <a:rPr lang="en-US" sz="7561">
                <a:solidFill>
                  <a:srgbClr val="FF1616"/>
                </a:solidFill>
                <a:latin typeface="Gothic A1 Black"/>
              </a:rPr>
              <a:t>Quentasia Young &amp; Makeyah Graham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863160" y="313020"/>
            <a:ext cx="8457201" cy="450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9"/>
              </a:lnSpc>
            </a:pPr>
            <a:r>
              <a:rPr lang="en-US" sz="9399">
                <a:solidFill>
                  <a:srgbClr val="FFB004"/>
                </a:solidFill>
                <a:latin typeface="Gothic A1 Medium Bold"/>
              </a:rPr>
              <a:t>Best in Environmental Science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63160" y="6156608"/>
            <a:ext cx="9231635" cy="146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85"/>
              </a:lnSpc>
              <a:spcBef>
                <a:spcPct val="0"/>
              </a:spcBef>
            </a:pPr>
            <a:r>
              <a:rPr lang="en-US" sz="7561">
                <a:solidFill>
                  <a:srgbClr val="FF1616"/>
                </a:solidFill>
                <a:latin typeface="Gothic A1 Black"/>
              </a:rPr>
              <a:t>Ajane Smart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50377" y="1235318"/>
            <a:ext cx="8457201" cy="450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79"/>
              </a:lnSpc>
            </a:pPr>
            <a:r>
              <a:rPr lang="en-US" sz="9399">
                <a:solidFill>
                  <a:srgbClr val="FFB004"/>
                </a:solidFill>
                <a:latin typeface="Gothic A1 Medium Bold"/>
              </a:rPr>
              <a:t>Best in Physical Science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leap-54319DE9-13C9-4989-B383-BC0B811499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6200" y="33020"/>
            <a:ext cx="10287000" cy="1028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85713" y="4446851"/>
            <a:ext cx="9231635" cy="415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85"/>
              </a:lnSpc>
            </a:pPr>
            <a:r>
              <a:rPr lang="en-US" sz="7561">
                <a:solidFill>
                  <a:srgbClr val="FF1616"/>
                </a:solidFill>
                <a:latin typeface="Gothic A1 Black"/>
              </a:rPr>
              <a:t>Tyroniesha Smith &amp;</a:t>
            </a:r>
          </a:p>
          <a:p>
            <a:pPr algn="ctr">
              <a:lnSpc>
                <a:spcPts val="10585"/>
              </a:lnSpc>
            </a:pPr>
            <a:r>
              <a:rPr lang="en-US" sz="1200">
                <a:solidFill>
                  <a:srgbClr val="FF1616"/>
                </a:solidFill>
                <a:latin typeface="Arimo"/>
              </a:rPr>
              <a:t>Jy'Quan Smith</a:t>
            </a:r>
          </a:p>
          <a:p>
            <a:pPr algn="ctr">
              <a:lnSpc>
                <a:spcPts val="10585"/>
              </a:lnSpc>
              <a:spcBef>
                <a:spcPct val="0"/>
              </a:spcBef>
            </a:pPr>
            <a:endParaRPr lang="en-US" sz="1200">
              <a:solidFill>
                <a:srgbClr val="FF1616"/>
              </a:solidFill>
              <a:latin typeface="Arimo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63160" y="2758335"/>
            <a:ext cx="10276740" cy="200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06"/>
              </a:lnSpc>
            </a:pPr>
            <a:r>
              <a:rPr lang="en-US" sz="11422">
                <a:solidFill>
                  <a:srgbClr val="FFB004"/>
                </a:solidFill>
                <a:latin typeface="Gothic A1 Medium Bold"/>
              </a:rPr>
              <a:t>Best in Biology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55201" y="5100038"/>
            <a:ext cx="8054308" cy="4805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5"/>
              </a:lnSpc>
            </a:pPr>
            <a:r>
              <a:rPr lang="en-US" sz="6597">
                <a:solidFill>
                  <a:srgbClr val="FF1616"/>
                </a:solidFill>
                <a:latin typeface="Gothic A1 Black"/>
              </a:rPr>
              <a:t>Natasha Jones &amp;</a:t>
            </a:r>
            <a:r>
              <a:rPr lang="en-US" sz="1046">
                <a:solidFill>
                  <a:srgbClr val="FF1616"/>
                </a:solidFill>
                <a:latin typeface="Arimo"/>
              </a:rPr>
              <a:t> </a:t>
            </a:r>
          </a:p>
          <a:p>
            <a:pPr algn="ctr">
              <a:lnSpc>
                <a:spcPts val="9235"/>
              </a:lnSpc>
            </a:pPr>
            <a:r>
              <a:rPr lang="en-US" sz="1046">
                <a:solidFill>
                  <a:srgbClr val="FF1616"/>
                </a:solidFill>
                <a:latin typeface="Arimo"/>
              </a:rPr>
              <a:t>Tramaine Lewis</a:t>
            </a:r>
          </a:p>
          <a:p>
            <a:pPr algn="ctr">
              <a:lnSpc>
                <a:spcPts val="9235"/>
              </a:lnSpc>
            </a:pPr>
            <a:endParaRPr lang="en-US" sz="1046">
              <a:solidFill>
                <a:srgbClr val="FF1616"/>
              </a:solidFill>
              <a:latin typeface="Arimo"/>
            </a:endParaRPr>
          </a:p>
          <a:p>
            <a:pPr algn="ctr">
              <a:lnSpc>
                <a:spcPts val="9235"/>
              </a:lnSpc>
              <a:spcBef>
                <a:spcPct val="0"/>
              </a:spcBef>
            </a:pPr>
            <a:endParaRPr lang="en-US" sz="1046">
              <a:solidFill>
                <a:srgbClr val="FF1616"/>
              </a:solidFill>
              <a:latin typeface="Arimo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843985" y="809625"/>
            <a:ext cx="10276740" cy="450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Human Anatomy and Physiology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09835" y="774864"/>
            <a:ext cx="7149465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42227" y="1919083"/>
            <a:ext cx="8425160" cy="473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Best in 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Social Studies 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Awards 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80877" y="5100038"/>
            <a:ext cx="8054308" cy="4805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5"/>
              </a:lnSpc>
            </a:pPr>
            <a:r>
              <a:rPr lang="en-US" sz="6597">
                <a:solidFill>
                  <a:srgbClr val="FF1616"/>
                </a:solidFill>
                <a:latin typeface="Gothic A1 Black"/>
              </a:rPr>
              <a:t>Aziyah Cannon &amp; Makeyah Graham</a:t>
            </a:r>
          </a:p>
          <a:p>
            <a:pPr algn="ctr">
              <a:lnSpc>
                <a:spcPts val="9235"/>
              </a:lnSpc>
            </a:pPr>
            <a:endParaRPr lang="en-US" sz="6597">
              <a:solidFill>
                <a:srgbClr val="FF1616"/>
              </a:solidFill>
              <a:latin typeface="Gothic A1 Black"/>
            </a:endParaRPr>
          </a:p>
          <a:p>
            <a:pPr algn="ctr">
              <a:lnSpc>
                <a:spcPts val="9235"/>
              </a:lnSpc>
              <a:spcBef>
                <a:spcPct val="0"/>
              </a:spcBef>
            </a:pPr>
            <a:endParaRPr lang="en-US" sz="6597">
              <a:solidFill>
                <a:srgbClr val="FF1616"/>
              </a:solidFill>
              <a:latin typeface="Gothic A1 Black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482500" y="1807784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American Government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95455" y="4634339"/>
            <a:ext cx="8050829" cy="2986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27"/>
              </a:lnSpc>
            </a:pPr>
            <a:r>
              <a:rPr lang="en-US" sz="7733">
                <a:solidFill>
                  <a:srgbClr val="FF1616"/>
                </a:solidFill>
                <a:latin typeface="Gothic A1 Black"/>
              </a:rPr>
              <a:t>Aziyah Cannon </a:t>
            </a:r>
          </a:p>
          <a:p>
            <a:pPr algn="just">
              <a:lnSpc>
                <a:spcPts val="5927"/>
              </a:lnSpc>
            </a:pPr>
            <a:endParaRPr lang="en-US" sz="7733">
              <a:solidFill>
                <a:srgbClr val="FF1616"/>
              </a:solidFill>
              <a:latin typeface="Gothic A1 Black"/>
            </a:endParaRPr>
          </a:p>
          <a:p>
            <a:pPr algn="ctr">
              <a:lnSpc>
                <a:spcPts val="5367"/>
              </a:lnSpc>
              <a:spcBef>
                <a:spcPct val="0"/>
              </a:spcBef>
            </a:pPr>
            <a:endParaRPr lang="en-US" sz="7733">
              <a:solidFill>
                <a:srgbClr val="FF1616"/>
              </a:solidFill>
              <a:latin typeface="Gothic A1 Black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482500" y="1807784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Personal Finance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95455" y="4789280"/>
            <a:ext cx="8050829" cy="2831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7"/>
              </a:lnSpc>
            </a:pPr>
            <a:r>
              <a:rPr lang="en-US" sz="9333">
                <a:solidFill>
                  <a:srgbClr val="FF1616"/>
                </a:solidFill>
                <a:latin typeface="Gothic A1 Black"/>
              </a:rPr>
              <a:t>Keri Davis</a:t>
            </a:r>
          </a:p>
          <a:p>
            <a:pPr algn="ctr">
              <a:lnSpc>
                <a:spcPts val="7607"/>
              </a:lnSpc>
              <a:spcBef>
                <a:spcPct val="0"/>
              </a:spcBef>
            </a:pPr>
            <a:endParaRPr lang="en-US" sz="9333">
              <a:solidFill>
                <a:srgbClr val="FF1616"/>
              </a:solidFill>
              <a:latin typeface="Gothic A1 Black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482500" y="2805943"/>
            <a:ext cx="10276740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Economics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82500" y="5800834"/>
            <a:ext cx="10276740" cy="182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7"/>
              </a:lnSpc>
              <a:spcBef>
                <a:spcPct val="0"/>
              </a:spcBef>
            </a:pPr>
            <a:r>
              <a:rPr lang="en-US" sz="9333">
                <a:solidFill>
                  <a:srgbClr val="FF1616"/>
                </a:solidFill>
                <a:latin typeface="Gothic A1 Black"/>
              </a:rPr>
              <a:t>Janiyah McIntyre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092297" y="2446298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World History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82500" y="5800834"/>
            <a:ext cx="10276740" cy="182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7"/>
              </a:lnSpc>
              <a:spcBef>
                <a:spcPct val="0"/>
              </a:spcBef>
            </a:pPr>
            <a:r>
              <a:rPr lang="en-US" sz="9333">
                <a:solidFill>
                  <a:srgbClr val="FF1616"/>
                </a:solidFill>
                <a:latin typeface="Gothic A1 Black"/>
              </a:rPr>
              <a:t>Janiyah McIntyre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092297" y="2446298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World History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6838" y="1028700"/>
            <a:ext cx="8643599" cy="86435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3886" y="838200"/>
            <a:ext cx="8900114" cy="842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41"/>
              </a:lnSpc>
            </a:pPr>
            <a:r>
              <a:rPr lang="en-US" sz="9529">
                <a:solidFill>
                  <a:srgbClr val="FF1616"/>
                </a:solidFill>
                <a:latin typeface="Open Sans Extra Bold"/>
              </a:rPr>
              <a:t>Best in Career</a:t>
            </a:r>
          </a:p>
          <a:p>
            <a:pPr algn="ctr">
              <a:lnSpc>
                <a:spcPts val="13341"/>
              </a:lnSpc>
            </a:pPr>
            <a:r>
              <a:rPr lang="en-US" sz="9529">
                <a:solidFill>
                  <a:srgbClr val="FF1616"/>
                </a:solidFill>
                <a:latin typeface="Open Sans Extra Bold"/>
              </a:rPr>
              <a:t>Technical and </a:t>
            </a:r>
          </a:p>
          <a:p>
            <a:pPr algn="ctr">
              <a:lnSpc>
                <a:spcPts val="13341"/>
              </a:lnSpc>
            </a:pPr>
            <a:r>
              <a:rPr lang="en-US" sz="9529">
                <a:solidFill>
                  <a:srgbClr val="FF1616"/>
                </a:solidFill>
                <a:latin typeface="Open Sans Extra Bold"/>
              </a:rPr>
              <a:t>Agricultural </a:t>
            </a:r>
          </a:p>
          <a:p>
            <a:pPr algn="ctr">
              <a:lnSpc>
                <a:spcPts val="13341"/>
              </a:lnSpc>
            </a:pPr>
            <a:r>
              <a:rPr lang="en-US" sz="9529">
                <a:solidFill>
                  <a:srgbClr val="FF1616"/>
                </a:solidFill>
                <a:latin typeface="Open Sans Extra Bold"/>
              </a:rPr>
              <a:t>Education</a:t>
            </a:r>
          </a:p>
          <a:p>
            <a:pPr algn="ctr">
              <a:lnSpc>
                <a:spcPts val="13341"/>
              </a:lnSpc>
            </a:pPr>
            <a:r>
              <a:rPr lang="en-US" sz="9529">
                <a:solidFill>
                  <a:srgbClr val="FF1616"/>
                </a:solidFill>
                <a:latin typeface="Open Sans Extra Bold"/>
              </a:rPr>
              <a:t>Awards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56824" y="4105384"/>
            <a:ext cx="11943971" cy="3515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7"/>
              </a:lnSpc>
              <a:spcBef>
                <a:spcPct val="0"/>
              </a:spcBef>
            </a:pPr>
            <a:r>
              <a:rPr lang="en-US" sz="4833">
                <a:solidFill>
                  <a:srgbClr val="FF1616"/>
                </a:solidFill>
                <a:latin typeface="Gothic A1 Black"/>
              </a:rPr>
              <a:t>Taniasya Pitts, Tanijiya Pitts, Ja'Niya Flowers, Kenya Grooms, Key'Voisie Johnson, Natia Kemp, Tykera Parkman, Zariya Gudes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82500" y="-219075"/>
            <a:ext cx="10276740" cy="450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Examining the Teaching Profession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0" r="5499"/>
          <a:stretch>
            <a:fillRect/>
          </a:stretch>
        </p:blipFill>
        <p:spPr>
          <a:xfrm>
            <a:off x="7362867" y="0"/>
            <a:ext cx="10925133" cy="81938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7352" b="7352"/>
          <a:stretch>
            <a:fillRect/>
          </a:stretch>
        </p:blipFill>
        <p:spPr>
          <a:xfrm>
            <a:off x="0" y="0"/>
            <a:ext cx="7362867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39294" b="37139"/>
          <a:stretch>
            <a:fillRect/>
          </a:stretch>
        </p:blipFill>
        <p:spPr>
          <a:xfrm>
            <a:off x="0" y="7413825"/>
            <a:ext cx="18288000" cy="287317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141579" y="511647"/>
            <a:ext cx="12308581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1616"/>
                </a:solidFill>
                <a:latin typeface="Open Sans Extra Bold"/>
              </a:rPr>
              <a:t>Literature and Languages Awards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75101" y="3341028"/>
            <a:ext cx="12591520" cy="406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8"/>
              </a:lnSpc>
            </a:pPr>
            <a:r>
              <a:rPr lang="en-US" sz="7399">
                <a:solidFill>
                  <a:srgbClr val="FF1616"/>
                </a:solidFill>
                <a:latin typeface="Gothic A1 Black"/>
              </a:rPr>
              <a:t>Sereniti Taylor </a:t>
            </a:r>
          </a:p>
          <a:p>
            <a:pPr algn="ctr">
              <a:lnSpc>
                <a:spcPts val="10358"/>
              </a:lnSpc>
              <a:spcBef>
                <a:spcPct val="0"/>
              </a:spcBef>
            </a:pPr>
            <a:r>
              <a:rPr lang="en-US" sz="7399">
                <a:solidFill>
                  <a:srgbClr val="FF1616"/>
                </a:solidFill>
                <a:latin typeface="Gothic A1 Black"/>
              </a:rPr>
              <a:t>Quentasia Young    Makayla Williams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32491" y="246989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Marketing Principles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20371" y="5972210"/>
            <a:ext cx="12591520" cy="167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38"/>
              </a:lnSpc>
              <a:spcBef>
                <a:spcPct val="0"/>
              </a:spcBef>
            </a:pPr>
            <a:r>
              <a:rPr lang="en-US" sz="8599">
                <a:solidFill>
                  <a:srgbClr val="FF1616"/>
                </a:solidFill>
                <a:latin typeface="Gothic A1 Black"/>
              </a:rPr>
              <a:t>Tyasia Daffin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277761" y="196772"/>
            <a:ext cx="10276740" cy="593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Introduction to Business and Technology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20371" y="5125617"/>
            <a:ext cx="12591520" cy="167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38"/>
              </a:lnSpc>
              <a:spcBef>
                <a:spcPct val="0"/>
              </a:spcBef>
            </a:pPr>
            <a:r>
              <a:rPr lang="en-US" sz="8599">
                <a:solidFill>
                  <a:srgbClr val="FF1616"/>
                </a:solidFill>
                <a:latin typeface="Gothic A1 Black"/>
              </a:rPr>
              <a:t>Denayshia Morgan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32491" y="2339897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Business and Technology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20371" y="5125617"/>
            <a:ext cx="12591520" cy="167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38"/>
              </a:lnSpc>
              <a:spcBef>
                <a:spcPct val="0"/>
              </a:spcBef>
            </a:pPr>
            <a:r>
              <a:rPr lang="en-US" sz="8599">
                <a:solidFill>
                  <a:srgbClr val="FF1616"/>
                </a:solidFill>
                <a:latin typeface="Gothic A1 Black"/>
              </a:rPr>
              <a:t>Cielo Sanchez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32491" y="2339897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Business Communications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20371" y="5125617"/>
            <a:ext cx="12591520" cy="167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38"/>
              </a:lnSpc>
              <a:spcBef>
                <a:spcPct val="0"/>
              </a:spcBef>
            </a:pPr>
            <a:r>
              <a:rPr lang="en-US" sz="8599">
                <a:solidFill>
                  <a:srgbClr val="FF1616"/>
                </a:solidFill>
                <a:latin typeface="Gothic A1 Black"/>
              </a:rPr>
              <a:t>Makayla Williams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32491" y="2339897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Basic Agriculture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26790" y="5759372"/>
            <a:ext cx="12591520" cy="167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38"/>
              </a:lnSpc>
              <a:spcBef>
                <a:spcPct val="0"/>
              </a:spcBef>
            </a:pPr>
            <a:r>
              <a:rPr lang="en-US" sz="8599">
                <a:solidFill>
                  <a:srgbClr val="FF1616"/>
                </a:solidFill>
                <a:latin typeface="Gothic A1 Black"/>
              </a:rPr>
              <a:t>Makayla Williams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384180" y="1128899"/>
            <a:ext cx="10276740" cy="450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General Horticulture and Plant Science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20371" y="5125617"/>
            <a:ext cx="12591520" cy="167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38"/>
              </a:lnSpc>
              <a:spcBef>
                <a:spcPct val="0"/>
              </a:spcBef>
            </a:pPr>
            <a:r>
              <a:rPr lang="en-US" sz="8599">
                <a:solidFill>
                  <a:srgbClr val="FF1616"/>
                </a:solidFill>
                <a:latin typeface="Gothic A1 Black"/>
              </a:rPr>
              <a:t>Tyasia Daffin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32491" y="2339897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Nursery and Landscape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26790" y="4797347"/>
            <a:ext cx="12591520" cy="263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8"/>
              </a:lnSpc>
              <a:spcBef>
                <a:spcPct val="0"/>
              </a:spcBef>
            </a:pPr>
            <a:r>
              <a:rPr lang="en-US" sz="7099">
                <a:solidFill>
                  <a:srgbClr val="FF1616"/>
                </a:solidFill>
                <a:latin typeface="Gothic A1 Black"/>
              </a:rPr>
              <a:t>Aziyah Cannon, Tony Nunnally, and Jalen Howard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67964" y="171128"/>
            <a:ext cx="10276740" cy="450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Introduction to Graphic Design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031" r="10000" b="120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2848" y="790575"/>
            <a:ext cx="9782026" cy="2106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20"/>
              </a:lnSpc>
            </a:pPr>
            <a:r>
              <a:rPr lang="en-US" sz="12300">
                <a:solidFill>
                  <a:srgbClr val="000000"/>
                </a:solidFill>
                <a:latin typeface="Nexa Script"/>
              </a:rPr>
              <a:t>Best in Music 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67780" y="5870210"/>
            <a:ext cx="12591520" cy="142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8"/>
              </a:lnSpc>
              <a:spcBef>
                <a:spcPct val="0"/>
              </a:spcBef>
            </a:pPr>
            <a:r>
              <a:rPr lang="en-US" sz="7299">
                <a:solidFill>
                  <a:srgbClr val="FF1616"/>
                </a:solidFill>
                <a:latin typeface="Gothic A1 Black"/>
              </a:rPr>
              <a:t> Jayden Farrington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993977" y="2820600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Music Appreciation 1A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14849" y="5307978"/>
            <a:ext cx="9231635" cy="163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05"/>
              </a:lnSpc>
              <a:spcBef>
                <a:spcPct val="0"/>
              </a:spcBef>
            </a:pPr>
            <a:r>
              <a:rPr lang="en-US" sz="8361" dirty="0" err="1">
                <a:solidFill>
                  <a:srgbClr val="FF1616"/>
                </a:solidFill>
                <a:latin typeface="Gothic A1 Black Bold"/>
              </a:rPr>
              <a:t>Carlissa</a:t>
            </a:r>
            <a:r>
              <a:rPr lang="en-US" sz="8361" dirty="0">
                <a:solidFill>
                  <a:srgbClr val="FF1616"/>
                </a:solidFill>
                <a:latin typeface="Gothic A1 Black Bold"/>
              </a:rPr>
              <a:t> Baldwin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070840" y="2762250"/>
            <a:ext cx="7257091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9"/>
              </a:lnSpc>
            </a:pPr>
            <a:r>
              <a:rPr lang="en-US" sz="7299">
                <a:solidFill>
                  <a:srgbClr val="FFB004"/>
                </a:solidFill>
                <a:latin typeface="Gothic A1 Medium Bold"/>
              </a:rPr>
              <a:t>Best in 9th Grade Lit/Com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13952" y="3675128"/>
            <a:ext cx="12591520" cy="383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9">
                <a:solidFill>
                  <a:srgbClr val="FF1616"/>
                </a:solidFill>
                <a:latin typeface="Gothic A1 Black"/>
              </a:rPr>
              <a:t>Aziyah Cannon </a:t>
            </a:r>
          </a:p>
          <a:p>
            <a:pPr algn="ctr">
              <a:lnSpc>
                <a:spcPts val="9798"/>
              </a:lnSpc>
            </a:pPr>
            <a:r>
              <a:rPr lang="en-US" sz="6999">
                <a:solidFill>
                  <a:srgbClr val="FF1616"/>
                </a:solidFill>
                <a:latin typeface="Gothic A1 Black"/>
              </a:rPr>
              <a:t>&amp;</a:t>
            </a:r>
          </a:p>
          <a:p>
            <a:pPr algn="ctr">
              <a:lnSpc>
                <a:spcPts val="9798"/>
              </a:lnSpc>
              <a:spcBef>
                <a:spcPct val="0"/>
              </a:spcBef>
            </a:pPr>
            <a:r>
              <a:rPr lang="en-US" sz="6999">
                <a:solidFill>
                  <a:srgbClr val="FF1616"/>
                </a:solidFill>
                <a:latin typeface="Gothic A1 Black"/>
              </a:rPr>
              <a:t>Quentasia Young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171342" y="550328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Music Appreciation 3A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26790" y="5650787"/>
            <a:ext cx="12591520" cy="178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8"/>
              </a:lnSpc>
              <a:spcBef>
                <a:spcPct val="0"/>
              </a:spcBef>
            </a:pPr>
            <a:r>
              <a:rPr lang="en-US" sz="9199">
                <a:solidFill>
                  <a:srgbClr val="FF1616"/>
                </a:solidFill>
                <a:latin typeface="Gothic A1 Black"/>
              </a:rPr>
              <a:t>Ciera Goins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887558" y="2415757"/>
            <a:ext cx="10276740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Band I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84898" y="5650787"/>
            <a:ext cx="12591520" cy="178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8"/>
              </a:lnSpc>
              <a:spcBef>
                <a:spcPct val="0"/>
              </a:spcBef>
            </a:pPr>
            <a:r>
              <a:rPr lang="en-US" sz="9199">
                <a:solidFill>
                  <a:srgbClr val="FF1616"/>
                </a:solidFill>
                <a:latin typeface="Gothic A1 Black"/>
              </a:rPr>
              <a:t>Adriana Walton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242288" y="3495675"/>
            <a:ext cx="10276740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Band II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84898" y="5579841"/>
            <a:ext cx="12591520" cy="178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8"/>
              </a:lnSpc>
              <a:spcBef>
                <a:spcPct val="0"/>
              </a:spcBef>
            </a:pPr>
            <a:r>
              <a:rPr lang="en-US" sz="9199">
                <a:solidFill>
                  <a:srgbClr val="FF1616"/>
                </a:solidFill>
                <a:latin typeface="Gothic A1 Black"/>
              </a:rPr>
              <a:t>Ellis Green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958504" y="4210050"/>
            <a:ext cx="10276740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Band III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84898" y="6080995"/>
            <a:ext cx="12591520" cy="174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8"/>
              </a:lnSpc>
              <a:spcBef>
                <a:spcPct val="0"/>
              </a:spcBef>
            </a:pPr>
            <a:r>
              <a:rPr lang="en-US" sz="8899">
                <a:solidFill>
                  <a:srgbClr val="FF1616"/>
                </a:solidFill>
                <a:latin typeface="Gothic A1 Black"/>
              </a:rPr>
              <a:t>Adriana Walton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22129" y="1255961"/>
            <a:ext cx="12037171" cy="450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Band</a:t>
            </a:r>
          </a:p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Outstanding Performance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108" r="600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4276725"/>
            <a:ext cx="18288000" cy="315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Bernoru UltraExpanded"/>
              </a:rPr>
              <a:t>Best in Physical Education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84898" y="4373758"/>
            <a:ext cx="12591520" cy="178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8"/>
              </a:lnSpc>
              <a:spcBef>
                <a:spcPct val="0"/>
              </a:spcBef>
            </a:pPr>
            <a:r>
              <a:rPr lang="en-US" sz="9199">
                <a:solidFill>
                  <a:srgbClr val="FF1616"/>
                </a:solidFill>
                <a:latin typeface="Gothic A1 Black"/>
              </a:rPr>
              <a:t>Natasha Jones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242288" y="2770487"/>
            <a:ext cx="10276740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Health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67780" y="5473422"/>
            <a:ext cx="12591520" cy="178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8"/>
              </a:lnSpc>
              <a:spcBef>
                <a:spcPct val="0"/>
              </a:spcBef>
            </a:pPr>
            <a:r>
              <a:rPr lang="en-US" sz="9199">
                <a:solidFill>
                  <a:srgbClr val="FF1616"/>
                </a:solidFill>
                <a:latin typeface="Gothic A1 Black"/>
              </a:rPr>
              <a:t>Tramaine Jones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242288" y="2056112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Personal Fitness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67780" y="5473422"/>
            <a:ext cx="12591520" cy="178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8"/>
              </a:lnSpc>
              <a:spcBef>
                <a:spcPct val="0"/>
              </a:spcBef>
            </a:pPr>
            <a:r>
              <a:rPr lang="en-US" sz="9199">
                <a:solidFill>
                  <a:srgbClr val="FF1616"/>
                </a:solidFill>
                <a:latin typeface="Gothic A1 Black"/>
              </a:rPr>
              <a:t>Bryannah Porter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242288" y="2056112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Team Sports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67780" y="5473422"/>
            <a:ext cx="12591520" cy="178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8"/>
              </a:lnSpc>
              <a:spcBef>
                <a:spcPct val="0"/>
              </a:spcBef>
            </a:pPr>
            <a:r>
              <a:rPr lang="en-US" sz="9199">
                <a:solidFill>
                  <a:srgbClr val="FF1616"/>
                </a:solidFill>
                <a:latin typeface="Gothic A1 Black"/>
              </a:rPr>
              <a:t>Noah Jackson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242288" y="2056112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Advanced Team Sports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14849" y="5307978"/>
            <a:ext cx="9231635" cy="163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05"/>
              </a:lnSpc>
              <a:spcBef>
                <a:spcPct val="0"/>
              </a:spcBef>
            </a:pPr>
            <a:r>
              <a:rPr lang="en-US" sz="8361" dirty="0">
                <a:solidFill>
                  <a:srgbClr val="FF1616"/>
                </a:solidFill>
                <a:latin typeface="Gothic A1 Black Bold"/>
              </a:rPr>
              <a:t>Markel Rainey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893475" y="2548072"/>
            <a:ext cx="7257091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9"/>
              </a:lnSpc>
            </a:pPr>
            <a:r>
              <a:rPr lang="en-US" sz="7299">
                <a:solidFill>
                  <a:srgbClr val="FFB004"/>
                </a:solidFill>
                <a:latin typeface="Gothic A1 Medium Bold"/>
              </a:rPr>
              <a:t>Best in 10th Grade Lit/Com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67780" y="5473422"/>
            <a:ext cx="12591520" cy="178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8"/>
              </a:lnSpc>
              <a:spcBef>
                <a:spcPct val="0"/>
              </a:spcBef>
            </a:pPr>
            <a:r>
              <a:rPr lang="en-US" sz="9199">
                <a:solidFill>
                  <a:srgbClr val="FF1616"/>
                </a:solidFill>
                <a:latin typeface="Gothic A1 Black"/>
              </a:rPr>
              <a:t>Seron Jones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242288" y="2056112"/>
            <a:ext cx="1027674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6"/>
              </a:lnSpc>
            </a:pPr>
            <a:r>
              <a:rPr lang="en-US" sz="9422">
                <a:solidFill>
                  <a:srgbClr val="FFB004"/>
                </a:solidFill>
                <a:latin typeface="Gothic A1 Medium Bold"/>
              </a:rPr>
              <a:t>Best in Weight Training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083800" y="2287596"/>
            <a:ext cx="8128810" cy="2865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3"/>
              </a:lnSpc>
            </a:pPr>
            <a:r>
              <a:rPr lang="en-US" sz="8188" dirty="0">
                <a:solidFill>
                  <a:srgbClr val="000000"/>
                </a:solidFill>
                <a:latin typeface="Open Sans Extra Bold"/>
              </a:rPr>
              <a:t>High Growth Award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410200" y="7110669"/>
            <a:ext cx="8128810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 dirty="0">
                <a:solidFill>
                  <a:srgbClr val="FF1616"/>
                </a:solidFill>
                <a:latin typeface="Open Sans Bold"/>
              </a:rPr>
              <a:t>Jalen Jackson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12" y="1518020"/>
            <a:ext cx="9617900" cy="4543425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601200" y="1098229"/>
            <a:ext cx="8128810" cy="432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3"/>
              </a:lnSpc>
            </a:pPr>
            <a:r>
              <a:rPr lang="en-US" sz="8188" dirty="0">
                <a:solidFill>
                  <a:srgbClr val="000000"/>
                </a:solidFill>
                <a:latin typeface="Open Sans Extra Bold"/>
              </a:rPr>
              <a:t>School wide Highest Growth Award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00800" y="7124700"/>
            <a:ext cx="8128810" cy="239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 dirty="0" err="1">
                <a:solidFill>
                  <a:srgbClr val="FF1616"/>
                </a:solidFill>
                <a:latin typeface="Open Sans Bold"/>
              </a:rPr>
              <a:t>Day'vionna</a:t>
            </a:r>
            <a:r>
              <a:rPr lang="en-US" sz="6899" dirty="0">
                <a:solidFill>
                  <a:srgbClr val="FF1616"/>
                </a:solidFill>
                <a:latin typeface="Open Sans Bold"/>
              </a:rPr>
              <a:t> </a:t>
            </a:r>
            <a:r>
              <a:rPr lang="en-US" sz="6899" dirty="0" err="1">
                <a:solidFill>
                  <a:srgbClr val="FF1616"/>
                </a:solidFill>
                <a:latin typeface="Open Sans Bold"/>
              </a:rPr>
              <a:t>Nunnally</a:t>
            </a:r>
            <a:endParaRPr lang="en-US" sz="6899" dirty="0">
              <a:solidFill>
                <a:srgbClr val="FF1616"/>
              </a:solidFill>
              <a:latin typeface="Open Sans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08" y="1943100"/>
            <a:ext cx="9099695" cy="4298629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591800" y="1181100"/>
            <a:ext cx="7000578" cy="2865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3"/>
              </a:lnSpc>
            </a:pPr>
            <a:r>
              <a:rPr lang="en-US" sz="8188" dirty="0">
                <a:solidFill>
                  <a:srgbClr val="000000"/>
                </a:solidFill>
                <a:latin typeface="Open Sans Extra Bold"/>
              </a:rPr>
              <a:t>Participation</a:t>
            </a:r>
          </a:p>
          <a:p>
            <a:pPr algn="ctr">
              <a:lnSpc>
                <a:spcPts val="11463"/>
              </a:lnSpc>
            </a:pPr>
            <a:r>
              <a:rPr lang="en-US" sz="8188" dirty="0">
                <a:solidFill>
                  <a:srgbClr val="000000"/>
                </a:solidFill>
                <a:latin typeface="Open Sans Extra Bold"/>
              </a:rPr>
              <a:t>9th Grade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24800" y="4914900"/>
            <a:ext cx="8128810" cy="483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899" dirty="0">
                <a:solidFill>
                  <a:srgbClr val="FF1616"/>
                </a:solidFill>
                <a:latin typeface="Open Sans Bold"/>
              </a:rPr>
              <a:t>Markel Womack </a:t>
            </a:r>
          </a:p>
          <a:p>
            <a:pPr algn="ctr">
              <a:lnSpc>
                <a:spcPts val="9660"/>
              </a:lnSpc>
            </a:pPr>
            <a:r>
              <a:rPr lang="en-US" sz="6899" dirty="0">
                <a:solidFill>
                  <a:srgbClr val="FF1616"/>
                </a:solidFill>
                <a:latin typeface="Open Sans Bold"/>
              </a:rPr>
              <a:t>&amp;</a:t>
            </a:r>
          </a:p>
          <a:p>
            <a:pPr algn="ctr">
              <a:lnSpc>
                <a:spcPts val="9659"/>
              </a:lnSpc>
            </a:pPr>
            <a:r>
              <a:rPr lang="en-US" sz="6900" dirty="0" err="1">
                <a:solidFill>
                  <a:srgbClr val="FF1616"/>
                </a:solidFill>
                <a:latin typeface="Open Sans Bold"/>
              </a:rPr>
              <a:t>De'Camron</a:t>
            </a:r>
            <a:r>
              <a:rPr lang="en-US" sz="6900" dirty="0">
                <a:solidFill>
                  <a:srgbClr val="FF1616"/>
                </a:solidFill>
                <a:latin typeface="Open Sans Bold"/>
              </a:rPr>
              <a:t> Williams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0500"/>
            <a:ext cx="8486775" cy="400909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896600" y="1292651"/>
            <a:ext cx="7000578" cy="2865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3"/>
              </a:lnSpc>
            </a:pPr>
            <a:r>
              <a:rPr lang="en-US" sz="8188" dirty="0">
                <a:solidFill>
                  <a:srgbClr val="000000"/>
                </a:solidFill>
                <a:latin typeface="Open Sans Extra Bold"/>
              </a:rPr>
              <a:t>Participation</a:t>
            </a:r>
          </a:p>
          <a:p>
            <a:pPr algn="ctr">
              <a:lnSpc>
                <a:spcPts val="11463"/>
              </a:lnSpc>
            </a:pPr>
            <a:r>
              <a:rPr lang="en-US" sz="8188" dirty="0">
                <a:solidFill>
                  <a:srgbClr val="000000"/>
                </a:solidFill>
                <a:latin typeface="Open Sans Extra Bold"/>
              </a:rPr>
              <a:t>11th Grade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58901" y="5829300"/>
            <a:ext cx="8128810" cy="36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899" dirty="0" err="1">
                <a:solidFill>
                  <a:srgbClr val="FF1616"/>
                </a:solidFill>
                <a:latin typeface="Open Sans Bold"/>
              </a:rPr>
              <a:t>Ramel</a:t>
            </a:r>
            <a:r>
              <a:rPr lang="en-US" sz="6899" dirty="0">
                <a:solidFill>
                  <a:srgbClr val="FF1616"/>
                </a:solidFill>
                <a:latin typeface="Open Sans Bold"/>
              </a:rPr>
              <a:t> Thomas</a:t>
            </a:r>
          </a:p>
          <a:p>
            <a:pPr algn="ctr">
              <a:lnSpc>
                <a:spcPts val="9660"/>
              </a:lnSpc>
            </a:pPr>
            <a:r>
              <a:rPr lang="en-US" sz="6900" dirty="0">
                <a:solidFill>
                  <a:srgbClr val="FF1616"/>
                </a:solidFill>
                <a:latin typeface="Open Sans Bold"/>
              </a:rPr>
              <a:t>&amp;</a:t>
            </a:r>
          </a:p>
          <a:p>
            <a:pPr algn="ctr">
              <a:lnSpc>
                <a:spcPts val="9659"/>
              </a:lnSpc>
            </a:pPr>
            <a:r>
              <a:rPr lang="en-US" sz="6900" dirty="0" err="1">
                <a:solidFill>
                  <a:srgbClr val="FF1616"/>
                </a:solidFill>
                <a:latin typeface="Open Sans Bold"/>
              </a:rPr>
              <a:t>Fredeaja</a:t>
            </a:r>
            <a:r>
              <a:rPr lang="en-US" sz="6900" dirty="0">
                <a:solidFill>
                  <a:srgbClr val="FF1616"/>
                </a:solidFill>
                <a:latin typeface="Open Sans Bold"/>
              </a:rPr>
              <a:t> Johnson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10431"/>
            <a:ext cx="9565918" cy="4518869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5803" y="809625"/>
            <a:ext cx="9144000" cy="2966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6"/>
              </a:lnSpc>
            </a:pPr>
            <a:r>
              <a:rPr lang="en-US" sz="9014">
                <a:solidFill>
                  <a:srgbClr val="FF1616"/>
                </a:solidFill>
                <a:latin typeface="Gothic A1 Medium"/>
              </a:rPr>
              <a:t>Good Citizenship </a:t>
            </a:r>
          </a:p>
          <a:p>
            <a:pPr algn="ctr">
              <a:lnSpc>
                <a:spcPts val="10816"/>
              </a:lnSpc>
            </a:pPr>
            <a:r>
              <a:rPr lang="en-US" sz="9014">
                <a:solidFill>
                  <a:srgbClr val="FF1616"/>
                </a:solidFill>
                <a:latin typeface="Gothic A1 Medium Bold"/>
              </a:rPr>
              <a:t>9th Grade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95803" y="4107815"/>
            <a:ext cx="9144000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FFFFFF"/>
                </a:solidFill>
                <a:latin typeface="Open Sans"/>
              </a:rPr>
              <a:t>Key'Voisia Johnson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2933700"/>
            <a:ext cx="9285013" cy="6614733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809625"/>
            <a:ext cx="9144000" cy="2966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6"/>
              </a:lnSpc>
            </a:pPr>
            <a:r>
              <a:rPr lang="en-US" sz="9014">
                <a:solidFill>
                  <a:srgbClr val="FF1616"/>
                </a:solidFill>
                <a:latin typeface="Gothic A1 Medium"/>
              </a:rPr>
              <a:t>Good Citizenship </a:t>
            </a:r>
          </a:p>
          <a:p>
            <a:pPr algn="ctr">
              <a:lnSpc>
                <a:spcPts val="10816"/>
              </a:lnSpc>
            </a:pPr>
            <a:r>
              <a:rPr lang="en-US" sz="9014">
                <a:solidFill>
                  <a:srgbClr val="FF1616"/>
                </a:solidFill>
                <a:latin typeface="Gothic A1 Medium Bold"/>
              </a:rPr>
              <a:t>10th Grade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7877" y="4091305"/>
            <a:ext cx="9144000" cy="10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FFFFFF"/>
                </a:solidFill>
                <a:latin typeface="Open Sans"/>
              </a:rPr>
              <a:t>Tamia Hardy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2628901"/>
            <a:ext cx="9282113" cy="6612282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809625"/>
            <a:ext cx="9144000" cy="2966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6"/>
              </a:lnSpc>
            </a:pPr>
            <a:r>
              <a:rPr lang="en-US" sz="9014">
                <a:solidFill>
                  <a:srgbClr val="FF1616"/>
                </a:solidFill>
                <a:latin typeface="Gothic A1 Medium"/>
              </a:rPr>
              <a:t>Good Citizenship </a:t>
            </a:r>
          </a:p>
          <a:p>
            <a:pPr algn="ctr">
              <a:lnSpc>
                <a:spcPts val="10816"/>
              </a:lnSpc>
            </a:pPr>
            <a:r>
              <a:rPr lang="en-US" sz="9014">
                <a:solidFill>
                  <a:srgbClr val="FF1616"/>
                </a:solidFill>
                <a:latin typeface="Gothic A1 Medium Bold"/>
              </a:rPr>
              <a:t>11th Grade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3999230"/>
            <a:ext cx="9144000" cy="114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FFFFFF"/>
                </a:solidFill>
                <a:latin typeface="Open Sans"/>
              </a:rPr>
              <a:t>India Hart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2705100"/>
            <a:ext cx="9285013" cy="6614733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809625"/>
            <a:ext cx="9144000" cy="2966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6"/>
              </a:lnSpc>
            </a:pPr>
            <a:r>
              <a:rPr lang="en-US" sz="9014">
                <a:solidFill>
                  <a:srgbClr val="FF1616"/>
                </a:solidFill>
                <a:latin typeface="Gothic A1 Medium"/>
              </a:rPr>
              <a:t>Good Citizenship </a:t>
            </a:r>
          </a:p>
          <a:p>
            <a:pPr algn="ctr">
              <a:lnSpc>
                <a:spcPts val="10816"/>
              </a:lnSpc>
            </a:pPr>
            <a:r>
              <a:rPr lang="en-US" sz="9014">
                <a:solidFill>
                  <a:srgbClr val="FF1616"/>
                </a:solidFill>
                <a:latin typeface="Gothic A1 Medium Bold"/>
              </a:rPr>
              <a:t>12th Grade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4091305"/>
            <a:ext cx="9144000" cy="10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FFFFFF"/>
                </a:solidFill>
                <a:latin typeface="Open Sans"/>
              </a:rPr>
              <a:t>Tony Nunnally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2857500"/>
            <a:ext cx="9285013" cy="6614733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79" t="5603" b="2354"/>
          <a:stretch>
            <a:fillRect/>
          </a:stretch>
        </p:blipFill>
        <p:spPr>
          <a:xfrm>
            <a:off x="202523" y="0"/>
            <a:ext cx="17882953" cy="607997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07307" y="5918047"/>
            <a:ext cx="1447338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American History Award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07307" y="8147050"/>
            <a:ext cx="14473386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499">
                <a:solidFill>
                  <a:srgbClr val="FF1616"/>
                </a:solidFill>
                <a:latin typeface="Open Sans Bold"/>
              </a:rPr>
              <a:t>Aziyah Cannon </a:t>
            </a:r>
          </a:p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FF1616"/>
                </a:solidFill>
                <a:latin typeface="Open Sans Bold"/>
              </a:rPr>
              <a:t>&amp; Makeyah Graham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14849" y="5307978"/>
            <a:ext cx="9231635" cy="163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05"/>
              </a:lnSpc>
              <a:spcBef>
                <a:spcPct val="0"/>
              </a:spcBef>
            </a:pPr>
            <a:r>
              <a:rPr lang="en-US" sz="8361">
                <a:solidFill>
                  <a:srgbClr val="FF1616"/>
                </a:solidFill>
                <a:latin typeface="Gothic A1 Black Bold"/>
              </a:rPr>
              <a:t>Quentasia Young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177259" y="1657350"/>
            <a:ext cx="7257091" cy="348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9"/>
              </a:lnSpc>
            </a:pPr>
            <a:r>
              <a:rPr lang="en-US" sz="7299">
                <a:solidFill>
                  <a:srgbClr val="FFB004"/>
                </a:solidFill>
                <a:latin typeface="Gothic A1 Medium Bold"/>
              </a:rPr>
              <a:t>Best in American Literature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79" t="5603" b="2354"/>
          <a:stretch>
            <a:fillRect/>
          </a:stretch>
        </p:blipFill>
        <p:spPr>
          <a:xfrm>
            <a:off x="202523" y="0"/>
            <a:ext cx="17882953" cy="607997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204469" y="6737350"/>
            <a:ext cx="9879062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Good Citizenship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07307" y="8156575"/>
            <a:ext cx="14473386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FF1616"/>
                </a:solidFill>
                <a:latin typeface="Open Sans Bold"/>
              </a:rPr>
              <a:t>Natasha Jones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74197" y="5994247"/>
            <a:ext cx="6139607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Open Sans Light"/>
              </a:rPr>
              <a:t>Benjamin Hawkins Chapter</a:t>
            </a:r>
          </a:p>
        </p:txBody>
      </p:sp>
    </p:spTree>
  </p:cSld>
  <p:clrMapOvr>
    <a:masterClrMapping/>
  </p:clrMapOvr>
  <p:transition spd="slow" advClick="0" advTm="7000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57278" y="1903845"/>
            <a:ext cx="10675822" cy="735445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03108" y="370320"/>
            <a:ext cx="12584162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1616"/>
                </a:solidFill>
                <a:latin typeface="Open Sans Extra Bold"/>
              </a:rPr>
              <a:t>Golden Apple Awards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9" r="609"/>
          <a:stretch>
            <a:fillRect/>
          </a:stretch>
        </p:blipFill>
        <p:spPr>
          <a:xfrm>
            <a:off x="1371600" y="2251092"/>
            <a:ext cx="10575468" cy="73751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07834" y="370320"/>
            <a:ext cx="1197471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1616"/>
                </a:solidFill>
                <a:latin typeface="Open Sans Extra Bold"/>
              </a:rPr>
              <a:t>Golden Apple Award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48600" y="3695700"/>
            <a:ext cx="580149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Open Sans"/>
              </a:rPr>
              <a:t>Natasha Jones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36927" y="7277100"/>
            <a:ext cx="6644814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1616"/>
                </a:solidFill>
                <a:latin typeface="Open Sans Bold"/>
              </a:rPr>
              <a:t>Mrs. </a:t>
            </a:r>
            <a:r>
              <a:rPr lang="en-US" sz="5200" dirty="0" err="1">
                <a:solidFill>
                  <a:srgbClr val="FF1616"/>
                </a:solidFill>
                <a:latin typeface="Open Sans Bold"/>
              </a:rPr>
              <a:t>Rosaland</a:t>
            </a:r>
            <a:r>
              <a:rPr lang="en-US" sz="5200" dirty="0">
                <a:solidFill>
                  <a:srgbClr val="FF1616"/>
                </a:solidFill>
                <a:latin typeface="Open Sans Bold"/>
              </a:rPr>
              <a:t> Snelling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9" r="609"/>
          <a:stretch>
            <a:fillRect/>
          </a:stretch>
        </p:blipFill>
        <p:spPr>
          <a:xfrm>
            <a:off x="1469277" y="2151873"/>
            <a:ext cx="10575468" cy="73751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07834" y="370320"/>
            <a:ext cx="1197471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1616"/>
                </a:solidFill>
                <a:latin typeface="Open Sans Extra Bold"/>
              </a:rPr>
              <a:t>Golden Apple Award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48600" y="3314700"/>
            <a:ext cx="580149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Open Sans"/>
              </a:rPr>
              <a:t>Tramaine</a:t>
            </a:r>
            <a:r>
              <a:rPr lang="en-US" sz="5200" dirty="0">
                <a:solidFill>
                  <a:srgbClr val="000000"/>
                </a:solidFill>
                <a:latin typeface="Open Sans"/>
              </a:rPr>
              <a:t> Lewis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27572" y="6972300"/>
            <a:ext cx="752177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1616"/>
                </a:solidFill>
                <a:latin typeface="Open Sans Bold"/>
              </a:rPr>
              <a:t>Ms. </a:t>
            </a:r>
            <a:r>
              <a:rPr lang="en-US" sz="5200" dirty="0" err="1">
                <a:solidFill>
                  <a:srgbClr val="FF1616"/>
                </a:solidFill>
                <a:latin typeface="Open Sans Bold"/>
              </a:rPr>
              <a:t>Shakeythia</a:t>
            </a:r>
            <a:r>
              <a:rPr lang="en-US" sz="5200" dirty="0">
                <a:solidFill>
                  <a:srgbClr val="FF1616"/>
                </a:solidFill>
                <a:latin typeface="Open Sans Bold"/>
              </a:rPr>
              <a:t> Cooper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9" r="609"/>
          <a:stretch>
            <a:fillRect/>
          </a:stretch>
        </p:blipFill>
        <p:spPr>
          <a:xfrm>
            <a:off x="955520" y="1647891"/>
            <a:ext cx="10575468" cy="73751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07834" y="370320"/>
            <a:ext cx="1197471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1616"/>
                </a:solidFill>
                <a:latin typeface="Open Sans Extra Bold"/>
              </a:rPr>
              <a:t>Golden Apple Award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05275" y="3398375"/>
            <a:ext cx="580149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Open Sans"/>
              </a:rPr>
              <a:t>Keri Davis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15407" y="6743700"/>
            <a:ext cx="5655693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1616"/>
                </a:solidFill>
                <a:latin typeface="Open Sans Bold"/>
              </a:rPr>
              <a:t>Ms. </a:t>
            </a:r>
            <a:r>
              <a:rPr lang="en-US" sz="5200" dirty="0" err="1">
                <a:solidFill>
                  <a:srgbClr val="FF1616"/>
                </a:solidFill>
                <a:latin typeface="Open Sans Bold"/>
              </a:rPr>
              <a:t>Sommier</a:t>
            </a:r>
            <a:r>
              <a:rPr lang="en-US" sz="5200" dirty="0">
                <a:solidFill>
                  <a:srgbClr val="FF1616"/>
                </a:solidFill>
                <a:latin typeface="Open Sans Bold"/>
              </a:rPr>
              <a:t> Thomas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9" r="609"/>
          <a:stretch>
            <a:fillRect/>
          </a:stretch>
        </p:blipFill>
        <p:spPr>
          <a:xfrm>
            <a:off x="1295400" y="1835484"/>
            <a:ext cx="10575468" cy="73751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07834" y="370320"/>
            <a:ext cx="1197471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1616"/>
                </a:solidFill>
                <a:latin typeface="Open Sans Extra Bold"/>
              </a:rPr>
              <a:t>Golden Apple Award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575215" y="3238500"/>
            <a:ext cx="580149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Open Sans"/>
              </a:rPr>
              <a:t>Ajanae</a:t>
            </a:r>
            <a:r>
              <a:rPr lang="en-US" sz="5200" dirty="0">
                <a:solidFill>
                  <a:srgbClr val="000000"/>
                </a:solidFill>
                <a:latin typeface="Open Sans"/>
              </a:rPr>
              <a:t> Smart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14800" y="6972300"/>
            <a:ext cx="534486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1616"/>
                </a:solidFill>
                <a:latin typeface="Open Sans Bold"/>
              </a:rPr>
              <a:t>Mrs. Teresa Teal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9" r="609"/>
          <a:stretch>
            <a:fillRect/>
          </a:stretch>
        </p:blipFill>
        <p:spPr>
          <a:xfrm>
            <a:off x="1219200" y="2279032"/>
            <a:ext cx="10575468" cy="73751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07834" y="370320"/>
            <a:ext cx="1197471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1616"/>
                </a:solidFill>
                <a:latin typeface="Open Sans Extra Bold"/>
              </a:rPr>
              <a:t>Golden Apple Award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67600" y="3409324"/>
            <a:ext cx="580149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Open Sans"/>
              </a:rPr>
              <a:t>Mario Starling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04086" y="7200900"/>
            <a:ext cx="534486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1616"/>
                </a:solidFill>
                <a:latin typeface="Open Sans Bold"/>
              </a:rPr>
              <a:t>Mrs. Teresa Teal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9" r="609"/>
          <a:stretch>
            <a:fillRect/>
          </a:stretch>
        </p:blipFill>
        <p:spPr>
          <a:xfrm>
            <a:off x="1489597" y="2129013"/>
            <a:ext cx="10575468" cy="73751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07834" y="370320"/>
            <a:ext cx="1197471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1616"/>
                </a:solidFill>
                <a:latin typeface="Open Sans Extra Bold"/>
              </a:rPr>
              <a:t>Golden Apple Award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01000" y="3265734"/>
            <a:ext cx="580149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Open Sans"/>
              </a:rPr>
              <a:t>Sereniti</a:t>
            </a:r>
            <a:r>
              <a:rPr lang="en-US" sz="5200" dirty="0">
                <a:solidFill>
                  <a:srgbClr val="000000"/>
                </a:solidFill>
                <a:latin typeface="Open Sans"/>
              </a:rPr>
              <a:t> Taylor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84050" y="7048500"/>
            <a:ext cx="678656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1616"/>
                </a:solidFill>
                <a:latin typeface="Open Sans Bold"/>
              </a:rPr>
              <a:t>Ms. Temeisha Moore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9" r="609"/>
          <a:stretch>
            <a:fillRect/>
          </a:stretch>
        </p:blipFill>
        <p:spPr>
          <a:xfrm>
            <a:off x="609600" y="1901305"/>
            <a:ext cx="10575468" cy="73751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07834" y="370320"/>
            <a:ext cx="1197471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1616"/>
                </a:solidFill>
                <a:latin typeface="Open Sans Extra Bold"/>
              </a:rPr>
              <a:t>Golden Apple Award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22378" y="3238500"/>
            <a:ext cx="580149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Open Sans"/>
              </a:rPr>
              <a:t>Cielo Sanchez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24902" y="6896100"/>
            <a:ext cx="534486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1616"/>
                </a:solidFill>
                <a:latin typeface="Open Sans Bold"/>
              </a:rPr>
              <a:t>Mrs. Teresa Teal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9" r="609"/>
          <a:stretch>
            <a:fillRect/>
          </a:stretch>
        </p:blipFill>
        <p:spPr>
          <a:xfrm>
            <a:off x="1489597" y="2251092"/>
            <a:ext cx="10575468" cy="73751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07834" y="370320"/>
            <a:ext cx="1197471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1616"/>
                </a:solidFill>
                <a:latin typeface="Open Sans Extra Bold"/>
              </a:rPr>
              <a:t>Golden Apple Award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12000" y="3238500"/>
            <a:ext cx="580149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Open Sans"/>
              </a:rPr>
              <a:t>Seron</a:t>
            </a:r>
            <a:r>
              <a:rPr lang="en-US" sz="5200" dirty="0">
                <a:solidFill>
                  <a:srgbClr val="000000"/>
                </a:solidFill>
                <a:latin typeface="Open Sans"/>
              </a:rPr>
              <a:t> Jones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61808" y="7353300"/>
            <a:ext cx="678656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1616"/>
                </a:solidFill>
                <a:latin typeface="Open Sans Bold"/>
              </a:rPr>
              <a:t>Ms. Temeisha Moore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14849" y="5307978"/>
            <a:ext cx="9231635" cy="163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05"/>
              </a:lnSpc>
              <a:spcBef>
                <a:spcPct val="0"/>
              </a:spcBef>
            </a:pPr>
            <a:r>
              <a:rPr lang="en-US" sz="8361">
                <a:solidFill>
                  <a:srgbClr val="FF1616"/>
                </a:solidFill>
                <a:latin typeface="Gothic A1 Black Bold"/>
              </a:rPr>
              <a:t>Mario Starling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14849" y="2320455"/>
            <a:ext cx="7257091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59"/>
              </a:lnSpc>
            </a:pPr>
            <a:r>
              <a:rPr lang="en-US" sz="7799">
                <a:solidFill>
                  <a:srgbClr val="FFB004"/>
                </a:solidFill>
                <a:latin typeface="Gothic A1 Medium Bold"/>
              </a:rPr>
              <a:t>Best in British Literature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9350" y="4000500"/>
            <a:ext cx="15589300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dirty="0">
                <a:solidFill>
                  <a:srgbClr val="000000"/>
                </a:solidFill>
                <a:latin typeface="Brim Narrow Combined 2"/>
              </a:rPr>
              <a:t>Class of 2021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9350" y="3086100"/>
            <a:ext cx="15589300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000000"/>
                </a:solidFill>
                <a:latin typeface="Brim Narrow Combined 2"/>
              </a:rPr>
              <a:t>Salutatiorian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990600" y="495300"/>
            <a:ext cx="13268259" cy="254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64"/>
              </a:lnSpc>
            </a:pPr>
            <a:r>
              <a:rPr lang="en-US" sz="14831" dirty="0" err="1">
                <a:solidFill>
                  <a:srgbClr val="000000"/>
                </a:solidFill>
                <a:latin typeface="Celandine"/>
              </a:rPr>
              <a:t>Tramaine</a:t>
            </a:r>
            <a:r>
              <a:rPr lang="en-US" sz="14831" dirty="0">
                <a:solidFill>
                  <a:srgbClr val="000000"/>
                </a:solidFill>
                <a:latin typeface="Celandine"/>
              </a:rPr>
              <a:t> Lewis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492" t="11129" r="22552" b="24951"/>
          <a:stretch/>
        </p:blipFill>
        <p:spPr>
          <a:xfrm>
            <a:off x="9982200" y="952500"/>
            <a:ext cx="6400801" cy="89369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9350" y="3086100"/>
            <a:ext cx="15589300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000000"/>
                </a:solidFill>
                <a:latin typeface="Brim Narrow Combined 2"/>
              </a:rPr>
              <a:t>Valedictorian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3640" y="2095500"/>
            <a:ext cx="9372600" cy="5334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64"/>
              </a:lnSpc>
            </a:pPr>
            <a:r>
              <a:rPr lang="en-US" sz="14831" dirty="0">
                <a:solidFill>
                  <a:srgbClr val="000000"/>
                </a:solidFill>
                <a:latin typeface="Celandine"/>
              </a:rPr>
              <a:t>Natasha Jones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8" t="7742" r="25383" b="42546"/>
          <a:stretch/>
        </p:blipFill>
        <p:spPr>
          <a:xfrm>
            <a:off x="10591800" y="800100"/>
            <a:ext cx="6629400" cy="84248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952500"/>
            <a:ext cx="17465040" cy="2133600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!!!!!!</a:t>
            </a:r>
            <a:r>
              <a:rPr lang="en-US" sz="8000" b="1" dirty="0" smtClean="0">
                <a:latin typeface="Bodoni MT Black" panose="02070A03080606020203" pitchFamily="18" charset="0"/>
              </a:rPr>
              <a:t>Important Reminders</a:t>
            </a:r>
            <a:r>
              <a:rPr lang="en-US" sz="8000" b="1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!!!!!</a:t>
            </a:r>
            <a:endParaRPr lang="en-US" sz="8000" b="1" dirty="0" smtClean="0">
              <a:latin typeface="Bodoni MT Black" panose="02070A03080606020203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28800" y="2400300"/>
            <a:ext cx="14401794" cy="5803902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u="sng" dirty="0" smtClean="0"/>
              <a:t>Summer School</a:t>
            </a:r>
          </a:p>
          <a:p>
            <a:pPr lvl="1" algn="ctr"/>
            <a:r>
              <a:rPr lang="en-US" sz="6600" b="1" dirty="0">
                <a:solidFill>
                  <a:srgbClr val="C00000"/>
                </a:solidFill>
              </a:rPr>
              <a:t>June</a:t>
            </a:r>
            <a:r>
              <a:rPr lang="en-US" sz="6600" b="1" dirty="0" smtClean="0">
                <a:solidFill>
                  <a:srgbClr val="C00000"/>
                </a:solidFill>
              </a:rPr>
              <a:t> 1 – 30, 2021</a:t>
            </a:r>
          </a:p>
          <a:p>
            <a:pPr algn="ctr"/>
            <a:r>
              <a:rPr lang="en-US" sz="8800" b="1" u="sng" dirty="0"/>
              <a:t>Open</a:t>
            </a:r>
            <a:r>
              <a:rPr lang="en-US" sz="8800" b="1" u="sng" dirty="0"/>
              <a:t> House </a:t>
            </a:r>
            <a:endParaRPr lang="en-US" sz="8800" b="1" u="sng" dirty="0" smtClean="0"/>
          </a:p>
          <a:p>
            <a:pPr lvl="1" algn="ctr"/>
            <a:r>
              <a:rPr lang="en-US" sz="6600" b="1" dirty="0">
                <a:solidFill>
                  <a:srgbClr val="C00000"/>
                </a:solidFill>
              </a:rPr>
              <a:t>July </a:t>
            </a:r>
            <a:r>
              <a:rPr lang="en-US" sz="6600" b="1" dirty="0">
                <a:solidFill>
                  <a:srgbClr val="C00000"/>
                </a:solidFill>
              </a:rPr>
              <a:t>29, 2021</a:t>
            </a:r>
          </a:p>
          <a:p>
            <a:pPr algn="ctr"/>
            <a:r>
              <a:rPr lang="en-US" sz="8800" b="1" u="sng" dirty="0"/>
              <a:t>1st</a:t>
            </a:r>
            <a:r>
              <a:rPr lang="en-US" sz="8800" b="1" u="sng" dirty="0"/>
              <a:t> </a:t>
            </a:r>
            <a:r>
              <a:rPr lang="en-US" sz="8800" b="1" u="sng" dirty="0"/>
              <a:t>Day</a:t>
            </a:r>
            <a:r>
              <a:rPr lang="en-US" sz="8800" b="1" u="sng" dirty="0"/>
              <a:t> of </a:t>
            </a:r>
            <a:r>
              <a:rPr lang="en-US" sz="8800" b="1" u="sng" dirty="0" smtClean="0"/>
              <a:t>School</a:t>
            </a:r>
          </a:p>
          <a:p>
            <a:pPr algn="ctr"/>
            <a:r>
              <a:rPr lang="en-US" sz="6600" b="1" dirty="0" smtClean="0">
                <a:solidFill>
                  <a:srgbClr val="C00000"/>
                </a:solidFill>
              </a:rPr>
              <a:t>August </a:t>
            </a:r>
            <a:r>
              <a:rPr lang="en-US" sz="6600" b="1" dirty="0">
                <a:solidFill>
                  <a:srgbClr val="C00000"/>
                </a:solidFill>
              </a:rPr>
              <a:t>2, 2021</a:t>
            </a:r>
          </a:p>
        </p:txBody>
      </p:sp>
    </p:spTree>
    <p:extLst>
      <p:ext uri="{BB962C8B-B14F-4D97-AF65-F5344CB8AC3E}">
        <p14:creationId xmlns:p14="http://schemas.microsoft.com/office/powerpoint/2010/main" val="1578392118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19600" y="647700"/>
            <a:ext cx="9372600" cy="8986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0" dirty="0" smtClean="0">
                <a:solidFill>
                  <a:srgbClr val="000000"/>
                </a:solidFill>
                <a:latin typeface="Bodoni MT Black" panose="02070A03080606020203" pitchFamily="18" charset="0"/>
              </a:rPr>
              <a:t>Thank you for joining us and for your support</a:t>
            </a:r>
            <a:endParaRPr lang="en-US" sz="10000" dirty="0">
              <a:solidFill>
                <a:srgbClr val="000000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19490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12286" y="5237032"/>
            <a:ext cx="9231635" cy="163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05"/>
              </a:lnSpc>
              <a:spcBef>
                <a:spcPct val="0"/>
              </a:spcBef>
            </a:pPr>
            <a:r>
              <a:rPr lang="en-US" sz="8361">
                <a:solidFill>
                  <a:srgbClr val="FF1616"/>
                </a:solidFill>
                <a:latin typeface="Gothic A1 Black Bold"/>
              </a:rPr>
              <a:t>Carlissa Baldwin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602936" y="1983792"/>
            <a:ext cx="725709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FFB004"/>
                </a:solidFill>
                <a:latin typeface="Gothic A1 Medium Bold"/>
              </a:rPr>
              <a:t>Best in Spanish I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213" b="4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08094" y="5307978"/>
            <a:ext cx="9231635" cy="163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05"/>
              </a:lnSpc>
              <a:spcBef>
                <a:spcPct val="0"/>
              </a:spcBef>
            </a:pPr>
            <a:r>
              <a:rPr lang="en-US" sz="8361">
                <a:solidFill>
                  <a:srgbClr val="FF1616"/>
                </a:solidFill>
                <a:latin typeface="Gothic A1 Black"/>
              </a:rPr>
              <a:t>Aziyah Cannon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54625" y="2324100"/>
            <a:ext cx="7257091" cy="281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9"/>
              </a:lnSpc>
            </a:pPr>
            <a:r>
              <a:rPr lang="en-US" sz="8599">
                <a:solidFill>
                  <a:srgbClr val="FFB004"/>
                </a:solidFill>
                <a:latin typeface="Gothic A1 Medium Bold"/>
              </a:rPr>
              <a:t>Best in Spanish II</a:t>
            </a: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</TotalTime>
  <Words>537</Words>
  <Application>Microsoft Office PowerPoint</Application>
  <PresentationFormat>Custom</PresentationFormat>
  <Paragraphs>173</Paragraphs>
  <Slides>76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  <vt:variant>
        <vt:lpstr>Custom Shows</vt:lpstr>
      </vt:variant>
      <vt:variant>
        <vt:i4>1</vt:i4>
      </vt:variant>
    </vt:vector>
  </HeadingPairs>
  <TitlesOfParts>
    <vt:vector size="98" baseType="lpstr">
      <vt:lpstr>Celandine</vt:lpstr>
      <vt:lpstr>Brim Narrow Combined 2</vt:lpstr>
      <vt:lpstr>Arimo</vt:lpstr>
      <vt:lpstr>Elika Gorica Bold</vt:lpstr>
      <vt:lpstr>Bodoni MT Black</vt:lpstr>
      <vt:lpstr>Open Sans Light</vt:lpstr>
      <vt:lpstr>Calibri</vt:lpstr>
      <vt:lpstr>Gothic A1 Black Bold</vt:lpstr>
      <vt:lpstr>Bernoru UltraExpanded</vt:lpstr>
      <vt:lpstr>Open Sans Bold</vt:lpstr>
      <vt:lpstr>Gothic A1 Medium Bold</vt:lpstr>
      <vt:lpstr>Nexa Script</vt:lpstr>
      <vt:lpstr>Giaza Bold</vt:lpstr>
      <vt:lpstr>Gothic A1 Medium</vt:lpstr>
      <vt:lpstr>Calibri Light</vt:lpstr>
      <vt:lpstr>Horizon Italics</vt:lpstr>
      <vt:lpstr>Gothic A1 Black</vt:lpstr>
      <vt:lpstr>Arial</vt:lpstr>
      <vt:lpstr>Open Sans</vt:lpstr>
      <vt:lpstr>Open Sans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Honors Day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Randolph Clay High School Virtual Honor's Day 2021</dc:title>
  <dc:creator>Temeisha Moore</dc:creator>
  <cp:lastModifiedBy>Temeisha Moore</cp:lastModifiedBy>
  <cp:revision>13</cp:revision>
  <dcterms:created xsi:type="dcterms:W3CDTF">2006-08-16T00:00:00Z</dcterms:created>
  <dcterms:modified xsi:type="dcterms:W3CDTF">2021-05-20T16:15:59Z</dcterms:modified>
  <dc:identifier>DAEfBoDWlC0</dc:identifier>
</cp:coreProperties>
</file>