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85" r:id="rId4"/>
    <p:sldId id="258" r:id="rId5"/>
    <p:sldId id="259" r:id="rId6"/>
    <p:sldId id="260" r:id="rId7"/>
    <p:sldId id="261" r:id="rId8"/>
    <p:sldId id="262" r:id="rId9"/>
    <p:sldId id="263" r:id="rId10"/>
    <p:sldId id="264" r:id="rId11"/>
    <p:sldId id="265" r:id="rId12"/>
    <p:sldId id="266" r:id="rId13"/>
    <p:sldId id="267" r:id="rId14"/>
    <p:sldId id="268" r:id="rId15"/>
    <p:sldId id="269" r:id="rId16"/>
    <p:sldId id="279" r:id="rId17"/>
    <p:sldId id="270" r:id="rId18"/>
    <p:sldId id="271" r:id="rId19"/>
    <p:sldId id="277" r:id="rId20"/>
    <p:sldId id="278" r:id="rId21"/>
    <p:sldId id="272" r:id="rId22"/>
    <p:sldId id="273" r:id="rId23"/>
    <p:sldId id="274" r:id="rId24"/>
    <p:sldId id="280" r:id="rId25"/>
    <p:sldId id="281" r:id="rId26"/>
    <p:sldId id="282" r:id="rId27"/>
    <p:sldId id="283" r:id="rId28"/>
    <p:sldId id="284" r:id="rId29"/>
    <p:sldId id="276" r:id="rId30"/>
    <p:sldId id="27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p:scale>
          <a:sx n="76" d="100"/>
          <a:sy n="76" d="100"/>
        </p:scale>
        <p:origin x="102" y="2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BD0E2144-3BF3-41D3-BCA7-E485447C3DF4}" type="datetimeFigureOut">
              <a:rPr lang="en-US" smtClean="0"/>
              <a:t>9/28/2019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9A112E-8A0C-4265-A84D-55F1073A3BF9}"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7899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0E2144-3BF3-41D3-BCA7-E485447C3DF4}" type="datetimeFigureOut">
              <a:rPr lang="en-US" smtClean="0"/>
              <a:t>9/28/2019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9A112E-8A0C-4265-A84D-55F1073A3BF9}" type="slidenum">
              <a:rPr lang="en-US" smtClean="0"/>
              <a:t>‹#›</a:t>
            </a:fld>
            <a:endParaRPr lang="en-US" dirty="0"/>
          </a:p>
        </p:txBody>
      </p:sp>
    </p:spTree>
    <p:extLst>
      <p:ext uri="{BB962C8B-B14F-4D97-AF65-F5344CB8AC3E}">
        <p14:creationId xmlns:p14="http://schemas.microsoft.com/office/powerpoint/2010/main" val="391034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0E2144-3BF3-41D3-BCA7-E485447C3DF4}" type="datetimeFigureOut">
              <a:rPr lang="en-US" smtClean="0"/>
              <a:t>9/28/2019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9A112E-8A0C-4265-A84D-55F1073A3BF9}" type="slidenum">
              <a:rPr lang="en-US" smtClean="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7017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0E2144-3BF3-41D3-BCA7-E485447C3DF4}" type="datetimeFigureOut">
              <a:rPr lang="en-US" smtClean="0"/>
              <a:t>9/28/2019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9A112E-8A0C-4265-A84D-55F1073A3BF9}" type="slidenum">
              <a:rPr lang="en-US" smtClean="0"/>
              <a:t>‹#›</a:t>
            </a:fld>
            <a:endParaRPr lang="en-US" dirty="0"/>
          </a:p>
        </p:txBody>
      </p:sp>
    </p:spTree>
    <p:extLst>
      <p:ext uri="{BB962C8B-B14F-4D97-AF65-F5344CB8AC3E}">
        <p14:creationId xmlns:p14="http://schemas.microsoft.com/office/powerpoint/2010/main" val="2121698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0E2144-3BF3-41D3-BCA7-E485447C3DF4}" type="datetimeFigureOut">
              <a:rPr lang="en-US" smtClean="0"/>
              <a:t>9/28/2019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9A112E-8A0C-4265-A84D-55F1073A3BF9}"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4760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0E2144-3BF3-41D3-BCA7-E485447C3DF4}" type="datetimeFigureOut">
              <a:rPr lang="en-US" smtClean="0"/>
              <a:t>9/28/2019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9A112E-8A0C-4265-A84D-55F1073A3BF9}" type="slidenum">
              <a:rPr lang="en-US" smtClean="0"/>
              <a:t>‹#›</a:t>
            </a:fld>
            <a:endParaRPr lang="en-US" dirty="0"/>
          </a:p>
        </p:txBody>
      </p:sp>
    </p:spTree>
    <p:extLst>
      <p:ext uri="{BB962C8B-B14F-4D97-AF65-F5344CB8AC3E}">
        <p14:creationId xmlns:p14="http://schemas.microsoft.com/office/powerpoint/2010/main" val="141456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D0E2144-3BF3-41D3-BCA7-E485447C3DF4}" type="datetimeFigureOut">
              <a:rPr lang="en-US" smtClean="0"/>
              <a:t>9/28/2019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49A112E-8A0C-4265-A84D-55F1073A3BF9}" type="slidenum">
              <a:rPr lang="en-US" smtClean="0"/>
              <a:t>‹#›</a:t>
            </a:fld>
            <a:endParaRPr lang="en-US" dirty="0"/>
          </a:p>
        </p:txBody>
      </p:sp>
    </p:spTree>
    <p:extLst>
      <p:ext uri="{BB962C8B-B14F-4D97-AF65-F5344CB8AC3E}">
        <p14:creationId xmlns:p14="http://schemas.microsoft.com/office/powerpoint/2010/main" val="283868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D0E2144-3BF3-41D3-BCA7-E485447C3DF4}" type="datetimeFigureOut">
              <a:rPr lang="en-US" smtClean="0"/>
              <a:t>9/28/2019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9A112E-8A0C-4265-A84D-55F1073A3BF9}" type="slidenum">
              <a:rPr lang="en-US" smtClean="0"/>
              <a:t>‹#›</a:t>
            </a:fld>
            <a:endParaRPr lang="en-US" dirty="0"/>
          </a:p>
        </p:txBody>
      </p:sp>
    </p:spTree>
    <p:extLst>
      <p:ext uri="{BB962C8B-B14F-4D97-AF65-F5344CB8AC3E}">
        <p14:creationId xmlns:p14="http://schemas.microsoft.com/office/powerpoint/2010/main" val="285109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0E2144-3BF3-41D3-BCA7-E485447C3DF4}" type="datetimeFigureOut">
              <a:rPr lang="en-US" smtClean="0"/>
              <a:t>9/28/2019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49A112E-8A0C-4265-A84D-55F1073A3BF9}" type="slidenum">
              <a:rPr lang="en-US" smtClean="0"/>
              <a:t>‹#›</a:t>
            </a:fld>
            <a:endParaRPr lang="en-US" dirty="0"/>
          </a:p>
        </p:txBody>
      </p:sp>
    </p:spTree>
    <p:extLst>
      <p:ext uri="{BB962C8B-B14F-4D97-AF65-F5344CB8AC3E}">
        <p14:creationId xmlns:p14="http://schemas.microsoft.com/office/powerpoint/2010/main" val="3067075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0E2144-3BF3-41D3-BCA7-E485447C3DF4}" type="datetimeFigureOut">
              <a:rPr lang="en-US" smtClean="0"/>
              <a:t>9/28/2019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9A112E-8A0C-4265-A84D-55F1073A3BF9}" type="slidenum">
              <a:rPr lang="en-US" smtClean="0"/>
              <a:t>‹#›</a:t>
            </a:fld>
            <a:endParaRPr lang="en-US" dirty="0"/>
          </a:p>
        </p:txBody>
      </p:sp>
    </p:spTree>
    <p:extLst>
      <p:ext uri="{BB962C8B-B14F-4D97-AF65-F5344CB8AC3E}">
        <p14:creationId xmlns:p14="http://schemas.microsoft.com/office/powerpoint/2010/main" val="3375480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D0E2144-3BF3-41D3-BCA7-E485447C3DF4}" type="datetimeFigureOut">
              <a:rPr lang="en-US" smtClean="0"/>
              <a:t>9/28/2019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9A112E-8A0C-4265-A84D-55F1073A3BF9}"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5507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BD0E2144-3BF3-41D3-BCA7-E485447C3DF4}" type="datetimeFigureOut">
              <a:rPr lang="en-US" smtClean="0"/>
              <a:t>9/28/2019</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049A112E-8A0C-4265-A84D-55F1073A3BF9}" type="slidenum">
              <a:rPr lang="en-US" smtClean="0"/>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52428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Raising and showing rabbits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2163" y="282309"/>
            <a:ext cx="5288916" cy="3974157"/>
          </a:xfrm>
          <a:prstGeom prst="rect">
            <a:avLst/>
          </a:prstGeom>
        </p:spPr>
      </p:pic>
      <p:pic>
        <p:nvPicPr>
          <p:cNvPr id="5" name="Picture 4"/>
          <p:cNvPicPr>
            <a:picLocks noChangeAspect="1"/>
          </p:cNvPicPr>
          <p:nvPr/>
        </p:nvPicPr>
        <p:blipFill>
          <a:blip r:embed="rId3"/>
          <a:stretch>
            <a:fillRect/>
          </a:stretch>
        </p:blipFill>
        <p:spPr>
          <a:xfrm>
            <a:off x="9074596" y="4688714"/>
            <a:ext cx="1721656" cy="2169286"/>
          </a:xfrm>
          <a:prstGeom prst="rect">
            <a:avLst/>
          </a:prstGeom>
        </p:spPr>
      </p:pic>
    </p:spTree>
    <p:extLst>
      <p:ext uri="{BB962C8B-B14F-4D97-AF65-F5344CB8AC3E}">
        <p14:creationId xmlns:p14="http://schemas.microsoft.com/office/powerpoint/2010/main" val="2119317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8813" y="0"/>
            <a:ext cx="5153187"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789" y="1126974"/>
            <a:ext cx="6787166" cy="5099961"/>
          </a:xfrm>
          <a:prstGeom prst="rect">
            <a:avLst/>
          </a:prstGeom>
        </p:spPr>
      </p:pic>
    </p:spTree>
    <p:extLst>
      <p:ext uri="{BB962C8B-B14F-4D97-AF65-F5344CB8AC3E}">
        <p14:creationId xmlns:p14="http://schemas.microsoft.com/office/powerpoint/2010/main" val="1254250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649" y="0"/>
            <a:ext cx="5153187"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6502" y="0"/>
            <a:ext cx="5153187" cy="6858000"/>
          </a:xfrm>
          <a:prstGeom prst="rect">
            <a:avLst/>
          </a:prstGeom>
        </p:spPr>
      </p:pic>
    </p:spTree>
    <p:extLst>
      <p:ext uri="{BB962C8B-B14F-4D97-AF65-F5344CB8AC3E}">
        <p14:creationId xmlns:p14="http://schemas.microsoft.com/office/powerpoint/2010/main" val="3516055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575" y="-1447800"/>
            <a:ext cx="13011150" cy="9753600"/>
          </a:xfrm>
          <a:prstGeom prst="rect">
            <a:avLst/>
          </a:prstGeom>
        </p:spPr>
      </p:pic>
    </p:spTree>
    <p:extLst>
      <p:ext uri="{BB962C8B-B14F-4D97-AF65-F5344CB8AC3E}">
        <p14:creationId xmlns:p14="http://schemas.microsoft.com/office/powerpoint/2010/main" val="1020906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6" name="Oval 5"/>
          <p:cNvSpPr/>
          <p:nvPr/>
        </p:nvSpPr>
        <p:spPr>
          <a:xfrm>
            <a:off x="9917722" y="3153780"/>
            <a:ext cx="1688124"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379828" y="337625"/>
            <a:ext cx="11451101" cy="6247864"/>
          </a:xfrm>
          <a:prstGeom prst="rect">
            <a:avLst/>
          </a:prstGeom>
          <a:noFill/>
        </p:spPr>
        <p:txBody>
          <a:bodyPr wrap="square" rtlCol="0">
            <a:spAutoFit/>
          </a:bodyPr>
          <a:lstStyle/>
          <a:p>
            <a:r>
              <a:rPr lang="en-US" sz="4000" dirty="0"/>
              <a:t>Key Factors to Consider:</a:t>
            </a:r>
          </a:p>
          <a:p>
            <a:pPr marL="285750" indent="-285750">
              <a:buFont typeface="Arial" panose="020B0604020202020204" pitchFamily="34" charset="0"/>
              <a:buChar char="•"/>
            </a:pPr>
            <a:r>
              <a:rPr lang="en-US" sz="3600" dirty="0"/>
              <a:t>Ventilation (ideal temp 55-70 degrees                     over 85 degrees becomes dangerous)</a:t>
            </a:r>
          </a:p>
          <a:p>
            <a:pPr marL="285750" indent="-285750">
              <a:buFont typeface="Arial" panose="020B0604020202020204" pitchFamily="34" charset="0"/>
              <a:buChar char="•"/>
            </a:pPr>
            <a:r>
              <a:rPr lang="en-US" sz="3600" dirty="0"/>
              <a:t>Protection from sun, wind, rain, and                             predators</a:t>
            </a:r>
          </a:p>
          <a:p>
            <a:pPr marL="285750" indent="-285750">
              <a:buFont typeface="Arial" panose="020B0604020202020204" pitchFamily="34" charset="0"/>
              <a:buChar char="•"/>
            </a:pPr>
            <a:r>
              <a:rPr lang="en-US" sz="3600" dirty="0"/>
              <a:t>Ease of clean up</a:t>
            </a:r>
          </a:p>
          <a:p>
            <a:pPr marL="285750" indent="-285750">
              <a:buFont typeface="Arial" panose="020B0604020202020204" pitchFamily="34" charset="0"/>
              <a:buChar char="•"/>
            </a:pPr>
            <a:r>
              <a:rPr lang="en-US" sz="3600" dirty="0"/>
              <a:t>Free of areas that can collect urine/feces</a:t>
            </a:r>
          </a:p>
          <a:p>
            <a:pPr marL="285750" indent="-285750">
              <a:buFont typeface="Arial" panose="020B0604020202020204" pitchFamily="34" charset="0"/>
              <a:buChar char="•"/>
            </a:pPr>
            <a:r>
              <a:rPr lang="en-US" sz="3600" dirty="0"/>
              <a:t>Free of sharp edges/wires</a:t>
            </a:r>
          </a:p>
          <a:p>
            <a:pPr marL="285750" indent="-285750">
              <a:buFont typeface="Arial" panose="020B0604020202020204" pitchFamily="34" charset="0"/>
              <a:buChar char="•"/>
            </a:pPr>
            <a:r>
              <a:rPr lang="en-US" sz="3600" dirty="0"/>
              <a:t>Resting pads to prevent sore hocks</a:t>
            </a:r>
          </a:p>
          <a:p>
            <a:pPr marL="285750" indent="-285750">
              <a:buFont typeface="Arial" panose="020B0604020202020204" pitchFamily="34" charset="0"/>
              <a:buChar char="•"/>
            </a:pPr>
            <a:r>
              <a:rPr lang="en-US" sz="3600" dirty="0"/>
              <a:t>Wire small enough on the floor and bottom portions to prevent kits from falling through</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5133" t="38359" r="34946" b="22667"/>
          <a:stretch/>
        </p:blipFill>
        <p:spPr>
          <a:xfrm>
            <a:off x="8548467" y="0"/>
            <a:ext cx="3643533" cy="2672862"/>
          </a:xfrm>
          <a:prstGeom prst="rect">
            <a:avLst/>
          </a:prstGeom>
        </p:spPr>
      </p:pic>
      <p:sp>
        <p:nvSpPr>
          <p:cNvPr id="5" name="TextBox 4"/>
          <p:cNvSpPr txBox="1"/>
          <p:nvPr/>
        </p:nvSpPr>
        <p:spPr>
          <a:xfrm>
            <a:off x="9988061" y="3380147"/>
            <a:ext cx="1617785" cy="461665"/>
          </a:xfrm>
          <a:prstGeom prst="rect">
            <a:avLst/>
          </a:prstGeom>
          <a:noFill/>
        </p:spPr>
        <p:txBody>
          <a:bodyPr wrap="square" rtlCol="0">
            <a:spAutoFit/>
          </a:bodyPr>
          <a:lstStyle/>
          <a:p>
            <a:r>
              <a:rPr lang="en-US" sz="2400" dirty="0"/>
              <a:t>Resting Pad</a:t>
            </a:r>
          </a:p>
        </p:txBody>
      </p:sp>
      <p:sp>
        <p:nvSpPr>
          <p:cNvPr id="10" name="Right Arrow 9"/>
          <p:cNvSpPr/>
          <p:nvPr/>
        </p:nvSpPr>
        <p:spPr>
          <a:xfrm rot="14099989">
            <a:off x="9983048" y="2520295"/>
            <a:ext cx="844061" cy="36576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6546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8049" y="211015"/>
            <a:ext cx="7962314" cy="4051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p:txBody>
          <a:bodyPr/>
          <a:lstStyle/>
          <a:p>
            <a:r>
              <a:rPr lang="en-US" dirty="0"/>
              <a:t>Feeding</a:t>
            </a:r>
          </a:p>
        </p:txBody>
      </p:sp>
      <p:sp>
        <p:nvSpPr>
          <p:cNvPr id="5" name="TextBox 4"/>
          <p:cNvSpPr txBox="1"/>
          <p:nvPr/>
        </p:nvSpPr>
        <p:spPr>
          <a:xfrm>
            <a:off x="370606" y="267556"/>
            <a:ext cx="8060788" cy="4462760"/>
          </a:xfrm>
          <a:prstGeom prst="rect">
            <a:avLst/>
          </a:prstGeom>
          <a:noFill/>
        </p:spPr>
        <p:txBody>
          <a:bodyPr wrap="square" rtlCol="0">
            <a:spAutoFit/>
          </a:bodyPr>
          <a:lstStyle/>
          <a:p>
            <a:r>
              <a:rPr lang="en-US" sz="2800" b="1" dirty="0"/>
              <a:t>What the breeders I work with recommend:</a:t>
            </a:r>
          </a:p>
          <a:p>
            <a:r>
              <a:rPr lang="en-US" sz="2800" b="1" dirty="0"/>
              <a:t>Pelleted Feed: </a:t>
            </a:r>
            <a:r>
              <a:rPr lang="en-US" sz="2400" dirty="0"/>
              <a:t>(generally 16% protein)</a:t>
            </a:r>
          </a:p>
          <a:p>
            <a:r>
              <a:rPr lang="en-US" sz="2400" dirty="0"/>
              <a:t>Some breeds have special protein requirements always</a:t>
            </a:r>
          </a:p>
          <a:p>
            <a:r>
              <a:rPr lang="en-US" sz="2400" dirty="0"/>
              <a:t>ask the breeder what they have been feeding.  Pen Pals by </a:t>
            </a:r>
          </a:p>
          <a:p>
            <a:r>
              <a:rPr lang="en-US" sz="2400" dirty="0"/>
              <a:t>ADM has been most recommended to me.  Feed a specific portion once a day (nursing does may have food free choice).</a:t>
            </a:r>
          </a:p>
          <a:p>
            <a:r>
              <a:rPr lang="en-US" sz="2800" b="1" dirty="0"/>
              <a:t>Hay:  </a:t>
            </a:r>
            <a:r>
              <a:rPr lang="en-US" sz="2400" dirty="0"/>
              <a:t>Coastal Bermuda is the preferred hay</a:t>
            </a:r>
          </a:p>
          <a:p>
            <a:r>
              <a:rPr lang="en-US" sz="2400" dirty="0"/>
              <a:t>          AVOID Alfalfa and fresh treats</a:t>
            </a:r>
          </a:p>
          <a:p>
            <a:r>
              <a:rPr lang="en-US" sz="2800" b="1" dirty="0"/>
              <a:t>Water:  </a:t>
            </a:r>
            <a:r>
              <a:rPr lang="en-US" sz="2400" dirty="0"/>
              <a:t>Unlimited freshwater (bottles or automatic water nipple systems)</a:t>
            </a:r>
          </a:p>
          <a:p>
            <a:endParaRPr lang="en-US" sz="2800"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r="15968"/>
          <a:stretch/>
        </p:blipFill>
        <p:spPr>
          <a:xfrm>
            <a:off x="8975186" y="2714105"/>
            <a:ext cx="2616591" cy="4143895"/>
          </a:xfrm>
          <a:prstGeom prst="rect">
            <a:avLst/>
          </a:prstGeom>
        </p:spPr>
      </p:pic>
      <p:pic>
        <p:nvPicPr>
          <p:cNvPr id="8" name="Picture 7"/>
          <p:cNvPicPr>
            <a:picLocks noChangeAspect="1"/>
          </p:cNvPicPr>
          <p:nvPr/>
        </p:nvPicPr>
        <p:blipFill>
          <a:blip r:embed="rId3"/>
          <a:stretch>
            <a:fillRect/>
          </a:stretch>
        </p:blipFill>
        <p:spPr>
          <a:xfrm>
            <a:off x="8633188" y="211015"/>
            <a:ext cx="3076260" cy="2304226"/>
          </a:xfrm>
          <a:prstGeom prst="rect">
            <a:avLst/>
          </a:prstGeom>
        </p:spPr>
      </p:pic>
    </p:spTree>
    <p:extLst>
      <p:ext uri="{BB962C8B-B14F-4D97-AF65-F5344CB8AC3E}">
        <p14:creationId xmlns:p14="http://schemas.microsoft.com/office/powerpoint/2010/main" val="291037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1053" y="106282"/>
            <a:ext cx="8555332" cy="4465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p:txBody>
          <a:bodyPr/>
          <a:lstStyle/>
          <a:p>
            <a:r>
              <a:rPr lang="en-US" dirty="0"/>
              <a:t>Breeding</a:t>
            </a:r>
          </a:p>
        </p:txBody>
      </p:sp>
      <p:sp>
        <p:nvSpPr>
          <p:cNvPr id="4" name="TextBox 3"/>
          <p:cNvSpPr txBox="1"/>
          <p:nvPr/>
        </p:nvSpPr>
        <p:spPr>
          <a:xfrm>
            <a:off x="161053" y="106282"/>
            <a:ext cx="8553157" cy="4524315"/>
          </a:xfrm>
          <a:prstGeom prst="rect">
            <a:avLst/>
          </a:prstGeom>
          <a:noFill/>
        </p:spPr>
        <p:txBody>
          <a:bodyPr wrap="square" rtlCol="0">
            <a:spAutoFit/>
          </a:bodyPr>
          <a:lstStyle/>
          <a:p>
            <a:r>
              <a:rPr lang="en-US" sz="2400" dirty="0"/>
              <a:t>Rabbits can enter a breeding program based on their breed and age:</a:t>
            </a:r>
          </a:p>
          <a:p>
            <a:r>
              <a:rPr lang="en-US" sz="2400" dirty="0"/>
              <a:t>	small breeds: 4-6 months of age</a:t>
            </a:r>
          </a:p>
          <a:p>
            <a:r>
              <a:rPr lang="en-US" sz="2400" dirty="0"/>
              <a:t>	medium breeds 6-8 months of age</a:t>
            </a:r>
          </a:p>
          <a:p>
            <a:r>
              <a:rPr lang="en-US" sz="2400" dirty="0"/>
              <a:t>	large/giant breeds 10-12 months of age</a:t>
            </a:r>
          </a:p>
          <a:p>
            <a:r>
              <a:rPr lang="en-US" sz="2400" dirty="0"/>
              <a:t>The doe should be taken to the bucks cage for breeding</a:t>
            </a:r>
          </a:p>
          <a:p>
            <a:r>
              <a:rPr lang="en-US" sz="2400" dirty="0"/>
              <a:t>Gestation is generally 28-32 days</a:t>
            </a:r>
          </a:p>
          <a:p>
            <a:r>
              <a:rPr lang="en-US" sz="2400" dirty="0"/>
              <a:t>A nest box should be offered at a minimum by day 28, the doe will begin to collect hay and pull her own fur to line the nest box within a week of kindling</a:t>
            </a:r>
          </a:p>
          <a:p>
            <a:r>
              <a:rPr lang="en-US" sz="2400" dirty="0"/>
              <a:t>Kits should be weaned at 6-8weeks of age (no later than 10 weeks to prevent fighting and accidental breeding)</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16385" y="2232558"/>
            <a:ext cx="3475615" cy="462544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8334" y="4699923"/>
            <a:ext cx="2701782" cy="2030153"/>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4189" t="10256" r="24927"/>
          <a:stretch/>
        </p:blipFill>
        <p:spPr>
          <a:xfrm>
            <a:off x="9408531" y="211016"/>
            <a:ext cx="2091323" cy="2316339"/>
          </a:xfrm>
          <a:prstGeom prst="rect">
            <a:avLst/>
          </a:prstGeom>
        </p:spPr>
      </p:pic>
    </p:spTree>
    <p:extLst>
      <p:ext uri="{BB962C8B-B14F-4D97-AF65-F5344CB8AC3E}">
        <p14:creationId xmlns:p14="http://schemas.microsoft.com/office/powerpoint/2010/main" val="2004690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extBox 3"/>
          <p:cNvSpPr txBox="1"/>
          <p:nvPr/>
        </p:nvSpPr>
        <p:spPr>
          <a:xfrm>
            <a:off x="239151" y="196948"/>
            <a:ext cx="5894363" cy="6494085"/>
          </a:xfrm>
          <a:prstGeom prst="rect">
            <a:avLst/>
          </a:prstGeom>
          <a:noFill/>
        </p:spPr>
        <p:txBody>
          <a:bodyPr wrap="square" rtlCol="0">
            <a:spAutoFit/>
          </a:bodyPr>
          <a:lstStyle/>
          <a:p>
            <a:r>
              <a:rPr lang="en-US" sz="3200" dirty="0"/>
              <a:t>Kits will mimic the doe and naturally begin to eat pelleted food and drink from a water bottle.  Simply make sure the food bowls are on the floor of the cage so that the kits can easily reach into them and place a water bottle at a low level just for them.  I almost always use food bowls that clip to the side of the cage as most of my rabbits will dump their food and play with the bowls if they are not anchored down.</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003" t="3077" r="-3003" b="1743"/>
          <a:stretch/>
        </p:blipFill>
        <p:spPr>
          <a:xfrm>
            <a:off x="6825314" y="196948"/>
            <a:ext cx="5153187" cy="6527409"/>
          </a:xfrm>
          <a:prstGeom prst="rect">
            <a:avLst/>
          </a:prstGeom>
        </p:spPr>
      </p:pic>
    </p:spTree>
    <p:extLst>
      <p:ext uri="{BB962C8B-B14F-4D97-AF65-F5344CB8AC3E}">
        <p14:creationId xmlns:p14="http://schemas.microsoft.com/office/powerpoint/2010/main" val="2196371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6607" y="98474"/>
            <a:ext cx="7835705" cy="4403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ctrTitle"/>
          </p:nvPr>
        </p:nvSpPr>
        <p:spPr/>
        <p:txBody>
          <a:bodyPr/>
          <a:lstStyle/>
          <a:p>
            <a:r>
              <a:rPr lang="en-US" dirty="0"/>
              <a:t>Show Lingo</a:t>
            </a:r>
          </a:p>
        </p:txBody>
      </p:sp>
      <p:sp>
        <p:nvSpPr>
          <p:cNvPr id="7" name="TextBox 6"/>
          <p:cNvSpPr txBox="1"/>
          <p:nvPr/>
        </p:nvSpPr>
        <p:spPr>
          <a:xfrm>
            <a:off x="126607" y="98474"/>
            <a:ext cx="7835705" cy="4770537"/>
          </a:xfrm>
          <a:prstGeom prst="rect">
            <a:avLst/>
          </a:prstGeom>
          <a:noFill/>
        </p:spPr>
        <p:txBody>
          <a:bodyPr wrap="square" rtlCol="0">
            <a:spAutoFit/>
          </a:bodyPr>
          <a:lstStyle/>
          <a:p>
            <a:pPr marL="285750" indent="-285750">
              <a:buFont typeface="Arial" panose="020B0604020202020204" pitchFamily="34" charset="0"/>
              <a:buChar char="•"/>
            </a:pPr>
            <a:r>
              <a:rPr lang="en-US" sz="2200" dirty="0"/>
              <a:t>Tattoo:  An identifying group of letters, numbers, or both that you select (unless previously indicated on pedigree).  Must be in the rabbit’s LEFT ear.  You can tattoo them or arrive early to pretty much any large show and pay a breeder a few dollars per rabbit to do it for you.</a:t>
            </a:r>
          </a:p>
          <a:p>
            <a:pPr marL="285750" indent="-285750">
              <a:buFont typeface="Arial" panose="020B0604020202020204" pitchFamily="34" charset="0"/>
              <a:buChar char="•"/>
            </a:pPr>
            <a:r>
              <a:rPr lang="en-US" sz="2200" dirty="0"/>
              <a:t>Pedigree:  A piece of paper with the lineage of your rabbit.  This will ensure that your rabbit is purebred, however it will NOT ensure that your rabbit is a high quality show rabbit.  Building relationships with breeders is extremely important.  You will not have to show your pedigree to enter a show, when you register for the show you are by your entry stating that your rabbit is purebred.  Only purebred rabbits may be shown, unless it is a pet class at a fun show.</a:t>
            </a:r>
          </a:p>
          <a:p>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9327" y="694798"/>
            <a:ext cx="4272673" cy="321054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4459" y="4595294"/>
            <a:ext cx="3011271" cy="2262706"/>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5132" y="4023360"/>
            <a:ext cx="2129984" cy="2834640"/>
          </a:xfrm>
          <a:prstGeom prst="rect">
            <a:avLst/>
          </a:prstGeom>
        </p:spPr>
      </p:pic>
    </p:spTree>
    <p:extLst>
      <p:ext uri="{BB962C8B-B14F-4D97-AF65-F5344CB8AC3E}">
        <p14:creationId xmlns:p14="http://schemas.microsoft.com/office/powerpoint/2010/main" val="232068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extBox 1"/>
          <p:cNvSpPr txBox="1"/>
          <p:nvPr/>
        </p:nvSpPr>
        <p:spPr>
          <a:xfrm>
            <a:off x="112542" y="464234"/>
            <a:ext cx="11929403" cy="6186309"/>
          </a:xfrm>
          <a:prstGeom prst="rect">
            <a:avLst/>
          </a:prstGeom>
          <a:noFill/>
        </p:spPr>
        <p:txBody>
          <a:bodyPr wrap="square" rtlCol="0">
            <a:spAutoFit/>
          </a:bodyPr>
          <a:lstStyle/>
          <a:p>
            <a:pPr marL="285750" indent="-285750">
              <a:buFont typeface="Arial" panose="020B0604020202020204" pitchFamily="34" charset="0"/>
              <a:buChar char="•"/>
            </a:pPr>
            <a:r>
              <a:rPr lang="en-US" sz="2200" dirty="0"/>
              <a:t>ARBA Registered Rabbits:  In order to register your rabbits, you must be a member of the ARBA. The rabbit or cavy must be at least 6 months of age, and you must have a 3 generation pedigree for the animal being registered. The pedigree must show the name and/or ear number, weight, and variety of the parents, grandparents, and great-grandparents </a:t>
            </a:r>
            <a:r>
              <a:rPr lang="en-US" sz="2200" i="1" dirty="0"/>
              <a:t>(3 generations)</a:t>
            </a:r>
            <a:r>
              <a:rPr lang="en-US" sz="2200" dirty="0"/>
              <a:t> of the animal being registered. </a:t>
            </a:r>
            <a:r>
              <a:rPr lang="en-US" sz="2200" b="1" i="1" dirty="0"/>
              <a:t>(All ancestors in the 3 generations MUST be of the same breed as the animal being registered.)</a:t>
            </a:r>
            <a:r>
              <a:rPr lang="en-US" sz="2200" dirty="0"/>
              <a:t> A licensed Registrar for the species must examine the animal and fill out an application for registration, which is sent to the ARBA office. The information for the registered animal is then entered into our computer system which will create a record of that animal for all time. A certificate of registration for the animal is then sent to you, the owner. Registration fee for a rabbit or cavy is $6.00 per animal.  A rabbit does not have to be registered with ARBA to show.</a:t>
            </a:r>
          </a:p>
          <a:p>
            <a:pPr marL="285750" indent="-285750">
              <a:buFont typeface="Arial" panose="020B0604020202020204" pitchFamily="34" charset="0"/>
              <a:buChar char="•"/>
            </a:pPr>
            <a:r>
              <a:rPr lang="en-US" sz="2200" dirty="0"/>
              <a:t>Open vs. Youth:  You may choose to show your rabbits in open or youth classes.  Anyone may show in an open class, only individuals under the age of 21 (?) may show in youth classes.  Only a youth may place a rabbit on the show table or remove the rabbit rom the show table if it is being shown in a youth class.</a:t>
            </a:r>
          </a:p>
          <a:p>
            <a:pPr marL="285750" indent="-285750">
              <a:buFont typeface="Arial" panose="020B0604020202020204" pitchFamily="34" charset="0"/>
              <a:buChar char="•"/>
            </a:pPr>
            <a:r>
              <a:rPr lang="en-US" sz="2200" dirty="0"/>
              <a:t>Junior vs. Senior:  Rabbits under 6 months of age are shown as juniors, rabbits over 6 months of age are shown as seniors, with the exception of giant breeds which become seniors at 8 months of age.  Check the </a:t>
            </a:r>
            <a:r>
              <a:rPr lang="en-US" sz="2200" u="sng" dirty="0"/>
              <a:t>Standard of Perfection</a:t>
            </a:r>
            <a:r>
              <a:rPr lang="en-US" sz="2200" dirty="0"/>
              <a:t> for your breed.  A junior rabbit may be shown “up” as a senior if it is above the junior weight, however a senior may never be shown as a junior.</a:t>
            </a:r>
          </a:p>
        </p:txBody>
      </p:sp>
    </p:spTree>
    <p:extLst>
      <p:ext uri="{BB962C8B-B14F-4D97-AF65-F5344CB8AC3E}">
        <p14:creationId xmlns:p14="http://schemas.microsoft.com/office/powerpoint/2010/main" val="3099076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extBox 1"/>
          <p:cNvSpPr txBox="1"/>
          <p:nvPr/>
        </p:nvSpPr>
        <p:spPr>
          <a:xfrm>
            <a:off x="253218" y="211015"/>
            <a:ext cx="11746524" cy="1785104"/>
          </a:xfrm>
          <a:prstGeom prst="rect">
            <a:avLst/>
          </a:prstGeom>
          <a:noFill/>
        </p:spPr>
        <p:txBody>
          <a:bodyPr wrap="square" rtlCol="0">
            <a:spAutoFit/>
          </a:bodyPr>
          <a:lstStyle/>
          <a:p>
            <a:r>
              <a:rPr lang="en-US" sz="2200" b="1" dirty="0"/>
              <a:t>Travel cages:  </a:t>
            </a:r>
            <a:r>
              <a:rPr lang="en-US" sz="2200" dirty="0"/>
              <a:t>Travel cages can be made with single or multiple compartments.  The travel cages should be a snug fit for your rabbit to prevent them from injuring themselves during travel.  When panicked rabbits may do significant injury to themselves if they have the space to run, jump, or flip.  It is important to be careful when picking rabbits up out of travel cages (or any wire bottom cage) to lift and not drag the animal as that may pull a toenail out (which is a disqualification).</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218" y="2404083"/>
            <a:ext cx="3897535" cy="2928656"/>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6012"/>
          <a:stretch/>
        </p:blipFill>
        <p:spPr>
          <a:xfrm>
            <a:off x="7076049" y="2369934"/>
            <a:ext cx="4694705" cy="2962805"/>
          </a:xfrm>
          <a:prstGeom prst="rect">
            <a:avLst/>
          </a:prstGeom>
        </p:spPr>
      </p:pic>
      <p:sp>
        <p:nvSpPr>
          <p:cNvPr id="5" name="Oval 4"/>
          <p:cNvSpPr/>
          <p:nvPr/>
        </p:nvSpPr>
        <p:spPr>
          <a:xfrm>
            <a:off x="4290646" y="2827606"/>
            <a:ext cx="2546252" cy="126609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333633" y="3246689"/>
            <a:ext cx="2496232" cy="461665"/>
          </a:xfrm>
          <a:prstGeom prst="rect">
            <a:avLst/>
          </a:prstGeom>
          <a:noFill/>
        </p:spPr>
        <p:txBody>
          <a:bodyPr wrap="square" rtlCol="0">
            <a:spAutoFit/>
          </a:bodyPr>
          <a:lstStyle/>
          <a:p>
            <a:r>
              <a:rPr lang="en-US" sz="2400" dirty="0"/>
              <a:t>3 hole travel cage</a:t>
            </a:r>
          </a:p>
        </p:txBody>
      </p:sp>
    </p:spTree>
    <p:extLst>
      <p:ext uri="{BB962C8B-B14F-4D97-AF65-F5344CB8AC3E}">
        <p14:creationId xmlns:p14="http://schemas.microsoft.com/office/powerpoint/2010/main" val="4253862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122241"/>
            <a:ext cx="7070502" cy="44395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57200" y="4960137"/>
            <a:ext cx="8068614" cy="1463040"/>
          </a:xfrm>
        </p:spPr>
        <p:txBody>
          <a:bodyPr/>
          <a:lstStyle/>
          <a:p>
            <a:r>
              <a:rPr lang="en-US" dirty="0"/>
              <a:t>  Breed Selection</a:t>
            </a:r>
          </a:p>
        </p:txBody>
      </p:sp>
      <p:sp>
        <p:nvSpPr>
          <p:cNvPr id="4" name="TextBox 3"/>
          <p:cNvSpPr txBox="1"/>
          <p:nvPr/>
        </p:nvSpPr>
        <p:spPr>
          <a:xfrm>
            <a:off x="457200" y="102814"/>
            <a:ext cx="10754139" cy="4524315"/>
          </a:xfrm>
          <a:prstGeom prst="rect">
            <a:avLst/>
          </a:prstGeom>
          <a:noFill/>
        </p:spPr>
        <p:txBody>
          <a:bodyPr wrap="square" rtlCol="0">
            <a:spAutoFit/>
          </a:bodyPr>
          <a:lstStyle/>
          <a:p>
            <a:r>
              <a:rPr lang="en-US" sz="3200" dirty="0"/>
              <a:t>Factors to Consider:</a:t>
            </a:r>
          </a:p>
          <a:p>
            <a:pPr marL="285750" indent="-285750">
              <a:buFont typeface="Arial" panose="020B0604020202020204" pitchFamily="34" charset="0"/>
              <a:buChar char="•"/>
            </a:pPr>
            <a:r>
              <a:rPr lang="en-US" sz="3200" dirty="0"/>
              <a:t>Breed availability (also consider color if                                      you plan to begin a breeding program)</a:t>
            </a:r>
          </a:p>
          <a:p>
            <a:pPr marL="285750" indent="-285750">
              <a:buFont typeface="Arial" panose="020B0604020202020204" pitchFamily="34" charset="0"/>
              <a:buChar char="•"/>
            </a:pPr>
            <a:r>
              <a:rPr lang="en-US" sz="3200" dirty="0"/>
              <a:t>Is the breed sanctioned </a:t>
            </a:r>
          </a:p>
          <a:p>
            <a:pPr marL="285750" indent="-285750">
              <a:buFont typeface="Arial" panose="020B0604020202020204" pitchFamily="34" charset="0"/>
              <a:buChar char="•"/>
            </a:pPr>
            <a:r>
              <a:rPr lang="en-US" sz="3200" dirty="0"/>
              <a:t>Temperament                                   </a:t>
            </a:r>
          </a:p>
          <a:p>
            <a:pPr marL="285750" indent="-285750">
              <a:buFont typeface="Arial" panose="020B0604020202020204" pitchFamily="34" charset="0"/>
              <a:buChar char="•"/>
            </a:pPr>
            <a:r>
              <a:rPr lang="en-US" sz="3200" dirty="0"/>
              <a:t>Size and resulting cage/facility                                                            requirements</a:t>
            </a:r>
          </a:p>
          <a:p>
            <a:pPr marL="285750" indent="-285750">
              <a:buFont typeface="Arial" panose="020B0604020202020204" pitchFamily="34" charset="0"/>
              <a:buChar char="•"/>
            </a:pPr>
            <a:r>
              <a:rPr lang="en-US" sz="3200" dirty="0"/>
              <a:t>Popularity of the breed at shows</a:t>
            </a:r>
          </a:p>
          <a:p>
            <a:pPr marL="285750" indent="-285750">
              <a:buFont typeface="Arial" panose="020B0604020202020204" pitchFamily="34" charset="0"/>
              <a:buChar char="•"/>
            </a:pPr>
            <a:r>
              <a:rPr lang="en-US" sz="3200" dirty="0"/>
              <a:t>www.arba.com</a:t>
            </a:r>
          </a:p>
        </p:txBody>
      </p:sp>
      <p:pic>
        <p:nvPicPr>
          <p:cNvPr id="6" name="Picture 5"/>
          <p:cNvPicPr>
            <a:picLocks noChangeAspect="1"/>
          </p:cNvPicPr>
          <p:nvPr/>
        </p:nvPicPr>
        <p:blipFill>
          <a:blip r:embed="rId2"/>
          <a:stretch>
            <a:fillRect/>
          </a:stretch>
        </p:blipFill>
        <p:spPr>
          <a:xfrm>
            <a:off x="9484932" y="297823"/>
            <a:ext cx="2477932" cy="1592956"/>
          </a:xfrm>
          <a:prstGeom prst="rect">
            <a:avLst/>
          </a:prstGeom>
        </p:spPr>
      </p:pic>
      <p:pic>
        <p:nvPicPr>
          <p:cNvPr id="7" name="Picture 6"/>
          <p:cNvPicPr>
            <a:picLocks noChangeAspect="1"/>
          </p:cNvPicPr>
          <p:nvPr/>
        </p:nvPicPr>
        <p:blipFill>
          <a:blip r:embed="rId3"/>
          <a:stretch>
            <a:fillRect/>
          </a:stretch>
        </p:blipFill>
        <p:spPr>
          <a:xfrm>
            <a:off x="7427698" y="244506"/>
            <a:ext cx="1826503" cy="1952759"/>
          </a:xfrm>
          <a:prstGeom prst="rect">
            <a:avLst/>
          </a:prstGeom>
        </p:spPr>
      </p:pic>
      <p:pic>
        <p:nvPicPr>
          <p:cNvPr id="3" name="Picture 2"/>
          <p:cNvPicPr>
            <a:picLocks noChangeAspect="1"/>
          </p:cNvPicPr>
          <p:nvPr/>
        </p:nvPicPr>
        <p:blipFill>
          <a:blip r:embed="rId4"/>
          <a:stretch>
            <a:fillRect/>
          </a:stretch>
        </p:blipFill>
        <p:spPr>
          <a:xfrm>
            <a:off x="6890197" y="2499172"/>
            <a:ext cx="2186726" cy="1751123"/>
          </a:xfrm>
          <a:prstGeom prst="rect">
            <a:avLst/>
          </a:prstGeom>
        </p:spPr>
      </p:pic>
      <p:pic>
        <p:nvPicPr>
          <p:cNvPr id="8" name="Picture 7"/>
          <p:cNvPicPr>
            <a:picLocks noChangeAspect="1"/>
          </p:cNvPicPr>
          <p:nvPr/>
        </p:nvPicPr>
        <p:blipFill>
          <a:blip r:embed="rId5"/>
          <a:stretch>
            <a:fillRect/>
          </a:stretch>
        </p:blipFill>
        <p:spPr>
          <a:xfrm>
            <a:off x="9429214" y="2499172"/>
            <a:ext cx="2533650" cy="1809750"/>
          </a:xfrm>
          <a:prstGeom prst="rect">
            <a:avLst/>
          </a:prstGeom>
        </p:spPr>
      </p:pic>
      <p:pic>
        <p:nvPicPr>
          <p:cNvPr id="9" name="Picture 8"/>
          <p:cNvPicPr>
            <a:picLocks noChangeAspect="1"/>
          </p:cNvPicPr>
          <p:nvPr/>
        </p:nvPicPr>
        <p:blipFill>
          <a:blip r:embed="rId6"/>
          <a:stretch>
            <a:fillRect/>
          </a:stretch>
        </p:blipFill>
        <p:spPr>
          <a:xfrm>
            <a:off x="8859994" y="4767732"/>
            <a:ext cx="2466975" cy="1847850"/>
          </a:xfrm>
          <a:prstGeom prst="rect">
            <a:avLst/>
          </a:prstGeom>
        </p:spPr>
      </p:pic>
      <p:pic>
        <p:nvPicPr>
          <p:cNvPr id="10" name="Picture 9"/>
          <p:cNvPicPr>
            <a:picLocks noChangeAspect="1"/>
          </p:cNvPicPr>
          <p:nvPr/>
        </p:nvPicPr>
        <p:blipFill>
          <a:blip r:embed="rId7"/>
          <a:stretch>
            <a:fillRect/>
          </a:stretch>
        </p:blipFill>
        <p:spPr>
          <a:xfrm>
            <a:off x="144417" y="4696294"/>
            <a:ext cx="2295525" cy="1990725"/>
          </a:xfrm>
          <a:prstGeom prst="rect">
            <a:avLst/>
          </a:prstGeom>
        </p:spPr>
      </p:pic>
      <p:pic>
        <p:nvPicPr>
          <p:cNvPr id="11" name="Picture 10"/>
          <p:cNvPicPr>
            <a:picLocks noChangeAspect="1"/>
          </p:cNvPicPr>
          <p:nvPr/>
        </p:nvPicPr>
        <p:blipFill rotWithShape="1">
          <a:blip r:embed="rId8"/>
          <a:srcRect l="13451" t="4925" r="19681" b="4934"/>
          <a:stretch/>
        </p:blipFill>
        <p:spPr>
          <a:xfrm>
            <a:off x="2627290" y="4958366"/>
            <a:ext cx="1751527" cy="1571223"/>
          </a:xfrm>
          <a:prstGeom prst="rect">
            <a:avLst/>
          </a:prstGeom>
        </p:spPr>
      </p:pic>
    </p:spTree>
    <p:extLst>
      <p:ext uri="{BB962C8B-B14F-4D97-AF65-F5344CB8AC3E}">
        <p14:creationId xmlns:p14="http://schemas.microsoft.com/office/powerpoint/2010/main" val="1405415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extBox 1"/>
          <p:cNvSpPr txBox="1"/>
          <p:nvPr/>
        </p:nvSpPr>
        <p:spPr>
          <a:xfrm>
            <a:off x="140677" y="211015"/>
            <a:ext cx="11774658" cy="769441"/>
          </a:xfrm>
          <a:prstGeom prst="rect">
            <a:avLst/>
          </a:prstGeom>
          <a:noFill/>
        </p:spPr>
        <p:txBody>
          <a:bodyPr wrap="square" rtlCol="0">
            <a:spAutoFit/>
          </a:bodyPr>
          <a:lstStyle/>
          <a:p>
            <a:r>
              <a:rPr lang="en-US" sz="2200" b="1" dirty="0"/>
              <a:t>Scale:  </a:t>
            </a:r>
            <a:r>
              <a:rPr lang="en-US" sz="2200" dirty="0"/>
              <a:t>Weight is a common reason for disqualification.  I keep a scale in my classroom that my students are free to use (they bring their rabbits to school) if they have concerns about the rabbit’s weight.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5324" y="1128547"/>
            <a:ext cx="7325363" cy="5504369"/>
          </a:xfrm>
          <a:prstGeom prst="rect">
            <a:avLst/>
          </a:prstGeom>
        </p:spPr>
      </p:pic>
    </p:spTree>
    <p:extLst>
      <p:ext uri="{BB962C8B-B14F-4D97-AF65-F5344CB8AC3E}">
        <p14:creationId xmlns:p14="http://schemas.microsoft.com/office/powerpoint/2010/main" val="4039042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extBox 1"/>
          <p:cNvSpPr txBox="1"/>
          <p:nvPr/>
        </p:nvSpPr>
        <p:spPr>
          <a:xfrm>
            <a:off x="112542" y="98474"/>
            <a:ext cx="11943470" cy="892552"/>
          </a:xfrm>
          <a:prstGeom prst="rect">
            <a:avLst/>
          </a:prstGeom>
          <a:noFill/>
        </p:spPr>
        <p:txBody>
          <a:bodyPr wrap="square" rtlCol="0">
            <a:spAutoFit/>
          </a:bodyPr>
          <a:lstStyle/>
          <a:p>
            <a:r>
              <a:rPr lang="en-US" sz="2800" b="1" dirty="0"/>
              <a:t>Doesn’t my rabbit already have 4 legs?</a:t>
            </a:r>
          </a:p>
          <a:p>
            <a:r>
              <a:rPr lang="en-US" sz="2400" dirty="0"/>
              <a:t>Source: www.thenaturetrail.com</a:t>
            </a:r>
          </a:p>
        </p:txBody>
      </p:sp>
      <p:pic>
        <p:nvPicPr>
          <p:cNvPr id="3" name="Picture 2"/>
          <p:cNvPicPr>
            <a:picLocks noChangeAspect="1"/>
          </p:cNvPicPr>
          <p:nvPr/>
        </p:nvPicPr>
        <p:blipFill>
          <a:blip r:embed="rId2"/>
          <a:stretch>
            <a:fillRect/>
          </a:stretch>
        </p:blipFill>
        <p:spPr>
          <a:xfrm>
            <a:off x="112542" y="1521654"/>
            <a:ext cx="11943470" cy="5011627"/>
          </a:xfrm>
          <a:prstGeom prst="rect">
            <a:avLst/>
          </a:prstGeom>
        </p:spPr>
      </p:pic>
    </p:spTree>
    <p:extLst>
      <p:ext uri="{BB962C8B-B14F-4D97-AF65-F5344CB8AC3E}">
        <p14:creationId xmlns:p14="http://schemas.microsoft.com/office/powerpoint/2010/main" val="4242059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extBox 1"/>
          <p:cNvSpPr txBox="1"/>
          <p:nvPr/>
        </p:nvSpPr>
        <p:spPr>
          <a:xfrm>
            <a:off x="0" y="0"/>
            <a:ext cx="12192000" cy="954107"/>
          </a:xfrm>
          <a:prstGeom prst="rect">
            <a:avLst/>
          </a:prstGeom>
          <a:noFill/>
        </p:spPr>
        <p:txBody>
          <a:bodyPr wrap="square" rtlCol="0">
            <a:spAutoFit/>
          </a:bodyPr>
          <a:lstStyle/>
          <a:p>
            <a:r>
              <a:rPr lang="en-US" sz="2800" b="1" dirty="0"/>
              <a:t>How legs accumulate to Grand Champion status…</a:t>
            </a:r>
            <a:endParaRPr lang="en-US" sz="2800" dirty="0"/>
          </a:p>
          <a:p>
            <a:endParaRPr lang="en-US" sz="2800" b="1" dirty="0"/>
          </a:p>
        </p:txBody>
      </p:sp>
      <p:pic>
        <p:nvPicPr>
          <p:cNvPr id="3" name="Picture 2"/>
          <p:cNvPicPr>
            <a:picLocks noChangeAspect="1"/>
          </p:cNvPicPr>
          <p:nvPr/>
        </p:nvPicPr>
        <p:blipFill>
          <a:blip r:embed="rId2"/>
          <a:stretch>
            <a:fillRect/>
          </a:stretch>
        </p:blipFill>
        <p:spPr>
          <a:xfrm>
            <a:off x="1153551" y="477053"/>
            <a:ext cx="9884898" cy="6235434"/>
          </a:xfrm>
          <a:prstGeom prst="rect">
            <a:avLst/>
          </a:prstGeom>
        </p:spPr>
      </p:pic>
    </p:spTree>
    <p:extLst>
      <p:ext uri="{BB962C8B-B14F-4D97-AF65-F5344CB8AC3E}">
        <p14:creationId xmlns:p14="http://schemas.microsoft.com/office/powerpoint/2010/main" val="563537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Health Care</a:t>
            </a:r>
          </a:p>
        </p:txBody>
      </p:sp>
      <p:sp>
        <p:nvSpPr>
          <p:cNvPr id="3" name="Rectangle 2"/>
          <p:cNvSpPr/>
          <p:nvPr/>
        </p:nvSpPr>
        <p:spPr>
          <a:xfrm>
            <a:off x="731521" y="464235"/>
            <a:ext cx="10677378" cy="2532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31521" y="683886"/>
            <a:ext cx="10677378" cy="2092881"/>
          </a:xfrm>
          <a:prstGeom prst="rect">
            <a:avLst/>
          </a:prstGeom>
          <a:noFill/>
        </p:spPr>
        <p:txBody>
          <a:bodyPr wrap="square" rtlCol="0">
            <a:spAutoFit/>
          </a:bodyPr>
          <a:lstStyle/>
          <a:p>
            <a:endParaRPr lang="en-US" sz="2800" dirty="0"/>
          </a:p>
          <a:p>
            <a:r>
              <a:rPr lang="en-US" sz="2800" dirty="0"/>
              <a:t>Vaccines:  There are no approved vaccines for rabbits.</a:t>
            </a:r>
          </a:p>
          <a:p>
            <a:endParaRPr lang="en-US" sz="2800" dirty="0"/>
          </a:p>
          <a:p>
            <a:r>
              <a:rPr lang="en-US" sz="2800" dirty="0"/>
              <a:t>The following health questions and answers are from www.arba.net</a:t>
            </a:r>
          </a:p>
          <a:p>
            <a:endParaRPr lang="en-US" dirty="0"/>
          </a:p>
        </p:txBody>
      </p:sp>
    </p:spTree>
    <p:extLst>
      <p:ext uri="{BB962C8B-B14F-4D97-AF65-F5344CB8AC3E}">
        <p14:creationId xmlns:p14="http://schemas.microsoft.com/office/powerpoint/2010/main" val="24218828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extBox 3"/>
          <p:cNvSpPr txBox="1"/>
          <p:nvPr/>
        </p:nvSpPr>
        <p:spPr>
          <a:xfrm>
            <a:off x="267286" y="253218"/>
            <a:ext cx="11704320" cy="5632311"/>
          </a:xfrm>
          <a:prstGeom prst="rect">
            <a:avLst/>
          </a:prstGeom>
          <a:noFill/>
        </p:spPr>
        <p:txBody>
          <a:bodyPr wrap="square" rtlCol="0">
            <a:spAutoFit/>
          </a:bodyPr>
          <a:lstStyle/>
          <a:p>
            <a:r>
              <a:rPr lang="en-US" sz="2400" b="1" dirty="0"/>
              <a:t>How do I worm my rabbit, and how often should this be done?</a:t>
            </a:r>
            <a:endParaRPr lang="en-US" sz="2400" dirty="0"/>
          </a:p>
          <a:p>
            <a:r>
              <a:rPr lang="en-US" sz="2400" dirty="0"/>
              <a:t>The common intestinal parasites that domestic rabbits can be infected with include pinworms, tapeworms, flukes, and </a:t>
            </a:r>
            <a:r>
              <a:rPr lang="en-US" sz="2400" dirty="0" err="1"/>
              <a:t>coccidia</a:t>
            </a:r>
            <a:r>
              <a:rPr lang="en-US" sz="2400" dirty="0"/>
              <a:t>. Pin worms are thread-sized and approximately one inch long. If an infestation is present, the pinworms can be seen protruding from the droppings or in herd situations. </a:t>
            </a:r>
            <a:r>
              <a:rPr lang="en-US" sz="2400" dirty="0" err="1"/>
              <a:t>Piperazine</a:t>
            </a:r>
            <a:r>
              <a:rPr lang="en-US" sz="2400" dirty="0"/>
              <a:t>, a product sold for livestock, can be mixed in the water at livestock dosages. When pin worms are seen in one rabbit in a herd, treat the entire herd as the worm quickly spreads through the </a:t>
            </a:r>
            <a:r>
              <a:rPr lang="en-US" sz="2400" dirty="0" err="1"/>
              <a:t>rabbitry</a:t>
            </a:r>
            <a:r>
              <a:rPr lang="en-US" sz="2400" dirty="0"/>
              <a:t>. Worming once a week for 3 weeks is indicated to be sure all the immature forms are killed. Watch droppings closely as this proves that the worms are gone and have not come back. </a:t>
            </a:r>
            <a:r>
              <a:rPr lang="en-US" sz="2400" dirty="0" err="1"/>
              <a:t>Coccidia</a:t>
            </a:r>
            <a:r>
              <a:rPr lang="en-US" sz="2400" dirty="0"/>
              <a:t> are a protozoal parasite that requires microscopic confirmation at your local veterinarian and cannot be seen with the naked eye. Very young rabbits will stop eating, become dehydrated, and may or may not have diarrhea. Because these signs are vague and can be due to other problems, it is good practice to use </a:t>
            </a:r>
            <a:r>
              <a:rPr lang="en-US" sz="2400" dirty="0" err="1"/>
              <a:t>coccidiostats</a:t>
            </a:r>
            <a:r>
              <a:rPr lang="en-US" sz="2400" dirty="0"/>
              <a:t> routinely in your herd. The medication </a:t>
            </a:r>
            <a:r>
              <a:rPr lang="en-US" sz="2400" dirty="0" err="1"/>
              <a:t>Corid</a:t>
            </a:r>
            <a:r>
              <a:rPr lang="en-US" sz="2400" dirty="0"/>
              <a:t>, commonly used for poultry, can be used at a dose of 0.5 </a:t>
            </a:r>
            <a:r>
              <a:rPr lang="en-US" sz="2400" dirty="0" err="1"/>
              <a:t>cc?s</a:t>
            </a:r>
            <a:r>
              <a:rPr lang="en-US" sz="2400" dirty="0"/>
              <a:t> per 500 mL (17 oz.) of water. It is recommended that the herd be treated for at least five days to ensure all rabbits have ingested the medication.</a:t>
            </a:r>
          </a:p>
        </p:txBody>
      </p:sp>
    </p:spTree>
    <p:extLst>
      <p:ext uri="{BB962C8B-B14F-4D97-AF65-F5344CB8AC3E}">
        <p14:creationId xmlns:p14="http://schemas.microsoft.com/office/powerpoint/2010/main" val="2883011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extBox 1"/>
          <p:cNvSpPr txBox="1"/>
          <p:nvPr/>
        </p:nvSpPr>
        <p:spPr>
          <a:xfrm>
            <a:off x="253218" y="182880"/>
            <a:ext cx="11704320" cy="5509200"/>
          </a:xfrm>
          <a:prstGeom prst="rect">
            <a:avLst/>
          </a:prstGeom>
          <a:noFill/>
        </p:spPr>
        <p:txBody>
          <a:bodyPr wrap="square" rtlCol="0">
            <a:spAutoFit/>
          </a:bodyPr>
          <a:lstStyle/>
          <a:p>
            <a:r>
              <a:rPr lang="en-US" sz="3200" b="1" dirty="0"/>
              <a:t>Is it true that there are several antibiotics that are toxic to rabbits?</a:t>
            </a:r>
            <a:endParaRPr lang="en-US" sz="3200" dirty="0"/>
          </a:p>
          <a:p>
            <a:endParaRPr lang="en-US" sz="3200" dirty="0"/>
          </a:p>
          <a:p>
            <a:r>
              <a:rPr lang="en-US" sz="3200" dirty="0"/>
              <a:t>YES! The following medications should not be used if another alternative is available:</a:t>
            </a:r>
          </a:p>
          <a:p>
            <a:r>
              <a:rPr lang="en-US" sz="3200" dirty="0"/>
              <a:t>Amoxicillin or Amoxicillin/clavulanic acid</a:t>
            </a:r>
          </a:p>
          <a:p>
            <a:r>
              <a:rPr lang="en-US" sz="3200" dirty="0"/>
              <a:t>Ampicillin</a:t>
            </a:r>
          </a:p>
          <a:p>
            <a:r>
              <a:rPr lang="en-US" sz="3200" dirty="0" err="1"/>
              <a:t>Cephalosporins</a:t>
            </a:r>
            <a:endParaRPr lang="en-US" sz="3200" dirty="0"/>
          </a:p>
          <a:p>
            <a:r>
              <a:rPr lang="en-US" sz="3200" dirty="0"/>
              <a:t>Clindamycin</a:t>
            </a:r>
          </a:p>
          <a:p>
            <a:r>
              <a:rPr lang="en-US" sz="3200" dirty="0"/>
              <a:t>Erythromycin</a:t>
            </a:r>
          </a:p>
          <a:p>
            <a:r>
              <a:rPr lang="en-US" sz="3200" dirty="0" err="1"/>
              <a:t>Lincomycin</a:t>
            </a:r>
            <a:endParaRPr lang="en-US" sz="3200" dirty="0"/>
          </a:p>
          <a:p>
            <a:r>
              <a:rPr lang="en-US" sz="3200" dirty="0"/>
              <a:t>Penicillin (orally only; Penicillin can be used parenterally in rabbits)</a:t>
            </a:r>
          </a:p>
        </p:txBody>
      </p:sp>
    </p:spTree>
    <p:extLst>
      <p:ext uri="{BB962C8B-B14F-4D97-AF65-F5344CB8AC3E}">
        <p14:creationId xmlns:p14="http://schemas.microsoft.com/office/powerpoint/2010/main" val="7277015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extBox 1"/>
          <p:cNvSpPr txBox="1"/>
          <p:nvPr/>
        </p:nvSpPr>
        <p:spPr>
          <a:xfrm>
            <a:off x="154745" y="225083"/>
            <a:ext cx="11901267" cy="5262979"/>
          </a:xfrm>
          <a:prstGeom prst="rect">
            <a:avLst/>
          </a:prstGeom>
          <a:noFill/>
        </p:spPr>
        <p:txBody>
          <a:bodyPr wrap="square" rtlCol="0">
            <a:spAutoFit/>
          </a:bodyPr>
          <a:lstStyle/>
          <a:p>
            <a:r>
              <a:rPr lang="en-US" sz="2800" b="1" dirty="0"/>
              <a:t>What are some good items to place in a first aid kit?</a:t>
            </a:r>
            <a:endParaRPr lang="en-US" sz="2800" dirty="0"/>
          </a:p>
          <a:p>
            <a:endParaRPr lang="en-US" sz="2800" dirty="0"/>
          </a:p>
          <a:p>
            <a:r>
              <a:rPr lang="en-US" sz="2800" dirty="0"/>
              <a:t>Antibiotics: PPG (Penicillin-Procaine G), </a:t>
            </a:r>
            <a:r>
              <a:rPr lang="en-US" sz="2800" dirty="0" err="1"/>
              <a:t>Terramycin</a:t>
            </a:r>
            <a:r>
              <a:rPr lang="en-US" sz="2800" dirty="0"/>
              <a:t> ophthalmic ointment (</a:t>
            </a:r>
            <a:r>
              <a:rPr lang="en-US" sz="2800" dirty="0" err="1"/>
              <a:t>oxytetracycline</a:t>
            </a:r>
            <a:r>
              <a:rPr lang="en-US" sz="2800" dirty="0"/>
              <a:t> with </a:t>
            </a:r>
            <a:r>
              <a:rPr lang="en-US" sz="2800" dirty="0" err="1"/>
              <a:t>polymixin</a:t>
            </a:r>
            <a:r>
              <a:rPr lang="en-US" sz="2800" dirty="0"/>
              <a:t> B), </a:t>
            </a:r>
            <a:r>
              <a:rPr lang="en-US" sz="2800" dirty="0" err="1"/>
              <a:t>Terramycin</a:t>
            </a:r>
            <a:r>
              <a:rPr lang="en-US" sz="2800" dirty="0"/>
              <a:t> soluble powder (</a:t>
            </a:r>
            <a:r>
              <a:rPr lang="en-US" sz="2800" dirty="0" err="1"/>
              <a:t>oxytetracycline</a:t>
            </a:r>
            <a:r>
              <a:rPr lang="en-US" sz="2800" dirty="0"/>
              <a:t>)</a:t>
            </a:r>
          </a:p>
          <a:p>
            <a:r>
              <a:rPr lang="en-US" sz="2800" dirty="0" err="1"/>
              <a:t>Anthelmintics</a:t>
            </a:r>
            <a:r>
              <a:rPr lang="en-US" sz="2800" dirty="0"/>
              <a:t> (Anti-parasites): </a:t>
            </a:r>
            <a:r>
              <a:rPr lang="en-US" sz="2800" dirty="0" err="1"/>
              <a:t>Ivermectin</a:t>
            </a:r>
            <a:r>
              <a:rPr lang="en-US" sz="2800" dirty="0"/>
              <a:t>, </a:t>
            </a:r>
            <a:r>
              <a:rPr lang="en-US" sz="2800" dirty="0" err="1"/>
              <a:t>Fenbendazole</a:t>
            </a:r>
            <a:r>
              <a:rPr lang="en-US" sz="2800" dirty="0"/>
              <a:t>, </a:t>
            </a:r>
            <a:r>
              <a:rPr lang="en-US" sz="2800" dirty="0" err="1"/>
              <a:t>Corid</a:t>
            </a:r>
            <a:r>
              <a:rPr lang="en-US" sz="2800" dirty="0"/>
              <a:t>, </a:t>
            </a:r>
            <a:r>
              <a:rPr lang="en-US" sz="2800" dirty="0" err="1"/>
              <a:t>Piperazine</a:t>
            </a:r>
            <a:endParaRPr lang="en-US" sz="2800" dirty="0"/>
          </a:p>
          <a:p>
            <a:r>
              <a:rPr lang="en-US" sz="2800" dirty="0"/>
              <a:t>Anticoagulants (bleeding nails): Kwik Stop (Styptic), corn starch</a:t>
            </a:r>
          </a:p>
          <a:p>
            <a:r>
              <a:rPr lang="en-US" sz="2800" dirty="0"/>
              <a:t>Bandages: Gauze pads, </a:t>
            </a:r>
            <a:r>
              <a:rPr lang="en-US" sz="2800" dirty="0" err="1"/>
              <a:t>vetwrap</a:t>
            </a:r>
            <a:r>
              <a:rPr lang="en-US" sz="2800" dirty="0"/>
              <a:t>, ace bandage</a:t>
            </a:r>
          </a:p>
          <a:p>
            <a:r>
              <a:rPr lang="en-US" sz="2800" dirty="0"/>
              <a:t>Critical Care: Sub-Q (subcutaneous) fluids (LRS, </a:t>
            </a:r>
            <a:r>
              <a:rPr lang="en-US" sz="2800" dirty="0" err="1"/>
              <a:t>Plasmalyte</a:t>
            </a:r>
            <a:r>
              <a:rPr lang="en-US" sz="2800" dirty="0"/>
              <a:t>, 0.9% </a:t>
            </a:r>
            <a:r>
              <a:rPr lang="en-US" sz="2800" dirty="0" err="1"/>
              <a:t>NaCl</a:t>
            </a:r>
            <a:r>
              <a:rPr lang="en-US" sz="2800" dirty="0"/>
              <a:t>), Oxbow Critical Care, Rabbit </a:t>
            </a:r>
            <a:r>
              <a:rPr lang="en-US" sz="2800" dirty="0" err="1"/>
              <a:t>Nutri</a:t>
            </a:r>
            <a:r>
              <a:rPr lang="en-US" sz="2800" dirty="0"/>
              <a:t> Drops, Acid Pack 4-Way, Fast Track</a:t>
            </a:r>
          </a:p>
          <a:p>
            <a:r>
              <a:rPr lang="en-US" sz="2800" dirty="0"/>
              <a:t>Hypodermic needles &amp; Syringes: 22 gauge for injections, 20 gauge for SQ fluids</a:t>
            </a:r>
          </a:p>
          <a:p>
            <a:r>
              <a:rPr lang="en-US" sz="2800" dirty="0"/>
              <a:t>Healing: Silver </a:t>
            </a:r>
            <a:r>
              <a:rPr lang="en-US" sz="2800" dirty="0" err="1"/>
              <a:t>Sulfadiazene</a:t>
            </a:r>
            <a:r>
              <a:rPr lang="en-US" sz="2800" dirty="0"/>
              <a:t>, Preparation H</a:t>
            </a:r>
          </a:p>
          <a:p>
            <a:r>
              <a:rPr lang="en-US" sz="2800" dirty="0"/>
              <a:t>Teeth &amp; Nails: Toenail clippers, wire cutters</a:t>
            </a:r>
          </a:p>
        </p:txBody>
      </p:sp>
    </p:spTree>
    <p:extLst>
      <p:ext uri="{BB962C8B-B14F-4D97-AF65-F5344CB8AC3E}">
        <p14:creationId xmlns:p14="http://schemas.microsoft.com/office/powerpoint/2010/main" val="1587277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extBox 1"/>
          <p:cNvSpPr txBox="1"/>
          <p:nvPr/>
        </p:nvSpPr>
        <p:spPr>
          <a:xfrm>
            <a:off x="112542" y="112542"/>
            <a:ext cx="11873132" cy="5632311"/>
          </a:xfrm>
          <a:prstGeom prst="rect">
            <a:avLst/>
          </a:prstGeom>
          <a:noFill/>
        </p:spPr>
        <p:txBody>
          <a:bodyPr wrap="square" rtlCol="0">
            <a:spAutoFit/>
          </a:bodyPr>
          <a:lstStyle/>
          <a:p>
            <a:r>
              <a:rPr lang="en-US" sz="2000" b="1" dirty="0"/>
              <a:t>My rabbit has white nasal discharge when it sneezes. What's going on?</a:t>
            </a:r>
            <a:endParaRPr lang="en-US" sz="2000" dirty="0"/>
          </a:p>
          <a:p>
            <a:r>
              <a:rPr lang="en-US" sz="2000" dirty="0"/>
              <a:t>Any rabbit with thick, white (or off white) nasal discharge likely has an upper respiratory infection. These are fairly common in domestic rabbits and relatively easy to treat but many times difficult to completely cure. Many rabbits respond well to antibiotics given twice daily for 2-4 weeks at a time. Most of these medications are obtained through a licensed veterinarian. Please be aware that upper respiratory infections are transmitted via the air. Do not house the sick rabbit near other rabbits or bring him/her to a rabbit show!</a:t>
            </a:r>
          </a:p>
          <a:p>
            <a:endParaRPr lang="en-US" sz="2000" b="1" dirty="0"/>
          </a:p>
          <a:p>
            <a:r>
              <a:rPr lang="en-US" sz="2000" b="1" dirty="0"/>
              <a:t>The area around my rabbits lower eyes are wet and matted. What is weepy eye?</a:t>
            </a:r>
            <a:endParaRPr lang="en-US" sz="2000" dirty="0"/>
          </a:p>
          <a:p>
            <a:r>
              <a:rPr lang="en-US" sz="2000" dirty="0"/>
              <a:t>Weepy eye is the infection and/or inflammation of the conjunctiva (the eyelids), nasolacrimal duct (the tube that connects the eye to the nose), or both. Rabbits will have marked wetness around the eyes and may cause them to lose hair there. This condition can be treated with antibiotic drops or ointments that include </a:t>
            </a:r>
            <a:r>
              <a:rPr lang="en-US" sz="2000" dirty="0" err="1"/>
              <a:t>Oxytetracycline</a:t>
            </a:r>
            <a:r>
              <a:rPr lang="en-US" sz="2000" dirty="0"/>
              <a:t>, Gentamicin, or </a:t>
            </a:r>
            <a:r>
              <a:rPr lang="en-US" sz="2000" dirty="0" err="1"/>
              <a:t>Ofloxacin</a:t>
            </a:r>
            <a:r>
              <a:rPr lang="en-US" sz="2000" dirty="0"/>
              <a:t> drops.</a:t>
            </a:r>
          </a:p>
          <a:p>
            <a:endParaRPr lang="en-US" sz="2000" b="1" dirty="0"/>
          </a:p>
          <a:p>
            <a:r>
              <a:rPr lang="en-US" sz="2000" b="1" dirty="0"/>
              <a:t>My rabbit has abundant white, scaly, dandruff. What is this?</a:t>
            </a:r>
            <a:endParaRPr lang="en-US" sz="2000" dirty="0"/>
          </a:p>
          <a:p>
            <a:r>
              <a:rPr lang="en-US" sz="2000" dirty="0"/>
              <a:t>There is a good chance that your rabbit has fur mites. These microscopic mites burrow through the skin and hair causing large flakes (dandruff) to come off the rabbit. It is most common around the nape of the neck. </a:t>
            </a:r>
            <a:r>
              <a:rPr lang="en-US" sz="2000" dirty="0" err="1"/>
              <a:t>Ivermectin</a:t>
            </a:r>
            <a:r>
              <a:rPr lang="en-US" sz="2000" dirty="0"/>
              <a:t> 1% at a dose of 0.02 </a:t>
            </a:r>
            <a:r>
              <a:rPr lang="en-US" sz="2000" dirty="0" err="1"/>
              <a:t>cc?s</a:t>
            </a:r>
            <a:r>
              <a:rPr lang="en-US" sz="2000" dirty="0"/>
              <a:t> per pound of body weight given orally or subcutaneously is an effective treatment. Treat two weeks after the first dose to ensure the mites are gone.</a:t>
            </a:r>
          </a:p>
        </p:txBody>
      </p:sp>
    </p:spTree>
    <p:extLst>
      <p:ext uri="{BB962C8B-B14F-4D97-AF65-F5344CB8AC3E}">
        <p14:creationId xmlns:p14="http://schemas.microsoft.com/office/powerpoint/2010/main" val="38978049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extBox 1"/>
          <p:cNvSpPr txBox="1"/>
          <p:nvPr/>
        </p:nvSpPr>
        <p:spPr>
          <a:xfrm>
            <a:off x="196948" y="154745"/>
            <a:ext cx="11802794" cy="6555641"/>
          </a:xfrm>
          <a:prstGeom prst="rect">
            <a:avLst/>
          </a:prstGeom>
          <a:noFill/>
        </p:spPr>
        <p:txBody>
          <a:bodyPr wrap="square" rtlCol="0">
            <a:spAutoFit/>
          </a:bodyPr>
          <a:lstStyle/>
          <a:p>
            <a:r>
              <a:rPr lang="en-US" sz="2000" b="1" dirty="0"/>
              <a:t>What are these black crusts in the ear canal of my rabbit?</a:t>
            </a:r>
            <a:endParaRPr lang="en-US" sz="2000" dirty="0"/>
          </a:p>
          <a:p>
            <a:r>
              <a:rPr lang="en-US" sz="2000" dirty="0"/>
              <a:t>Ear mites are common in rabbits and cause large crusts and scabs in the ear canals. They can be effectively treated with </a:t>
            </a:r>
            <a:r>
              <a:rPr lang="en-US" sz="2000" dirty="0" err="1"/>
              <a:t>Ivermectin</a:t>
            </a:r>
            <a:r>
              <a:rPr lang="en-US" sz="2000" dirty="0"/>
              <a:t> 1% at a dose of 0.02 cc’s per pound of body weight given orally or subcutaneously is an effective treatment. Treat two weeks after the first dose to ensure the mites are gone.</a:t>
            </a:r>
          </a:p>
          <a:p>
            <a:r>
              <a:rPr lang="en-US" sz="2000" dirty="0"/>
              <a:t> </a:t>
            </a:r>
          </a:p>
          <a:p>
            <a:r>
              <a:rPr lang="en-US" sz="2000" b="1" dirty="0"/>
              <a:t>What are sore hocks?</a:t>
            </a:r>
            <a:endParaRPr lang="en-US" sz="2000" dirty="0"/>
          </a:p>
          <a:p>
            <a:r>
              <a:rPr lang="en-US" sz="2000" dirty="0"/>
              <a:t>These are inflamed, ulcerated areas of the hock (the back of the foot, or ankle) and commonly affect Rex breeds of rabbits or breeds over 7 pounds. This can be due to sitting on a wire bottom cage for too long which erodes the protective layer of fur on the hock. Provide a solid resting place for the affected rabbit and consider a topical cream or salve to assist with healing.</a:t>
            </a:r>
          </a:p>
          <a:p>
            <a:endParaRPr lang="en-US" sz="2000" dirty="0"/>
          </a:p>
          <a:p>
            <a:r>
              <a:rPr lang="en-US" sz="2000" b="1" dirty="0"/>
              <a:t>My rabbit or cavy just broke his/her tooth!</a:t>
            </a:r>
            <a:endParaRPr lang="en-US" sz="2000" dirty="0"/>
          </a:p>
          <a:p>
            <a:r>
              <a:rPr lang="en-US" sz="2000" dirty="0"/>
              <a:t>Fear not! Because rabbits teeth erupt continuously throughout their life, the tooth will grow back in the next few weeks.</a:t>
            </a:r>
          </a:p>
          <a:p>
            <a:endParaRPr lang="en-US" sz="2000" dirty="0"/>
          </a:p>
          <a:p>
            <a:r>
              <a:rPr lang="en-US" sz="2000" b="1" dirty="0"/>
              <a:t>My rabbit has misaligned teeth. What is this?</a:t>
            </a:r>
            <a:endParaRPr lang="en-US" sz="2000" dirty="0"/>
          </a:p>
          <a:p>
            <a:r>
              <a:rPr lang="en-US" sz="2000" dirty="0"/>
              <a:t>This is called malocclusion in rabbits. Normal rabbits have the upper incisors overlap the lower incisors. The teeth move against each while eating and prevent them from getting longer. The simple form happens when the incisor teeth meet head on and do not overlap. The advanced form, sometimes called ?wolf teeth? occurs when the upper or lower incisors are deviated in a way that allows them to continuously grow. This condition must be corrected by clipping the teeth periodically or they will eventually prevent the rabbit from eating.</a:t>
            </a:r>
          </a:p>
        </p:txBody>
      </p:sp>
    </p:spTree>
    <p:extLst>
      <p:ext uri="{BB962C8B-B14F-4D97-AF65-F5344CB8AC3E}">
        <p14:creationId xmlns:p14="http://schemas.microsoft.com/office/powerpoint/2010/main" val="4036276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33289" y="98474"/>
            <a:ext cx="11690252" cy="4403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p:txBody>
          <a:bodyPr/>
          <a:lstStyle/>
          <a:p>
            <a:r>
              <a:rPr lang="en-US" dirty="0"/>
              <a:t>Resources</a:t>
            </a:r>
          </a:p>
        </p:txBody>
      </p:sp>
      <p:sp>
        <p:nvSpPr>
          <p:cNvPr id="6" name="TextBox 5"/>
          <p:cNvSpPr txBox="1"/>
          <p:nvPr/>
        </p:nvSpPr>
        <p:spPr>
          <a:xfrm>
            <a:off x="233289" y="0"/>
            <a:ext cx="11690252" cy="4801314"/>
          </a:xfrm>
          <a:prstGeom prst="rect">
            <a:avLst/>
          </a:prstGeom>
          <a:noFill/>
        </p:spPr>
        <p:txBody>
          <a:bodyPr wrap="square" rtlCol="0">
            <a:spAutoFit/>
          </a:bodyPr>
          <a:lstStyle/>
          <a:p>
            <a:pPr marL="571500" indent="-571500">
              <a:buFont typeface="Arial" panose="020B0604020202020204" pitchFamily="34" charset="0"/>
              <a:buChar char="•"/>
            </a:pPr>
            <a:r>
              <a:rPr lang="en-US" sz="3600" dirty="0"/>
              <a:t>American Rabbit Breeder Association www.arba.net </a:t>
            </a:r>
          </a:p>
          <a:p>
            <a:pPr marL="571500" indent="-571500">
              <a:buFont typeface="Arial" panose="020B0604020202020204" pitchFamily="34" charset="0"/>
              <a:buChar char="•"/>
            </a:pPr>
            <a:r>
              <a:rPr lang="en-US" sz="3600" dirty="0"/>
              <a:t>The Standard of Perfection (available from ARBA)</a:t>
            </a:r>
          </a:p>
          <a:p>
            <a:pPr marL="571500" indent="-571500">
              <a:buFont typeface="Arial" panose="020B0604020202020204" pitchFamily="34" charset="0"/>
              <a:buChar char="•"/>
            </a:pPr>
            <a:r>
              <a:rPr lang="en-US" sz="3600" dirty="0"/>
              <a:t>Breed Associations</a:t>
            </a:r>
          </a:p>
          <a:p>
            <a:pPr marL="571500" indent="-571500">
              <a:buFont typeface="Arial" panose="020B0604020202020204" pitchFamily="34" charset="0"/>
              <a:buChar char="•"/>
            </a:pPr>
            <a:r>
              <a:rPr lang="en-US" sz="3600" dirty="0"/>
              <a:t>University Extension publications created for 4-H such as Rabbits, Rabbits, Rabbits by Iowa State University available as a PDF at:</a:t>
            </a:r>
          </a:p>
          <a:p>
            <a:r>
              <a:rPr lang="en-US" sz="3600" dirty="0"/>
              <a:t>http://www.extension.iastate.edu/4h/sites/www.extension.iastate.edu/files/4h/Publications/4H662rabbitsrabbitsrabbits.pdf</a:t>
            </a:r>
          </a:p>
          <a:p>
            <a:endParaRPr lang="en-US" dirty="0"/>
          </a:p>
        </p:txBody>
      </p:sp>
    </p:spTree>
    <p:extLst>
      <p:ext uri="{BB962C8B-B14F-4D97-AF65-F5344CB8AC3E}">
        <p14:creationId xmlns:p14="http://schemas.microsoft.com/office/powerpoint/2010/main" val="659485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extBox 1"/>
          <p:cNvSpPr txBox="1"/>
          <p:nvPr/>
        </p:nvSpPr>
        <p:spPr>
          <a:xfrm>
            <a:off x="196948" y="225083"/>
            <a:ext cx="11844997" cy="4524315"/>
          </a:xfrm>
          <a:prstGeom prst="rect">
            <a:avLst/>
          </a:prstGeom>
          <a:noFill/>
        </p:spPr>
        <p:txBody>
          <a:bodyPr wrap="square" rtlCol="0">
            <a:spAutoFit/>
          </a:bodyPr>
          <a:lstStyle/>
          <a:p>
            <a:r>
              <a:rPr lang="en-US" sz="3600" dirty="0"/>
              <a:t>Once you select a breed it is very important that you study the </a:t>
            </a:r>
            <a:r>
              <a:rPr lang="en-US" sz="3600" u="sng" dirty="0"/>
              <a:t>Standard of Perfection</a:t>
            </a:r>
            <a:r>
              <a:rPr lang="en-US" sz="3600" dirty="0"/>
              <a:t> for that breed prior to making any purchases.  Each breed and color within the breed has characteristics that are considered flaws (points will be deducted at the show table) and disqualifications (rabbit will be dismissed from the show table).  Knowing the breed standard will help you to select the best animals possible and  protect you and your students from dishonest breeders.</a:t>
            </a:r>
          </a:p>
        </p:txBody>
      </p:sp>
    </p:spTree>
    <p:extLst>
      <p:ext uri="{BB962C8B-B14F-4D97-AF65-F5344CB8AC3E}">
        <p14:creationId xmlns:p14="http://schemas.microsoft.com/office/powerpoint/2010/main" val="14206016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QUESTIONS and Answers….Maybe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231" y="112541"/>
            <a:ext cx="5597778" cy="4206240"/>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3999"/>
          <a:stretch/>
        </p:blipFill>
        <p:spPr>
          <a:xfrm>
            <a:off x="6133515" y="140677"/>
            <a:ext cx="5791984" cy="4178104"/>
          </a:xfrm>
          <a:prstGeom prst="rect">
            <a:avLst/>
          </a:prstGeom>
        </p:spPr>
      </p:pic>
      <p:pic>
        <p:nvPicPr>
          <p:cNvPr id="8" name="Picture 7"/>
          <p:cNvPicPr>
            <a:picLocks noChangeAspect="1"/>
          </p:cNvPicPr>
          <p:nvPr/>
        </p:nvPicPr>
        <p:blipFill>
          <a:blip r:embed="rId4"/>
          <a:stretch>
            <a:fillRect/>
          </a:stretch>
        </p:blipFill>
        <p:spPr>
          <a:xfrm>
            <a:off x="9228406" y="4593606"/>
            <a:ext cx="1797294" cy="2196102"/>
          </a:xfrm>
          <a:prstGeom prst="rect">
            <a:avLst/>
          </a:prstGeom>
        </p:spPr>
      </p:pic>
    </p:spTree>
    <p:extLst>
      <p:ext uri="{BB962C8B-B14F-4D97-AF65-F5344CB8AC3E}">
        <p14:creationId xmlns:p14="http://schemas.microsoft.com/office/powerpoint/2010/main" val="196103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615397" y="4069724"/>
            <a:ext cx="4304714" cy="369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874086" y="4069724"/>
            <a:ext cx="237139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ctrTitle"/>
          </p:nvPr>
        </p:nvSpPr>
        <p:spPr/>
        <p:txBody>
          <a:bodyPr/>
          <a:lstStyle/>
          <a:p>
            <a:r>
              <a:rPr lang="en-US" dirty="0"/>
              <a:t>Cage Selection</a:t>
            </a:r>
          </a:p>
        </p:txBody>
      </p:sp>
      <p:pic>
        <p:nvPicPr>
          <p:cNvPr id="7" name="Picture 6"/>
          <p:cNvPicPr>
            <a:picLocks noChangeAspect="1"/>
          </p:cNvPicPr>
          <p:nvPr/>
        </p:nvPicPr>
        <p:blipFill>
          <a:blip r:embed="rId2"/>
          <a:stretch>
            <a:fillRect/>
          </a:stretch>
        </p:blipFill>
        <p:spPr>
          <a:xfrm>
            <a:off x="874086" y="159039"/>
            <a:ext cx="9801823" cy="3794775"/>
          </a:xfrm>
          <a:prstGeom prst="rect">
            <a:avLst/>
          </a:prstGeom>
        </p:spPr>
      </p:pic>
      <p:sp>
        <p:nvSpPr>
          <p:cNvPr id="8" name="TextBox 7"/>
          <p:cNvSpPr txBox="1"/>
          <p:nvPr/>
        </p:nvSpPr>
        <p:spPr>
          <a:xfrm>
            <a:off x="875763" y="4069724"/>
            <a:ext cx="4971245" cy="369332"/>
          </a:xfrm>
          <a:prstGeom prst="rect">
            <a:avLst/>
          </a:prstGeom>
          <a:noFill/>
        </p:spPr>
        <p:txBody>
          <a:bodyPr wrap="square" rtlCol="0">
            <a:spAutoFit/>
          </a:bodyPr>
          <a:lstStyle/>
          <a:p>
            <a:r>
              <a:rPr lang="en-US" b="1" dirty="0"/>
              <a:t>Source: www.arba.net</a:t>
            </a:r>
          </a:p>
        </p:txBody>
      </p:sp>
      <p:sp>
        <p:nvSpPr>
          <p:cNvPr id="10" name="TextBox 9"/>
          <p:cNvSpPr txBox="1"/>
          <p:nvPr/>
        </p:nvSpPr>
        <p:spPr>
          <a:xfrm>
            <a:off x="3615397" y="4069724"/>
            <a:ext cx="7060512" cy="369332"/>
          </a:xfrm>
          <a:prstGeom prst="rect">
            <a:avLst/>
          </a:prstGeom>
          <a:noFill/>
        </p:spPr>
        <p:txBody>
          <a:bodyPr wrap="square" rtlCol="0">
            <a:spAutoFit/>
          </a:bodyPr>
          <a:lstStyle/>
          <a:p>
            <a:r>
              <a:rPr lang="en-US" b="1" dirty="0"/>
              <a:t>Larger cages are required for does with kits</a:t>
            </a:r>
          </a:p>
        </p:txBody>
      </p:sp>
    </p:spTree>
    <p:extLst>
      <p:ext uri="{BB962C8B-B14F-4D97-AF65-F5344CB8AC3E}">
        <p14:creationId xmlns:p14="http://schemas.microsoft.com/office/powerpoint/2010/main" val="242825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2594" y="0"/>
            <a:ext cx="9126812" cy="6858000"/>
          </a:xfrm>
          <a:prstGeom prst="rect">
            <a:avLst/>
          </a:prstGeom>
        </p:spPr>
      </p:pic>
    </p:spTree>
    <p:extLst>
      <p:ext uri="{BB962C8B-B14F-4D97-AF65-F5344CB8AC3E}">
        <p14:creationId xmlns:p14="http://schemas.microsoft.com/office/powerpoint/2010/main" val="3161329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921328" y="-864153"/>
            <a:ext cx="6414866" cy="8537076"/>
          </a:xfrm>
          <a:prstGeom prst="rect">
            <a:avLst/>
          </a:prstGeom>
        </p:spPr>
      </p:pic>
    </p:spTree>
    <p:extLst>
      <p:ext uri="{BB962C8B-B14F-4D97-AF65-F5344CB8AC3E}">
        <p14:creationId xmlns:p14="http://schemas.microsoft.com/office/powerpoint/2010/main" val="363611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2594" y="0"/>
            <a:ext cx="9126812" cy="6858000"/>
          </a:xfrm>
          <a:prstGeom prst="rect">
            <a:avLst/>
          </a:prstGeom>
        </p:spPr>
      </p:pic>
    </p:spTree>
    <p:extLst>
      <p:ext uri="{BB962C8B-B14F-4D97-AF65-F5344CB8AC3E}">
        <p14:creationId xmlns:p14="http://schemas.microsoft.com/office/powerpoint/2010/main" val="1041597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8741" r="-4279"/>
          <a:stretch/>
        </p:blipFill>
        <p:spPr>
          <a:xfrm>
            <a:off x="98474" y="587326"/>
            <a:ext cx="7225928" cy="568334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8813" y="0"/>
            <a:ext cx="5153187" cy="6858000"/>
          </a:xfrm>
          <a:prstGeom prst="rect">
            <a:avLst/>
          </a:prstGeom>
        </p:spPr>
      </p:pic>
    </p:spTree>
    <p:extLst>
      <p:ext uri="{BB962C8B-B14F-4D97-AF65-F5344CB8AC3E}">
        <p14:creationId xmlns:p14="http://schemas.microsoft.com/office/powerpoint/2010/main" val="4215232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26812"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9547" y="0"/>
            <a:ext cx="5153187" cy="6858000"/>
          </a:xfrm>
          <a:prstGeom prst="rect">
            <a:avLst/>
          </a:prstGeom>
        </p:spPr>
      </p:pic>
    </p:spTree>
    <p:extLst>
      <p:ext uri="{BB962C8B-B14F-4D97-AF65-F5344CB8AC3E}">
        <p14:creationId xmlns:p14="http://schemas.microsoft.com/office/powerpoint/2010/main" val="117047999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
  <TotalTime>231</TotalTime>
  <Words>2214</Words>
  <Application>Microsoft Office PowerPoint</Application>
  <PresentationFormat>Widescreen</PresentationFormat>
  <Paragraphs>106</Paragraphs>
  <Slides>30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Tw Cen MT</vt:lpstr>
      <vt:lpstr>Tw Cen MT Condensed</vt:lpstr>
      <vt:lpstr>Wingdings 3</vt:lpstr>
      <vt:lpstr>Integral</vt:lpstr>
      <vt:lpstr>Raising and showing rabbits</vt:lpstr>
      <vt:lpstr>  Breed Selection</vt:lpstr>
      <vt:lpstr>PowerPoint Presentation</vt:lpstr>
      <vt:lpstr>Cage Selection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Feeding</vt:lpstr>
      <vt:lpstr>Breeding</vt:lpstr>
      <vt:lpstr>PowerPoint Presentation</vt:lpstr>
      <vt:lpstr>Show Lingo</vt:lpstr>
      <vt:lpstr>PowerPoint Presentation</vt:lpstr>
      <vt:lpstr>PowerPoint Presentation</vt:lpstr>
      <vt:lpstr>PowerPoint Presentation</vt:lpstr>
      <vt:lpstr>PowerPoint Presentation</vt:lpstr>
      <vt:lpstr>PowerPoint Presentation</vt:lpstr>
      <vt:lpstr>Health Care</vt:lpstr>
      <vt:lpstr>PowerPoint Presentation</vt:lpstr>
      <vt:lpstr>PowerPoint Presentation</vt:lpstr>
      <vt:lpstr>PowerPoint Presentation</vt:lpstr>
      <vt:lpstr>PowerPoint Presentation</vt:lpstr>
      <vt:lpstr>PowerPoint Presentation</vt:lpstr>
      <vt:lpstr>Resources</vt:lpstr>
      <vt:lpstr>QUESTIONS and Answers….Maybe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Raising and showing rabbits</dc:title>
  <dc:creator>Cheralyn Keily</dc:creator>
  <cp:lastModifiedBy>Corissa Barreiro</cp:lastModifiedBy>
  <cp:revision>39</cp:revision>
  <dcterms:created xsi:type="dcterms:W3CDTF">2015-07-03T21:42:34Z</dcterms:created>
  <dcterms:modified xsi:type="dcterms:W3CDTF">2019-09-28T16:32:10Z</dcterms:modified>
</cp:coreProperties>
</file>