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</p:sldMasterIdLst>
  <p:sldIdLst>
    <p:sldId id="256" r:id="rId2"/>
    <p:sldId id="293" r:id="rId3"/>
    <p:sldId id="294" r:id="rId4"/>
    <p:sldId id="257" r:id="rId5"/>
    <p:sldId id="268" r:id="rId6"/>
    <p:sldId id="267" r:id="rId7"/>
    <p:sldId id="266" r:id="rId8"/>
    <p:sldId id="265" r:id="rId9"/>
    <p:sldId id="270" r:id="rId10"/>
    <p:sldId id="264" r:id="rId11"/>
    <p:sldId id="263" r:id="rId12"/>
    <p:sldId id="262" r:id="rId13"/>
    <p:sldId id="271" r:id="rId14"/>
    <p:sldId id="273" r:id="rId15"/>
    <p:sldId id="274" r:id="rId16"/>
    <p:sldId id="261" r:id="rId17"/>
    <p:sldId id="280" r:id="rId18"/>
    <p:sldId id="279" r:id="rId19"/>
    <p:sldId id="283" r:id="rId20"/>
    <p:sldId id="284" r:id="rId21"/>
    <p:sldId id="286" r:id="rId22"/>
    <p:sldId id="287" r:id="rId23"/>
    <p:sldId id="288" r:id="rId24"/>
    <p:sldId id="290" r:id="rId25"/>
    <p:sldId id="289" r:id="rId26"/>
    <p:sldId id="285" r:id="rId27"/>
    <p:sldId id="291" r:id="rId28"/>
    <p:sldId id="260" r:id="rId29"/>
    <p:sldId id="259" r:id="rId30"/>
    <p:sldId id="258" r:id="rId31"/>
    <p:sldId id="276" r:id="rId32"/>
    <p:sldId id="278" r:id="rId33"/>
    <p:sldId id="277" r:id="rId34"/>
    <p:sldId id="269" r:id="rId35"/>
    <p:sldId id="29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27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DEA9-881B-CF45-A7F9-43097F588787}" type="datetimeFigureOut">
              <a:rPr lang="en-US" smtClean="0"/>
              <a:pPr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04A-DDD4-4BE5-9F0F-C50D317D1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DEA9-881B-CF45-A7F9-43097F588787}" type="datetimeFigureOut">
              <a:rPr lang="en-US" smtClean="0"/>
              <a:pPr/>
              <a:t>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139B-1E56-EE4E-A35A-5271A3909B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DEA9-881B-CF45-A7F9-43097F588787}" type="datetimeFigureOut">
              <a:rPr lang="en-US" smtClean="0"/>
              <a:pPr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139B-1E56-EE4E-A35A-5271A3909B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89D5DEA9-881B-CF45-A7F9-43097F588787}" type="datetimeFigureOut">
              <a:rPr lang="en-US" smtClean="0"/>
              <a:pPr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139B-1E56-EE4E-A35A-5271A3909B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DEA9-881B-CF45-A7F9-43097F588787}" type="datetimeFigureOut">
              <a:rPr lang="en-US" smtClean="0"/>
              <a:pPr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139B-1E56-EE4E-A35A-5271A3909B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DEA9-881B-CF45-A7F9-43097F588787}" type="datetimeFigureOut">
              <a:rPr lang="en-US" smtClean="0"/>
              <a:pPr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DEA9-881B-CF45-A7F9-43097F588787}" type="datetimeFigureOut">
              <a:rPr lang="en-US" smtClean="0"/>
              <a:pPr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139B-1E56-EE4E-A35A-5271A3909B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DEA9-881B-CF45-A7F9-43097F588787}" type="datetimeFigureOut">
              <a:rPr lang="en-US" smtClean="0"/>
              <a:pPr/>
              <a:t>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139B-1E56-EE4E-A35A-5271A3909B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DEA9-881B-CF45-A7F9-43097F588787}" type="datetimeFigureOut">
              <a:rPr lang="en-US" smtClean="0"/>
              <a:pPr/>
              <a:t>1/10/20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139B-1E56-EE4E-A35A-5271A390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DEA9-881B-CF45-A7F9-43097F588787}" type="datetimeFigureOut">
              <a:rPr lang="en-US" smtClean="0"/>
              <a:pPr/>
              <a:t>1/10/20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139B-1E56-EE4E-A35A-5271A3909B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DEA9-881B-CF45-A7F9-43097F588787}" type="datetimeFigureOut">
              <a:rPr lang="en-US" smtClean="0"/>
              <a:pPr/>
              <a:t>1/10/20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139B-1E56-EE4E-A35A-5271A390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DEA9-881B-CF45-A7F9-43097F588787}" type="datetimeFigureOut">
              <a:rPr lang="en-US" smtClean="0"/>
              <a:pPr/>
              <a:t>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139B-1E56-EE4E-A35A-5271A390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5DEA9-881B-CF45-A7F9-43097F588787}" type="datetimeFigureOut">
              <a:rPr lang="en-US" smtClean="0"/>
              <a:pPr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2139B-1E56-EE4E-A35A-5271A390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25913"/>
            <a:ext cx="9144000" cy="1927225"/>
          </a:xfrm>
        </p:spPr>
        <p:txBody>
          <a:bodyPr/>
          <a:lstStyle/>
          <a:p>
            <a:r>
              <a:rPr lang="en-US" dirty="0" smtClean="0"/>
              <a:t>Ancient Rome &amp; </a:t>
            </a:r>
            <a:br>
              <a:rPr lang="en-US" dirty="0" smtClean="0"/>
            </a:br>
            <a:r>
              <a:rPr lang="en-US" dirty="0" smtClean="0"/>
              <a:t>The Origin of Christianity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5098721"/>
            <a:ext cx="8686801" cy="685707"/>
          </a:xfrm>
        </p:spPr>
        <p:txBody>
          <a:bodyPr>
            <a:noAutofit/>
          </a:bodyPr>
          <a:lstStyle/>
          <a:p>
            <a:r>
              <a:rPr lang="en-US" sz="3100" dirty="0" smtClean="0"/>
              <a:t>Outcome: A Republic Becomes an Empire</a:t>
            </a:r>
            <a:endParaRPr lang="en-US" sz="31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956" y="1203436"/>
            <a:ext cx="3097957" cy="192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8142" y="1722783"/>
            <a:ext cx="9332142" cy="4887225"/>
          </a:xfrm>
        </p:spPr>
        <p:txBody>
          <a:bodyPr/>
          <a:lstStyle/>
          <a:p>
            <a:pPr marL="806450" lvl="1" indent="-457200">
              <a:buFont typeface="+mj-lt"/>
              <a:buAutoNum type="alphaLcPeriod" startAt="4"/>
            </a:pPr>
            <a:r>
              <a:rPr lang="en-US" dirty="0" smtClean="0"/>
              <a:t>Caesar takes power</a:t>
            </a:r>
            <a:endParaRPr lang="en-US" sz="16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sz="2200" b="0" dirty="0" smtClean="0"/>
              <a:t>Caesar has success in </a:t>
            </a:r>
            <a:r>
              <a:rPr lang="en-US" sz="2200" u="sng" dirty="0" smtClean="0">
                <a:solidFill>
                  <a:srgbClr val="FFFF00"/>
                </a:solidFill>
              </a:rPr>
              <a:t>Gaul</a:t>
            </a:r>
            <a:r>
              <a:rPr lang="en-US" sz="2200" b="0" dirty="0" smtClean="0"/>
              <a:t> (France), becomes quite </a:t>
            </a:r>
            <a:r>
              <a:rPr lang="en-US" sz="2200" u="sng" dirty="0" smtClean="0">
                <a:solidFill>
                  <a:srgbClr val="FFFF00"/>
                </a:solidFill>
              </a:rPr>
              <a:t>popular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200" b="0" dirty="0" smtClean="0"/>
              <a:t>Political rival Pompey urges the senate to </a:t>
            </a:r>
            <a:r>
              <a:rPr lang="en-US" sz="2200" u="sng" dirty="0" smtClean="0">
                <a:solidFill>
                  <a:srgbClr val="FFFF00"/>
                </a:solidFill>
              </a:rPr>
              <a:t>disband</a:t>
            </a:r>
            <a:r>
              <a:rPr lang="en-US" sz="2200" b="0" dirty="0" smtClean="0"/>
              <a:t> Caesar’s </a:t>
            </a:r>
            <a:r>
              <a:rPr lang="en-US" sz="2200" u="sng" dirty="0" smtClean="0">
                <a:solidFill>
                  <a:srgbClr val="FFFF00"/>
                </a:solidFill>
              </a:rPr>
              <a:t>legions</a:t>
            </a:r>
            <a:r>
              <a:rPr lang="en-US" sz="2200" b="0" dirty="0" smtClean="0"/>
              <a:t> 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200" b="0" dirty="0" smtClean="0"/>
              <a:t>Caesar defies senate, </a:t>
            </a:r>
            <a:r>
              <a:rPr lang="en-US" sz="2200" u="sng" dirty="0" smtClean="0">
                <a:solidFill>
                  <a:srgbClr val="FFFF00"/>
                </a:solidFill>
              </a:rPr>
              <a:t>marches into Rome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200" b="0" dirty="0" smtClean="0"/>
              <a:t>Pompey </a:t>
            </a:r>
            <a:r>
              <a:rPr lang="en-US" sz="2200" u="sng" dirty="0" smtClean="0">
                <a:solidFill>
                  <a:srgbClr val="FFFF00"/>
                </a:solidFill>
              </a:rPr>
              <a:t>flees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200" b="0" dirty="0" smtClean="0"/>
              <a:t>Caesar </a:t>
            </a:r>
            <a:r>
              <a:rPr lang="en-US" sz="2200" u="sng" dirty="0" smtClean="0">
                <a:solidFill>
                  <a:srgbClr val="FFFF00"/>
                </a:solidFill>
              </a:rPr>
              <a:t>defeats Pompey’s troops</a:t>
            </a:r>
            <a:r>
              <a:rPr lang="en-US" sz="2200" b="0" dirty="0" smtClean="0"/>
              <a:t> in Greece, Asia, Spain, and Egypt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100" b="0" dirty="0" smtClean="0"/>
              <a:t>Julius Caesar returns home in 46 B.C.- </a:t>
            </a:r>
            <a:r>
              <a:rPr lang="en-US" sz="2100" u="sng" dirty="0" smtClean="0">
                <a:solidFill>
                  <a:srgbClr val="FFFF00"/>
                </a:solidFill>
              </a:rPr>
              <a:t>senate appoints him dictator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200" b="0" dirty="0" smtClean="0"/>
              <a:t>44 B.C. Caesar is named </a:t>
            </a:r>
            <a:r>
              <a:rPr lang="en-US" sz="2200" u="sng" dirty="0" smtClean="0">
                <a:solidFill>
                  <a:srgbClr val="FFFF00"/>
                </a:solidFill>
              </a:rPr>
              <a:t>dictator for life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200" dirty="0" smtClean="0"/>
              <a:t>Result: Even though Caesar has </a:t>
            </a:r>
            <a:r>
              <a:rPr lang="en-US" sz="2200" u="sng" dirty="0" smtClean="0">
                <a:solidFill>
                  <a:srgbClr val="FFFF00"/>
                </a:solidFill>
              </a:rPr>
              <a:t>total control</a:t>
            </a:r>
            <a:r>
              <a:rPr lang="en-US" sz="2200" dirty="0" smtClean="0"/>
              <a:t>, Rome still embraces some of its </a:t>
            </a:r>
            <a:r>
              <a:rPr lang="en-US" sz="2200" u="sng" dirty="0" smtClean="0">
                <a:solidFill>
                  <a:srgbClr val="FFFF00"/>
                </a:solidFill>
              </a:rPr>
              <a:t>republic</a:t>
            </a:r>
            <a:r>
              <a:rPr lang="en-US" sz="2200" dirty="0" smtClean="0"/>
              <a:t> roots, however it is moving closer to </a:t>
            </a:r>
            <a:r>
              <a:rPr lang="en-US" sz="2200" u="sng" dirty="0" smtClean="0">
                <a:solidFill>
                  <a:srgbClr val="FFFF00"/>
                </a:solidFill>
              </a:rPr>
              <a:t>empire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1739"/>
            <a:ext cx="9144000" cy="4898269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4"/>
            </a:pPr>
            <a:r>
              <a:rPr lang="en-US" sz="2400" b="1" dirty="0" smtClean="0"/>
              <a:t>Julius Caesar’s legacy</a:t>
            </a:r>
            <a:endParaRPr lang="en-US" sz="1800" b="0" dirty="0" smtClean="0"/>
          </a:p>
          <a:p>
            <a:pPr marL="806450" lvl="1" indent="-457200">
              <a:buFont typeface="+mj-lt"/>
              <a:buAutoNum type="alphaLcPeriod"/>
            </a:pPr>
            <a:r>
              <a:rPr lang="en-US" u="sng" dirty="0" smtClean="0">
                <a:solidFill>
                  <a:srgbClr val="FFFF00"/>
                </a:solidFill>
              </a:rPr>
              <a:t>Absolute ruler</a:t>
            </a:r>
            <a:r>
              <a:rPr lang="en-US" b="0" dirty="0" smtClean="0"/>
              <a:t> but he also expanded the </a:t>
            </a:r>
            <a:r>
              <a:rPr lang="en-US" u="sng" dirty="0" smtClean="0">
                <a:solidFill>
                  <a:srgbClr val="FFFF00"/>
                </a:solidFill>
              </a:rPr>
              <a:t>senate</a:t>
            </a:r>
            <a:endParaRPr lang="en-US" sz="1600" u="sng" dirty="0" smtClean="0">
              <a:solidFill>
                <a:srgbClr val="FFFF00"/>
              </a:solidFill>
            </a:endParaRPr>
          </a:p>
          <a:p>
            <a:pPr marL="806450" lvl="1" indent="-457200">
              <a:buFont typeface="+mj-lt"/>
              <a:buAutoNum type="alphaLcPeriod"/>
            </a:pPr>
            <a:r>
              <a:rPr lang="en-US" u="sng" dirty="0" smtClean="0">
                <a:solidFill>
                  <a:srgbClr val="FFFF00"/>
                </a:solidFill>
              </a:rPr>
              <a:t>Granted citizenship</a:t>
            </a:r>
            <a:r>
              <a:rPr lang="en-US" dirty="0" smtClean="0"/>
              <a:t> </a:t>
            </a:r>
            <a:r>
              <a:rPr lang="en-US" b="0" dirty="0" smtClean="0"/>
              <a:t>to people in Roman </a:t>
            </a:r>
            <a:r>
              <a:rPr lang="en-US" u="sng" dirty="0" smtClean="0">
                <a:solidFill>
                  <a:srgbClr val="FFFF00"/>
                </a:solidFill>
              </a:rPr>
              <a:t>provinces</a:t>
            </a:r>
            <a:endParaRPr lang="en-US" sz="1600" u="sng" dirty="0" smtClean="0">
              <a:solidFill>
                <a:srgbClr val="FFFF00"/>
              </a:solidFill>
            </a:endParaRPr>
          </a:p>
          <a:p>
            <a:pPr marL="806450" lvl="1" indent="-457200">
              <a:buFont typeface="+mj-lt"/>
              <a:buAutoNum type="alphaLcPeriod"/>
            </a:pPr>
            <a:r>
              <a:rPr lang="en-US" b="0" dirty="0" smtClean="0"/>
              <a:t>Helped poor by </a:t>
            </a:r>
            <a:r>
              <a:rPr lang="en-US" u="sng" dirty="0" smtClean="0">
                <a:solidFill>
                  <a:srgbClr val="FFFF00"/>
                </a:solidFill>
              </a:rPr>
              <a:t>creating jobs</a:t>
            </a:r>
            <a:r>
              <a:rPr lang="en-US" b="0" dirty="0" smtClean="0"/>
              <a:t> and building </a:t>
            </a:r>
            <a:r>
              <a:rPr lang="en-US" u="sng" dirty="0" smtClean="0">
                <a:solidFill>
                  <a:srgbClr val="FFFF00"/>
                </a:solidFill>
              </a:rPr>
              <a:t>projects</a:t>
            </a:r>
            <a:endParaRPr lang="en-US" sz="1600" u="sng" dirty="0" smtClean="0">
              <a:solidFill>
                <a:srgbClr val="FFFF00"/>
              </a:solidFill>
            </a:endParaRPr>
          </a:p>
          <a:p>
            <a:pPr marL="806450" lvl="1" indent="-457200">
              <a:buFont typeface="+mj-lt"/>
              <a:buAutoNum type="alphaLcPeriod"/>
            </a:pPr>
            <a:r>
              <a:rPr lang="en-US" b="0" dirty="0" smtClean="0"/>
              <a:t>Increased </a:t>
            </a:r>
            <a:r>
              <a:rPr lang="en-US" u="sng" dirty="0" smtClean="0">
                <a:solidFill>
                  <a:srgbClr val="FFFF00"/>
                </a:solidFill>
              </a:rPr>
              <a:t>pay</a:t>
            </a:r>
            <a:r>
              <a:rPr lang="en-US" b="0" dirty="0" smtClean="0"/>
              <a:t> for </a:t>
            </a:r>
            <a:r>
              <a:rPr lang="en-US" u="sng" dirty="0" smtClean="0">
                <a:solidFill>
                  <a:srgbClr val="FFFF00"/>
                </a:solidFill>
              </a:rPr>
              <a:t>soldiers</a:t>
            </a:r>
            <a:endParaRPr lang="en-US" sz="1600" u="sng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559" y="3846734"/>
            <a:ext cx="3411473" cy="266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22783"/>
            <a:ext cx="9144000" cy="4887225"/>
          </a:xfrm>
        </p:spPr>
        <p:txBody>
          <a:bodyPr/>
          <a:lstStyle/>
          <a:p>
            <a:pPr marL="806450" lvl="1" indent="-457200">
              <a:buFont typeface="+mj-lt"/>
              <a:buAutoNum type="alphaLcPeriod" startAt="5"/>
            </a:pPr>
            <a:r>
              <a:rPr lang="en-US" dirty="0" smtClean="0"/>
              <a:t>Beware the Ides of March</a:t>
            </a:r>
            <a:endParaRPr lang="en-US" sz="16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sz="2200" b="0" dirty="0" smtClean="0"/>
              <a:t>Many </a:t>
            </a:r>
            <a:r>
              <a:rPr lang="en-US" sz="2200" u="sng" dirty="0" smtClean="0">
                <a:solidFill>
                  <a:srgbClr val="FFFF00"/>
                </a:solidFill>
              </a:rPr>
              <a:t>nobles</a:t>
            </a:r>
            <a:r>
              <a:rPr lang="en-US" sz="2200" b="0" dirty="0" smtClean="0"/>
              <a:t> and </a:t>
            </a:r>
            <a:r>
              <a:rPr lang="en-US" sz="2200" u="sng" dirty="0" smtClean="0">
                <a:solidFill>
                  <a:srgbClr val="FFFF00"/>
                </a:solidFill>
              </a:rPr>
              <a:t>senators</a:t>
            </a:r>
            <a:r>
              <a:rPr lang="en-US" sz="2200" b="0" dirty="0" smtClean="0"/>
              <a:t> expressed concern over Caesar’s growing power, success, </a:t>
            </a:r>
            <a:r>
              <a:rPr lang="en-US" sz="2100" b="0" dirty="0" smtClean="0"/>
              <a:t>and popularity; feared losing their </a:t>
            </a:r>
            <a:r>
              <a:rPr lang="en-US" sz="2100" u="sng" dirty="0" smtClean="0">
                <a:solidFill>
                  <a:srgbClr val="FFFF00"/>
                </a:solidFill>
              </a:rPr>
              <a:t>influence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200" b="0" dirty="0" smtClean="0"/>
              <a:t>Others considered Caesar a </a:t>
            </a:r>
            <a:r>
              <a:rPr lang="en-US" sz="2200" u="sng" dirty="0" smtClean="0">
                <a:solidFill>
                  <a:srgbClr val="FFFF00"/>
                </a:solidFill>
              </a:rPr>
              <a:t>tyrant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200" b="0" dirty="0" smtClean="0"/>
              <a:t>Many felt Rome would </a:t>
            </a:r>
            <a:r>
              <a:rPr lang="en-US" sz="2200" u="sng" dirty="0" smtClean="0">
                <a:solidFill>
                  <a:srgbClr val="FFFF00"/>
                </a:solidFill>
              </a:rPr>
              <a:t>suffer</a:t>
            </a:r>
            <a:r>
              <a:rPr lang="en-US" sz="2200" b="0" dirty="0" smtClean="0"/>
              <a:t> due to his ego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300" b="0" dirty="0" smtClean="0"/>
              <a:t>Caesar is </a:t>
            </a:r>
            <a:r>
              <a:rPr lang="en-US" sz="2300" u="sng" dirty="0" smtClean="0">
                <a:solidFill>
                  <a:srgbClr val="FFFF00"/>
                </a:solidFill>
              </a:rPr>
              <a:t>stabbed to death</a:t>
            </a:r>
            <a:r>
              <a:rPr lang="en-US" sz="2300" b="0" dirty="0" smtClean="0"/>
              <a:t> in the senate by a gang of senators led by Marcus Brutus and Gaius Cassius on March </a:t>
            </a:r>
            <a:r>
              <a:rPr lang="en-US" sz="2300" u="sng" dirty="0" smtClean="0">
                <a:solidFill>
                  <a:srgbClr val="FFFF00"/>
                </a:solidFill>
              </a:rPr>
              <a:t>15</a:t>
            </a:r>
            <a:r>
              <a:rPr lang="en-US" sz="2300" b="0" dirty="0" smtClean="0"/>
              <a:t>, </a:t>
            </a:r>
            <a:r>
              <a:rPr lang="en-US" sz="2300" u="sng" dirty="0" smtClean="0">
                <a:solidFill>
                  <a:srgbClr val="FFFF00"/>
                </a:solidFill>
              </a:rPr>
              <a:t>44 B.C.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431" y="4642783"/>
            <a:ext cx="2641239" cy="2112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Death of Caesar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6953" r="-6953"/>
          <a:stretch>
            <a:fillRect/>
          </a:stretch>
        </p:blipFill>
        <p:spPr bwMode="auto">
          <a:xfrm>
            <a:off x="280816" y="1986851"/>
            <a:ext cx="82296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Caesar’s Palace in Las Vegas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40" y="2179754"/>
            <a:ext cx="5281503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October1stCaps 0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26" y="1878660"/>
            <a:ext cx="3251174" cy="2439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963" y="4468517"/>
            <a:ext cx="1476963" cy="2215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Octavian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2640" y="1927610"/>
            <a:ext cx="3718035" cy="4246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33827"/>
            <a:ext cx="9144000" cy="4876182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 startAt="5"/>
            </a:pPr>
            <a:r>
              <a:rPr lang="en-US" sz="2400" b="1" u="sng" dirty="0" smtClean="0">
                <a:solidFill>
                  <a:srgbClr val="FFFF00"/>
                </a:solidFill>
              </a:rPr>
              <a:t>Octavian</a:t>
            </a:r>
            <a:endParaRPr lang="en-US" sz="1800" u="sng" dirty="0" smtClean="0">
              <a:solidFill>
                <a:srgbClr val="FFFF00"/>
              </a:solidFill>
            </a:endParaRPr>
          </a:p>
          <a:p>
            <a:pPr marL="806450" lvl="1" indent="-457200">
              <a:buFont typeface="+mj-lt"/>
              <a:buAutoNum type="alphaLcPeriod"/>
            </a:pPr>
            <a:r>
              <a:rPr lang="en-US" b="0" dirty="0" smtClean="0"/>
              <a:t>Caesar’s 18 year old </a:t>
            </a:r>
            <a:r>
              <a:rPr lang="en-US" u="sng" dirty="0" smtClean="0">
                <a:solidFill>
                  <a:srgbClr val="FFFF00"/>
                </a:solidFill>
              </a:rPr>
              <a:t>nephew</a:t>
            </a:r>
            <a:r>
              <a:rPr lang="en-US" b="0" dirty="0" smtClean="0"/>
              <a:t> and adopted </a:t>
            </a:r>
            <a:r>
              <a:rPr lang="en-US" u="sng" dirty="0" smtClean="0">
                <a:solidFill>
                  <a:srgbClr val="FFFF00"/>
                </a:solidFill>
              </a:rPr>
              <a:t>son</a:t>
            </a:r>
            <a:endParaRPr lang="en-US" sz="1600" u="sng" dirty="0" smtClean="0">
              <a:solidFill>
                <a:srgbClr val="FFFF00"/>
              </a:solidFill>
            </a:endParaRPr>
          </a:p>
          <a:p>
            <a:pPr marL="806450" lvl="1" indent="-457200">
              <a:buFont typeface="+mj-lt"/>
              <a:buAutoNum type="alphaLcPeriod"/>
            </a:pPr>
            <a:r>
              <a:rPr lang="en-US" b="0" dirty="0" smtClean="0"/>
              <a:t>Takes power with </a:t>
            </a:r>
            <a:r>
              <a:rPr lang="en-US" u="sng" dirty="0" smtClean="0">
                <a:solidFill>
                  <a:srgbClr val="FFFF00"/>
                </a:solidFill>
              </a:rPr>
              <a:t>Mark Antony</a:t>
            </a:r>
            <a:r>
              <a:rPr lang="en-US" b="0" dirty="0" smtClean="0"/>
              <a:t> and </a:t>
            </a:r>
            <a:r>
              <a:rPr lang="en-US" u="sng" dirty="0" smtClean="0">
                <a:solidFill>
                  <a:srgbClr val="FFFF00"/>
                </a:solidFill>
              </a:rPr>
              <a:t>Lepidus</a:t>
            </a:r>
            <a:r>
              <a:rPr lang="en-US" b="0" dirty="0" smtClean="0"/>
              <a:t> = Second </a:t>
            </a:r>
            <a:r>
              <a:rPr lang="en-US" u="sng" dirty="0" smtClean="0">
                <a:solidFill>
                  <a:srgbClr val="FFFF00"/>
                </a:solidFill>
              </a:rPr>
              <a:t>Triumvirate</a:t>
            </a:r>
            <a:endParaRPr lang="en-US" sz="1600" u="sng" dirty="0" smtClean="0">
              <a:solidFill>
                <a:srgbClr val="FFFF00"/>
              </a:solidFill>
            </a:endParaRPr>
          </a:p>
          <a:p>
            <a:pPr marL="806450" lvl="1" indent="-457200">
              <a:buFont typeface="+mj-lt"/>
              <a:buAutoNum type="alphaLcPeriod"/>
            </a:pPr>
            <a:r>
              <a:rPr lang="en-US" b="0" dirty="0" smtClean="0"/>
              <a:t>Octavian forces Lepidus to </a:t>
            </a:r>
            <a:r>
              <a:rPr lang="en-US" u="sng" dirty="0" smtClean="0">
                <a:solidFill>
                  <a:srgbClr val="FFFF00"/>
                </a:solidFill>
              </a:rPr>
              <a:t>retire</a:t>
            </a:r>
            <a:endParaRPr lang="en-US" sz="1600" u="sng" dirty="0" smtClean="0">
              <a:solidFill>
                <a:srgbClr val="FFFF00"/>
              </a:solidFill>
            </a:endParaRPr>
          </a:p>
          <a:p>
            <a:pPr marL="806450" lvl="1" indent="-457200">
              <a:buFont typeface="+mj-lt"/>
              <a:buAutoNum type="alphaLcPeriod"/>
            </a:pPr>
            <a:r>
              <a:rPr lang="en-US" b="0" dirty="0" smtClean="0"/>
              <a:t>Mark Antony falls in love with </a:t>
            </a:r>
            <a:r>
              <a:rPr lang="en-US" u="sng" dirty="0" smtClean="0">
                <a:solidFill>
                  <a:srgbClr val="FFFF00"/>
                </a:solidFill>
              </a:rPr>
              <a:t>Queen Cleopatra</a:t>
            </a:r>
            <a:r>
              <a:rPr lang="en-US" b="0" dirty="0" smtClean="0"/>
              <a:t> of Egypt</a:t>
            </a:r>
            <a:endParaRPr lang="en-US" sz="1600" b="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684" y="3962822"/>
            <a:ext cx="4186275" cy="2776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Triumvirate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34" y="1731743"/>
            <a:ext cx="6193591" cy="4954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33827"/>
            <a:ext cx="9144000" cy="4876182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 startAt="5"/>
            </a:pPr>
            <a:r>
              <a:rPr lang="en-US" sz="2400" b="1" dirty="0" smtClean="0"/>
              <a:t>Octavian</a:t>
            </a:r>
            <a:endParaRPr lang="en-US" sz="1800" dirty="0" smtClean="0"/>
          </a:p>
          <a:p>
            <a:pPr marL="806450" lvl="1" indent="-457200">
              <a:buFont typeface="+mj-lt"/>
              <a:buAutoNum type="alphaLcPeriod" startAt="5"/>
            </a:pPr>
            <a:r>
              <a:rPr lang="en-US" sz="2300" b="0" dirty="0" smtClean="0"/>
              <a:t>Octavian accuses Antony of </a:t>
            </a:r>
            <a:r>
              <a:rPr lang="en-US" sz="2300" u="sng" dirty="0" smtClean="0">
                <a:solidFill>
                  <a:srgbClr val="FFFF00"/>
                </a:solidFill>
              </a:rPr>
              <a:t>plotting to rule</a:t>
            </a:r>
            <a:r>
              <a:rPr lang="en-US" sz="2300" b="0" dirty="0" smtClean="0"/>
              <a:t> Rome from Egypt and this leads to another civil war</a:t>
            </a:r>
          </a:p>
          <a:p>
            <a:pPr marL="806450" lvl="1" indent="-457200">
              <a:buFont typeface="+mj-lt"/>
              <a:buAutoNum type="alphaLcPeriod" startAt="5"/>
            </a:pPr>
            <a:r>
              <a:rPr lang="en-US" sz="2300" b="0" dirty="0" smtClean="0"/>
              <a:t>Octavian </a:t>
            </a:r>
            <a:r>
              <a:rPr lang="en-US" sz="2300" u="sng" dirty="0" smtClean="0">
                <a:solidFill>
                  <a:srgbClr val="FFFF00"/>
                </a:solidFill>
              </a:rPr>
              <a:t>defeats</a:t>
            </a:r>
            <a:r>
              <a:rPr lang="en-US" sz="2300" b="0" dirty="0" smtClean="0"/>
              <a:t> Antony &amp; Cleopatra’s </a:t>
            </a:r>
            <a:r>
              <a:rPr lang="en-US" sz="2300" u="sng" dirty="0" smtClean="0">
                <a:solidFill>
                  <a:srgbClr val="FFFF00"/>
                </a:solidFill>
              </a:rPr>
              <a:t>forces</a:t>
            </a:r>
            <a:r>
              <a:rPr lang="en-US" sz="2300" b="0" dirty="0" smtClean="0"/>
              <a:t> at naval battle            of Actium (31 B.C.)</a:t>
            </a:r>
          </a:p>
          <a:p>
            <a:pPr marL="806450" lvl="1" indent="-457200">
              <a:buFont typeface="+mj-lt"/>
              <a:buAutoNum type="alphaLcPeriod" startAt="5"/>
            </a:pPr>
            <a:r>
              <a:rPr lang="en-US" sz="2100" b="0" dirty="0" smtClean="0"/>
              <a:t>Mark Antony and Cleopatra </a:t>
            </a:r>
            <a:r>
              <a:rPr lang="en-US" sz="2100" u="sng" dirty="0" smtClean="0">
                <a:solidFill>
                  <a:srgbClr val="FFFF00"/>
                </a:solidFill>
              </a:rPr>
              <a:t>commit suicide</a:t>
            </a:r>
            <a:r>
              <a:rPr lang="en-US" sz="2100" b="0" dirty="0" smtClean="0"/>
              <a:t>; leaving Octavian sole leader</a:t>
            </a:r>
          </a:p>
          <a:p>
            <a:pPr marL="806450" lvl="1" indent="-457200">
              <a:buFont typeface="+mj-lt"/>
              <a:buAutoNum type="alphaLcPeriod" startAt="5"/>
            </a:pPr>
            <a:r>
              <a:rPr lang="en-US" sz="2300" b="0" dirty="0" smtClean="0"/>
              <a:t>Octavian takes name </a:t>
            </a:r>
            <a:r>
              <a:rPr lang="en-US" sz="2300" u="sng" dirty="0" smtClean="0">
                <a:solidFill>
                  <a:srgbClr val="FFFF00"/>
                </a:solidFill>
              </a:rPr>
              <a:t>Augustus</a:t>
            </a:r>
            <a:r>
              <a:rPr lang="en-US" sz="2300" b="0" dirty="0" smtClean="0"/>
              <a:t> meaning “</a:t>
            </a:r>
            <a:r>
              <a:rPr lang="en-US" sz="2300" u="sng" dirty="0" smtClean="0">
                <a:solidFill>
                  <a:srgbClr val="FFFF00"/>
                </a:solidFill>
              </a:rPr>
              <a:t>exalted one</a:t>
            </a:r>
            <a:r>
              <a:rPr lang="en-US" sz="2300" b="0" dirty="0" smtClean="0"/>
              <a:t>” -27 B.C.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335" y="4648172"/>
            <a:ext cx="3283129" cy="2077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87" y="4648172"/>
            <a:ext cx="3057743" cy="2062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Rome’s </a:t>
            </a:r>
            <a:r>
              <a:rPr lang="en-US" u="sng" dirty="0" smtClean="0">
                <a:solidFill>
                  <a:schemeClr val="accent1"/>
                </a:solidFill>
              </a:rPr>
              <a:t>Best Emperors</a:t>
            </a:r>
            <a:endParaRPr lang="en-US" u="sng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941011" cy="4546599"/>
          </a:xfrm>
        </p:spPr>
        <p:txBody>
          <a:bodyPr>
            <a:normAutofit fontScale="62500" lnSpcReduction="20000"/>
          </a:bodyPr>
          <a:lstStyle/>
          <a:p>
            <a:r>
              <a:rPr lang="en-US" sz="3840" u="sng" dirty="0" smtClean="0"/>
              <a:t>Octavian Augustus</a:t>
            </a:r>
          </a:p>
          <a:p>
            <a:r>
              <a:rPr lang="en-US" b="0" dirty="0" smtClean="0"/>
              <a:t>First Roman Emperor</a:t>
            </a:r>
          </a:p>
          <a:p>
            <a:r>
              <a:rPr lang="en-US" b="0" dirty="0" smtClean="0"/>
              <a:t>Senate named him Augustus meaning “revered personage” or “</a:t>
            </a:r>
            <a:r>
              <a:rPr lang="en-US" b="0" dirty="0" err="1" smtClean="0"/>
              <a:t>exhalted</a:t>
            </a:r>
            <a:r>
              <a:rPr lang="en-US" b="0" dirty="0" smtClean="0"/>
              <a:t> one” in 27 BC</a:t>
            </a:r>
          </a:p>
          <a:p>
            <a:r>
              <a:rPr lang="en-US" b="0" dirty="0" smtClean="0"/>
              <a:t>Rules from 27 BC to 14 AD</a:t>
            </a:r>
          </a:p>
          <a:p>
            <a:r>
              <a:rPr lang="en-US" b="0" dirty="0" smtClean="0"/>
              <a:t>Ended years of civil war</a:t>
            </a:r>
          </a:p>
          <a:p>
            <a:r>
              <a:rPr lang="en-US" b="0" dirty="0" smtClean="0"/>
              <a:t>Was not interested in dictatorial rule; shared power with close advisors</a:t>
            </a:r>
          </a:p>
          <a:p>
            <a:r>
              <a:rPr lang="en-US" b="0" dirty="0" smtClean="0"/>
              <a:t>Successfully discharged </a:t>
            </a:r>
            <a:r>
              <a:rPr lang="en-US" b="0" dirty="0" err="1" smtClean="0"/>
              <a:t>soliders</a:t>
            </a:r>
            <a:r>
              <a:rPr lang="en-US" b="0" dirty="0" smtClean="0"/>
              <a:t> reducing army (still kept 28 legions for </a:t>
            </a:r>
            <a:r>
              <a:rPr lang="en-US" b="0" dirty="0" err="1" smtClean="0"/>
              <a:t>auxillery</a:t>
            </a:r>
            <a:r>
              <a:rPr lang="en-US" b="0" dirty="0" smtClean="0"/>
              <a:t> strength)</a:t>
            </a:r>
          </a:p>
          <a:p>
            <a:r>
              <a:rPr lang="en-US" b="0" dirty="0" smtClean="0"/>
              <a:t>Died of illness on August 19, 14 AD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850" y="2057400"/>
            <a:ext cx="2773705" cy="4475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Constructive Response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sz="3900" dirty="0" smtClean="0"/>
              <a:t>Compare and contrast the Roman Republic and the Roman Empire using specific examples</a:t>
            </a:r>
          </a:p>
          <a:p>
            <a:pPr marL="742950" indent="-742950"/>
            <a:r>
              <a:rPr lang="en-US" sz="4000" dirty="0" smtClean="0"/>
              <a:t>Classify the contributions the Romans made to the cultural advancement of the world</a:t>
            </a:r>
            <a:endParaRPr lang="en-US" sz="3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6274">
            <a:off x="7804114" y="5154175"/>
            <a:ext cx="1160147" cy="1251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Rome’s </a:t>
            </a:r>
            <a:r>
              <a:rPr lang="en-US" u="sng" dirty="0" smtClean="0">
                <a:solidFill>
                  <a:srgbClr val="FFB91D"/>
                </a:solidFill>
              </a:rPr>
              <a:t>Best Emperors</a:t>
            </a:r>
            <a:endParaRPr lang="en-US" u="sng" dirty="0">
              <a:solidFill>
                <a:srgbClr val="FFB91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941011" cy="4546599"/>
          </a:xfrm>
        </p:spPr>
        <p:txBody>
          <a:bodyPr/>
          <a:lstStyle/>
          <a:p>
            <a:r>
              <a:rPr lang="en-US" u="sng" dirty="0" smtClean="0"/>
              <a:t>Vespasian</a:t>
            </a:r>
          </a:p>
          <a:p>
            <a:r>
              <a:rPr lang="en-US" sz="1600" dirty="0" smtClean="0"/>
              <a:t>Ruled from 69-79 AD</a:t>
            </a:r>
          </a:p>
          <a:p>
            <a:r>
              <a:rPr lang="en-US" sz="1600" dirty="0" smtClean="0"/>
              <a:t>Worked hard and lived in a stable relationship with a woman he loved (odd for emperors)</a:t>
            </a:r>
          </a:p>
          <a:p>
            <a:r>
              <a:rPr lang="en-US" sz="1600" dirty="0" smtClean="0"/>
              <a:t>First rate soldier</a:t>
            </a:r>
          </a:p>
          <a:p>
            <a:r>
              <a:rPr lang="en-US" sz="1600" dirty="0" smtClean="0"/>
              <a:t>Built the </a:t>
            </a:r>
            <a:r>
              <a:rPr lang="en-US" sz="1600" dirty="0" err="1" smtClean="0"/>
              <a:t>Flavian</a:t>
            </a:r>
            <a:r>
              <a:rPr lang="en-US" sz="1600" dirty="0" smtClean="0"/>
              <a:t> Amphitheater later known as the </a:t>
            </a:r>
            <a:r>
              <a:rPr lang="en-US" sz="1600" dirty="0" err="1" smtClean="0"/>
              <a:t>Colosseum</a:t>
            </a:r>
            <a:endParaRPr lang="en-US" sz="1600" dirty="0" smtClean="0"/>
          </a:p>
          <a:p>
            <a:r>
              <a:rPr lang="en-US" sz="1600" dirty="0" smtClean="0"/>
              <a:t>Died in 79 AD just before completion of the </a:t>
            </a:r>
            <a:r>
              <a:rPr lang="en-US" sz="1600" dirty="0" err="1" smtClean="0"/>
              <a:t>Colosseum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423" y="2057400"/>
            <a:ext cx="3727464" cy="4437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Rome’s </a:t>
            </a:r>
            <a:r>
              <a:rPr lang="en-US" u="sng" dirty="0" smtClean="0">
                <a:solidFill>
                  <a:srgbClr val="FFB91D"/>
                </a:solidFill>
              </a:rPr>
              <a:t>Best Emperors</a:t>
            </a:r>
            <a:endParaRPr lang="en-US" u="sng" dirty="0">
              <a:solidFill>
                <a:srgbClr val="FFB91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941011" cy="4546599"/>
          </a:xfrm>
        </p:spPr>
        <p:txBody>
          <a:bodyPr>
            <a:normAutofit/>
          </a:bodyPr>
          <a:lstStyle/>
          <a:p>
            <a:r>
              <a:rPr lang="en-US" sz="2824" u="sng" dirty="0" smtClean="0"/>
              <a:t>Trajan</a:t>
            </a:r>
          </a:p>
          <a:p>
            <a:r>
              <a:rPr lang="en-US" sz="1730" dirty="0" smtClean="0"/>
              <a:t>Ruled from 98-117 AD</a:t>
            </a:r>
          </a:p>
          <a:p>
            <a:r>
              <a:rPr lang="en-US" sz="1730" dirty="0" smtClean="0"/>
              <a:t>Public works:</a:t>
            </a:r>
          </a:p>
          <a:p>
            <a:pPr lvl="1"/>
            <a:r>
              <a:rPr lang="en-US" sz="1730" dirty="0" smtClean="0"/>
              <a:t>Built Trajan’s Forum </a:t>
            </a:r>
          </a:p>
          <a:p>
            <a:pPr lvl="1"/>
            <a:r>
              <a:rPr lang="en-US" sz="1730" dirty="0" smtClean="0"/>
              <a:t>Extensive reconstruction of the Circus </a:t>
            </a:r>
            <a:r>
              <a:rPr lang="en-US" sz="1730" dirty="0" err="1" smtClean="0"/>
              <a:t>Maximus</a:t>
            </a:r>
            <a:r>
              <a:rPr lang="en-US" sz="1730" dirty="0" smtClean="0"/>
              <a:t>, the great arena for chariot races</a:t>
            </a:r>
          </a:p>
          <a:p>
            <a:r>
              <a:rPr lang="en-US" sz="1730" dirty="0" smtClean="0"/>
              <a:t>Great reputation and very efficient</a:t>
            </a:r>
          </a:p>
          <a:p>
            <a:r>
              <a:rPr lang="en-US" sz="1730" dirty="0" smtClean="0"/>
              <a:t>Expanded Rome militarily</a:t>
            </a:r>
          </a:p>
          <a:p>
            <a:r>
              <a:rPr lang="en-US" sz="1730" dirty="0" smtClean="0"/>
              <a:t>Fell ill and died on August 9, 117 AD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620" y="2292065"/>
            <a:ext cx="2540000" cy="336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Trajan’s Forum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46" y="1913898"/>
            <a:ext cx="8695828" cy="4335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Trajan’s Forum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942" y="1799728"/>
            <a:ext cx="63500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Trajan’s Column (Depicting success in Dacia)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09" y="2063081"/>
            <a:ext cx="3510492" cy="454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936" y="2057401"/>
            <a:ext cx="3411502" cy="454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Trajan’s Forum Today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22" y="1865641"/>
            <a:ext cx="6381443" cy="4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Rome’s </a:t>
            </a:r>
            <a:r>
              <a:rPr lang="en-US" u="sng" dirty="0" smtClean="0">
                <a:solidFill>
                  <a:srgbClr val="FFB91D"/>
                </a:solidFill>
              </a:rPr>
              <a:t>Best Emperors</a:t>
            </a:r>
            <a:endParaRPr lang="en-US" u="sng" dirty="0">
              <a:solidFill>
                <a:srgbClr val="FFB91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941011" cy="45465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Marcus Aurelius</a:t>
            </a:r>
          </a:p>
          <a:p>
            <a:r>
              <a:rPr lang="en-US" dirty="0" smtClean="0"/>
              <a:t>Ruled from 161-180 AD</a:t>
            </a:r>
          </a:p>
          <a:p>
            <a:r>
              <a:rPr lang="en-US" dirty="0" smtClean="0"/>
              <a:t>Gifted general</a:t>
            </a:r>
          </a:p>
          <a:p>
            <a:r>
              <a:rPr lang="en-US" dirty="0" smtClean="0"/>
              <a:t>Philosopher</a:t>
            </a:r>
          </a:p>
          <a:p>
            <a:r>
              <a:rPr lang="en-US" dirty="0" smtClean="0"/>
              <a:t>Fell ill and died on March 17, 180 AD</a:t>
            </a:r>
          </a:p>
          <a:p>
            <a:r>
              <a:rPr lang="en-US" dirty="0" smtClean="0"/>
              <a:t>Empire began to erode under his son Commodus (end of </a:t>
            </a:r>
            <a:r>
              <a:rPr lang="en-US" dirty="0" err="1" smtClean="0"/>
              <a:t>Pax</a:t>
            </a:r>
            <a:r>
              <a:rPr lang="en-US" dirty="0" smtClean="0"/>
              <a:t> </a:t>
            </a:r>
            <a:r>
              <a:rPr lang="en-US" dirty="0" err="1" smtClean="0"/>
              <a:t>Romana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164" y="2057400"/>
            <a:ext cx="3465557" cy="4287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89" y="274638"/>
            <a:ext cx="903111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Marcus Aurelius in the film Gladiator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93336"/>
            <a:ext cx="9306945" cy="392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5913"/>
            <a:ext cx="9144000" cy="4854095"/>
          </a:xfrm>
        </p:spPr>
        <p:txBody>
          <a:bodyPr/>
          <a:lstStyle/>
          <a:p>
            <a:pPr marL="457200" lvl="1" indent="-457200">
              <a:spcBef>
                <a:spcPts val="2000"/>
              </a:spcBef>
              <a:buClr>
                <a:schemeClr val="accent1"/>
              </a:buClr>
              <a:buFont typeface="+mj-lt"/>
              <a:buAutoNum type="alphaLcPeriod" startAt="9"/>
            </a:pPr>
            <a:r>
              <a:rPr lang="en-US" dirty="0" smtClean="0"/>
              <a:t>Result: Rome </a:t>
            </a:r>
            <a:r>
              <a:rPr lang="en-US" u="sng" dirty="0" smtClean="0">
                <a:solidFill>
                  <a:srgbClr val="FFFF00"/>
                </a:solidFill>
              </a:rPr>
              <a:t>is officially an empire</a:t>
            </a:r>
            <a:r>
              <a:rPr lang="en-US" dirty="0" smtClean="0"/>
              <a:t>.</a:t>
            </a:r>
            <a:endParaRPr lang="en-US" sz="16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962" y="2415440"/>
            <a:ext cx="5599545" cy="4194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0697"/>
            <a:ext cx="9144000" cy="4909312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6"/>
            </a:pPr>
            <a:r>
              <a:rPr lang="en-US" sz="2400" b="1" dirty="0" smtClean="0"/>
              <a:t>A Vast and Powerful Empire</a:t>
            </a:r>
            <a:endParaRPr lang="en-US" sz="1800" dirty="0" smtClean="0"/>
          </a:p>
          <a:p>
            <a:pPr marL="806450" lvl="1" indent="-457200">
              <a:buFont typeface="+mj-lt"/>
              <a:buAutoNum type="alphaLcPeriod"/>
            </a:pPr>
            <a:r>
              <a:rPr lang="en-US" b="0" dirty="0" smtClean="0"/>
              <a:t>P</a:t>
            </a:r>
            <a:r>
              <a:rPr lang="en-US" sz="2300" b="0" dirty="0" smtClean="0"/>
              <a:t>eak of Rome’s power </a:t>
            </a:r>
            <a:r>
              <a:rPr lang="en-US" sz="2300" u="sng" dirty="0" smtClean="0">
                <a:solidFill>
                  <a:srgbClr val="FFFF00"/>
                </a:solidFill>
              </a:rPr>
              <a:t>27</a:t>
            </a:r>
            <a:r>
              <a:rPr lang="en-US" sz="2300" b="0" dirty="0" smtClean="0"/>
              <a:t> B.C. to </a:t>
            </a:r>
            <a:r>
              <a:rPr lang="en-US" sz="2300" u="sng" dirty="0" smtClean="0">
                <a:solidFill>
                  <a:srgbClr val="FFFF00"/>
                </a:solidFill>
              </a:rPr>
              <a:t>180</a:t>
            </a:r>
            <a:r>
              <a:rPr lang="en-US" sz="2300" b="0" dirty="0" smtClean="0"/>
              <a:t> A.D.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2300" b="0" dirty="0" smtClean="0"/>
              <a:t>Period known as the </a:t>
            </a:r>
            <a:r>
              <a:rPr lang="en-US" sz="2300" u="sng" dirty="0" err="1" smtClean="0">
                <a:solidFill>
                  <a:srgbClr val="FFFF00"/>
                </a:solidFill>
              </a:rPr>
              <a:t>Pax</a:t>
            </a:r>
            <a:r>
              <a:rPr lang="en-US" sz="2300" u="sng" dirty="0" smtClean="0">
                <a:solidFill>
                  <a:srgbClr val="FFFF00"/>
                </a:solidFill>
              </a:rPr>
              <a:t> </a:t>
            </a:r>
            <a:r>
              <a:rPr lang="en-US" sz="2300" u="sng" dirty="0" err="1" smtClean="0">
                <a:solidFill>
                  <a:srgbClr val="FFFF00"/>
                </a:solidFill>
              </a:rPr>
              <a:t>Romana</a:t>
            </a:r>
            <a:r>
              <a:rPr lang="en-US" sz="2300" b="0" dirty="0" smtClean="0"/>
              <a:t> or “</a:t>
            </a:r>
            <a:r>
              <a:rPr lang="en-US" sz="2300" u="sng" dirty="0" smtClean="0">
                <a:solidFill>
                  <a:srgbClr val="FFFF00"/>
                </a:solidFill>
              </a:rPr>
              <a:t>Roman Peace</a:t>
            </a:r>
            <a:r>
              <a:rPr lang="en-US" sz="2300" b="0" dirty="0" smtClean="0"/>
              <a:t>”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2300" b="0" dirty="0" smtClean="0"/>
              <a:t>Population of 60-80 million with </a:t>
            </a:r>
            <a:r>
              <a:rPr lang="en-US" sz="2300" u="sng" dirty="0" smtClean="0">
                <a:solidFill>
                  <a:srgbClr val="FFFF00"/>
                </a:solidFill>
              </a:rPr>
              <a:t>1 million</a:t>
            </a:r>
            <a:r>
              <a:rPr lang="en-US" sz="2300" b="0" dirty="0" smtClean="0"/>
              <a:t> in the city of Rome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2300" b="0" dirty="0" smtClean="0"/>
              <a:t>Rome held together through </a:t>
            </a:r>
            <a:r>
              <a:rPr lang="en-US" sz="2100" b="0" dirty="0" smtClean="0"/>
              <a:t>efficient means of government started by Augustus however many </a:t>
            </a:r>
            <a:r>
              <a:rPr lang="en-US" sz="2100" u="sng" dirty="0" smtClean="0">
                <a:solidFill>
                  <a:srgbClr val="FFFF00"/>
                </a:solidFill>
              </a:rPr>
              <a:t>terrible </a:t>
            </a:r>
            <a:r>
              <a:rPr lang="en-US" sz="2300" u="sng" dirty="0" smtClean="0">
                <a:solidFill>
                  <a:srgbClr val="FFFF00"/>
                </a:solidFill>
              </a:rPr>
              <a:t>emperors</a:t>
            </a:r>
            <a:r>
              <a:rPr lang="en-US" sz="2300" b="0" dirty="0" smtClean="0"/>
              <a:t> would gradually weaken the empire over the next 400 years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2300" u="sng" dirty="0" smtClean="0">
                <a:solidFill>
                  <a:srgbClr val="FFFF00"/>
                </a:solidFill>
              </a:rPr>
              <a:t>Common coinage</a:t>
            </a:r>
            <a:r>
              <a:rPr lang="en-US" sz="2300" b="0" dirty="0" smtClean="0"/>
              <a:t> made trade easier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953" y="4466609"/>
            <a:ext cx="2896485" cy="2143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8070" y="5942487"/>
            <a:ext cx="198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Roman Coins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940028" y="5855019"/>
            <a:ext cx="893925" cy="272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going to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700" dirty="0" smtClean="0"/>
              <a:t>Decline of the Roman Republics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700" dirty="0" smtClean="0"/>
              <a:t>Rise of Julius Caesar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700" dirty="0" smtClean="0"/>
              <a:t>Rome’s best emperors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700" dirty="0" smtClean="0"/>
              <a:t>Power and accomplishments of the Roman Empire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39167" y="1789043"/>
            <a:ext cx="9383167" cy="4820965"/>
          </a:xfrm>
        </p:spPr>
        <p:txBody>
          <a:bodyPr>
            <a:normAutofit/>
          </a:bodyPr>
          <a:lstStyle/>
          <a:p>
            <a:pPr marL="806450" lvl="1" indent="-457200">
              <a:buFont typeface="+mj-lt"/>
              <a:buAutoNum type="alphaLcPeriod" startAt="6"/>
            </a:pPr>
            <a:r>
              <a:rPr lang="en-US" sz="2100" b="0" dirty="0" smtClean="0"/>
              <a:t>“</a:t>
            </a:r>
            <a:r>
              <a:rPr lang="en-US" u="sng" dirty="0" smtClean="0">
                <a:solidFill>
                  <a:srgbClr val="FFFF00"/>
                </a:solidFill>
              </a:rPr>
              <a:t>All roads lead to Rome</a:t>
            </a:r>
            <a:r>
              <a:rPr lang="en-US" b="0" dirty="0" smtClean="0"/>
              <a:t>;” the Romans built about </a:t>
            </a:r>
            <a:r>
              <a:rPr lang="en-US" u="sng" dirty="0" smtClean="0">
                <a:solidFill>
                  <a:srgbClr val="FFFF00"/>
                </a:solidFill>
              </a:rPr>
              <a:t>250,000</a:t>
            </a:r>
            <a:r>
              <a:rPr lang="en-US" b="0" dirty="0" smtClean="0"/>
              <a:t> miles of roads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288" y="2772158"/>
            <a:ext cx="2093390" cy="142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88" y="4294607"/>
            <a:ext cx="2093390" cy="2078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573" y="2772158"/>
            <a:ext cx="2552963" cy="3428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321" y="3061833"/>
            <a:ext cx="3287396" cy="2465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9043"/>
            <a:ext cx="9144000" cy="4820965"/>
          </a:xfrm>
        </p:spPr>
        <p:txBody>
          <a:bodyPr>
            <a:normAutofit/>
          </a:bodyPr>
          <a:lstStyle/>
          <a:p>
            <a:pPr marL="806450" lvl="1" indent="-457200">
              <a:buFont typeface="+mj-lt"/>
              <a:buAutoNum type="alphaLcPeriod" startAt="8"/>
            </a:pPr>
            <a:r>
              <a:rPr lang="en-US" sz="2100" u="sng" dirty="0" smtClean="0">
                <a:solidFill>
                  <a:srgbClr val="FFFF00"/>
                </a:solidFill>
              </a:rPr>
              <a:t>90 </a:t>
            </a:r>
            <a:r>
              <a:rPr lang="en-US" sz="2100" dirty="0" smtClean="0">
                <a:solidFill>
                  <a:srgbClr val="FFFFFF"/>
                </a:solidFill>
              </a:rPr>
              <a:t>% of the population were </a:t>
            </a:r>
            <a:r>
              <a:rPr lang="en-US" sz="2100" u="sng" dirty="0" smtClean="0">
                <a:solidFill>
                  <a:srgbClr val="FFFF00"/>
                </a:solidFill>
              </a:rPr>
              <a:t>poor</a:t>
            </a:r>
            <a:r>
              <a:rPr lang="en-US" sz="2100" dirty="0" smtClean="0">
                <a:solidFill>
                  <a:srgbClr val="FFFFFF"/>
                </a:solidFill>
              </a:rPr>
              <a:t> and </a:t>
            </a:r>
            <a:r>
              <a:rPr lang="en-US" sz="2100" u="sng" dirty="0" smtClean="0">
                <a:solidFill>
                  <a:srgbClr val="FFFF00"/>
                </a:solidFill>
              </a:rPr>
              <a:t>slavery</a:t>
            </a:r>
            <a:r>
              <a:rPr lang="en-US" sz="2100" dirty="0" smtClean="0">
                <a:solidFill>
                  <a:srgbClr val="FFFF00"/>
                </a:solidFill>
              </a:rPr>
              <a:t> </a:t>
            </a:r>
            <a:r>
              <a:rPr lang="en-US" sz="2100" dirty="0" smtClean="0"/>
              <a:t>was common</a:t>
            </a:r>
          </a:p>
          <a:p>
            <a:pPr marL="806450" lvl="1" indent="-457200">
              <a:buFont typeface="+mj-lt"/>
              <a:buAutoNum type="alphaLcPeriod" startAt="8"/>
            </a:pPr>
            <a:r>
              <a:rPr lang="en-US" sz="2100" u="sng" dirty="0" smtClean="0">
                <a:solidFill>
                  <a:srgbClr val="FFFF00"/>
                </a:solidFill>
              </a:rPr>
              <a:t>The </a:t>
            </a:r>
            <a:r>
              <a:rPr lang="en-US" sz="2100" u="sng" dirty="0" err="1" smtClean="0">
                <a:solidFill>
                  <a:srgbClr val="FFFF00"/>
                </a:solidFill>
              </a:rPr>
              <a:t>Colosseum</a:t>
            </a:r>
            <a:r>
              <a:rPr lang="en-US" sz="2100" b="0" dirty="0" smtClean="0"/>
              <a:t> was used to distract the masses because much of city of Rome was </a:t>
            </a:r>
            <a:r>
              <a:rPr lang="en-US" sz="2000" u="sng" dirty="0" smtClean="0">
                <a:solidFill>
                  <a:srgbClr val="FFFF00"/>
                </a:solidFill>
              </a:rPr>
              <a:t>unemployed</a:t>
            </a:r>
            <a:r>
              <a:rPr lang="en-US" sz="2000" b="0" dirty="0" smtClean="0"/>
              <a:t>; </a:t>
            </a:r>
            <a:r>
              <a:rPr lang="en-US" sz="2000" u="sng" dirty="0" smtClean="0">
                <a:solidFill>
                  <a:srgbClr val="FFFF00"/>
                </a:solidFill>
              </a:rPr>
              <a:t>gladiatorial</a:t>
            </a:r>
            <a:r>
              <a:rPr lang="en-US" sz="2000" b="0" dirty="0" smtClean="0"/>
              <a:t> battles were popular for entertainment</a:t>
            </a:r>
          </a:p>
          <a:p>
            <a:pPr marL="806450" lvl="1" indent="-457200">
              <a:buFont typeface="+mj-lt"/>
              <a:buAutoNum type="alphaLcPeriod" startAt="8"/>
            </a:pPr>
            <a:r>
              <a:rPr lang="en-US" sz="2100" b="0" dirty="0" smtClean="0"/>
              <a:t>Rich continued to live </a:t>
            </a:r>
            <a:r>
              <a:rPr lang="en-US" sz="2100" u="sng" dirty="0" smtClean="0">
                <a:solidFill>
                  <a:srgbClr val="FFFF00"/>
                </a:solidFill>
              </a:rPr>
              <a:t>extravagantly</a:t>
            </a:r>
            <a:endParaRPr lang="en-US" sz="2100" u="sng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258" y="3795403"/>
            <a:ext cx="3244159" cy="281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069" y="3795403"/>
            <a:ext cx="4563180" cy="2772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Gladiatorial Battles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7" y="1828799"/>
            <a:ext cx="7698281" cy="4389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Colosseum</a:t>
            </a:r>
            <a:r>
              <a:rPr lang="en-US" dirty="0" smtClean="0"/>
              <a:t> at Caesar’s Palace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680" y="1804143"/>
            <a:ext cx="6582505" cy="4936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55304"/>
            <a:ext cx="9144000" cy="4754704"/>
          </a:xfrm>
        </p:spPr>
        <p:txBody>
          <a:bodyPr/>
          <a:lstStyle/>
          <a:p>
            <a:pPr marL="457200" lvl="1" indent="-457200">
              <a:spcBef>
                <a:spcPts val="2000"/>
              </a:spcBef>
              <a:buClr>
                <a:schemeClr val="accent1"/>
              </a:buClr>
              <a:buFont typeface="+mj-lt"/>
              <a:buAutoNum type="alphaLcPeriod" startAt="10"/>
            </a:pPr>
            <a:r>
              <a:rPr lang="en-US" sz="2400" dirty="0" smtClean="0">
                <a:latin typeface="Corbel (Body)"/>
                <a:cs typeface="Corbel (Body)"/>
              </a:rPr>
              <a:t>Coming up next</a:t>
            </a:r>
            <a:r>
              <a:rPr lang="en-US" sz="2400" b="0" dirty="0" smtClean="0">
                <a:latin typeface="Corbel (Body)"/>
                <a:cs typeface="Corbel (Body)"/>
              </a:rPr>
              <a:t>: </a:t>
            </a:r>
            <a:r>
              <a:rPr lang="en-US" sz="2100" b="0" dirty="0" smtClean="0">
                <a:latin typeface="Corbel (Body)"/>
                <a:cs typeface="Corbel (Body)"/>
              </a:rPr>
              <a:t>The works of </a:t>
            </a:r>
            <a:r>
              <a:rPr lang="en-US" sz="2100" u="sng" dirty="0" smtClean="0">
                <a:solidFill>
                  <a:srgbClr val="FFFF00"/>
                </a:solidFill>
                <a:latin typeface="Corbel (Body)"/>
                <a:cs typeface="Corbel (Body)"/>
              </a:rPr>
              <a:t>Jesus</a:t>
            </a:r>
            <a:r>
              <a:rPr lang="en-US" sz="2100" b="0" dirty="0" smtClean="0">
                <a:latin typeface="Corbel (Body)"/>
                <a:cs typeface="Corbel (Body)"/>
              </a:rPr>
              <a:t> of Nazareth and </a:t>
            </a:r>
            <a:r>
              <a:rPr lang="en-US" sz="2100" u="sng" dirty="0" smtClean="0">
                <a:solidFill>
                  <a:srgbClr val="FFFF00"/>
                </a:solidFill>
                <a:latin typeface="Corbel (Body)"/>
                <a:cs typeface="Corbel (Body)"/>
              </a:rPr>
              <a:t>Christianity</a:t>
            </a:r>
            <a:r>
              <a:rPr lang="en-US" sz="2100" b="0" dirty="0" smtClean="0">
                <a:latin typeface="Corbel (Body)"/>
                <a:cs typeface="Corbel (Body)"/>
              </a:rPr>
              <a:t> would change the world forever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6014" y="3007343"/>
            <a:ext cx="2574951" cy="33491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42" y="3294815"/>
            <a:ext cx="4140565" cy="2763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Constructive Response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sz="3900" dirty="0" smtClean="0"/>
              <a:t>Compare and contrast the Roman Republic and the Roman Empire using specific examples:</a:t>
            </a:r>
          </a:p>
          <a:p>
            <a:pPr marL="742950" indent="-742950"/>
            <a:r>
              <a:rPr lang="en-US" sz="4000" dirty="0" smtClean="0"/>
              <a:t>Classify the contributions the Romans made to the cultural advancement of the world?</a:t>
            </a:r>
            <a:endParaRPr lang="en-US" sz="3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6274">
            <a:off x="7804114" y="5154175"/>
            <a:ext cx="1160147" cy="1251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252" y="6141157"/>
            <a:ext cx="1646516" cy="637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33827"/>
            <a:ext cx="9144000" cy="4876182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sz="2400" b="1" dirty="0" smtClean="0"/>
              <a:t>Setting the Stage</a:t>
            </a:r>
            <a:endParaRPr lang="en-US" sz="1800" dirty="0" smtClean="0"/>
          </a:p>
          <a:p>
            <a:pPr marL="806450" lvl="1" indent="-457200">
              <a:buFont typeface="+mj-lt"/>
              <a:buAutoNum type="alphaLcPeriod"/>
            </a:pPr>
            <a:r>
              <a:rPr lang="en-US" sz="2100" b="0" dirty="0" smtClean="0"/>
              <a:t>With the defeat of Carthage in the </a:t>
            </a:r>
            <a:r>
              <a:rPr lang="en-US" sz="2100" u="sng" dirty="0" smtClean="0">
                <a:solidFill>
                  <a:srgbClr val="FFFF00"/>
                </a:solidFill>
              </a:rPr>
              <a:t>Punic Wars</a:t>
            </a:r>
            <a:r>
              <a:rPr lang="en-US" sz="2100" b="0" dirty="0" smtClean="0"/>
              <a:t>, Rome was proving to be the biggest and most powerful civilization on the </a:t>
            </a:r>
            <a:r>
              <a:rPr lang="en-US" sz="2100" u="sng" dirty="0" smtClean="0">
                <a:solidFill>
                  <a:srgbClr val="FFFF00"/>
                </a:solidFill>
              </a:rPr>
              <a:t>Mediterranean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2300" b="0" dirty="0" smtClean="0"/>
              <a:t>The larger Rome’s territory got, the more </a:t>
            </a:r>
            <a:r>
              <a:rPr lang="en-US" sz="2300" u="sng" dirty="0" smtClean="0">
                <a:solidFill>
                  <a:srgbClr val="FFFF00"/>
                </a:solidFill>
              </a:rPr>
              <a:t>unstable</a:t>
            </a:r>
            <a:r>
              <a:rPr lang="en-US" sz="2300" b="0" dirty="0" smtClean="0"/>
              <a:t> the </a:t>
            </a:r>
            <a:r>
              <a:rPr lang="en-US" sz="2300" u="sng" dirty="0" smtClean="0">
                <a:solidFill>
                  <a:srgbClr val="FFFF00"/>
                </a:solidFill>
              </a:rPr>
              <a:t>republic</a:t>
            </a:r>
            <a:r>
              <a:rPr lang="en-US" sz="2300" b="0" dirty="0" smtClean="0"/>
              <a:t> form of government became</a:t>
            </a:r>
            <a:endParaRPr lang="en-US" sz="23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915" y="3827787"/>
            <a:ext cx="4035829" cy="291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0697"/>
            <a:ext cx="9144000" cy="4909312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 startAt="2"/>
            </a:pPr>
            <a:r>
              <a:rPr lang="en-US" sz="2100" b="1" dirty="0" smtClean="0"/>
              <a:t>The Republic collapses</a:t>
            </a:r>
            <a:endParaRPr lang="en-US" sz="2100" dirty="0" smtClean="0"/>
          </a:p>
          <a:p>
            <a:pPr marL="806450" lvl="1" indent="-457200">
              <a:buFont typeface="+mj-lt"/>
              <a:buAutoNum type="alphaLcPeriod"/>
            </a:pPr>
            <a:r>
              <a:rPr lang="en-US" sz="2100" b="0" dirty="0" smtClean="0"/>
              <a:t>Rome’s increasing </a:t>
            </a:r>
            <a:r>
              <a:rPr lang="en-US" sz="2100" u="sng" dirty="0" smtClean="0">
                <a:solidFill>
                  <a:srgbClr val="FFFF00"/>
                </a:solidFill>
              </a:rPr>
              <a:t>wealth</a:t>
            </a:r>
            <a:r>
              <a:rPr lang="en-US" sz="2100" b="0" dirty="0" smtClean="0"/>
              <a:t> and expanding </a:t>
            </a:r>
            <a:r>
              <a:rPr lang="en-US" sz="2100" u="sng" dirty="0" smtClean="0">
                <a:solidFill>
                  <a:srgbClr val="FFFF00"/>
                </a:solidFill>
              </a:rPr>
              <a:t>territories</a:t>
            </a:r>
            <a:r>
              <a:rPr lang="en-US" sz="2100" b="0" dirty="0" smtClean="0"/>
              <a:t> brought problems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100" b="0" dirty="0" smtClean="0"/>
              <a:t>Discontent among </a:t>
            </a:r>
            <a:r>
              <a:rPr lang="en-US" sz="2100" u="sng" dirty="0" smtClean="0">
                <a:solidFill>
                  <a:srgbClr val="FFFF00"/>
                </a:solidFill>
              </a:rPr>
              <a:t>lower classes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100" b="0" dirty="0" smtClean="0"/>
              <a:t>Breakdown in </a:t>
            </a:r>
            <a:r>
              <a:rPr lang="en-US" sz="2100" u="sng" dirty="0" smtClean="0">
                <a:solidFill>
                  <a:srgbClr val="FFFF00"/>
                </a:solidFill>
              </a:rPr>
              <a:t>military</a:t>
            </a:r>
            <a:r>
              <a:rPr lang="en-US" sz="2100" b="0" dirty="0" smtClean="0"/>
              <a:t> order</a:t>
            </a:r>
            <a:endParaRPr lang="en-US" sz="21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77" y="3621161"/>
            <a:ext cx="3435766" cy="2663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506982" y="4075534"/>
            <a:ext cx="224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Roman Coins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6185343" y="4444866"/>
            <a:ext cx="1162845" cy="5079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4871"/>
            <a:ext cx="9144000" cy="4865138"/>
          </a:xfrm>
        </p:spPr>
        <p:txBody>
          <a:bodyPr/>
          <a:lstStyle/>
          <a:p>
            <a:pPr marL="806450" lvl="1" indent="-457200">
              <a:buFont typeface="+mj-lt"/>
              <a:buAutoNum type="alphaLcPeriod" startAt="2"/>
            </a:pPr>
            <a:r>
              <a:rPr lang="en-US" sz="2400" b="1" dirty="0" smtClean="0"/>
              <a:t>Economic Turmoil</a:t>
            </a:r>
            <a:endParaRPr lang="en-US" sz="24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sz="2400" b="0" dirty="0" smtClean="0"/>
              <a:t>Gap between </a:t>
            </a:r>
            <a:r>
              <a:rPr lang="en-US" sz="2400" u="sng" dirty="0" smtClean="0">
                <a:solidFill>
                  <a:srgbClr val="FFFF00"/>
                </a:solidFill>
              </a:rPr>
              <a:t>rich</a:t>
            </a:r>
            <a:r>
              <a:rPr lang="en-US" sz="2400" b="0" dirty="0" smtClean="0"/>
              <a:t> and </a:t>
            </a:r>
            <a:r>
              <a:rPr lang="en-US" sz="2400" u="sng" dirty="0" smtClean="0">
                <a:solidFill>
                  <a:srgbClr val="FFFF00"/>
                </a:solidFill>
              </a:rPr>
              <a:t>poor</a:t>
            </a:r>
            <a:r>
              <a:rPr lang="en-US" sz="2400" b="0" dirty="0" smtClean="0"/>
              <a:t> widened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400" b="0" dirty="0" smtClean="0"/>
              <a:t>Rich lived on huge </a:t>
            </a:r>
            <a:r>
              <a:rPr lang="en-US" sz="2400" u="sng" dirty="0" smtClean="0">
                <a:solidFill>
                  <a:srgbClr val="FFFF00"/>
                </a:solidFill>
              </a:rPr>
              <a:t>estates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400" b="0" dirty="0" smtClean="0"/>
              <a:t>Poor worked on estates (possibly as </a:t>
            </a:r>
            <a:r>
              <a:rPr lang="en-US" sz="2400" u="sng" dirty="0" smtClean="0">
                <a:solidFill>
                  <a:srgbClr val="FFFF00"/>
                </a:solidFill>
              </a:rPr>
              <a:t>slaves</a:t>
            </a:r>
            <a:r>
              <a:rPr lang="en-US" sz="2400" b="0" dirty="0" smtClean="0"/>
              <a:t>)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400" b="0" dirty="0" smtClean="0"/>
              <a:t>By 100 B.C. </a:t>
            </a:r>
            <a:r>
              <a:rPr lang="en-US" sz="2400" u="sng" dirty="0" smtClean="0">
                <a:solidFill>
                  <a:srgbClr val="FFFF00"/>
                </a:solidFill>
              </a:rPr>
              <a:t>one-third</a:t>
            </a:r>
            <a:r>
              <a:rPr lang="en-US" sz="2400" b="0" dirty="0" smtClean="0"/>
              <a:t> of Rome’s population were enslaved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56" y="4156239"/>
            <a:ext cx="5054401" cy="2586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1739"/>
            <a:ext cx="9144000" cy="4898269"/>
          </a:xfrm>
        </p:spPr>
        <p:txBody>
          <a:bodyPr/>
          <a:lstStyle/>
          <a:p>
            <a:pPr marL="806450" lvl="1" indent="-457200">
              <a:buFont typeface="+mj-lt"/>
              <a:buAutoNum type="alphaLcPeriod" startAt="3"/>
            </a:pPr>
            <a:r>
              <a:rPr lang="en-US" sz="2400" b="1" dirty="0" smtClean="0"/>
              <a:t>Military Upheaval</a:t>
            </a:r>
            <a:endParaRPr lang="en-US" sz="24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sz="2400" u="sng" dirty="0" smtClean="0">
                <a:solidFill>
                  <a:srgbClr val="FFFF00"/>
                </a:solidFill>
              </a:rPr>
              <a:t>Generals</a:t>
            </a:r>
            <a:r>
              <a:rPr lang="en-US" sz="2400" b="0" dirty="0" smtClean="0"/>
              <a:t> seized power for themselves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400" b="0" dirty="0" smtClean="0"/>
              <a:t>Recruited by promising </a:t>
            </a:r>
            <a:r>
              <a:rPr lang="en-US" sz="2400" u="sng" dirty="0" smtClean="0">
                <a:solidFill>
                  <a:srgbClr val="FFFF00"/>
                </a:solidFill>
              </a:rPr>
              <a:t>land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400" b="0" dirty="0" smtClean="0"/>
              <a:t>Citizens loyal to </a:t>
            </a:r>
            <a:r>
              <a:rPr lang="en-US" sz="2400" u="sng" dirty="0" smtClean="0">
                <a:solidFill>
                  <a:srgbClr val="FFFF00"/>
                </a:solidFill>
              </a:rPr>
              <a:t>generals</a:t>
            </a:r>
            <a:r>
              <a:rPr lang="en-US" sz="2400" b="0" dirty="0" smtClean="0"/>
              <a:t> rather than to </a:t>
            </a:r>
            <a:r>
              <a:rPr lang="en-US" sz="2400" u="sng" dirty="0" smtClean="0">
                <a:solidFill>
                  <a:srgbClr val="FFFF00"/>
                </a:solidFill>
              </a:rPr>
              <a:t>Rome</a:t>
            </a:r>
            <a:r>
              <a:rPr lang="en-US" sz="2400" b="0" dirty="0" smtClean="0"/>
              <a:t> itself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389" y="3592014"/>
            <a:ext cx="3625771" cy="3017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4000" cy="1143000"/>
          </a:xfrm>
        </p:spPr>
        <p:txBody>
          <a:bodyPr/>
          <a:lstStyle/>
          <a:p>
            <a:r>
              <a:rPr lang="en-US" sz="4800" dirty="0" smtClean="0"/>
              <a:t>A Republic Becomes 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22783"/>
            <a:ext cx="9144000" cy="4887225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3"/>
            </a:pPr>
            <a:r>
              <a:rPr lang="en-US" sz="2400" b="1" dirty="0" smtClean="0"/>
              <a:t>Julius Caesar</a:t>
            </a:r>
            <a:endParaRPr lang="en-US" sz="1800" dirty="0" smtClean="0"/>
          </a:p>
          <a:p>
            <a:pPr marL="806450" lvl="1" indent="-457200">
              <a:buFont typeface="+mj-lt"/>
              <a:buAutoNum type="alphaLcPeriod"/>
            </a:pPr>
            <a:r>
              <a:rPr lang="en-US" sz="2500" b="0" dirty="0" smtClean="0"/>
              <a:t>60 B.C. joins with </a:t>
            </a:r>
            <a:r>
              <a:rPr lang="en-US" sz="2500" u="sng" dirty="0" smtClean="0">
                <a:solidFill>
                  <a:srgbClr val="FFFF00"/>
                </a:solidFill>
              </a:rPr>
              <a:t>Crassus</a:t>
            </a:r>
            <a:r>
              <a:rPr lang="en-US" sz="2500" b="0" dirty="0" smtClean="0"/>
              <a:t> (wealthy Roman) and </a:t>
            </a:r>
            <a:r>
              <a:rPr lang="en-US" sz="2500" u="sng" dirty="0" smtClean="0">
                <a:solidFill>
                  <a:srgbClr val="FFFF00"/>
                </a:solidFill>
              </a:rPr>
              <a:t>Pompey</a:t>
            </a:r>
            <a:r>
              <a:rPr lang="en-US" sz="2500" b="0" dirty="0" smtClean="0"/>
              <a:t> (popular general) to create a </a:t>
            </a:r>
            <a:r>
              <a:rPr lang="en-US" sz="2500" u="sng" dirty="0" smtClean="0">
                <a:solidFill>
                  <a:srgbClr val="FFFF00"/>
                </a:solidFill>
              </a:rPr>
              <a:t>Triumvirate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2500" b="0" dirty="0" smtClean="0"/>
              <a:t>Triumvirate: </a:t>
            </a:r>
            <a:r>
              <a:rPr lang="en-US" sz="2500" u="sng" dirty="0" smtClean="0">
                <a:solidFill>
                  <a:srgbClr val="FFFF00"/>
                </a:solidFill>
              </a:rPr>
              <a:t>a group of three rulers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2500" b="0" dirty="0" smtClean="0"/>
              <a:t>They rule together for </a:t>
            </a:r>
            <a:r>
              <a:rPr lang="en-US" sz="2500" u="sng" dirty="0" smtClean="0">
                <a:solidFill>
                  <a:srgbClr val="FFFF00"/>
                </a:solidFill>
              </a:rPr>
              <a:t>10 years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815" y="3937000"/>
            <a:ext cx="2060012" cy="26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9535" y="3428999"/>
            <a:ext cx="2290537" cy="3051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45" y="146765"/>
            <a:ext cx="7749978" cy="61999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849</TotalTime>
  <Words>1005</Words>
  <Application>Microsoft Macintosh PowerPoint</Application>
  <PresentationFormat>On-screen Show (4:3)</PresentationFormat>
  <Paragraphs>136</Paragraphs>
  <Slides>35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Focus</vt:lpstr>
      <vt:lpstr>Ancient Rome &amp;  The Origin of Christianity</vt:lpstr>
      <vt:lpstr>Constructive Response Question</vt:lpstr>
      <vt:lpstr>What are we going to learn?</vt:lpstr>
      <vt:lpstr>A Republic Becomes an Empire</vt:lpstr>
      <vt:lpstr>A Republic Becomes an Empire</vt:lpstr>
      <vt:lpstr>A Republic Becomes an Empire</vt:lpstr>
      <vt:lpstr>A Republic Becomes an Empire</vt:lpstr>
      <vt:lpstr>A Republic Becomes an Empire</vt:lpstr>
      <vt:lpstr>PowerPoint Presentation</vt:lpstr>
      <vt:lpstr>A Republic Becomes an Empire</vt:lpstr>
      <vt:lpstr>A Republic Becomes an Empire</vt:lpstr>
      <vt:lpstr>A Republic Becomes an Empire</vt:lpstr>
      <vt:lpstr>Death of Caesar</vt:lpstr>
      <vt:lpstr>Caesar’s Palace in Las Vegas</vt:lpstr>
      <vt:lpstr>Octavian</vt:lpstr>
      <vt:lpstr>A Republic Becomes an Empire</vt:lpstr>
      <vt:lpstr>Second Triumvirate</vt:lpstr>
      <vt:lpstr>A Republic Becomes an Empire</vt:lpstr>
      <vt:lpstr>Rome’s Best Emperors</vt:lpstr>
      <vt:lpstr>Rome’s Best Emperors</vt:lpstr>
      <vt:lpstr>Rome’s Best Emperors</vt:lpstr>
      <vt:lpstr>Trajan’s Forum</vt:lpstr>
      <vt:lpstr>Trajan’s Forum</vt:lpstr>
      <vt:lpstr>Trajan’s Column (Depicting success in Dacia)</vt:lpstr>
      <vt:lpstr>Trajan’s Forum Today</vt:lpstr>
      <vt:lpstr>Rome’s Best Emperors</vt:lpstr>
      <vt:lpstr>Marcus Aurelius in the film Gladiator</vt:lpstr>
      <vt:lpstr>A Republic Becomes an Empire</vt:lpstr>
      <vt:lpstr>A Republic Becomes an Empire</vt:lpstr>
      <vt:lpstr>A Republic Becomes an Empire</vt:lpstr>
      <vt:lpstr>A Republic Becomes an Empire</vt:lpstr>
      <vt:lpstr>Gladiatorial Battles</vt:lpstr>
      <vt:lpstr>The Colosseum at Caesar’s Palace</vt:lpstr>
      <vt:lpstr>A Republic Becomes an Empire</vt:lpstr>
      <vt:lpstr>Constructive Response Question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Rome &amp;  The Origin of Christianity</dc:title>
  <dc:creator>Karl Sagan</dc:creator>
  <cp:lastModifiedBy>Brittany Menninger</cp:lastModifiedBy>
  <cp:revision>28</cp:revision>
  <dcterms:created xsi:type="dcterms:W3CDTF">2015-09-29T14:28:59Z</dcterms:created>
  <dcterms:modified xsi:type="dcterms:W3CDTF">2020-01-10T21:40:01Z</dcterms:modified>
</cp:coreProperties>
</file>