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8" r:id="rId1"/>
  </p:sldMasterIdLst>
  <p:handoutMasterIdLst>
    <p:handoutMasterId r:id="rId26"/>
  </p:handoutMasterIdLst>
  <p:sldIdLst>
    <p:sldId id="268" r:id="rId2"/>
    <p:sldId id="256" r:id="rId3"/>
    <p:sldId id="257" r:id="rId4"/>
    <p:sldId id="267" r:id="rId5"/>
    <p:sldId id="264" r:id="rId6"/>
    <p:sldId id="266" r:id="rId7"/>
    <p:sldId id="265" r:id="rId8"/>
    <p:sldId id="258" r:id="rId9"/>
    <p:sldId id="271" r:id="rId10"/>
    <p:sldId id="272" r:id="rId11"/>
    <p:sldId id="273" r:id="rId12"/>
    <p:sldId id="274" r:id="rId13"/>
    <p:sldId id="269" r:id="rId14"/>
    <p:sldId id="275" r:id="rId15"/>
    <p:sldId id="270" r:id="rId16"/>
    <p:sldId id="277" r:id="rId17"/>
    <p:sldId id="280" r:id="rId18"/>
    <p:sldId id="279" r:id="rId19"/>
    <p:sldId id="276" r:id="rId20"/>
    <p:sldId id="278" r:id="rId21"/>
    <p:sldId id="259" r:id="rId22"/>
    <p:sldId id="262" r:id="rId23"/>
    <p:sldId id="261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clrMode="gray" frameSlides="1"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51353-823F-5749-907F-C0B90F8169D3}" type="datetimeFigureOut">
              <a:rPr lang="en-US" smtClean="0"/>
              <a:pPr/>
              <a:t>12/13/12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A2620-707D-BC41-A211-6FDEF08B4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2195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3D65077-1466-F04C-AF34-B3EF9189C993}" type="datetimeFigureOut">
              <a:rPr lang="en-US" smtClean="0"/>
              <a:pPr/>
              <a:t>12/13/12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4F59604A-DDD4-4BE5-9F0F-C50D317D16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5077-1466-F04C-AF34-B3EF9189C993}" type="datetimeFigureOut">
              <a:rPr lang="en-US" smtClean="0"/>
              <a:pPr/>
              <a:t>12/13/12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FBF-3090-BD4A-ADE2-8B8F2B78FB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5077-1466-F04C-AF34-B3EF9189C993}" type="datetimeFigureOut">
              <a:rPr lang="en-US" smtClean="0"/>
              <a:pPr/>
              <a:t>12/13/12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FBF-3090-BD4A-ADE2-8B8F2B78FB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5077-1466-F04C-AF34-B3EF9189C993}" type="datetimeFigureOut">
              <a:rPr lang="en-US" smtClean="0"/>
              <a:pPr/>
              <a:t>12/13/12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FBF-3090-BD4A-ADE2-8B8F2B78FB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5077-1466-F04C-AF34-B3EF9189C993}" type="datetimeFigureOut">
              <a:rPr lang="en-US" smtClean="0"/>
              <a:pPr/>
              <a:t>12/13/12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FBF-3090-BD4A-ADE2-8B8F2B78FB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5077-1466-F04C-AF34-B3EF9189C993}" type="datetimeFigureOut">
              <a:rPr lang="en-US" smtClean="0"/>
              <a:pPr/>
              <a:t>12/13/12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FBF-3090-BD4A-ADE2-8B8F2B78FB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5077-1466-F04C-AF34-B3EF9189C993}" type="datetimeFigureOut">
              <a:rPr lang="en-US" smtClean="0"/>
              <a:pPr/>
              <a:t>12/13/12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FBF-3090-BD4A-ADE2-8B8F2B78FBA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5077-1466-F04C-AF34-B3EF9189C993}" type="datetimeFigureOut">
              <a:rPr lang="en-US" smtClean="0"/>
              <a:pPr/>
              <a:t>12/13/12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FBF-3090-BD4A-ADE2-8B8F2B78FB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5077-1466-F04C-AF34-B3EF9189C993}" type="datetimeFigureOut">
              <a:rPr lang="en-US" smtClean="0"/>
              <a:pPr/>
              <a:t>12/13/12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FBF-3090-BD4A-ADE2-8B8F2B78FB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5077-1466-F04C-AF34-B3EF9189C993}" type="datetimeFigureOut">
              <a:rPr lang="en-US" smtClean="0"/>
              <a:pPr/>
              <a:t>12/13/12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FBF-3090-BD4A-ADE2-8B8F2B78FB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5077-1466-F04C-AF34-B3EF9189C993}" type="datetimeFigureOut">
              <a:rPr lang="en-US" smtClean="0"/>
              <a:pPr/>
              <a:t>12/13/12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FBF-3090-BD4A-ADE2-8B8F2B78FB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5077-1466-F04C-AF34-B3EF9189C993}" type="datetimeFigureOut">
              <a:rPr lang="en-US" smtClean="0"/>
              <a:pPr/>
              <a:t>12/13/12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FBF-3090-BD4A-ADE2-8B8F2B78FB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5077-1466-F04C-AF34-B3EF9189C993}" type="datetimeFigureOut">
              <a:rPr lang="en-US" smtClean="0"/>
              <a:pPr/>
              <a:t>12/13/12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FBF-3090-BD4A-ADE2-8B8F2B78FB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B3D65077-1466-F04C-AF34-B3EF9189C993}" type="datetimeFigureOut">
              <a:rPr lang="en-US" smtClean="0"/>
              <a:pPr/>
              <a:t>12/13/12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85D2FBF-3090-BD4A-ADE2-8B8F2B78FB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5077-1466-F04C-AF34-B3EF9189C993}" type="datetimeFigureOut">
              <a:rPr lang="en-US" smtClean="0"/>
              <a:pPr/>
              <a:t>12/13/12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FBF-3090-BD4A-ADE2-8B8F2B78FB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5077-1466-F04C-AF34-B3EF9189C993}" type="datetimeFigureOut">
              <a:rPr lang="en-US" smtClean="0"/>
              <a:pPr/>
              <a:t>12/13/12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FBF-3090-BD4A-ADE2-8B8F2B78FB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5077-1466-F04C-AF34-B3EF9189C993}" type="datetimeFigureOut">
              <a:rPr lang="en-US" smtClean="0"/>
              <a:pPr/>
              <a:t>12/13/12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FBF-3090-BD4A-ADE2-8B8F2B78FB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5077-1466-F04C-AF34-B3EF9189C993}" type="datetimeFigureOut">
              <a:rPr lang="en-US" smtClean="0"/>
              <a:pPr/>
              <a:t>12/13/12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FBF-3090-BD4A-ADE2-8B8F2B78FB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5077-1466-F04C-AF34-B3EF9189C993}" type="datetimeFigureOut">
              <a:rPr lang="en-US" smtClean="0"/>
              <a:pPr/>
              <a:t>12/13/12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FBF-3090-BD4A-ADE2-8B8F2B78FB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5077-1466-F04C-AF34-B3EF9189C993}" type="datetimeFigureOut">
              <a:rPr lang="en-US" smtClean="0"/>
              <a:pPr/>
              <a:t>12/13/12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2FBF-3090-BD4A-ADE2-8B8F2B78FB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3D65077-1466-F04C-AF34-B3EF9189C993}" type="datetimeFigureOut">
              <a:rPr lang="en-US" smtClean="0"/>
              <a:pPr/>
              <a:t>12/13/12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585D2FBF-3090-BD4A-ADE2-8B8F2B78FB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hambersc@hcboe.net" TargetMode="External"/><Relationship Id="rId3" Type="http://schemas.openxmlformats.org/officeDocument/2006/relationships/hyperlink" Target="mailto:mccartera@hcboe.ne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.depaul.edu/Nonfiction_Reading_Resources.html" TargetMode="External"/><Relationship Id="rId4" Type="http://schemas.openxmlformats.org/officeDocument/2006/relationships/hyperlink" Target="http://www.literacynet.org/cnnsf/archives.html" TargetMode="External"/><Relationship Id="rId5" Type="http://schemas.openxmlformats.org/officeDocument/2006/relationships/hyperlink" Target="http://teacher.depaul.edu/mainnavigator.html" TargetMode="External"/><Relationship Id="rId6" Type="http://schemas.openxmlformats.org/officeDocument/2006/relationships/hyperlink" Target="http://teacher.depaul.edu/html/Guide_Assess_Nonfiction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uke.edu/web/pfs/lessons/languagearts/lareadingnonfiction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uke.edu/web/pfs/lessons/languagearts/lareadingnonfiction.html" TargetMode="Externa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uke.edu/web/pfs/lessons/languagearts/lareadingnonfiction.html" TargetMode="External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9584"/>
            <a:ext cx="7313613" cy="868362"/>
          </a:xfrm>
        </p:spPr>
        <p:txBody>
          <a:bodyPr/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Morning Warm Up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31" y="1735138"/>
            <a:ext cx="8630215" cy="4056062"/>
          </a:xfrm>
        </p:spPr>
        <p:txBody>
          <a:bodyPr>
            <a:normAutofit/>
          </a:bodyPr>
          <a:lstStyle/>
          <a:p>
            <a:endParaRPr lang="en-US" sz="1400" dirty="0" smtClean="0"/>
          </a:p>
          <a:p>
            <a:r>
              <a:rPr lang="en-US" sz="4000" dirty="0" smtClean="0"/>
              <a:t>Read Frogs at Risk.</a:t>
            </a:r>
          </a:p>
          <a:p>
            <a:pPr>
              <a:buNone/>
            </a:pPr>
            <a:endParaRPr lang="en-US" dirty="0" smtClean="0"/>
          </a:p>
          <a:p>
            <a:r>
              <a:rPr lang="en-US" sz="4000" dirty="0" smtClean="0"/>
              <a:t>Then complete the graphic organizer.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ah Rivera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02266" y="215900"/>
            <a:ext cx="7518400" cy="6286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16200000">
            <a:off x="-2686579" y="3154892"/>
            <a:ext cx="6524625" cy="519642"/>
          </a:xfrm>
        </p:spPr>
        <p:txBody>
          <a:bodyPr/>
          <a:lstStyle/>
          <a:p>
            <a:r>
              <a:rPr lang="en-US" u="sng" dirty="0" smtClean="0"/>
              <a:t>Main Idea and  Details…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941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749018" y="3194579"/>
            <a:ext cx="6654802" cy="672043"/>
          </a:xfrm>
        </p:spPr>
        <p:txBody>
          <a:bodyPr/>
          <a:lstStyle/>
          <a:p>
            <a:r>
              <a:rPr lang="en-US" sz="4000" u="sng" dirty="0" smtClean="0"/>
              <a:t>Comparing and Contrasting</a:t>
            </a:r>
            <a:endParaRPr lang="en-US" sz="4000" u="sng" dirty="0"/>
          </a:p>
        </p:txBody>
      </p:sp>
      <p:pic>
        <p:nvPicPr>
          <p:cNvPr id="3" name="Picture 2" descr="Comp:Constr RAIN FORE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29970" y="0"/>
            <a:ext cx="6723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3876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ce Durff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91799" y="0"/>
            <a:ext cx="83522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70579" y="2818217"/>
            <a:ext cx="6602413" cy="1206232"/>
          </a:xfrm>
        </p:spPr>
        <p:txBody>
          <a:bodyPr/>
          <a:lstStyle/>
          <a:p>
            <a:r>
              <a:rPr lang="en-US" sz="2800" u="sng" dirty="0"/>
              <a:t>Writing from a perspective from a specific non-fiction person/animal/thing</a:t>
            </a:r>
            <a:br>
              <a:rPr lang="en-US" sz="2800" u="sng" dirty="0"/>
            </a:b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11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8621"/>
            <a:ext cx="7313613" cy="868362"/>
          </a:xfrm>
        </p:spPr>
        <p:txBody>
          <a:bodyPr/>
          <a:lstStyle/>
          <a:p>
            <a:r>
              <a:rPr lang="en-US" u="sng" dirty="0" smtClean="0"/>
              <a:t>Writing Checklists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9" y="1817039"/>
            <a:ext cx="8819868" cy="4763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What is the purpose of giving students a writing checklist?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What key elements should be included in a writing checklist?</a:t>
            </a:r>
            <a:endParaRPr lang="en-US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94" y="273903"/>
            <a:ext cx="8149560" cy="868362"/>
          </a:xfrm>
        </p:spPr>
        <p:txBody>
          <a:bodyPr/>
          <a:lstStyle/>
          <a:p>
            <a:r>
              <a:rPr lang="en-US" u="sng" dirty="0" smtClean="0"/>
              <a:t>Developing Writing Checklist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96" y="1552423"/>
            <a:ext cx="8714031" cy="506301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Group by grade level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 smtClean="0"/>
              <a:t>Choose a genre or skill for writing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 smtClean="0"/>
              <a:t>Discuss and Develop a checklist with your group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0263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3726"/>
            <a:ext cx="7313613" cy="868362"/>
          </a:xfrm>
        </p:spPr>
        <p:txBody>
          <a:bodyPr/>
          <a:lstStyle/>
          <a:p>
            <a:r>
              <a:rPr lang="en-US" u="sng" dirty="0" smtClean="0"/>
              <a:t>Incorporating Writing in Fiction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97" y="1711911"/>
            <a:ext cx="8641847" cy="430739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Write from a Character’s Perspective</a:t>
            </a:r>
          </a:p>
          <a:p>
            <a:r>
              <a:rPr lang="en-US" dirty="0" smtClean="0"/>
              <a:t>Character Analysis/Sketch</a:t>
            </a:r>
          </a:p>
          <a:p>
            <a:r>
              <a:rPr lang="en-US" dirty="0" smtClean="0"/>
              <a:t>Cause and Effect</a:t>
            </a:r>
          </a:p>
          <a:p>
            <a:r>
              <a:rPr lang="en-US" dirty="0" smtClean="0"/>
              <a:t>Story Summaries</a:t>
            </a:r>
          </a:p>
          <a:p>
            <a:r>
              <a:rPr lang="en-US" dirty="0" smtClean="0"/>
              <a:t>Comparing and Constrasting Novel and Movie/Characters</a:t>
            </a:r>
          </a:p>
          <a:p>
            <a:r>
              <a:rPr lang="en-US" dirty="0" smtClean="0"/>
              <a:t>Rewrite the story ending</a:t>
            </a:r>
          </a:p>
          <a:p>
            <a:r>
              <a:rPr lang="en-US" dirty="0" smtClean="0"/>
              <a:t>Book Letters</a:t>
            </a:r>
          </a:p>
          <a:p>
            <a:r>
              <a:rPr lang="en-US" dirty="0" smtClean="0"/>
              <a:t>Create newspaper articles about characters or story events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36" y="503238"/>
            <a:ext cx="8731671" cy="868362"/>
          </a:xfrm>
        </p:spPr>
        <p:txBody>
          <a:bodyPr/>
          <a:lstStyle/>
          <a:p>
            <a:r>
              <a:rPr lang="en-US" u="sng" dirty="0"/>
              <a:t>Write from a Character’s Perspective</a:t>
            </a:r>
            <a:br>
              <a:rPr lang="en-US" u="sng" dirty="0"/>
            </a:br>
            <a:endParaRPr lang="en-US" u="sng" dirty="0"/>
          </a:p>
        </p:txBody>
      </p:sp>
      <p:pic>
        <p:nvPicPr>
          <p:cNvPr id="4" name="Picture 3" descr="Screen Shot 2012-12-04 at 4.07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2236" y="1371600"/>
            <a:ext cx="8418509" cy="513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1260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327494" y="3057445"/>
            <a:ext cx="5894798" cy="868362"/>
          </a:xfrm>
        </p:spPr>
        <p:txBody>
          <a:bodyPr/>
          <a:lstStyle/>
          <a:p>
            <a:r>
              <a:rPr lang="en-US" dirty="0" smtClean="0"/>
              <a:t>Character Sketch</a:t>
            </a:r>
            <a:endParaRPr lang="en-US" dirty="0"/>
          </a:p>
        </p:txBody>
      </p:sp>
      <p:pic>
        <p:nvPicPr>
          <p:cNvPr id="4" name="Picture 3" descr="Screen Shot 2012-12-04 at 4.13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11487" y="0"/>
            <a:ext cx="6160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7542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213298" y="3096487"/>
            <a:ext cx="7313613" cy="868362"/>
          </a:xfrm>
        </p:spPr>
        <p:txBody>
          <a:bodyPr/>
          <a:lstStyle/>
          <a:p>
            <a:r>
              <a:rPr lang="en-US" dirty="0" smtClean="0"/>
              <a:t>Comparing and Contrasting</a:t>
            </a:r>
            <a:endParaRPr lang="en-US" dirty="0"/>
          </a:p>
        </p:txBody>
      </p:sp>
      <p:pic>
        <p:nvPicPr>
          <p:cNvPr id="4" name="Picture 3" descr="Screen Shot 2012-12-04 at 4.11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8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5037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32" y="503238"/>
            <a:ext cx="7681181" cy="868362"/>
          </a:xfrm>
        </p:spPr>
        <p:txBody>
          <a:bodyPr/>
          <a:lstStyle/>
          <a:p>
            <a:r>
              <a:rPr lang="en-US" u="sng" dirty="0" smtClean="0"/>
              <a:t>Comparing and Contrasting </a:t>
            </a:r>
            <a:endParaRPr lang="en-US" u="sng" dirty="0"/>
          </a:p>
        </p:txBody>
      </p:sp>
      <p:pic>
        <p:nvPicPr>
          <p:cNvPr id="4" name="Picture 3" descr="Comp:Con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544612"/>
            <a:ext cx="9144000" cy="25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641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3093" y="994013"/>
            <a:ext cx="6477000" cy="1914144"/>
          </a:xfrm>
        </p:spPr>
        <p:txBody>
          <a:bodyPr/>
          <a:lstStyle/>
          <a:p>
            <a:pPr algn="ctr"/>
            <a:r>
              <a:rPr lang="en-US" dirty="0" smtClean="0"/>
              <a:t>Incorporating Writing into Common Core Standards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810" y="3882543"/>
            <a:ext cx="8476190" cy="2592348"/>
          </a:xfrm>
        </p:spPr>
        <p:txBody>
          <a:bodyPr>
            <a:normAutofit/>
          </a:bodyPr>
          <a:lstStyle/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Carrie Chambers        </a:t>
            </a:r>
            <a:r>
              <a:rPr lang="en-US" sz="3600" dirty="0" smtClean="0">
                <a:hlinkClick r:id="rId2"/>
              </a:rPr>
              <a:t>chambersc@hcboe.net</a:t>
            </a:r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Anna McCarter          </a:t>
            </a:r>
            <a:r>
              <a:rPr lang="en-US" sz="3600" dirty="0" smtClean="0">
                <a:hlinkClick r:id="rId3"/>
              </a:rPr>
              <a:t>mccartera@hcboe.net</a:t>
            </a:r>
            <a:endParaRPr lang="en-US" sz="3600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172098" y="2767013"/>
            <a:ext cx="7313613" cy="868362"/>
          </a:xfrm>
        </p:spPr>
        <p:txBody>
          <a:bodyPr/>
          <a:lstStyle/>
          <a:p>
            <a:r>
              <a:rPr lang="en-US" u="sng" dirty="0" smtClean="0"/>
              <a:t>Book Letters</a:t>
            </a:r>
            <a:endParaRPr lang="en-US" u="sng" dirty="0"/>
          </a:p>
        </p:txBody>
      </p:sp>
      <p:pic>
        <p:nvPicPr>
          <p:cNvPr id="4" name="Picture 3" descr="Book Le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08540" y="0"/>
            <a:ext cx="7434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6464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Websites for Resources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84" y="1735137"/>
            <a:ext cx="8710872" cy="493303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http://teacher.depaul.edu/Nonfiction_Readings.htm</a:t>
            </a:r>
          </a:p>
          <a:p>
            <a:r>
              <a:rPr lang="en-US" dirty="0" smtClean="0">
                <a:hlinkClick r:id="rId2"/>
              </a:rPr>
              <a:t>http://www.readworks.org/books/passages</a:t>
            </a:r>
          </a:p>
          <a:p>
            <a:r>
              <a:rPr lang="en-US" dirty="0" smtClean="0">
                <a:hlinkClick r:id="rId3"/>
              </a:rPr>
              <a:t>http://teacher.depaul.edu/Nonfiction_Reading_Resources.html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http://www.duke.edu/web/pfs/lessons/languagearts/lareadingnonfiction.html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http://www.literacynet.org/cnnsf/archives.html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http://teacher.depaul.edu/mainnavigator.html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http://teacher.depaul.edu/html/Guide_Assess_Nonfiction.html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27" y="234698"/>
            <a:ext cx="8517603" cy="1136902"/>
          </a:xfrm>
        </p:spPr>
        <p:txBody>
          <a:bodyPr/>
          <a:lstStyle/>
          <a:p>
            <a:r>
              <a:rPr lang="en-US" sz="3200" dirty="0" smtClean="0">
                <a:hlinkClick r:id="rId2"/>
              </a:rPr>
              <a:t>http://www.readworks.org/books/passages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 shot 2012-11-24 at 3.18.4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26" y="984556"/>
            <a:ext cx="8517603" cy="56470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58" y="503238"/>
            <a:ext cx="8752287" cy="868362"/>
          </a:xfrm>
        </p:spPr>
        <p:txBody>
          <a:bodyPr/>
          <a:lstStyle/>
          <a:p>
            <a:r>
              <a:rPr lang="en-US" sz="3200" dirty="0" smtClean="0">
                <a:hlinkClick r:id="rId2"/>
              </a:rPr>
              <a:t>http://teacher.depaul.eduNonfiction_Readings.htm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Screen shot 2012-11-24 at 2.24.11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313" r="-3313"/>
          <a:stretch>
            <a:fillRect/>
          </a:stretch>
        </p:blipFill>
        <p:spPr>
          <a:xfrm>
            <a:off x="0" y="1735137"/>
            <a:ext cx="9418888" cy="493303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58" y="503238"/>
            <a:ext cx="8978342" cy="868362"/>
          </a:xfrm>
        </p:spPr>
        <p:txBody>
          <a:bodyPr/>
          <a:lstStyle/>
          <a:p>
            <a:r>
              <a:rPr lang="en-US" sz="2600" dirty="0" smtClean="0"/>
              <a:t>http://teacher.depaul.edu/Nonfiction_Reading_Resources.html</a:t>
            </a:r>
            <a:endParaRPr lang="en-US" sz="2600" dirty="0"/>
          </a:p>
        </p:txBody>
      </p:sp>
      <p:pic>
        <p:nvPicPr>
          <p:cNvPr id="4" name="Content Placeholder 3" descr="Screen shot 2012-11-24 at 2.26.0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113" r="-15113"/>
          <a:stretch>
            <a:fillRect/>
          </a:stretch>
        </p:blipFill>
        <p:spPr>
          <a:xfrm>
            <a:off x="165658" y="1371600"/>
            <a:ext cx="8683263" cy="50342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u="sng" dirty="0" smtClean="0"/>
              <a:t>Agenda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40" y="1735138"/>
            <a:ext cx="8959360" cy="4891616"/>
          </a:xfrm>
        </p:spPr>
        <p:txBody>
          <a:bodyPr>
            <a:noAutofit/>
          </a:bodyPr>
          <a:lstStyle/>
          <a:p>
            <a:r>
              <a:rPr lang="en-US" sz="4000" dirty="0" smtClean="0"/>
              <a:t>Text Features of Non-Fiction</a:t>
            </a:r>
          </a:p>
          <a:p>
            <a:r>
              <a:rPr lang="en-US" sz="4000" dirty="0" smtClean="0"/>
              <a:t>Incorporating Writing with Non-Fiction Text</a:t>
            </a:r>
            <a:endParaRPr lang="en-US" sz="2000" dirty="0" smtClean="0"/>
          </a:p>
          <a:p>
            <a:r>
              <a:rPr lang="en-US" sz="4000" dirty="0" smtClean="0"/>
              <a:t>Creating Checklist to assist in student writing</a:t>
            </a:r>
          </a:p>
          <a:p>
            <a:r>
              <a:rPr lang="en-US" sz="4000" dirty="0" smtClean="0"/>
              <a:t>Examples of Writing with Fiction Text</a:t>
            </a:r>
          </a:p>
          <a:p>
            <a:endParaRPr lang="en-US" sz="2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84" y="259437"/>
            <a:ext cx="8466350" cy="868362"/>
          </a:xfrm>
        </p:spPr>
        <p:txBody>
          <a:bodyPr/>
          <a:lstStyle/>
          <a:p>
            <a:r>
              <a:rPr lang="en-US" dirty="0" smtClean="0"/>
              <a:t>Text Features of Non-Fiction Text</a:t>
            </a:r>
            <a:endParaRPr lang="en-US" dirty="0"/>
          </a:p>
        </p:txBody>
      </p:sp>
      <p:pic>
        <p:nvPicPr>
          <p:cNvPr id="4" name="Content Placeholder 3" descr="Screen shot 2012-11-24 at 5.58.50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373" r="-22373"/>
          <a:stretch>
            <a:fillRect/>
          </a:stretch>
        </p:blipFill>
        <p:spPr>
          <a:xfrm>
            <a:off x="-232142" y="1127799"/>
            <a:ext cx="9376142" cy="556293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98" y="185496"/>
            <a:ext cx="9021402" cy="667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13"/>
            <a:ext cx="9152404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721" y="237378"/>
            <a:ext cx="8567864" cy="662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66776"/>
            <a:ext cx="7313613" cy="868362"/>
          </a:xfrm>
        </p:spPr>
        <p:txBody>
          <a:bodyPr/>
          <a:lstStyle/>
          <a:p>
            <a:r>
              <a:rPr lang="en-US" sz="4800" u="sng" dirty="0" smtClean="0"/>
              <a:t>Incorporating Writing into Non-Fiction Text</a:t>
            </a:r>
            <a:br>
              <a:rPr lang="en-US" sz="4800" u="sng" dirty="0" smtClean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84" y="2250335"/>
            <a:ext cx="8669456" cy="3597327"/>
          </a:xfrm>
        </p:spPr>
        <p:txBody>
          <a:bodyPr/>
          <a:lstStyle/>
          <a:p>
            <a:r>
              <a:rPr lang="en-US" dirty="0" smtClean="0"/>
              <a:t>Main Idea and Details</a:t>
            </a:r>
          </a:p>
          <a:p>
            <a:endParaRPr lang="en-US" dirty="0" smtClean="0"/>
          </a:p>
          <a:p>
            <a:r>
              <a:rPr lang="en-US" dirty="0" smtClean="0"/>
              <a:t>Compare and Contrasting</a:t>
            </a:r>
          </a:p>
          <a:p>
            <a:endParaRPr lang="en-US" dirty="0" smtClean="0"/>
          </a:p>
          <a:p>
            <a:r>
              <a:rPr lang="en-US" dirty="0" smtClean="0"/>
              <a:t>Writing from a perspective from a specific non-fiction person/animal/thing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86579" y="3154892"/>
            <a:ext cx="6524625" cy="519642"/>
          </a:xfrm>
        </p:spPr>
        <p:txBody>
          <a:bodyPr/>
          <a:lstStyle/>
          <a:p>
            <a:r>
              <a:rPr lang="en-US" u="sng" dirty="0" smtClean="0"/>
              <a:t>Main Idea and  Details</a:t>
            </a:r>
            <a:endParaRPr lang="en-US" u="sng" dirty="0"/>
          </a:p>
        </p:txBody>
      </p:sp>
      <p:pic>
        <p:nvPicPr>
          <p:cNvPr id="4" name="Picture 3" descr="Noah Rivera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8641" y="0"/>
            <a:ext cx="5347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4494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207</TotalTime>
  <Words>313</Words>
  <Application>Microsoft Macintosh PowerPoint</Application>
  <PresentationFormat>On-screen Show (4:3)</PresentationFormat>
  <Paragraphs>65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Inkwell</vt:lpstr>
      <vt:lpstr>Morning Warm Up</vt:lpstr>
      <vt:lpstr>Incorporating Writing into Common Core Standards</vt:lpstr>
      <vt:lpstr>Agenda</vt:lpstr>
      <vt:lpstr>Text Features of Non-Fiction Text</vt:lpstr>
      <vt:lpstr>Slide 5</vt:lpstr>
      <vt:lpstr>Slide 6</vt:lpstr>
      <vt:lpstr>Slide 7</vt:lpstr>
      <vt:lpstr>Incorporating Writing into Non-Fiction Text </vt:lpstr>
      <vt:lpstr>Main Idea and  Details</vt:lpstr>
      <vt:lpstr>Main Idea and  Details…</vt:lpstr>
      <vt:lpstr>Comparing and Contrasting</vt:lpstr>
      <vt:lpstr>Writing from a perspective from a specific non-fiction person/animal/thing </vt:lpstr>
      <vt:lpstr>Writing Checklists</vt:lpstr>
      <vt:lpstr>Developing Writing Checklist</vt:lpstr>
      <vt:lpstr>Incorporating Writing in Fiction</vt:lpstr>
      <vt:lpstr>Write from a Character’s Perspective </vt:lpstr>
      <vt:lpstr>Character Sketch</vt:lpstr>
      <vt:lpstr>Comparing and Contrasting</vt:lpstr>
      <vt:lpstr>Comparing and Contrasting </vt:lpstr>
      <vt:lpstr>Book Letters</vt:lpstr>
      <vt:lpstr>Websites for Resources</vt:lpstr>
      <vt:lpstr>http://www.readworks.org/books/passages </vt:lpstr>
      <vt:lpstr>http://teacher.depaul.eduNonfiction_Readings.htm </vt:lpstr>
      <vt:lpstr>http://teacher.depaul.edu/Nonfiction_Reading_Resources.html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Incorporating Writing into Common Core Standards</dc:title>
  <dc:creator>Carrie Chambers</dc:creator>
  <cp:lastModifiedBy>Hamblen Department Of Education</cp:lastModifiedBy>
  <cp:revision>18</cp:revision>
  <cp:lastPrinted>2012-12-04T21:18:21Z</cp:lastPrinted>
  <dcterms:created xsi:type="dcterms:W3CDTF">2012-12-13T16:04:23Z</dcterms:created>
  <dcterms:modified xsi:type="dcterms:W3CDTF">2012-12-13T16:04:39Z</dcterms:modified>
</cp:coreProperties>
</file>