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51"/>
  </p:notesMasterIdLst>
  <p:handoutMasterIdLst>
    <p:handoutMasterId r:id="rId52"/>
  </p:handoutMasterIdLst>
  <p:sldIdLst>
    <p:sldId id="257" r:id="rId3"/>
    <p:sldId id="618" r:id="rId4"/>
    <p:sldId id="568" r:id="rId5"/>
    <p:sldId id="569" r:id="rId6"/>
    <p:sldId id="360" r:id="rId7"/>
    <p:sldId id="647" r:id="rId8"/>
    <p:sldId id="551" r:id="rId9"/>
    <p:sldId id="552" r:id="rId10"/>
    <p:sldId id="550" r:id="rId11"/>
    <p:sldId id="601" r:id="rId12"/>
    <p:sldId id="602" r:id="rId13"/>
    <p:sldId id="603" r:id="rId14"/>
    <p:sldId id="604" r:id="rId15"/>
    <p:sldId id="605" r:id="rId16"/>
    <p:sldId id="606" r:id="rId17"/>
    <p:sldId id="609" r:id="rId18"/>
    <p:sldId id="629" r:id="rId19"/>
    <p:sldId id="630" r:id="rId20"/>
    <p:sldId id="648" r:id="rId21"/>
    <p:sldId id="631" r:id="rId22"/>
    <p:sldId id="632" r:id="rId23"/>
    <p:sldId id="633" r:id="rId24"/>
    <p:sldId id="634" r:id="rId25"/>
    <p:sldId id="635" r:id="rId26"/>
    <p:sldId id="636" r:id="rId27"/>
    <p:sldId id="637" r:id="rId28"/>
    <p:sldId id="641" r:id="rId29"/>
    <p:sldId id="642" r:id="rId30"/>
    <p:sldId id="638" r:id="rId31"/>
    <p:sldId id="639" r:id="rId32"/>
    <p:sldId id="640" r:id="rId33"/>
    <p:sldId id="651" r:id="rId34"/>
    <p:sldId id="652" r:id="rId35"/>
    <p:sldId id="653" r:id="rId36"/>
    <p:sldId id="455" r:id="rId37"/>
    <p:sldId id="643" r:id="rId38"/>
    <p:sldId id="644" r:id="rId39"/>
    <p:sldId id="460" r:id="rId40"/>
    <p:sldId id="500" r:id="rId41"/>
    <p:sldId id="374" r:id="rId42"/>
    <p:sldId id="645" r:id="rId43"/>
    <p:sldId id="649" r:id="rId44"/>
    <p:sldId id="650" r:id="rId45"/>
    <p:sldId id="646" r:id="rId46"/>
    <p:sldId id="589" r:id="rId47"/>
    <p:sldId id="587" r:id="rId48"/>
    <p:sldId id="599" r:id="rId49"/>
    <p:sldId id="33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3" d="100"/>
          <a:sy n="73"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7200"/>
          </a:xfrm>
          <a:prstGeom prst="rect">
            <a:avLst/>
          </a:prstGeom>
        </p:spPr>
        <p:txBody>
          <a:bodyPr vert="horz" lIns="91440" tIns="45720" rIns="91440" bIns="45720" rtlCol="0"/>
          <a:lstStyle>
            <a:lvl1pPr algn="r">
              <a:defRPr sz="1200"/>
            </a:lvl1pPr>
          </a:lstStyle>
          <a:p>
            <a:fld id="{CA0BB574-0895-477B-BED4-3459E7A07FD7}" type="datetimeFigureOut">
              <a:rPr lang="en-US" smtClean="0"/>
              <a:t>8/9/2019</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lIns="91440" tIns="45720" rIns="91440" bIns="45720"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7200"/>
          </a:xfrm>
          <a:prstGeom prst="rect">
            <a:avLst/>
          </a:prstGeom>
        </p:spPr>
        <p:txBody>
          <a:bodyPr vert="horz" lIns="91440" tIns="45720" rIns="91440" bIns="45720" rtlCol="0"/>
          <a:lstStyle>
            <a:lvl1pPr algn="r">
              <a:defRPr sz="1200"/>
            </a:lvl1pPr>
          </a:lstStyle>
          <a:p>
            <a:fld id="{E3671BEA-E66E-4BEC-BAB5-D10B40ECB992}" type="datetimeFigureOut">
              <a:rPr lang="en-US" smtClean="0"/>
              <a:t>8/9/2019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40" tIns="45720" rIns="91440" bIns="45720"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a:t>
            </a:fld>
            <a:endParaRPr lang="en-US"/>
          </a:p>
        </p:txBody>
      </p:sp>
    </p:spTree>
    <p:extLst>
      <p:ext uri="{BB962C8B-B14F-4D97-AF65-F5344CB8AC3E}">
        <p14:creationId xmlns:p14="http://schemas.microsoft.com/office/powerpoint/2010/main" val="15137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38</a:t>
            </a:fld>
            <a:endParaRPr lang="en-US"/>
          </a:p>
        </p:txBody>
      </p:sp>
    </p:spTree>
    <p:extLst>
      <p:ext uri="{BB962C8B-B14F-4D97-AF65-F5344CB8AC3E}">
        <p14:creationId xmlns:p14="http://schemas.microsoft.com/office/powerpoint/2010/main" val="409034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39</a:t>
            </a:fld>
            <a:endParaRPr lang="en-US"/>
          </a:p>
        </p:txBody>
      </p:sp>
    </p:spTree>
    <p:extLst>
      <p:ext uri="{BB962C8B-B14F-4D97-AF65-F5344CB8AC3E}">
        <p14:creationId xmlns:p14="http://schemas.microsoft.com/office/powerpoint/2010/main" val="84680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40</a:t>
            </a:fld>
            <a:endParaRPr lang="en-US"/>
          </a:p>
        </p:txBody>
      </p:sp>
    </p:spTree>
    <p:extLst>
      <p:ext uri="{BB962C8B-B14F-4D97-AF65-F5344CB8AC3E}">
        <p14:creationId xmlns:p14="http://schemas.microsoft.com/office/powerpoint/2010/main" val="409034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41</a:t>
            </a:fld>
            <a:endParaRPr lang="en-US"/>
          </a:p>
        </p:txBody>
      </p:sp>
    </p:spTree>
    <p:extLst>
      <p:ext uri="{BB962C8B-B14F-4D97-AF65-F5344CB8AC3E}">
        <p14:creationId xmlns:p14="http://schemas.microsoft.com/office/powerpoint/2010/main" val="412428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45</a:t>
            </a:fld>
            <a:endParaRPr lang="en-US"/>
          </a:p>
        </p:txBody>
      </p:sp>
    </p:spTree>
    <p:extLst>
      <p:ext uri="{BB962C8B-B14F-4D97-AF65-F5344CB8AC3E}">
        <p14:creationId xmlns:p14="http://schemas.microsoft.com/office/powerpoint/2010/main" val="160089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48</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a:t>
            </a:fld>
            <a:endParaRPr lang="en-US"/>
          </a:p>
        </p:txBody>
      </p:sp>
    </p:spTree>
    <p:extLst>
      <p:ext uri="{BB962C8B-B14F-4D97-AF65-F5344CB8AC3E}">
        <p14:creationId xmlns:p14="http://schemas.microsoft.com/office/powerpoint/2010/main" val="291304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7</a:t>
            </a:fld>
            <a:endParaRPr lang="en-US"/>
          </a:p>
        </p:txBody>
      </p:sp>
    </p:spTree>
    <p:extLst>
      <p:ext uri="{BB962C8B-B14F-4D97-AF65-F5344CB8AC3E}">
        <p14:creationId xmlns:p14="http://schemas.microsoft.com/office/powerpoint/2010/main" val="409591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8</a:t>
            </a:fld>
            <a:endParaRPr lang="en-US"/>
          </a:p>
        </p:txBody>
      </p:sp>
    </p:spTree>
    <p:extLst>
      <p:ext uri="{BB962C8B-B14F-4D97-AF65-F5344CB8AC3E}">
        <p14:creationId xmlns:p14="http://schemas.microsoft.com/office/powerpoint/2010/main" val="278474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20</a:t>
            </a:fld>
            <a:endParaRPr lang="en-US"/>
          </a:p>
        </p:txBody>
      </p:sp>
    </p:spTree>
    <p:extLst>
      <p:ext uri="{BB962C8B-B14F-4D97-AF65-F5344CB8AC3E}">
        <p14:creationId xmlns:p14="http://schemas.microsoft.com/office/powerpoint/2010/main" val="70569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21</a:t>
            </a:fld>
            <a:endParaRPr lang="en-US"/>
          </a:p>
        </p:txBody>
      </p:sp>
    </p:spTree>
    <p:extLst>
      <p:ext uri="{BB962C8B-B14F-4D97-AF65-F5344CB8AC3E}">
        <p14:creationId xmlns:p14="http://schemas.microsoft.com/office/powerpoint/2010/main" val="32864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27</a:t>
            </a:fld>
            <a:endParaRPr lang="en-US"/>
          </a:p>
        </p:txBody>
      </p:sp>
    </p:spTree>
    <p:extLst>
      <p:ext uri="{BB962C8B-B14F-4D97-AF65-F5344CB8AC3E}">
        <p14:creationId xmlns:p14="http://schemas.microsoft.com/office/powerpoint/2010/main" val="17437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28</a:t>
            </a:fld>
            <a:endParaRPr lang="en-US"/>
          </a:p>
        </p:txBody>
      </p:sp>
    </p:spTree>
    <p:extLst>
      <p:ext uri="{BB962C8B-B14F-4D97-AF65-F5344CB8AC3E}">
        <p14:creationId xmlns:p14="http://schemas.microsoft.com/office/powerpoint/2010/main" val="415596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35</a:t>
            </a:fld>
            <a:endParaRPr lang="en-US"/>
          </a:p>
        </p:txBody>
      </p:sp>
    </p:spTree>
    <p:extLst>
      <p:ext uri="{BB962C8B-B14F-4D97-AF65-F5344CB8AC3E}">
        <p14:creationId xmlns:p14="http://schemas.microsoft.com/office/powerpoint/2010/main" val="104971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8/9/2019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8/9/2019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8/9/2019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8/9/2019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8/9/2019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8/9/2019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8/9/2019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8/9/2019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8/9/2019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8/9/2019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8/9/2019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8/9/2019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8/9/2019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s.nextera.questarai.com/tds/#practice"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tudyjams.scholastic.com/studyjams/jams/math/problem-solving/pscreating-equations.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6781800" cy="914400"/>
          </a:xfrm>
          <a:solidFill>
            <a:srgbClr val="D283E7"/>
          </a:solidFill>
          <a:ln w="76200">
            <a:solidFill>
              <a:schemeClr val="accent4">
                <a:lumMod val="50000"/>
              </a:schemeClr>
            </a:solidFill>
          </a:ln>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Friday, August 9, 2019</a:t>
            </a:r>
          </a:p>
        </p:txBody>
      </p:sp>
      <p:sp>
        <p:nvSpPr>
          <p:cNvPr id="4" name="TextBox 3"/>
          <p:cNvSpPr txBox="1"/>
          <p:nvPr/>
        </p:nvSpPr>
        <p:spPr>
          <a:xfrm>
            <a:off x="6771731" y="6273800"/>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a:t>
            </a:r>
            <a:r>
              <a:rPr lang="en-US" sz="3200" b="1" dirty="0" smtClean="0">
                <a:solidFill>
                  <a:prstClr val="black"/>
                </a:solidFill>
                <a:effectLst>
                  <a:outerShdw blurRad="38100" dist="38100" dir="2700000" algn="tl">
                    <a:srgbClr val="000000">
                      <a:alpha val="43137"/>
                    </a:srgbClr>
                  </a:outerShdw>
                </a:effectLst>
                <a:cs typeface="Arial" charset="0"/>
              </a:rPr>
              <a:t>8:30</a:t>
            </a:r>
            <a:endParaRPr lang="en-US" sz="3200" dirty="0">
              <a:solidFill>
                <a:prstClr val="black"/>
              </a:solidFill>
              <a:cs typeface="Arial" charset="0"/>
            </a:endParaRPr>
          </a:p>
        </p:txBody>
      </p:sp>
      <p:sp>
        <p:nvSpPr>
          <p:cNvPr id="7" name="Rectangle 6"/>
          <p:cNvSpPr/>
          <p:nvPr/>
        </p:nvSpPr>
        <p:spPr>
          <a:xfrm>
            <a:off x="228600" y="6118084"/>
            <a:ext cx="6543131" cy="523220"/>
          </a:xfrm>
          <a:prstGeom prst="rect">
            <a:avLst/>
          </a:prstGeom>
        </p:spPr>
        <p:txBody>
          <a:bodyPr wrap="square">
            <a:spAutoFit/>
          </a:bodyPr>
          <a:lstStyle/>
          <a:p>
            <a:r>
              <a:rPr lang="en-US" sz="2800" b="1" i="1" dirty="0">
                <a:solidFill>
                  <a:srgbClr val="C00000"/>
                </a:solidFill>
                <a:effectLst>
                  <a:outerShdw blurRad="38100" dist="38100" dir="2700000" algn="tl">
                    <a:srgbClr val="000000">
                      <a:alpha val="43137"/>
                    </a:srgbClr>
                  </a:outerShdw>
                </a:effectLst>
              </a:rPr>
              <a:t>Read independent novel when finished! </a:t>
            </a:r>
            <a:r>
              <a:rPr lang="en-US" sz="2800" b="1" i="1" dirty="0">
                <a:solidFill>
                  <a:srgbClr val="C00000"/>
                </a:solidFill>
                <a:effectLst>
                  <a:outerShdw blurRad="38100" dist="38100" dir="2700000" algn="tl">
                    <a:srgbClr val="000000">
                      <a:alpha val="43137"/>
                    </a:srgbClr>
                  </a:outerShdw>
                </a:effectLst>
                <a:sym typeface="Wingdings" panose="05000000000000000000" pitchFamily="2" charset="2"/>
              </a:rPr>
              <a:t></a:t>
            </a:r>
          </a:p>
        </p:txBody>
      </p:sp>
      <p:pic>
        <p:nvPicPr>
          <p:cNvPr id="3" name="Picture 2"/>
          <p:cNvPicPr>
            <a:picLocks noChangeAspect="1"/>
          </p:cNvPicPr>
          <p:nvPr/>
        </p:nvPicPr>
        <p:blipFill rotWithShape="1">
          <a:blip r:embed="rId3"/>
          <a:srcRect l="8750" t="14000" r="26875" b="6999"/>
          <a:stretch/>
        </p:blipFill>
        <p:spPr>
          <a:xfrm>
            <a:off x="3048000" y="1481672"/>
            <a:ext cx="5638800" cy="4324905"/>
          </a:xfrm>
          <a:prstGeom prst="rect">
            <a:avLst/>
          </a:prstGeom>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714" r="10714"/>
          <a:stretch/>
        </p:blipFill>
        <p:spPr bwMode="auto">
          <a:xfrm>
            <a:off x="457200" y="2057400"/>
            <a:ext cx="2352131" cy="299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z="6000" b="1" dirty="0">
                <a:effectLst>
                  <a:outerShdw blurRad="38100" dist="38100" dir="2700000" algn="tl">
                    <a:srgbClr val="000000">
                      <a:alpha val="43137"/>
                    </a:srgbClr>
                  </a:outerShdw>
                </a:effectLst>
              </a:rPr>
              <a:t>Gather at the Carpet…</a:t>
            </a:r>
          </a:p>
        </p:txBody>
      </p:sp>
      <p:sp>
        <p:nvSpPr>
          <p:cNvPr id="5" name="Content Placeholder 2"/>
          <p:cNvSpPr>
            <a:spLocks noGrp="1"/>
          </p:cNvSpPr>
          <p:nvPr>
            <p:ph idx="1"/>
          </p:nvPr>
        </p:nvSpPr>
        <p:spPr>
          <a:xfrm>
            <a:off x="457200" y="1600200"/>
            <a:ext cx="8229600" cy="4525963"/>
          </a:xfrm>
        </p:spPr>
        <p:txBody>
          <a:bodyPr/>
          <a:lstStyle/>
          <a:p>
            <a:r>
              <a:rPr lang="en-US" sz="4800" b="1" dirty="0"/>
              <a:t>Are we still doing our best?</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18164"/>
            <a:ext cx="4343400" cy="312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14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00B050"/>
          </a:solidFill>
        </p:spPr>
        <p:txBody>
          <a:bodyPr/>
          <a:lstStyle/>
          <a:p>
            <a:r>
              <a:rPr lang="en-US" b="1" i="1" dirty="0">
                <a:effectLst>
                  <a:outerShdw blurRad="38100" dist="38100" dir="2700000" algn="tl">
                    <a:srgbClr val="000000">
                      <a:alpha val="43137"/>
                    </a:srgbClr>
                  </a:outerShdw>
                </a:effectLst>
              </a:rPr>
              <a:t>Review Turn to your Partner…</a:t>
            </a:r>
          </a:p>
        </p:txBody>
      </p:sp>
      <p:sp>
        <p:nvSpPr>
          <p:cNvPr id="3" name="Content Placeholder 2"/>
          <p:cNvSpPr>
            <a:spLocks noGrp="1"/>
          </p:cNvSpPr>
          <p:nvPr>
            <p:ph idx="1"/>
          </p:nvPr>
        </p:nvSpPr>
        <p:spPr>
          <a:xfrm>
            <a:off x="152400" y="1447800"/>
            <a:ext cx="4953000" cy="4267200"/>
          </a:xfrm>
        </p:spPr>
        <p:txBody>
          <a:bodyPr/>
          <a:lstStyle/>
          <a:p>
            <a:pPr marL="0" indent="0">
              <a:buNone/>
            </a:pPr>
            <a:r>
              <a:rPr lang="en-US" sz="2800" dirty="0"/>
              <a:t>Purpose of talking to a partner is to give everyone a chance to think more about what they are learning.  </a:t>
            </a:r>
          </a:p>
          <a:p>
            <a:pPr marL="0" indent="0">
              <a:buNone/>
            </a:pPr>
            <a:endParaRPr lang="en-US" sz="800" dirty="0"/>
          </a:p>
          <a:p>
            <a:pPr marL="0" indent="0">
              <a:buNone/>
            </a:pPr>
            <a:r>
              <a:rPr lang="en-US" sz="2800" dirty="0"/>
              <a:t>It is important for each of you to look at your partner when they talk and to take turns talking and listening so that both of you get to share.</a:t>
            </a:r>
          </a:p>
        </p:txBody>
      </p:sp>
      <p:sp>
        <p:nvSpPr>
          <p:cNvPr id="5" name="TextBox 4"/>
          <p:cNvSpPr txBox="1"/>
          <p:nvPr/>
        </p:nvSpPr>
        <p:spPr>
          <a:xfrm>
            <a:off x="685800" y="5715000"/>
            <a:ext cx="7848600" cy="923330"/>
          </a:xfrm>
          <a:prstGeom prst="rect">
            <a:avLst/>
          </a:prstGeom>
          <a:noFill/>
        </p:spPr>
        <p:txBody>
          <a:bodyPr wrap="square" rtlCol="0">
            <a:spAutoFit/>
          </a:bodyPr>
          <a:lstStyle/>
          <a:p>
            <a:r>
              <a:rPr lang="en-US" dirty="0"/>
              <a:t>Objective:  SL.3.1b  Follow agreed-upon rules for discussions (e.g., gaining the floor in respectful ways, listening to others with care, speaking one at a time about the topics and texts under discussion).</a:t>
            </a:r>
          </a:p>
        </p:txBody>
      </p:sp>
      <p:pic>
        <p:nvPicPr>
          <p:cNvPr id="604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524000"/>
            <a:ext cx="37528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4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10200"/>
            <a:ext cx="7619999" cy="1143000"/>
          </a:xfrm>
        </p:spPr>
        <p:txBody>
          <a:bodyPr/>
          <a:lstStyle/>
          <a:p>
            <a:r>
              <a:rPr lang="en-US" sz="3200" dirty="0"/>
              <a:t>Another book with the same characters by the same author and illustrator!</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231878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14550"/>
            <a:ext cx="24765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533400"/>
            <a:ext cx="9906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713018"/>
            <a:ext cx="1311173"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675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543800" cy="762000"/>
          </a:xfrm>
        </p:spPr>
        <p:txBody>
          <a:bodyPr/>
          <a:lstStyle/>
          <a:p>
            <a:pPr algn="l"/>
            <a:r>
              <a:rPr lang="en-US" sz="3200" b="1" i="1" dirty="0">
                <a:effectLst>
                  <a:outerShdw blurRad="38100" dist="38100" dir="2700000" algn="tl">
                    <a:srgbClr val="000000">
                      <a:alpha val="43137"/>
                    </a:srgbClr>
                  </a:outerShdw>
                </a:effectLst>
              </a:rPr>
              <a:t>Listen carefully and think about what is happening in </a:t>
            </a:r>
            <a:r>
              <a:rPr lang="en-US" sz="3200" b="1" i="1" u="sng" dirty="0">
                <a:effectLst>
                  <a:outerShdw blurRad="38100" dist="38100" dir="2700000" algn="tl">
                    <a:srgbClr val="000000">
                      <a:alpha val="43137"/>
                    </a:srgbClr>
                  </a:outerShdw>
                </a:effectLst>
              </a:rPr>
              <a:t>Miss Nelson Has A Field Day</a:t>
            </a:r>
            <a:r>
              <a:rPr lang="en-US" sz="3200" b="1" i="1" dirty="0">
                <a:effectLst>
                  <a:outerShdw blurRad="38100" dist="38100" dir="2700000" algn="tl">
                    <a:srgbClr val="000000">
                      <a:alpha val="43137"/>
                    </a:srgbClr>
                  </a:outerShdw>
                </a:effectLst>
              </a:rPr>
              <a:t>.</a:t>
            </a:r>
          </a:p>
        </p:txBody>
      </p:sp>
      <p:sp>
        <p:nvSpPr>
          <p:cNvPr id="4" name="Title 1"/>
          <p:cNvSpPr txBox="1">
            <a:spLocks/>
          </p:cNvSpPr>
          <p:nvPr/>
        </p:nvSpPr>
        <p:spPr bwMode="auto">
          <a:xfrm>
            <a:off x="609600" y="51816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Pay attention to how the two stories are similar, or alike, and how they are different.</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46859"/>
            <a:ext cx="2971800" cy="363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1828800" cy="228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720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57200"/>
            <a:ext cx="8382000" cy="2514600"/>
          </a:xfrm>
        </p:spPr>
        <p:txBody>
          <a:bodyPr/>
          <a:lstStyle/>
          <a:p>
            <a:pPr algn="l"/>
            <a:r>
              <a:rPr lang="en-US" sz="3200" dirty="0"/>
              <a:t>After p17:</a:t>
            </a:r>
            <a:br>
              <a:rPr lang="en-US" sz="3200" dirty="0"/>
            </a:br>
            <a:r>
              <a:rPr lang="en-US" sz="3200" dirty="0"/>
              <a:t/>
            </a:r>
            <a:br>
              <a:rPr lang="en-US" sz="3200" dirty="0"/>
            </a:br>
            <a:r>
              <a:rPr lang="en-US" sz="3200" b="1" dirty="0"/>
              <a:t>What has happened in the story so far?  </a:t>
            </a:r>
            <a:br>
              <a:rPr lang="en-US" sz="3200" b="1" dirty="0"/>
            </a:br>
            <a:r>
              <a:rPr lang="en-US" sz="3200" b="1" dirty="0"/>
              <a:t>What do you think will happen next?  </a:t>
            </a:r>
            <a:br>
              <a:rPr lang="en-US" sz="3200" b="1" dirty="0"/>
            </a:br>
            <a:r>
              <a:rPr lang="en-US" sz="3200" i="1" dirty="0">
                <a:solidFill>
                  <a:srgbClr val="FF0000"/>
                </a:solidFill>
              </a:rPr>
              <a:t>Turn to your Partner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3048000" cy="372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78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a:solidFill>
            <a:schemeClr val="accent6">
              <a:lumMod val="75000"/>
            </a:schemeClr>
          </a:solidFill>
        </p:spPr>
        <p:txBody>
          <a:bodyPr/>
          <a:lstStyle/>
          <a:p>
            <a:r>
              <a:rPr lang="en-US" dirty="0"/>
              <a:t>Classroom Discussion</a:t>
            </a:r>
          </a:p>
        </p:txBody>
      </p:sp>
      <p:sp>
        <p:nvSpPr>
          <p:cNvPr id="3" name="Content Placeholder 2"/>
          <p:cNvSpPr>
            <a:spLocks noGrp="1"/>
          </p:cNvSpPr>
          <p:nvPr>
            <p:ph idx="1"/>
          </p:nvPr>
        </p:nvSpPr>
        <p:spPr>
          <a:xfrm>
            <a:off x="457200" y="2076970"/>
            <a:ext cx="8229600" cy="2723629"/>
          </a:xfrm>
        </p:spPr>
        <p:txBody>
          <a:bodyPr/>
          <a:lstStyle/>
          <a:p>
            <a:r>
              <a:rPr lang="en-US" b="1" dirty="0"/>
              <a:t>What happens in this story?</a:t>
            </a:r>
          </a:p>
          <a:p>
            <a:endParaRPr lang="en-US" b="1" dirty="0"/>
          </a:p>
          <a:p>
            <a:r>
              <a:rPr lang="en-US" b="1" dirty="0"/>
              <a:t>What is surprising about the ending of the story?  Why is that surprising?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774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739" y="3963049"/>
            <a:ext cx="190817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0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480" t="21470" r="35635" b="11397"/>
          <a:stretch/>
        </p:blipFill>
        <p:spPr bwMode="auto">
          <a:xfrm>
            <a:off x="2362201" y="1524000"/>
            <a:ext cx="3793508" cy="513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a:solidFill>
                  <a:schemeClr val="tx2">
                    <a:lumMod val="50000"/>
                  </a:schemeClr>
                </a:solidFill>
                <a:effectLst>
                  <a:outerShdw blurRad="38100" dist="38100" dir="2700000" algn="tl">
                    <a:srgbClr val="000000">
                      <a:alpha val="43137"/>
                    </a:srgbClr>
                  </a:outerShdw>
                </a:effectLst>
              </a:rPr>
              <a:t>Comprehension Check</a:t>
            </a:r>
            <a:endParaRPr lang="en-US" b="1" i="1" dirty="0">
              <a:solidFill>
                <a:schemeClr val="tx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6202054" y="6054279"/>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9:55 – 10:10 </a:t>
            </a:r>
            <a:endParaRPr lang="en-US" sz="3200" dirty="0">
              <a:solidFill>
                <a:prstClr val="black"/>
              </a:solidFill>
              <a:cs typeface="Arial" charset="0"/>
            </a:endParaRPr>
          </a:p>
        </p:txBody>
      </p:sp>
    </p:spTree>
    <p:extLst>
      <p:ext uri="{BB962C8B-B14F-4D97-AF65-F5344CB8AC3E}">
        <p14:creationId xmlns:p14="http://schemas.microsoft.com/office/powerpoint/2010/main" val="1789486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bg1">
              <a:lumMod val="50000"/>
            </a:schemeClr>
          </a:solidFill>
        </p:spPr>
        <p:txBody>
          <a:bodyPr/>
          <a:lstStyle/>
          <a:p>
            <a:r>
              <a:rPr lang="en-US" dirty="0"/>
              <a:t>Independent Daily Reading &amp; Teacher Conferences!</a:t>
            </a:r>
          </a:p>
        </p:txBody>
      </p:sp>
      <p:pic>
        <p:nvPicPr>
          <p:cNvPr id="5" name="Picture 4"/>
          <p:cNvPicPr>
            <a:picLocks noChangeAspect="1"/>
          </p:cNvPicPr>
          <p:nvPr/>
        </p:nvPicPr>
        <p:blipFill>
          <a:blip r:embed="rId2"/>
          <a:stretch>
            <a:fillRect/>
          </a:stretch>
        </p:blipFill>
        <p:spPr>
          <a:xfrm>
            <a:off x="1676401" y="3944494"/>
            <a:ext cx="2536270" cy="2351220"/>
          </a:xfrm>
          <a:prstGeom prst="rect">
            <a:avLst/>
          </a:prstGeom>
        </p:spPr>
      </p:pic>
      <p:sp>
        <p:nvSpPr>
          <p:cNvPr id="6" name="TextBox 5"/>
          <p:cNvSpPr txBox="1"/>
          <p:nvPr/>
        </p:nvSpPr>
        <p:spPr>
          <a:xfrm>
            <a:off x="5465179" y="6016337"/>
            <a:ext cx="3029674"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10:10 – 10:25</a:t>
            </a:r>
            <a:endParaRPr lang="en-US" sz="3200" dirty="0">
              <a:solidFill>
                <a:prstClr val="black"/>
              </a:solidFill>
              <a:cs typeface="Arial" charset="0"/>
            </a:endParaRPr>
          </a:p>
        </p:txBody>
      </p:sp>
      <p:sp>
        <p:nvSpPr>
          <p:cNvPr id="7" name="Title 1"/>
          <p:cNvSpPr txBox="1">
            <a:spLocks/>
          </p:cNvSpPr>
          <p:nvPr/>
        </p:nvSpPr>
        <p:spPr bwMode="auto">
          <a:xfrm>
            <a:off x="1981200" y="1753281"/>
            <a:ext cx="4191000" cy="8830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dirty="0">
                <a:effectLst>
                  <a:outerShdw blurRad="38100" dist="38100" dir="2700000" algn="tl">
                    <a:srgbClr val="000000">
                      <a:alpha val="43137"/>
                    </a:srgbClr>
                  </a:outerShdw>
                </a:effectLst>
              </a:rPr>
              <a:t>Flashlight Friday</a:t>
            </a:r>
          </a:p>
        </p:txBody>
      </p:sp>
      <p:sp>
        <p:nvSpPr>
          <p:cNvPr id="8" name="Content Placeholder 2"/>
          <p:cNvSpPr txBox="1">
            <a:spLocks/>
          </p:cNvSpPr>
          <p:nvPr/>
        </p:nvSpPr>
        <p:spPr bwMode="auto">
          <a:xfrm>
            <a:off x="3221042" y="2841417"/>
            <a:ext cx="5636743" cy="36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i="1" dirty="0">
                <a:effectLst>
                  <a:outerShdw blurRad="38100" dist="38100" dir="2700000" algn="tl">
                    <a:srgbClr val="000000">
                      <a:alpha val="43137"/>
                    </a:srgbClr>
                  </a:outerShdw>
                </a:effectLst>
              </a:rPr>
              <a:t>IDR – Individualize daily reading time</a:t>
            </a:r>
          </a:p>
          <a:p>
            <a:pPr lvl="2"/>
            <a:r>
              <a:rPr lang="en-US" sz="2000" dirty="0"/>
              <a:t>Be sure your book is at the right level – It will help you become a stronger reader</a:t>
            </a:r>
          </a:p>
          <a:p>
            <a:pPr lvl="3"/>
            <a:r>
              <a:rPr lang="en-US" dirty="0"/>
              <a:t>Interests you</a:t>
            </a:r>
          </a:p>
          <a:p>
            <a:pPr lvl="3"/>
            <a:r>
              <a:rPr lang="en-US" dirty="0"/>
              <a:t>Not too difficult</a:t>
            </a:r>
          </a:p>
          <a:p>
            <a:pPr lvl="3"/>
            <a:r>
              <a:rPr lang="en-US" dirty="0"/>
              <a:t>Not too easy</a:t>
            </a:r>
          </a:p>
          <a:p>
            <a:pPr lvl="4"/>
            <a:r>
              <a:rPr lang="en-US" dirty="0"/>
              <a:t>Count the words on the page you do not know – more than 5 = too hard; 1 word = too easy</a:t>
            </a:r>
          </a:p>
          <a:p>
            <a:pPr lvl="2"/>
            <a:endParaRPr lang="en-US" sz="20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 y="2832124"/>
            <a:ext cx="1533756" cy="153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a:stretch>
            <a:fillRect/>
          </a:stretch>
        </p:blipFill>
        <p:spPr>
          <a:xfrm>
            <a:off x="6477000" y="1680744"/>
            <a:ext cx="1371600" cy="1151380"/>
          </a:xfrm>
          <a:prstGeom prst="rect">
            <a:avLst/>
          </a:prstGeom>
        </p:spPr>
      </p:pic>
    </p:spTree>
    <p:extLst>
      <p:ext uri="{BB962C8B-B14F-4D97-AF65-F5344CB8AC3E}">
        <p14:creationId xmlns:p14="http://schemas.microsoft.com/office/powerpoint/2010/main" val="1536086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Snack Time &amp; Map Work! </a:t>
            </a:r>
            <a:endParaRPr lang="en-US" b="1" i="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srcRect l="18432" t="16836" r="19485" b="7401"/>
          <a:stretch/>
        </p:blipFill>
        <p:spPr>
          <a:xfrm>
            <a:off x="990600" y="1219200"/>
            <a:ext cx="7162800" cy="5463153"/>
          </a:xfrm>
          <a:prstGeom prst="rect">
            <a:avLst/>
          </a:prstGeom>
        </p:spPr>
      </p:pic>
    </p:spTree>
    <p:extLst>
      <p:ext uri="{BB962C8B-B14F-4D97-AF65-F5344CB8AC3E}">
        <p14:creationId xmlns:p14="http://schemas.microsoft.com/office/powerpoint/2010/main" val="3214976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8432" t="15152" r="19485" b="7401"/>
          <a:stretch/>
        </p:blipFill>
        <p:spPr>
          <a:xfrm>
            <a:off x="457200" y="307295"/>
            <a:ext cx="8001000" cy="6238068"/>
          </a:xfrm>
          <a:prstGeom prst="rect">
            <a:avLst/>
          </a:prstGeom>
        </p:spPr>
      </p:pic>
    </p:spTree>
    <p:extLst>
      <p:ext uri="{BB962C8B-B14F-4D97-AF65-F5344CB8AC3E}">
        <p14:creationId xmlns:p14="http://schemas.microsoft.com/office/powerpoint/2010/main" val="3153909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8750" t="14000" r="26875" b="6999"/>
          <a:stretch/>
        </p:blipFill>
        <p:spPr>
          <a:xfrm>
            <a:off x="228600" y="228600"/>
            <a:ext cx="7351853" cy="5638800"/>
          </a:xfrm>
          <a:prstGeom prst="rect">
            <a:avLst/>
          </a:prstGeom>
        </p:spPr>
      </p:pic>
      <p:pic>
        <p:nvPicPr>
          <p:cNvPr id="6" name="Content Placeholder 5"/>
          <p:cNvPicPr>
            <a:picLocks noGrp="1" noChangeAspect="1"/>
          </p:cNvPicPr>
          <p:nvPr>
            <p:ph idx="1"/>
          </p:nvPr>
        </p:nvPicPr>
        <p:blipFill rotWithShape="1">
          <a:blip r:embed="rId3"/>
          <a:srcRect l="31059" t="55560" r="47896" b="12452"/>
          <a:stretch/>
        </p:blipFill>
        <p:spPr>
          <a:xfrm>
            <a:off x="6400800" y="4267200"/>
            <a:ext cx="2553629" cy="2425948"/>
          </a:xfrm>
          <a:prstGeom prst="rect">
            <a:avLst/>
          </a:prstGeom>
        </p:spPr>
      </p:pic>
    </p:spTree>
    <p:extLst>
      <p:ext uri="{BB962C8B-B14F-4D97-AF65-F5344CB8AC3E}">
        <p14:creationId xmlns:p14="http://schemas.microsoft.com/office/powerpoint/2010/main" val="3889503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0"/>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28700" y="2594066"/>
            <a:ext cx="7086600" cy="1143000"/>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Recess </a:t>
            </a:r>
            <a:r>
              <a:rPr lang="en-US" sz="6000" dirty="0" smtClean="0"/>
              <a:t>10:40 </a:t>
            </a:r>
            <a:r>
              <a:rPr lang="en-US" sz="6000" dirty="0"/>
              <a:t>– </a:t>
            </a:r>
            <a:r>
              <a:rPr lang="en-US" sz="6000" dirty="0" smtClean="0"/>
              <a:t>11:05</a:t>
            </a:r>
            <a:endParaRPr lang="en-US" sz="6000" dirty="0"/>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278019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Writing Time</a:t>
            </a:r>
          </a:p>
        </p:txBody>
      </p:sp>
      <p:sp>
        <p:nvSpPr>
          <p:cNvPr id="9" name="TextBox 8"/>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11:05 – 12:10</a:t>
            </a:r>
            <a:endParaRPr lang="en-US" sz="3200" dirty="0">
              <a:solidFill>
                <a:prstClr val="black"/>
              </a:solidFill>
              <a:cs typeface="Arial"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91" y="215578"/>
            <a:ext cx="2098818" cy="127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72853"/>
            <a:ext cx="2438399" cy="251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765" y="2272853"/>
            <a:ext cx="2520431" cy="251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4762137"/>
            <a:ext cx="7848600" cy="1569660"/>
          </a:xfrm>
          <a:prstGeom prst="rect">
            <a:avLst/>
          </a:prstGeom>
          <a:noFill/>
        </p:spPr>
        <p:txBody>
          <a:bodyPr wrap="square" rtlCol="0">
            <a:spAutoFit/>
          </a:bodyPr>
          <a:lstStyle/>
          <a:p>
            <a:r>
              <a:rPr lang="en-US" sz="2400" b="1" dirty="0">
                <a:solidFill>
                  <a:schemeClr val="accent5">
                    <a:lumMod val="50000"/>
                  </a:schemeClr>
                </a:solidFill>
                <a:effectLst>
                  <a:outerShdw blurRad="38100" dist="38100" dir="2700000" algn="tl">
                    <a:srgbClr val="000000">
                      <a:alpha val="43137"/>
                    </a:srgbClr>
                  </a:outerShdw>
                </a:effectLst>
              </a:rPr>
              <a:t>Objective:  W3.3  </a:t>
            </a:r>
          </a:p>
          <a:p>
            <a:r>
              <a:rPr lang="en-US" sz="2400" b="1" i="1" dirty="0"/>
              <a:t>I can write narratives to develop real or imagined experiences or events using effective technique, descriptive details, and clear event sequences.</a:t>
            </a:r>
          </a:p>
        </p:txBody>
      </p:sp>
    </p:spTree>
    <p:extLst>
      <p:ext uri="{BB962C8B-B14F-4D97-AF65-F5344CB8AC3E}">
        <p14:creationId xmlns:p14="http://schemas.microsoft.com/office/powerpoint/2010/main" val="3813686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20131"/>
            <a:ext cx="3048000" cy="4270625"/>
          </a:xfrm>
        </p:spPr>
        <p:txBody>
          <a:bodyPr/>
          <a:lstStyle/>
          <a:p>
            <a:r>
              <a:rPr lang="en-US" dirty="0" smtClean="0"/>
              <a:t>Is it important to understand the directions?</a:t>
            </a:r>
            <a:endParaRPr lang="en-US" dirty="0"/>
          </a:p>
        </p:txBody>
      </p:sp>
      <p:pic>
        <p:nvPicPr>
          <p:cNvPr id="4" name="Content Placeholder 3"/>
          <p:cNvPicPr>
            <a:picLocks noGrp="1" noChangeAspect="1"/>
          </p:cNvPicPr>
          <p:nvPr>
            <p:ph idx="1"/>
          </p:nvPr>
        </p:nvPicPr>
        <p:blipFill rotWithShape="1">
          <a:blip r:embed="rId2"/>
          <a:srcRect l="20537" t="13470" r="42634" b="7401"/>
          <a:stretch/>
        </p:blipFill>
        <p:spPr>
          <a:xfrm>
            <a:off x="3962400" y="283347"/>
            <a:ext cx="4724400" cy="6344194"/>
          </a:xfrm>
          <a:prstGeom prst="rect">
            <a:avLst/>
          </a:prstGeom>
        </p:spPr>
      </p:pic>
      <p:sp>
        <p:nvSpPr>
          <p:cNvPr id="5" name="TextBox 4"/>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11:05 – 11:20</a:t>
            </a:r>
            <a:endParaRPr lang="en-US" sz="3200" dirty="0">
              <a:solidFill>
                <a:prstClr val="black"/>
              </a:solidFill>
              <a:cs typeface="Arial" charset="0"/>
            </a:endParaRPr>
          </a:p>
        </p:txBody>
      </p:sp>
    </p:spTree>
    <p:extLst>
      <p:ext uri="{BB962C8B-B14F-4D97-AF65-F5344CB8AC3E}">
        <p14:creationId xmlns:p14="http://schemas.microsoft.com/office/powerpoint/2010/main" val="289046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0"/>
            <a:ext cx="8229600" cy="1143000"/>
          </a:xfrm>
        </p:spPr>
        <p:txBody>
          <a:bodyPr/>
          <a:lstStyle/>
          <a:p>
            <a:r>
              <a:rPr lang="en-US" b="1" i="1" dirty="0">
                <a:effectLst>
                  <a:outerShdw blurRad="38100" dist="38100" dir="2700000" algn="tl">
                    <a:srgbClr val="000000">
                      <a:alpha val="43137"/>
                    </a:srgbClr>
                  </a:outerShdw>
                </a:effectLst>
              </a:rPr>
              <a:t>Writing Prompts – Break it Down!</a:t>
            </a:r>
          </a:p>
        </p:txBody>
      </p:sp>
      <p:pic>
        <p:nvPicPr>
          <p:cNvPr id="5" name="Picture 4"/>
          <p:cNvPicPr>
            <a:picLocks noChangeAspect="1"/>
          </p:cNvPicPr>
          <p:nvPr/>
        </p:nvPicPr>
        <p:blipFill rotWithShape="1">
          <a:blip r:embed="rId2"/>
          <a:srcRect l="30626" t="37000" r="33125" b="47000"/>
          <a:stretch/>
        </p:blipFill>
        <p:spPr>
          <a:xfrm>
            <a:off x="400049" y="2057400"/>
            <a:ext cx="8286750" cy="2286000"/>
          </a:xfrm>
          <a:prstGeom prst="rect">
            <a:avLst/>
          </a:prstGeom>
        </p:spPr>
      </p:pic>
      <p:sp>
        <p:nvSpPr>
          <p:cNvPr id="6" name="TextBox 5"/>
          <p:cNvSpPr txBox="1"/>
          <p:nvPr/>
        </p:nvSpPr>
        <p:spPr>
          <a:xfrm>
            <a:off x="619124" y="4953000"/>
            <a:ext cx="7848600" cy="954107"/>
          </a:xfrm>
          <a:prstGeom prst="rect">
            <a:avLst/>
          </a:prstGeom>
          <a:noFill/>
        </p:spPr>
        <p:txBody>
          <a:bodyPr wrap="square" rtlCol="0">
            <a:spAutoFit/>
          </a:bodyPr>
          <a:lstStyle/>
          <a:p>
            <a:pPr algn="ctr"/>
            <a:r>
              <a:rPr lang="en-US" sz="3200" b="1" dirty="0">
                <a:solidFill>
                  <a:srgbClr val="FF0000"/>
                </a:solidFill>
              </a:rPr>
              <a:t>What do you think this is asking you to do? – </a:t>
            </a:r>
            <a:r>
              <a:rPr lang="en-US" sz="2400" b="1" dirty="0">
                <a:solidFill>
                  <a:srgbClr val="FF0000"/>
                </a:solidFill>
              </a:rPr>
              <a:t>Let’s think about it and break it down.</a:t>
            </a:r>
          </a:p>
        </p:txBody>
      </p:sp>
      <p:sp>
        <p:nvSpPr>
          <p:cNvPr id="7" name="TextBox 6"/>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11:20 – 11:25</a:t>
            </a:r>
            <a:endParaRPr lang="en-US" sz="3200" dirty="0">
              <a:solidFill>
                <a:prstClr val="black"/>
              </a:solidFill>
              <a:cs typeface="Arial" charset="0"/>
            </a:endParaRPr>
          </a:p>
        </p:txBody>
      </p:sp>
    </p:spTree>
    <p:extLst>
      <p:ext uri="{BB962C8B-B14F-4D97-AF65-F5344CB8AC3E}">
        <p14:creationId xmlns:p14="http://schemas.microsoft.com/office/powerpoint/2010/main" val="6731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4746" t="23571" r="22641" b="14136"/>
          <a:stretch/>
        </p:blipFill>
        <p:spPr>
          <a:xfrm>
            <a:off x="859034" y="846138"/>
            <a:ext cx="7425931" cy="5495189"/>
          </a:xfrm>
          <a:prstGeom prst="rect">
            <a:avLst/>
          </a:prstGeom>
        </p:spPr>
      </p:pic>
      <p:cxnSp>
        <p:nvCxnSpPr>
          <p:cNvPr id="6" name="Straight Connector 5"/>
          <p:cNvCxnSpPr/>
          <p:nvPr/>
        </p:nvCxnSpPr>
        <p:spPr>
          <a:xfrm>
            <a:off x="2971800" y="1524000"/>
            <a:ext cx="304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72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2119" t="31989" r="47896" b="22554"/>
          <a:stretch/>
        </p:blipFill>
        <p:spPr>
          <a:xfrm>
            <a:off x="457200" y="381000"/>
            <a:ext cx="8246650" cy="5859462"/>
          </a:xfrm>
          <a:prstGeom prst="rect">
            <a:avLst/>
          </a:prstGeom>
        </p:spPr>
      </p:pic>
      <p:sp>
        <p:nvSpPr>
          <p:cNvPr id="5" name="TextBox 4"/>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11:25 – 11:30</a:t>
            </a:r>
            <a:endParaRPr lang="en-US" sz="3200" dirty="0">
              <a:solidFill>
                <a:prstClr val="black"/>
              </a:solidFill>
              <a:cs typeface="Arial" charset="0"/>
            </a:endParaRPr>
          </a:p>
        </p:txBody>
      </p:sp>
    </p:spTree>
    <p:extLst>
      <p:ext uri="{BB962C8B-B14F-4D97-AF65-F5344CB8AC3E}">
        <p14:creationId xmlns:p14="http://schemas.microsoft.com/office/powerpoint/2010/main" val="484740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2678"/>
            <a:ext cx="7086601" cy="1143000"/>
          </a:xfrm>
        </p:spPr>
        <p:txBody>
          <a:bodyPr/>
          <a:lstStyle/>
          <a:p>
            <a:r>
              <a:rPr lang="en-US" b="1" i="1" dirty="0">
                <a:effectLst>
                  <a:outerShdw blurRad="38100" dist="38100" dir="2700000" algn="tl">
                    <a:srgbClr val="000000">
                      <a:alpha val="43137"/>
                    </a:srgbClr>
                  </a:outerShdw>
                </a:effectLst>
              </a:rPr>
              <a:t>Now, let’s look at that writing prompt again.</a:t>
            </a:r>
          </a:p>
        </p:txBody>
      </p:sp>
      <p:pic>
        <p:nvPicPr>
          <p:cNvPr id="5" name="Picture 4"/>
          <p:cNvPicPr>
            <a:picLocks noChangeAspect="1"/>
          </p:cNvPicPr>
          <p:nvPr/>
        </p:nvPicPr>
        <p:blipFill rotWithShape="1">
          <a:blip r:embed="rId2"/>
          <a:srcRect l="30626" t="37000" r="33125" b="47000"/>
          <a:stretch/>
        </p:blipFill>
        <p:spPr>
          <a:xfrm>
            <a:off x="400049" y="2057400"/>
            <a:ext cx="8286750" cy="2286000"/>
          </a:xfrm>
          <a:prstGeom prst="rect">
            <a:avLst/>
          </a:prstGeom>
        </p:spPr>
      </p:pic>
      <p:sp>
        <p:nvSpPr>
          <p:cNvPr id="6" name="TextBox 5"/>
          <p:cNvSpPr txBox="1"/>
          <p:nvPr/>
        </p:nvSpPr>
        <p:spPr>
          <a:xfrm>
            <a:off x="619124" y="4572000"/>
            <a:ext cx="7848600" cy="1569660"/>
          </a:xfrm>
          <a:prstGeom prst="rect">
            <a:avLst/>
          </a:prstGeom>
          <a:noFill/>
        </p:spPr>
        <p:txBody>
          <a:bodyPr wrap="square" rtlCol="0">
            <a:spAutoFit/>
          </a:bodyPr>
          <a:lstStyle/>
          <a:p>
            <a:pPr algn="ctr"/>
            <a:r>
              <a:rPr lang="en-US" sz="3200" b="1" dirty="0">
                <a:solidFill>
                  <a:srgbClr val="FF0000"/>
                </a:solidFill>
              </a:rPr>
              <a:t>What do we have to be sure and include in our narrative or story? </a:t>
            </a:r>
          </a:p>
          <a:p>
            <a:pPr algn="ctr"/>
            <a:r>
              <a:rPr lang="en-US" sz="3200" b="1" dirty="0">
                <a:solidFill>
                  <a:srgbClr val="FF0000"/>
                </a:solidFill>
              </a:rPr>
              <a:t>– </a:t>
            </a:r>
            <a:r>
              <a:rPr lang="en-US" sz="2400" b="1" dirty="0">
                <a:solidFill>
                  <a:srgbClr val="FF0000"/>
                </a:solidFill>
              </a:rPr>
              <a:t>Let’s think about it and break it down.</a:t>
            </a:r>
          </a:p>
        </p:txBody>
      </p:sp>
      <p:sp>
        <p:nvSpPr>
          <p:cNvPr id="7" name="TextBox 6"/>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11:30 – 11:35</a:t>
            </a:r>
            <a:endParaRPr lang="en-US" sz="3200" dirty="0">
              <a:solidFill>
                <a:prstClr val="black"/>
              </a:solidFill>
              <a:cs typeface="Arial" charset="0"/>
            </a:endParaRPr>
          </a:p>
        </p:txBody>
      </p:sp>
    </p:spTree>
    <p:extLst>
      <p:ext uri="{BB962C8B-B14F-4D97-AF65-F5344CB8AC3E}">
        <p14:creationId xmlns:p14="http://schemas.microsoft.com/office/powerpoint/2010/main" val="40826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609600"/>
            <a:ext cx="8458200" cy="4343400"/>
          </a:xfrm>
        </p:spPr>
        <p:txBody>
          <a:bodyPr/>
          <a:lstStyle/>
          <a:p>
            <a:r>
              <a:rPr lang="en-US" sz="8000" b="1" dirty="0">
                <a:solidFill>
                  <a:srgbClr val="003300"/>
                </a:solidFill>
                <a:effectLst>
                  <a:outerShdw blurRad="38100" dist="38100" dir="2700000" algn="tl">
                    <a:srgbClr val="000000">
                      <a:alpha val="43137"/>
                    </a:srgbClr>
                  </a:outerShdw>
                </a:effectLst>
              </a:rPr>
              <a:t>Classroom </a:t>
            </a:r>
            <a:br>
              <a:rPr lang="en-US" sz="8000" b="1" dirty="0">
                <a:solidFill>
                  <a:srgbClr val="003300"/>
                </a:solidFill>
                <a:effectLst>
                  <a:outerShdw blurRad="38100" dist="38100" dir="2700000" algn="tl">
                    <a:srgbClr val="000000">
                      <a:alpha val="43137"/>
                    </a:srgbClr>
                  </a:outerShdw>
                </a:effectLst>
              </a:rPr>
            </a:br>
            <a:r>
              <a:rPr lang="en-US" sz="8000" b="1" dirty="0">
                <a:solidFill>
                  <a:srgbClr val="003300"/>
                </a:solidFill>
                <a:effectLst>
                  <a:outerShdw blurRad="38100" dist="38100" dir="2700000" algn="tl">
                    <a:srgbClr val="000000">
                      <a:alpha val="43137"/>
                    </a:srgbClr>
                  </a:outerShdw>
                </a:effectLst>
              </a:rPr>
              <a:t>Getting to Know You Activity!</a:t>
            </a:r>
          </a:p>
        </p:txBody>
      </p:sp>
      <p:sp>
        <p:nvSpPr>
          <p:cNvPr id="6" name="AutoShape 2" descr="Image result for clock 10: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943600" y="5943600"/>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11:30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11:40 </a:t>
            </a:r>
            <a:endParaRPr lang="en-US" sz="3200" dirty="0">
              <a:solidFill>
                <a:prstClr val="black"/>
              </a:solidFill>
              <a:cs typeface="Arial" charset="0"/>
            </a:endParaRPr>
          </a:p>
        </p:txBody>
      </p:sp>
    </p:spTree>
    <p:extLst>
      <p:ext uri="{BB962C8B-B14F-4D97-AF65-F5344CB8AC3E}">
        <p14:creationId xmlns:p14="http://schemas.microsoft.com/office/powerpoint/2010/main" val="1741848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514600"/>
          </a:xfrm>
          <a:solidFill>
            <a:srgbClr val="00B050"/>
          </a:solidFill>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Kagan </a:t>
            </a:r>
            <a:r>
              <a:rPr lang="en-US" b="1" dirty="0" err="1">
                <a:effectLst>
                  <a:outerShdw blurRad="38100" dist="38100" dir="2700000" algn="tl">
                    <a:srgbClr val="000000">
                      <a:alpha val="43137"/>
                    </a:srgbClr>
                  </a:outerShdw>
                </a:effectLst>
              </a:rPr>
              <a:t>Classbuilding</a:t>
            </a:r>
            <a:r>
              <a:rPr lang="en-US"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sym typeface="Wingdings" pitchFamily="2" charset="2"/>
              </a:rPr>
              <a:t></a:t>
            </a:r>
            <a:br>
              <a:rPr lang="en-US" b="1" dirty="0">
                <a:effectLst>
                  <a:outerShdw blurRad="38100" dist="38100" dir="2700000" algn="tl">
                    <a:srgbClr val="000000">
                      <a:alpha val="43137"/>
                    </a:srgbClr>
                  </a:outerShdw>
                </a:effectLst>
                <a:sym typeface="Wingdings" pitchFamily="2" charset="2"/>
              </a:rPr>
            </a:br>
            <a:r>
              <a:rPr lang="en-US" b="1" dirty="0">
                <a:effectLst>
                  <a:outerShdw blurRad="38100" dist="38100" dir="2700000" algn="tl">
                    <a:srgbClr val="000000">
                      <a:alpha val="43137"/>
                    </a:srgbClr>
                  </a:outerShdw>
                </a:effectLst>
                <a:sym typeface="Wingdings" pitchFamily="2" charset="2"/>
              </a:rPr>
              <a:t>Quiz-Quiz-Trade:</a:t>
            </a:r>
            <a:br>
              <a:rPr lang="en-US" b="1" dirty="0">
                <a:effectLst>
                  <a:outerShdw blurRad="38100" dist="38100" dir="2700000" algn="tl">
                    <a:srgbClr val="000000">
                      <a:alpha val="43137"/>
                    </a:srgbClr>
                  </a:outerShdw>
                </a:effectLst>
                <a:sym typeface="Wingdings" pitchFamily="2" charset="2"/>
              </a:rPr>
            </a:br>
            <a:r>
              <a:rPr lang="en-US" b="1" dirty="0">
                <a:effectLst>
                  <a:outerShdw blurRad="38100" dist="38100" dir="2700000" algn="tl">
                    <a:srgbClr val="000000">
                      <a:alpha val="43137"/>
                    </a:srgbClr>
                  </a:outerShdw>
                </a:effectLst>
                <a:sym typeface="Wingdings" pitchFamily="2" charset="2"/>
              </a:rPr>
              <a:t>    “Respect and Responsibility”</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2843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3352800" cy="3306762"/>
          </a:xfrm>
        </p:spPr>
        <p:txBody>
          <a:bodyPr/>
          <a:lstStyle/>
          <a:p>
            <a:r>
              <a:rPr lang="en-US" dirty="0"/>
              <a:t>Intro to Cursive</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061" t="16811" r="41862" b="5089"/>
          <a:stretch/>
        </p:blipFill>
        <p:spPr bwMode="auto">
          <a:xfrm>
            <a:off x="3962400" y="152400"/>
            <a:ext cx="4908282"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11:40 – 11:45</a:t>
            </a:r>
            <a:endParaRPr lang="en-US" sz="3200" dirty="0">
              <a:solidFill>
                <a:prstClr val="black"/>
              </a:solidFill>
              <a:cs typeface="Arial" charset="0"/>
            </a:endParaRPr>
          </a:p>
        </p:txBody>
      </p:sp>
    </p:spTree>
    <p:extLst>
      <p:ext uri="{BB962C8B-B14F-4D97-AF65-F5344CB8AC3E}">
        <p14:creationId xmlns:p14="http://schemas.microsoft.com/office/powerpoint/2010/main" val="43548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Homework Review - Thursday</a:t>
            </a:r>
          </a:p>
        </p:txBody>
      </p:sp>
      <p:pic>
        <p:nvPicPr>
          <p:cNvPr id="4" name="Content Placeholder 3"/>
          <p:cNvPicPr>
            <a:picLocks noGrp="1" noChangeAspect="1"/>
          </p:cNvPicPr>
          <p:nvPr>
            <p:ph idx="1"/>
          </p:nvPr>
        </p:nvPicPr>
        <p:blipFill rotWithShape="1">
          <a:blip r:embed="rId2"/>
          <a:srcRect l="23694" t="13469" r="40529" b="10768"/>
          <a:stretch/>
        </p:blipFill>
        <p:spPr>
          <a:xfrm>
            <a:off x="30480" y="1143000"/>
            <a:ext cx="4265506" cy="5645523"/>
          </a:xfrm>
          <a:prstGeom prst="rect">
            <a:avLst/>
          </a:prstGeom>
        </p:spPr>
      </p:pic>
      <p:pic>
        <p:nvPicPr>
          <p:cNvPr id="5" name="Picture 4"/>
          <p:cNvPicPr>
            <a:picLocks noChangeAspect="1"/>
          </p:cNvPicPr>
          <p:nvPr/>
        </p:nvPicPr>
        <p:blipFill rotWithShape="1">
          <a:blip r:embed="rId3"/>
          <a:srcRect l="21250" t="14000" r="40000" b="11999"/>
          <a:stretch/>
        </p:blipFill>
        <p:spPr>
          <a:xfrm>
            <a:off x="4413967" y="1175657"/>
            <a:ext cx="4730033" cy="5645523"/>
          </a:xfrm>
          <a:prstGeom prst="rect">
            <a:avLst/>
          </a:prstGeom>
        </p:spPr>
      </p:pic>
    </p:spTree>
    <p:extLst>
      <p:ext uri="{BB962C8B-B14F-4D97-AF65-F5344CB8AC3E}">
        <p14:creationId xmlns:p14="http://schemas.microsoft.com/office/powerpoint/2010/main" val="2532207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5805" t="10101" r="23693" b="4034"/>
          <a:stretch/>
        </p:blipFill>
        <p:spPr>
          <a:xfrm>
            <a:off x="457200" y="228600"/>
            <a:ext cx="8208682" cy="6248400"/>
          </a:xfrm>
          <a:prstGeom prst="rect">
            <a:avLst/>
          </a:prstGeom>
        </p:spPr>
      </p:pic>
      <p:sp>
        <p:nvSpPr>
          <p:cNvPr id="5" name="TextBox 4"/>
          <p:cNvSpPr txBox="1"/>
          <p:nvPr/>
        </p:nvSpPr>
        <p:spPr>
          <a:xfrm>
            <a:off x="5943600" y="6292819"/>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11:45 – 11:55</a:t>
            </a:r>
            <a:endParaRPr lang="en-US" sz="3200" dirty="0">
              <a:solidFill>
                <a:prstClr val="black"/>
              </a:solidFill>
              <a:cs typeface="Arial" charset="0"/>
            </a:endParaRPr>
          </a:p>
        </p:txBody>
      </p:sp>
    </p:spTree>
    <p:extLst>
      <p:ext uri="{BB962C8B-B14F-4D97-AF65-F5344CB8AC3E}">
        <p14:creationId xmlns:p14="http://schemas.microsoft.com/office/powerpoint/2010/main" val="3511295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5804" t="10101" r="22641" b="5718"/>
          <a:stretch/>
        </p:blipFill>
        <p:spPr>
          <a:xfrm>
            <a:off x="423746" y="274638"/>
            <a:ext cx="8227948" cy="6049962"/>
          </a:xfrm>
          <a:prstGeom prst="rect">
            <a:avLst/>
          </a:prstGeom>
        </p:spPr>
      </p:pic>
      <p:sp>
        <p:nvSpPr>
          <p:cNvPr id="5" name="TextBox 4"/>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11:55 – 12:10</a:t>
            </a:r>
            <a:endParaRPr lang="en-US" sz="3200" dirty="0">
              <a:solidFill>
                <a:prstClr val="black"/>
              </a:solidFill>
              <a:cs typeface="Arial" charset="0"/>
            </a:endParaRPr>
          </a:p>
        </p:txBody>
      </p:sp>
    </p:spTree>
    <p:extLst>
      <p:ext uri="{BB962C8B-B14F-4D97-AF65-F5344CB8AC3E}">
        <p14:creationId xmlns:p14="http://schemas.microsoft.com/office/powerpoint/2010/main" val="851003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A97A-5A7D-4DCA-951C-7666C8343E0A}"/>
              </a:ext>
            </a:extLst>
          </p:cNvPr>
          <p:cNvSpPr>
            <a:spLocks noGrp="1"/>
          </p:cNvSpPr>
          <p:nvPr>
            <p:ph type="title"/>
          </p:nvPr>
        </p:nvSpPr>
        <p:spPr>
          <a:solidFill>
            <a:srgbClr val="FFFF00"/>
          </a:solidFill>
        </p:spPr>
        <p:txBody>
          <a:bodyPr/>
          <a:lstStyle/>
          <a:p>
            <a:r>
              <a:rPr lang="en-US" b="1" i="1" dirty="0">
                <a:solidFill>
                  <a:srgbClr val="00B050"/>
                </a:solidFill>
              </a:rPr>
              <a:t>7 Habits of Highly Effective People</a:t>
            </a:r>
          </a:p>
        </p:txBody>
      </p:sp>
      <p:sp>
        <p:nvSpPr>
          <p:cNvPr id="3" name="Content Placeholder 2">
            <a:extLst>
              <a:ext uri="{FF2B5EF4-FFF2-40B4-BE49-F238E27FC236}">
                <a16:creationId xmlns:a16="http://schemas.microsoft.com/office/drawing/2014/main" id="{EE2DA2D1-A829-4D16-92BC-CD77665FE579}"/>
              </a:ext>
            </a:extLst>
          </p:cNvPr>
          <p:cNvSpPr>
            <a:spLocks noGrp="1"/>
          </p:cNvSpPr>
          <p:nvPr>
            <p:ph idx="1"/>
          </p:nvPr>
        </p:nvSpPr>
        <p:spPr>
          <a:xfrm>
            <a:off x="0" y="1600200"/>
            <a:ext cx="9296400" cy="4525963"/>
          </a:xfrm>
        </p:spPr>
        <p:txBody>
          <a:bodyPr/>
          <a:lstStyle/>
          <a:p>
            <a:r>
              <a:rPr lang="en-US" sz="2800" b="1" i="1" dirty="0">
                <a:solidFill>
                  <a:schemeClr val="bg1">
                    <a:lumMod val="50000"/>
                  </a:schemeClr>
                </a:solidFill>
                <a:effectLst>
                  <a:outerShdw blurRad="38100" dist="38100" dir="2700000" algn="tl">
                    <a:srgbClr val="000000">
                      <a:alpha val="43137"/>
                    </a:srgbClr>
                  </a:outerShdw>
                </a:effectLst>
              </a:rPr>
              <a:t>Habit #1:  Be Proactive</a:t>
            </a:r>
          </a:p>
          <a:p>
            <a:r>
              <a:rPr lang="en-US" sz="2800" b="1" i="1" dirty="0">
                <a:solidFill>
                  <a:schemeClr val="bg1">
                    <a:lumMod val="50000"/>
                  </a:schemeClr>
                </a:solidFill>
                <a:effectLst>
                  <a:outerShdw blurRad="38100" dist="38100" dir="2700000" algn="tl">
                    <a:srgbClr val="000000">
                      <a:alpha val="43137"/>
                    </a:srgbClr>
                  </a:outerShdw>
                </a:effectLst>
              </a:rPr>
              <a:t>Habit #2:  Begin with the End in Mind</a:t>
            </a:r>
          </a:p>
          <a:p>
            <a:r>
              <a:rPr lang="en-US" sz="2800" b="1" i="1" dirty="0">
                <a:solidFill>
                  <a:schemeClr val="bg1">
                    <a:lumMod val="50000"/>
                  </a:schemeClr>
                </a:solidFill>
                <a:effectLst>
                  <a:outerShdw blurRad="38100" dist="38100" dir="2700000" algn="tl">
                    <a:srgbClr val="000000">
                      <a:alpha val="43137"/>
                    </a:srgbClr>
                  </a:outerShdw>
                </a:effectLst>
              </a:rPr>
              <a:t>Habit #3:  Put First Things First</a:t>
            </a:r>
          </a:p>
          <a:p>
            <a:r>
              <a:rPr lang="en-US" sz="2800" b="1" i="1" dirty="0">
                <a:solidFill>
                  <a:schemeClr val="bg1">
                    <a:lumMod val="50000"/>
                  </a:schemeClr>
                </a:solidFill>
                <a:effectLst>
                  <a:outerShdw blurRad="38100" dist="38100" dir="2700000" algn="tl">
                    <a:srgbClr val="000000">
                      <a:alpha val="43137"/>
                    </a:srgbClr>
                  </a:outerShdw>
                </a:effectLst>
              </a:rPr>
              <a:t>Habit #4:  Think </a:t>
            </a:r>
            <a:r>
              <a:rPr lang="en-US" sz="2800" b="1" i="1" dirty="0" smtClean="0">
                <a:solidFill>
                  <a:schemeClr val="bg1">
                    <a:lumMod val="50000"/>
                  </a:schemeClr>
                </a:solidFill>
                <a:effectLst>
                  <a:outerShdw blurRad="38100" dist="38100" dir="2700000" algn="tl">
                    <a:srgbClr val="000000">
                      <a:alpha val="43137"/>
                    </a:srgbClr>
                  </a:outerShdw>
                </a:effectLst>
              </a:rPr>
              <a:t>Win-Win</a:t>
            </a:r>
          </a:p>
          <a:p>
            <a:r>
              <a:rPr lang="en-US" sz="2800" b="1" i="1" dirty="0" smtClean="0">
                <a:effectLst>
                  <a:outerShdw blurRad="38100" dist="38100" dir="2700000" algn="tl">
                    <a:srgbClr val="000000">
                      <a:alpha val="43137"/>
                    </a:srgbClr>
                  </a:outerShdw>
                </a:effectLst>
              </a:rPr>
              <a:t>Habit #5:  Seek First to Understand, Then to Be Understood</a:t>
            </a:r>
          </a:p>
          <a:p>
            <a:pPr lvl="1"/>
            <a:r>
              <a:rPr lang="en-US" sz="2400" b="1" i="1" dirty="0" smtClean="0">
                <a:effectLst>
                  <a:outerShdw blurRad="38100" dist="38100" dir="2700000" algn="tl">
                    <a:srgbClr val="000000">
                      <a:alpha val="43137"/>
                    </a:srgbClr>
                  </a:outerShdw>
                </a:effectLst>
              </a:rPr>
              <a:t>I listen to other people’s ideas and feelings.</a:t>
            </a:r>
          </a:p>
          <a:p>
            <a:pPr lvl="1"/>
            <a:r>
              <a:rPr lang="en-US" sz="2400" b="1" i="1" dirty="0" smtClean="0">
                <a:effectLst>
                  <a:outerShdw blurRad="38100" dist="38100" dir="2700000" algn="tl">
                    <a:srgbClr val="000000">
                      <a:alpha val="43137"/>
                    </a:srgbClr>
                  </a:outerShdw>
                </a:effectLst>
              </a:rPr>
              <a:t>I try to see things from their viewpoints.  </a:t>
            </a:r>
          </a:p>
          <a:p>
            <a:pPr lvl="1"/>
            <a:r>
              <a:rPr lang="en-US" sz="2400" b="1" i="1" dirty="0" smtClean="0">
                <a:effectLst>
                  <a:outerShdw blurRad="38100" dist="38100" dir="2700000" algn="tl">
                    <a:srgbClr val="000000">
                      <a:alpha val="43137"/>
                    </a:srgbClr>
                  </a:outerShdw>
                </a:effectLst>
              </a:rPr>
              <a:t>I listen to others without interrupting.  </a:t>
            </a:r>
          </a:p>
          <a:p>
            <a:pPr lvl="1"/>
            <a:r>
              <a:rPr lang="en-US" sz="2400" b="1" i="1" dirty="0" smtClean="0">
                <a:effectLst>
                  <a:outerShdw blurRad="38100" dist="38100" dir="2700000" algn="tl">
                    <a:srgbClr val="000000">
                      <a:alpha val="43137"/>
                    </a:srgbClr>
                  </a:outerShdw>
                </a:effectLst>
              </a:rPr>
              <a:t>I am confident in voicing my ideas.  </a:t>
            </a:r>
          </a:p>
          <a:p>
            <a:pPr lvl="1"/>
            <a:r>
              <a:rPr lang="en-US" sz="2400" b="1" i="1" dirty="0" smtClean="0">
                <a:effectLst>
                  <a:outerShdw blurRad="38100" dist="38100" dir="2700000" algn="tl">
                    <a:srgbClr val="000000">
                      <a:alpha val="43137"/>
                    </a:srgbClr>
                  </a:outerShdw>
                </a:effectLst>
              </a:rPr>
              <a:t>I look people in the eyes when talking.</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8789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A97A-5A7D-4DCA-951C-7666C8343E0A}"/>
              </a:ext>
            </a:extLst>
          </p:cNvPr>
          <p:cNvSpPr>
            <a:spLocks noGrp="1"/>
          </p:cNvSpPr>
          <p:nvPr>
            <p:ph type="title"/>
          </p:nvPr>
        </p:nvSpPr>
        <p:spPr>
          <a:solidFill>
            <a:srgbClr val="FFFF00"/>
          </a:solidFill>
        </p:spPr>
        <p:txBody>
          <a:bodyPr/>
          <a:lstStyle/>
          <a:p>
            <a:r>
              <a:rPr lang="en-US" b="1" i="1" dirty="0">
                <a:solidFill>
                  <a:srgbClr val="00B050"/>
                </a:solidFill>
              </a:rPr>
              <a:t>7 Habits of Highly Effective People</a:t>
            </a:r>
          </a:p>
        </p:txBody>
      </p:sp>
      <p:sp>
        <p:nvSpPr>
          <p:cNvPr id="3" name="Content Placeholder 2">
            <a:extLst>
              <a:ext uri="{FF2B5EF4-FFF2-40B4-BE49-F238E27FC236}">
                <a16:creationId xmlns:a16="http://schemas.microsoft.com/office/drawing/2014/main" id="{EE2DA2D1-A829-4D16-92BC-CD77665FE579}"/>
              </a:ext>
            </a:extLst>
          </p:cNvPr>
          <p:cNvSpPr>
            <a:spLocks noGrp="1"/>
          </p:cNvSpPr>
          <p:nvPr>
            <p:ph idx="1"/>
          </p:nvPr>
        </p:nvSpPr>
        <p:spPr>
          <a:xfrm>
            <a:off x="4354" y="1219200"/>
            <a:ext cx="9296400" cy="4525963"/>
          </a:xfrm>
        </p:spPr>
        <p:txBody>
          <a:bodyPr/>
          <a:lstStyle/>
          <a:p>
            <a:r>
              <a:rPr lang="en-US" sz="2400" b="1" i="1" dirty="0">
                <a:solidFill>
                  <a:schemeClr val="bg1">
                    <a:lumMod val="50000"/>
                  </a:schemeClr>
                </a:solidFill>
                <a:effectLst>
                  <a:outerShdw blurRad="38100" dist="38100" dir="2700000" algn="tl">
                    <a:srgbClr val="000000">
                      <a:alpha val="43137"/>
                    </a:srgbClr>
                  </a:outerShdw>
                </a:effectLst>
              </a:rPr>
              <a:t>Habit #1:  Be Proactive</a:t>
            </a:r>
          </a:p>
          <a:p>
            <a:r>
              <a:rPr lang="en-US" sz="2400" b="1" i="1" dirty="0">
                <a:solidFill>
                  <a:schemeClr val="bg1">
                    <a:lumMod val="50000"/>
                  </a:schemeClr>
                </a:solidFill>
                <a:effectLst>
                  <a:outerShdw blurRad="38100" dist="38100" dir="2700000" algn="tl">
                    <a:srgbClr val="000000">
                      <a:alpha val="43137"/>
                    </a:srgbClr>
                  </a:outerShdw>
                </a:effectLst>
              </a:rPr>
              <a:t>Habit #2:  Begin with the End in Mind</a:t>
            </a:r>
          </a:p>
          <a:p>
            <a:r>
              <a:rPr lang="en-US" sz="2400" b="1" i="1" dirty="0">
                <a:solidFill>
                  <a:schemeClr val="bg1">
                    <a:lumMod val="50000"/>
                  </a:schemeClr>
                </a:solidFill>
                <a:effectLst>
                  <a:outerShdw blurRad="38100" dist="38100" dir="2700000" algn="tl">
                    <a:srgbClr val="000000">
                      <a:alpha val="43137"/>
                    </a:srgbClr>
                  </a:outerShdw>
                </a:effectLst>
              </a:rPr>
              <a:t>Habit #3:  Put First Things First</a:t>
            </a:r>
          </a:p>
          <a:p>
            <a:r>
              <a:rPr lang="en-US" sz="2400" b="1" i="1" dirty="0">
                <a:solidFill>
                  <a:schemeClr val="bg1">
                    <a:lumMod val="50000"/>
                  </a:schemeClr>
                </a:solidFill>
                <a:effectLst>
                  <a:outerShdw blurRad="38100" dist="38100" dir="2700000" algn="tl">
                    <a:srgbClr val="000000">
                      <a:alpha val="43137"/>
                    </a:srgbClr>
                  </a:outerShdw>
                </a:effectLst>
              </a:rPr>
              <a:t>Habit #4:  Think </a:t>
            </a:r>
            <a:r>
              <a:rPr lang="en-US" sz="2400" b="1" i="1" dirty="0" smtClean="0">
                <a:solidFill>
                  <a:schemeClr val="bg1">
                    <a:lumMod val="50000"/>
                  </a:schemeClr>
                </a:solidFill>
                <a:effectLst>
                  <a:outerShdw blurRad="38100" dist="38100" dir="2700000" algn="tl">
                    <a:srgbClr val="000000">
                      <a:alpha val="43137"/>
                    </a:srgbClr>
                  </a:outerShdw>
                </a:effectLst>
              </a:rPr>
              <a:t>Win-Win</a:t>
            </a:r>
          </a:p>
          <a:p>
            <a:r>
              <a:rPr lang="en-US" sz="2400" b="1" i="1" dirty="0" smtClean="0">
                <a:solidFill>
                  <a:schemeClr val="bg1">
                    <a:lumMod val="50000"/>
                  </a:schemeClr>
                </a:solidFill>
                <a:effectLst>
                  <a:outerShdw blurRad="38100" dist="38100" dir="2700000" algn="tl">
                    <a:srgbClr val="000000">
                      <a:alpha val="43137"/>
                    </a:srgbClr>
                  </a:outerShdw>
                </a:effectLst>
              </a:rPr>
              <a:t>Habit #5:  Seek First to Understand, Then to Be Understood</a:t>
            </a:r>
          </a:p>
          <a:p>
            <a:r>
              <a:rPr lang="en-US" sz="2400" b="1" i="1" dirty="0" smtClean="0">
                <a:effectLst>
                  <a:outerShdw blurRad="38100" dist="38100" dir="2700000" algn="tl">
                    <a:srgbClr val="000000">
                      <a:alpha val="43137"/>
                    </a:srgbClr>
                  </a:outerShdw>
                </a:effectLst>
              </a:rPr>
              <a:t>Habit #6:  Synergize</a:t>
            </a:r>
          </a:p>
          <a:p>
            <a:pPr lvl="1"/>
            <a:r>
              <a:rPr lang="en-US" sz="2000" b="1" i="1" dirty="0" smtClean="0">
                <a:effectLst>
                  <a:outerShdw blurRad="38100" dist="38100" dir="2700000" algn="tl">
                    <a:srgbClr val="000000">
                      <a:alpha val="43137"/>
                    </a:srgbClr>
                  </a:outerShdw>
                </a:effectLst>
              </a:rPr>
              <a:t>I value other people’s strengths and learn from them.</a:t>
            </a:r>
          </a:p>
          <a:p>
            <a:pPr lvl="1"/>
            <a:r>
              <a:rPr lang="en-US" sz="2000" b="1" i="1" dirty="0" smtClean="0">
                <a:effectLst>
                  <a:outerShdw blurRad="38100" dist="38100" dir="2700000" algn="tl">
                    <a:srgbClr val="000000">
                      <a:alpha val="43137"/>
                    </a:srgbClr>
                  </a:outerShdw>
                </a:effectLst>
              </a:rPr>
              <a:t>I get along well with others, even people who are different than me.</a:t>
            </a:r>
          </a:p>
          <a:p>
            <a:pPr lvl="1"/>
            <a:r>
              <a:rPr lang="en-US" sz="2000" b="1" i="1" dirty="0" smtClean="0">
                <a:effectLst>
                  <a:outerShdw blurRad="38100" dist="38100" dir="2700000" algn="tl">
                    <a:srgbClr val="000000">
                      <a:alpha val="43137"/>
                    </a:srgbClr>
                  </a:outerShdw>
                </a:effectLst>
              </a:rPr>
              <a:t>I work well in groups.</a:t>
            </a:r>
          </a:p>
          <a:p>
            <a:pPr lvl="1"/>
            <a:r>
              <a:rPr lang="en-US" sz="2000" b="1" i="1" dirty="0" smtClean="0">
                <a:effectLst>
                  <a:outerShdw blurRad="38100" dist="38100" dir="2700000" algn="tl">
                    <a:srgbClr val="000000">
                      <a:alpha val="43137"/>
                    </a:srgbClr>
                  </a:outerShdw>
                </a:effectLst>
              </a:rPr>
              <a:t>I seek out other people’s ideas to solve problems because I know that by teaming with others we can create better solutions than any one of us alone.</a:t>
            </a:r>
          </a:p>
          <a:p>
            <a:pPr lvl="1"/>
            <a:r>
              <a:rPr lang="en-US" sz="2000" b="1" i="1" dirty="0" smtClean="0">
                <a:effectLst>
                  <a:outerShdw blurRad="38100" dist="38100" dir="2700000" algn="tl">
                    <a:srgbClr val="000000">
                      <a:alpha val="43137"/>
                    </a:srgbClr>
                  </a:outerShdw>
                </a:effectLst>
              </a:rPr>
              <a:t>I am humble.</a:t>
            </a:r>
          </a:p>
        </p:txBody>
      </p:sp>
    </p:spTree>
    <p:extLst>
      <p:ext uri="{BB962C8B-B14F-4D97-AF65-F5344CB8AC3E}">
        <p14:creationId xmlns:p14="http://schemas.microsoft.com/office/powerpoint/2010/main" val="1371036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A97A-5A7D-4DCA-951C-7666C8343E0A}"/>
              </a:ext>
            </a:extLst>
          </p:cNvPr>
          <p:cNvSpPr>
            <a:spLocks noGrp="1"/>
          </p:cNvSpPr>
          <p:nvPr>
            <p:ph type="title"/>
          </p:nvPr>
        </p:nvSpPr>
        <p:spPr>
          <a:solidFill>
            <a:srgbClr val="FFFF00"/>
          </a:solidFill>
        </p:spPr>
        <p:txBody>
          <a:bodyPr/>
          <a:lstStyle/>
          <a:p>
            <a:r>
              <a:rPr lang="en-US" b="1" i="1" dirty="0">
                <a:solidFill>
                  <a:srgbClr val="00B050"/>
                </a:solidFill>
              </a:rPr>
              <a:t>7 Habits of Highly Effective People</a:t>
            </a:r>
          </a:p>
        </p:txBody>
      </p:sp>
      <p:sp>
        <p:nvSpPr>
          <p:cNvPr id="3" name="Content Placeholder 2">
            <a:extLst>
              <a:ext uri="{FF2B5EF4-FFF2-40B4-BE49-F238E27FC236}">
                <a16:creationId xmlns:a16="http://schemas.microsoft.com/office/drawing/2014/main" id="{EE2DA2D1-A829-4D16-92BC-CD77665FE579}"/>
              </a:ext>
            </a:extLst>
          </p:cNvPr>
          <p:cNvSpPr>
            <a:spLocks noGrp="1"/>
          </p:cNvSpPr>
          <p:nvPr>
            <p:ph idx="1"/>
          </p:nvPr>
        </p:nvSpPr>
        <p:spPr>
          <a:xfrm>
            <a:off x="345077" y="1676400"/>
            <a:ext cx="8453846" cy="4525963"/>
          </a:xfrm>
        </p:spPr>
        <p:txBody>
          <a:bodyPr/>
          <a:lstStyle/>
          <a:p>
            <a:r>
              <a:rPr lang="en-US" sz="2400" b="1" i="1" dirty="0">
                <a:solidFill>
                  <a:schemeClr val="bg1">
                    <a:lumMod val="50000"/>
                  </a:schemeClr>
                </a:solidFill>
                <a:effectLst>
                  <a:outerShdw blurRad="38100" dist="38100" dir="2700000" algn="tl">
                    <a:srgbClr val="000000">
                      <a:alpha val="43137"/>
                    </a:srgbClr>
                  </a:outerShdw>
                </a:effectLst>
              </a:rPr>
              <a:t>Habit #1:  Be Proactive</a:t>
            </a:r>
          </a:p>
          <a:p>
            <a:r>
              <a:rPr lang="en-US" sz="2400" b="1" i="1" dirty="0">
                <a:solidFill>
                  <a:schemeClr val="bg1">
                    <a:lumMod val="50000"/>
                  </a:schemeClr>
                </a:solidFill>
                <a:effectLst>
                  <a:outerShdw blurRad="38100" dist="38100" dir="2700000" algn="tl">
                    <a:srgbClr val="000000">
                      <a:alpha val="43137"/>
                    </a:srgbClr>
                  </a:outerShdw>
                </a:effectLst>
              </a:rPr>
              <a:t>Habit #2:  Begin with the End in Mind</a:t>
            </a:r>
          </a:p>
          <a:p>
            <a:r>
              <a:rPr lang="en-US" sz="2400" b="1" i="1" dirty="0">
                <a:solidFill>
                  <a:schemeClr val="bg1">
                    <a:lumMod val="50000"/>
                  </a:schemeClr>
                </a:solidFill>
                <a:effectLst>
                  <a:outerShdw blurRad="38100" dist="38100" dir="2700000" algn="tl">
                    <a:srgbClr val="000000">
                      <a:alpha val="43137"/>
                    </a:srgbClr>
                  </a:outerShdw>
                </a:effectLst>
              </a:rPr>
              <a:t>Habit #3:  Put First Things First</a:t>
            </a:r>
          </a:p>
          <a:p>
            <a:r>
              <a:rPr lang="en-US" sz="2400" b="1" i="1" dirty="0">
                <a:solidFill>
                  <a:schemeClr val="bg1">
                    <a:lumMod val="50000"/>
                  </a:schemeClr>
                </a:solidFill>
                <a:effectLst>
                  <a:outerShdw blurRad="38100" dist="38100" dir="2700000" algn="tl">
                    <a:srgbClr val="000000">
                      <a:alpha val="43137"/>
                    </a:srgbClr>
                  </a:outerShdw>
                </a:effectLst>
              </a:rPr>
              <a:t>Habit #4:  Think </a:t>
            </a:r>
            <a:r>
              <a:rPr lang="en-US" sz="2400" b="1" i="1" dirty="0" smtClean="0">
                <a:solidFill>
                  <a:schemeClr val="bg1">
                    <a:lumMod val="50000"/>
                  </a:schemeClr>
                </a:solidFill>
                <a:effectLst>
                  <a:outerShdw blurRad="38100" dist="38100" dir="2700000" algn="tl">
                    <a:srgbClr val="000000">
                      <a:alpha val="43137"/>
                    </a:srgbClr>
                  </a:outerShdw>
                </a:effectLst>
              </a:rPr>
              <a:t>Win-Win</a:t>
            </a:r>
          </a:p>
          <a:p>
            <a:r>
              <a:rPr lang="en-US" sz="2400" b="1" i="1" dirty="0" smtClean="0">
                <a:solidFill>
                  <a:schemeClr val="bg1">
                    <a:lumMod val="50000"/>
                  </a:schemeClr>
                </a:solidFill>
                <a:effectLst>
                  <a:outerShdw blurRad="38100" dist="38100" dir="2700000" algn="tl">
                    <a:srgbClr val="000000">
                      <a:alpha val="43137"/>
                    </a:srgbClr>
                  </a:outerShdw>
                </a:effectLst>
              </a:rPr>
              <a:t>Habit #5:  Seek First to Understand, Then to Be Understood</a:t>
            </a:r>
          </a:p>
          <a:p>
            <a:r>
              <a:rPr lang="en-US" sz="2400" b="1" i="1" dirty="0" smtClean="0">
                <a:solidFill>
                  <a:schemeClr val="bg1">
                    <a:lumMod val="50000"/>
                  </a:schemeClr>
                </a:solidFill>
                <a:effectLst>
                  <a:outerShdw blurRad="38100" dist="38100" dir="2700000" algn="tl">
                    <a:srgbClr val="000000">
                      <a:alpha val="43137"/>
                    </a:srgbClr>
                  </a:outerShdw>
                </a:effectLst>
              </a:rPr>
              <a:t>Habit #6:  Synergize</a:t>
            </a:r>
          </a:p>
          <a:p>
            <a:r>
              <a:rPr lang="en-US" sz="2400" b="1" i="1" dirty="0" smtClean="0">
                <a:effectLst>
                  <a:outerShdw blurRad="38100" dist="38100" dir="2700000" algn="tl">
                    <a:srgbClr val="000000">
                      <a:alpha val="43137"/>
                    </a:srgbClr>
                  </a:outerShdw>
                </a:effectLst>
              </a:rPr>
              <a:t>Habit #7:  Sharpen the Saw</a:t>
            </a:r>
          </a:p>
          <a:p>
            <a:pPr lvl="1"/>
            <a:r>
              <a:rPr lang="en-US" sz="2000" b="1" i="1" dirty="0" smtClean="0">
                <a:effectLst>
                  <a:outerShdw blurRad="38100" dist="38100" dir="2700000" algn="tl">
                    <a:srgbClr val="000000">
                      <a:alpha val="43137"/>
                    </a:srgbClr>
                  </a:outerShdw>
                </a:effectLst>
              </a:rPr>
              <a:t>I take care of my body by eating right, exercising, and getting sleep.</a:t>
            </a:r>
          </a:p>
          <a:p>
            <a:pPr lvl="1"/>
            <a:r>
              <a:rPr lang="en-US" sz="2000" b="1" i="1" dirty="0" smtClean="0">
                <a:effectLst>
                  <a:outerShdw blurRad="38100" dist="38100" dir="2700000" algn="tl">
                    <a:srgbClr val="000000">
                      <a:alpha val="43137"/>
                    </a:srgbClr>
                  </a:outerShdw>
                </a:effectLst>
              </a:rPr>
              <a:t>I spend time with family and friends.</a:t>
            </a:r>
          </a:p>
          <a:p>
            <a:pPr lvl="1"/>
            <a:r>
              <a:rPr lang="en-US" sz="2000" b="1" i="1" dirty="0" smtClean="0">
                <a:effectLst>
                  <a:outerShdw blurRad="38100" dist="38100" dir="2700000" algn="tl">
                    <a:srgbClr val="000000">
                      <a:alpha val="43137"/>
                    </a:srgbClr>
                  </a:outerShdw>
                </a:effectLst>
              </a:rPr>
              <a:t>I learn in lots of ways and lots of places, not just at school.</a:t>
            </a:r>
          </a:p>
          <a:p>
            <a:pPr lvl="1"/>
            <a:r>
              <a:rPr lang="en-US" sz="2000" b="1" i="1" dirty="0" smtClean="0">
                <a:effectLst>
                  <a:outerShdw blurRad="38100" dist="38100" dir="2700000" algn="tl">
                    <a:srgbClr val="000000">
                      <a:alpha val="43137"/>
                    </a:srgbClr>
                  </a:outerShdw>
                </a:effectLst>
              </a:rPr>
              <a:t>I take time to find meaningful ways to help others.</a:t>
            </a:r>
          </a:p>
        </p:txBody>
      </p:sp>
    </p:spTree>
    <p:extLst>
      <p:ext uri="{BB962C8B-B14F-4D97-AF65-F5344CB8AC3E}">
        <p14:creationId xmlns:p14="http://schemas.microsoft.com/office/powerpoint/2010/main" val="675841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5287962"/>
          </a:xfrm>
        </p:spPr>
        <p:txBody>
          <a:bodyPr/>
          <a:lstStyle/>
          <a:p>
            <a:pPr>
              <a:defRPr/>
            </a:pPr>
            <a:r>
              <a:rPr lang="en-US" sz="9600" dirty="0">
                <a:solidFill>
                  <a:srgbClr val="FF0000"/>
                </a:solidFill>
                <a:effectLst>
                  <a:outerShdw blurRad="38100" dist="38100" dir="2700000" algn="tl">
                    <a:srgbClr val="000000">
                      <a:alpha val="43137"/>
                    </a:srgbClr>
                  </a:outerShdw>
                </a:effectLst>
              </a:rPr>
              <a:t>Math Time!</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038600"/>
            <a:ext cx="21732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12:10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12:35</a:t>
            </a:r>
            <a:endParaRPr lang="en-US" sz="3200" dirty="0">
              <a:solidFill>
                <a:prstClr val="black"/>
              </a:solidFill>
              <a:cs typeface="Arial" charset="0"/>
            </a:endParaRPr>
          </a:p>
        </p:txBody>
      </p:sp>
    </p:spTree>
    <p:extLst>
      <p:ext uri="{BB962C8B-B14F-4D97-AF65-F5344CB8AC3E}">
        <p14:creationId xmlns:p14="http://schemas.microsoft.com/office/powerpoint/2010/main" val="3070681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4084"/>
            <a:ext cx="5867400" cy="2628052"/>
          </a:xfrm>
        </p:spPr>
        <p:txBody>
          <a:bodyPr/>
          <a:lstStyle/>
          <a:p>
            <a:r>
              <a:rPr lang="en-US" b="1" i="1" dirty="0">
                <a:effectLst>
                  <a:outerShdw blurRad="38100" dist="38100" dir="2700000" algn="tl">
                    <a:srgbClr val="000000">
                      <a:alpha val="43137"/>
                    </a:srgbClr>
                  </a:outerShdw>
                </a:effectLst>
              </a:rPr>
              <a:t>End of Year Goal:  Master standards to pass State Tests</a:t>
            </a:r>
          </a:p>
        </p:txBody>
      </p:sp>
      <p:sp>
        <p:nvSpPr>
          <p:cNvPr id="6" name="TextBox 5"/>
          <p:cNvSpPr txBox="1"/>
          <p:nvPr/>
        </p:nvSpPr>
        <p:spPr>
          <a:xfrm>
            <a:off x="6081669" y="170135"/>
            <a:ext cx="3029674"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12:10 – </a:t>
            </a:r>
            <a:r>
              <a:rPr lang="en-US" sz="3200" b="1" dirty="0" smtClean="0">
                <a:solidFill>
                  <a:prstClr val="black"/>
                </a:solidFill>
                <a:effectLst>
                  <a:outerShdw blurRad="38100" dist="38100" dir="2700000" algn="tl">
                    <a:srgbClr val="000000">
                      <a:alpha val="43137"/>
                    </a:srgbClr>
                  </a:outerShdw>
                </a:effectLst>
                <a:cs typeface="Arial" charset="0"/>
              </a:rPr>
              <a:t>12:30</a:t>
            </a:r>
            <a:endParaRPr lang="en-US" sz="3200" dirty="0">
              <a:solidFill>
                <a:prstClr val="black"/>
              </a:solidFill>
              <a:cs typeface="Arial" charset="0"/>
            </a:endParaRPr>
          </a:p>
        </p:txBody>
      </p:sp>
      <p:sp>
        <p:nvSpPr>
          <p:cNvPr id="7" name="AutoShape 2" descr="Image result for mississippi department of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1981200" y="2855882"/>
            <a:ext cx="4733192" cy="2286000"/>
          </a:xfrm>
          <a:prstGeom prst="rect">
            <a:avLst/>
          </a:prstGeom>
        </p:spPr>
      </p:pic>
      <p:sp>
        <p:nvSpPr>
          <p:cNvPr id="9" name="Rectangle 8"/>
          <p:cNvSpPr/>
          <p:nvPr/>
        </p:nvSpPr>
        <p:spPr>
          <a:xfrm>
            <a:off x="2018211" y="5638800"/>
            <a:ext cx="5257800" cy="369332"/>
          </a:xfrm>
          <a:prstGeom prst="rect">
            <a:avLst/>
          </a:prstGeom>
        </p:spPr>
        <p:txBody>
          <a:bodyPr wrap="square">
            <a:spAutoFit/>
          </a:bodyPr>
          <a:lstStyle/>
          <a:p>
            <a:r>
              <a:rPr lang="en-US" dirty="0">
                <a:hlinkClick r:id="rId3"/>
              </a:rPr>
              <a:t>https://ms.nextera.questarai.com/tds/#practice</a:t>
            </a:r>
            <a:endParaRPr lang="en-US" dirty="0"/>
          </a:p>
        </p:txBody>
      </p:sp>
      <p:sp>
        <p:nvSpPr>
          <p:cNvPr id="10" name="TextBox 9"/>
          <p:cNvSpPr txBox="1"/>
          <p:nvPr/>
        </p:nvSpPr>
        <p:spPr>
          <a:xfrm>
            <a:off x="2514600" y="6248400"/>
            <a:ext cx="3657600" cy="369332"/>
          </a:xfrm>
          <a:prstGeom prst="rect">
            <a:avLst/>
          </a:prstGeom>
          <a:noFill/>
        </p:spPr>
        <p:txBody>
          <a:bodyPr wrap="square" rtlCol="0">
            <a:spAutoFit/>
          </a:bodyPr>
          <a:lstStyle/>
          <a:p>
            <a:pPr algn="ctr"/>
            <a:r>
              <a:rPr lang="en-US" dirty="0"/>
              <a:t>Practice Tests – Available Online</a:t>
            </a:r>
          </a:p>
        </p:txBody>
      </p:sp>
    </p:spTree>
    <p:extLst>
      <p:ext uri="{BB962C8B-B14F-4D97-AF65-F5344CB8AC3E}">
        <p14:creationId xmlns:p14="http://schemas.microsoft.com/office/powerpoint/2010/main" val="3841521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825024"/>
            <a:ext cx="8229600" cy="2262702"/>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dirty="0">
                <a:effectLst>
                  <a:outerShdw blurRad="38100" dist="38100" dir="2700000" algn="tl">
                    <a:srgbClr val="000000">
                      <a:alpha val="43137"/>
                    </a:srgbClr>
                  </a:outerShdw>
                </a:effectLst>
              </a:rPr>
              <a:t>Kicking it Quiz!</a:t>
            </a:r>
            <a:endParaRPr lang="en-US" altLang="en-US" b="1" dirty="0"/>
          </a:p>
        </p:txBody>
      </p:sp>
      <p:pic>
        <p:nvPicPr>
          <p:cNvPr id="2" name="Picture 1"/>
          <p:cNvPicPr>
            <a:picLocks noChangeAspect="1"/>
          </p:cNvPicPr>
          <p:nvPr/>
        </p:nvPicPr>
        <p:blipFill>
          <a:blip r:embed="rId2"/>
          <a:stretch>
            <a:fillRect/>
          </a:stretch>
        </p:blipFill>
        <p:spPr>
          <a:xfrm>
            <a:off x="3429000" y="3295106"/>
            <a:ext cx="1981200" cy="2484622"/>
          </a:xfrm>
          <a:prstGeom prst="rect">
            <a:avLst/>
          </a:prstGeom>
        </p:spPr>
      </p:pic>
      <p:sp>
        <p:nvSpPr>
          <p:cNvPr id="4" name="TextBox 3"/>
          <p:cNvSpPr txBox="1"/>
          <p:nvPr/>
        </p:nvSpPr>
        <p:spPr>
          <a:xfrm>
            <a:off x="5867400" y="5847106"/>
            <a:ext cx="3029674"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12:30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12:32…</a:t>
            </a:r>
            <a:endParaRPr lang="en-US" sz="3200" dirty="0">
              <a:solidFill>
                <a:prstClr val="black"/>
              </a:solidFill>
              <a:cs typeface="Arial" charset="0"/>
            </a:endParaRPr>
          </a:p>
        </p:txBody>
      </p:sp>
    </p:spTree>
    <p:extLst>
      <p:ext uri="{BB962C8B-B14F-4D97-AF65-F5344CB8AC3E}">
        <p14:creationId xmlns:p14="http://schemas.microsoft.com/office/powerpoint/2010/main" val="405985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990600" y="2438400"/>
            <a:ext cx="6858000" cy="1066800"/>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smtClean="0"/>
              <a:t>Lunch 12:35 </a:t>
            </a:r>
            <a:r>
              <a:rPr lang="en-US" sz="6000" dirty="0"/>
              <a:t>– </a:t>
            </a:r>
            <a:r>
              <a:rPr lang="en-US" sz="6000" dirty="0" smtClean="0"/>
              <a:t>1:05</a:t>
            </a:r>
            <a:endParaRPr lang="en-US" sz="6000" dirty="0"/>
          </a:p>
          <a:p>
            <a:pPr eaLnBrk="1" fontAlgn="auto" hangingPunct="1">
              <a:spcAft>
                <a:spcPts val="0"/>
              </a:spcAft>
              <a:buFont typeface="Arial" pitchFamily="34" charset="0"/>
              <a:buChar char="•"/>
              <a:defRPr/>
            </a:pPr>
            <a:endParaRPr lang="en-US" sz="6000" dirty="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218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229600" cy="1143000"/>
          </a:xfrm>
        </p:spPr>
        <p:txBody>
          <a:bodyPr/>
          <a:lstStyle/>
          <a:p>
            <a:pPr>
              <a:defRPr/>
            </a:pPr>
            <a:r>
              <a:rPr lang="en-US" sz="9600" b="1" dirty="0">
                <a:effectLst>
                  <a:outerShdw blurRad="38100" dist="38100" dir="2700000" algn="tl">
                    <a:srgbClr val="000000">
                      <a:alpha val="43137"/>
                    </a:srgbClr>
                  </a:outerShdw>
                </a:effectLst>
              </a:rPr>
              <a:t>Restroom Break</a:t>
            </a:r>
          </a:p>
        </p:txBody>
      </p:sp>
      <p:sp>
        <p:nvSpPr>
          <p:cNvPr id="4" name="TextBox 3"/>
          <p:cNvSpPr txBox="1"/>
          <p:nvPr/>
        </p:nvSpPr>
        <p:spPr>
          <a:xfrm>
            <a:off x="6096000" y="5918775"/>
            <a:ext cx="2514600" cy="584775"/>
          </a:xfrm>
          <a:prstGeom prst="rect">
            <a:avLst/>
          </a:prstGeom>
          <a:noFill/>
        </p:spPr>
        <p:txBody>
          <a:bodyPr wrap="square">
            <a:spAutoFit/>
          </a:bodyPr>
          <a:lstStyle/>
          <a:p>
            <a:pPr algn="ctr">
              <a:defRPr/>
            </a:pPr>
            <a:r>
              <a:rPr lang="en-US" sz="3200" b="1" dirty="0" smtClean="0">
                <a:effectLst>
                  <a:outerShdw blurRad="38100" dist="38100" dir="2700000" algn="tl">
                    <a:srgbClr val="000000">
                      <a:alpha val="43137"/>
                    </a:srgbClr>
                  </a:outerShdw>
                </a:effectLst>
                <a:cs typeface="Arial" pitchFamily="34" charset="0"/>
              </a:rPr>
              <a:t>1:05 </a:t>
            </a:r>
            <a:r>
              <a:rPr lang="en-US" sz="3200" b="1" dirty="0">
                <a:effectLst>
                  <a:outerShdw blurRad="38100" dist="38100" dir="2700000" algn="tl">
                    <a:srgbClr val="000000">
                      <a:alpha val="43137"/>
                    </a:srgbClr>
                  </a:outerShdw>
                </a:effectLst>
                <a:cs typeface="Arial" pitchFamily="34" charset="0"/>
              </a:rPr>
              <a:t>– </a:t>
            </a:r>
            <a:r>
              <a:rPr lang="en-US" sz="3200" b="1" dirty="0" smtClean="0">
                <a:effectLst>
                  <a:outerShdw blurRad="38100" dist="38100" dir="2700000" algn="tl">
                    <a:srgbClr val="000000">
                      <a:alpha val="43137"/>
                    </a:srgbClr>
                  </a:outerShdw>
                </a:effectLst>
                <a:cs typeface="Arial" pitchFamily="34" charset="0"/>
              </a:rPr>
              <a:t>1:10</a:t>
            </a:r>
            <a:endParaRPr lang="en-US" sz="3200" b="1" dirty="0">
              <a:effectLst>
                <a:outerShdw blurRad="38100" dist="38100" dir="2700000" algn="tl">
                  <a:srgbClr val="000000">
                    <a:alpha val="43137"/>
                  </a:srgbClr>
                </a:outerShdw>
              </a:effectLst>
              <a:cs typeface="Arial" pitchFamily="34" charset="0"/>
            </a:endParaRPr>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958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9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610193"/>
            <a:ext cx="2895600" cy="3657600"/>
          </a:xfrm>
        </p:spPr>
        <p:txBody>
          <a:bodyPr/>
          <a:lstStyle/>
          <a:p>
            <a:r>
              <a:rPr lang="en-US" dirty="0"/>
              <a:t>Homework Review – Thursday &amp; Let’s complete Friday </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Did you RDW? </a:t>
            </a:r>
            <a:br>
              <a:rPr lang="en-US" dirty="0">
                <a:sym typeface="Wingdings" panose="05000000000000000000" pitchFamily="2" charset="2"/>
              </a:rPr>
            </a:br>
            <a:r>
              <a:rPr lang="en-US" sz="2000" b="1" i="1" dirty="0">
                <a:solidFill>
                  <a:srgbClr val="FF0000"/>
                </a:solidFill>
                <a:effectLst>
                  <a:outerShdw blurRad="38100" dist="38100" dir="2700000" algn="tl">
                    <a:srgbClr val="000000">
                      <a:alpha val="43137"/>
                    </a:srgbClr>
                  </a:outerShdw>
                </a:effectLst>
                <a:sym typeface="Wingdings" panose="05000000000000000000" pitchFamily="2" charset="2"/>
              </a:rPr>
              <a:t>(Read, Draw, Write)</a:t>
            </a:r>
            <a:endParaRPr lang="en-US" sz="2000" b="1" i="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srcRect l="21250" t="13000" r="40625" b="5000"/>
          <a:stretch/>
        </p:blipFill>
        <p:spPr>
          <a:xfrm>
            <a:off x="457200" y="314793"/>
            <a:ext cx="4648200" cy="6248400"/>
          </a:xfrm>
          <a:prstGeom prst="rect">
            <a:avLst/>
          </a:prstGeom>
        </p:spPr>
      </p:pic>
      <p:sp>
        <p:nvSpPr>
          <p:cNvPr id="3" name="Rectangle 2"/>
          <p:cNvSpPr/>
          <p:nvPr/>
        </p:nvSpPr>
        <p:spPr>
          <a:xfrm>
            <a:off x="533400" y="4572000"/>
            <a:ext cx="4572000" cy="1200329"/>
          </a:xfrm>
          <a:prstGeom prst="rect">
            <a:avLst/>
          </a:prstGeom>
          <a:solidFill>
            <a:srgbClr val="FFFF00"/>
          </a:solidFill>
        </p:spPr>
        <p:txBody>
          <a:bodyPr>
            <a:spAutoFit/>
          </a:bodyPr>
          <a:lstStyle/>
          <a:p>
            <a:pPr marL="457200" indent="-457200">
              <a:buAutoNum type="arabicPeriod"/>
            </a:pPr>
            <a:r>
              <a:rPr lang="en-US" b="1" dirty="0"/>
              <a:t>Read the problem</a:t>
            </a:r>
          </a:p>
          <a:p>
            <a:pPr marL="457200" indent="-457200">
              <a:buAutoNum type="arabicPeriod"/>
            </a:pPr>
            <a:r>
              <a:rPr lang="en-US" b="1" dirty="0"/>
              <a:t>Draw and label items</a:t>
            </a:r>
          </a:p>
          <a:p>
            <a:pPr marL="457200" indent="-457200">
              <a:buAutoNum type="arabicPeriod"/>
            </a:pPr>
            <a:r>
              <a:rPr lang="en-US" b="1" dirty="0"/>
              <a:t>Write an equation.</a:t>
            </a:r>
          </a:p>
          <a:p>
            <a:pPr marL="457200" indent="-457200">
              <a:buAutoNum type="arabicPeriod"/>
            </a:pPr>
            <a:r>
              <a:rPr lang="en-US" b="1" dirty="0"/>
              <a:t>Write a word sentence (statement). </a:t>
            </a:r>
          </a:p>
        </p:txBody>
      </p:sp>
    </p:spTree>
    <p:extLst>
      <p:ext uri="{BB962C8B-B14F-4D97-AF65-F5344CB8AC3E}">
        <p14:creationId xmlns:p14="http://schemas.microsoft.com/office/powerpoint/2010/main" val="716276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952500" y="2385610"/>
            <a:ext cx="7239000" cy="1524000"/>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Activity </a:t>
            </a:r>
            <a:r>
              <a:rPr lang="en-US" sz="6000" dirty="0" smtClean="0"/>
              <a:t>1:10 </a:t>
            </a:r>
            <a:r>
              <a:rPr lang="en-US" sz="6000" dirty="0"/>
              <a:t>– </a:t>
            </a:r>
            <a:r>
              <a:rPr lang="en-US" sz="6000" dirty="0" smtClean="0"/>
              <a:t>1:55</a:t>
            </a:r>
            <a:endParaRPr lang="en-US" sz="6000" dirty="0"/>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37820"/>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41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5287962"/>
          </a:xfrm>
        </p:spPr>
        <p:txBody>
          <a:bodyPr/>
          <a:lstStyle/>
          <a:p>
            <a:pPr>
              <a:defRPr/>
            </a:pPr>
            <a:r>
              <a:rPr lang="en-US" sz="9600" dirty="0">
                <a:solidFill>
                  <a:srgbClr val="FF0000"/>
                </a:solidFill>
                <a:effectLst>
                  <a:outerShdw blurRad="38100" dist="38100" dir="2700000" algn="tl">
                    <a:srgbClr val="000000">
                      <a:alpha val="43137"/>
                    </a:srgbClr>
                  </a:outerShdw>
                </a:effectLst>
              </a:rPr>
              <a:t>Math Time!</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038600"/>
            <a:ext cx="21732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1:55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2:15</a:t>
            </a:r>
            <a:endParaRPr lang="en-US" sz="3200" dirty="0">
              <a:solidFill>
                <a:prstClr val="black"/>
              </a:solidFill>
              <a:cs typeface="Arial" charset="0"/>
            </a:endParaRPr>
          </a:p>
        </p:txBody>
      </p:sp>
    </p:spTree>
    <p:extLst>
      <p:ext uri="{BB962C8B-B14F-4D97-AF65-F5344CB8AC3E}">
        <p14:creationId xmlns:p14="http://schemas.microsoft.com/office/powerpoint/2010/main" val="3465219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218"/>
            <a:ext cx="8229600" cy="803420"/>
          </a:xfrm>
          <a:solidFill>
            <a:schemeClr val="accent3">
              <a:lumMod val="75000"/>
            </a:schemeClr>
          </a:solidFill>
        </p:spPr>
        <p:txBody>
          <a:bodyPr/>
          <a:lstStyle/>
          <a:p>
            <a:r>
              <a:rPr lang="en-US" dirty="0" smtClean="0"/>
              <a:t>Application Problem</a:t>
            </a:r>
            <a:endParaRPr lang="en-US" dirty="0"/>
          </a:p>
        </p:txBody>
      </p:sp>
      <p:sp>
        <p:nvSpPr>
          <p:cNvPr id="3" name="Content Placeholder 2"/>
          <p:cNvSpPr>
            <a:spLocks noGrp="1"/>
          </p:cNvSpPr>
          <p:nvPr>
            <p:ph idx="1"/>
          </p:nvPr>
        </p:nvSpPr>
        <p:spPr>
          <a:xfrm>
            <a:off x="392373" y="2057400"/>
            <a:ext cx="8229600" cy="4525963"/>
          </a:xfrm>
        </p:spPr>
        <p:txBody>
          <a:bodyPr/>
          <a:lstStyle/>
          <a:p>
            <a:r>
              <a:rPr lang="en-US" dirty="0" smtClean="0"/>
              <a:t>There are 83 girls and 76 boys in the third grade.  How many total students are in the third grade?</a:t>
            </a:r>
            <a:endParaRPr lang="en-US" dirty="0"/>
          </a:p>
        </p:txBody>
      </p:sp>
      <p:sp>
        <p:nvSpPr>
          <p:cNvPr id="5" name="TextBox 4"/>
          <p:cNvSpPr txBox="1"/>
          <p:nvPr/>
        </p:nvSpPr>
        <p:spPr>
          <a:xfrm>
            <a:off x="533400" y="3631286"/>
            <a:ext cx="7967118" cy="2923877"/>
          </a:xfrm>
          <a:prstGeom prst="rect">
            <a:avLst/>
          </a:prstGeom>
          <a:noFill/>
        </p:spPr>
        <p:txBody>
          <a:bodyPr wrap="square" rtlCol="0">
            <a:spAutoFit/>
          </a:bodyPr>
          <a:lstStyle/>
          <a:p>
            <a:pPr algn="ctr"/>
            <a:r>
              <a:rPr lang="en-US" sz="4000" b="1" dirty="0" smtClean="0"/>
              <a:t>Review:  </a:t>
            </a:r>
            <a:r>
              <a:rPr lang="en-US" sz="4000" b="1" dirty="0" smtClean="0">
                <a:solidFill>
                  <a:srgbClr val="FF0000"/>
                </a:solidFill>
              </a:rPr>
              <a:t>RDW = Read, Draw, Write</a:t>
            </a:r>
          </a:p>
          <a:p>
            <a:pPr algn="ctr"/>
            <a:endParaRPr lang="en-US" sz="800" b="1" dirty="0"/>
          </a:p>
          <a:p>
            <a:pPr algn="ctr"/>
            <a:endParaRPr lang="en-US" sz="800" b="1" dirty="0" smtClean="0"/>
          </a:p>
          <a:p>
            <a:pPr marL="457200" indent="-457200">
              <a:buAutoNum type="arabicPeriod"/>
            </a:pPr>
            <a:r>
              <a:rPr lang="en-US" sz="3200" b="1" dirty="0" smtClean="0"/>
              <a:t>Read the problem</a:t>
            </a:r>
          </a:p>
          <a:p>
            <a:pPr marL="457200" indent="-457200">
              <a:buAutoNum type="arabicPeriod"/>
            </a:pPr>
            <a:r>
              <a:rPr lang="en-US" sz="3200" b="1" dirty="0" smtClean="0"/>
              <a:t>Draw and label items</a:t>
            </a:r>
          </a:p>
          <a:p>
            <a:pPr marL="457200" indent="-457200">
              <a:buAutoNum type="arabicPeriod"/>
            </a:pPr>
            <a:r>
              <a:rPr lang="en-US" sz="3200" b="1" dirty="0" smtClean="0"/>
              <a:t>Write an equation.</a:t>
            </a:r>
          </a:p>
          <a:p>
            <a:pPr marL="457200" indent="-457200">
              <a:buAutoNum type="arabicPeriod"/>
            </a:pPr>
            <a:r>
              <a:rPr lang="en-US" sz="3200" b="1" dirty="0" smtClean="0"/>
              <a:t>Write a word sentence (statement). </a:t>
            </a:r>
            <a:endParaRPr lang="en-US" sz="3200" b="1" dirty="0"/>
          </a:p>
        </p:txBody>
      </p:sp>
      <p:sp>
        <p:nvSpPr>
          <p:cNvPr id="7" name="Rectangle 6"/>
          <p:cNvSpPr/>
          <p:nvPr/>
        </p:nvSpPr>
        <p:spPr>
          <a:xfrm>
            <a:off x="381000" y="1371600"/>
            <a:ext cx="8500518" cy="923330"/>
          </a:xfrm>
          <a:prstGeom prst="rect">
            <a:avLst/>
          </a:prstGeom>
        </p:spPr>
        <p:txBody>
          <a:bodyPr wrap="square">
            <a:spAutoFit/>
          </a:bodyPr>
          <a:lstStyle/>
          <a:p>
            <a:r>
              <a:rPr lang="en-US" b="1" dirty="0">
                <a:hlinkClick r:id="rId2"/>
              </a:rPr>
              <a:t>http://</a:t>
            </a:r>
            <a:r>
              <a:rPr lang="en-US" b="1" dirty="0" smtClean="0">
                <a:hlinkClick r:id="rId2"/>
              </a:rPr>
              <a:t>studyjams.scholastic.com/studyjams/jams/math/problem-solving/pscreating-equations.htm</a:t>
            </a:r>
            <a:endParaRPr lang="en-US" b="1" dirty="0" smtClean="0"/>
          </a:p>
          <a:p>
            <a:endParaRPr lang="en-US" dirty="0"/>
          </a:p>
        </p:txBody>
      </p:sp>
      <p:sp>
        <p:nvSpPr>
          <p:cNvPr id="8" name="Title 1"/>
          <p:cNvSpPr txBox="1">
            <a:spLocks/>
          </p:cNvSpPr>
          <p:nvPr/>
        </p:nvSpPr>
        <p:spPr bwMode="auto">
          <a:xfrm>
            <a:off x="49085" y="21309"/>
            <a:ext cx="3133036" cy="712605"/>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smtClean="0">
                <a:effectLst>
                  <a:outerShdw blurRad="38100" dist="38100" dir="2700000" algn="tl">
                    <a:srgbClr val="000000">
                      <a:alpha val="43137"/>
                    </a:srgbClr>
                  </a:outerShdw>
                </a:effectLst>
              </a:rPr>
              <a:t>Math Stash</a:t>
            </a:r>
            <a:endParaRPr lang="en-US" altLang="en-US" b="1" dirty="0" smtClean="0"/>
          </a:p>
        </p:txBody>
      </p:sp>
    </p:spTree>
    <p:extLst>
      <p:ext uri="{BB962C8B-B14F-4D97-AF65-F5344CB8AC3E}">
        <p14:creationId xmlns:p14="http://schemas.microsoft.com/office/powerpoint/2010/main" val="1520145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t>Application Problem</a:t>
            </a:r>
            <a:endParaRPr lang="en-US" dirty="0"/>
          </a:p>
        </p:txBody>
      </p:sp>
      <p:sp>
        <p:nvSpPr>
          <p:cNvPr id="3" name="Content Placeholder 2"/>
          <p:cNvSpPr>
            <a:spLocks noGrp="1"/>
          </p:cNvSpPr>
          <p:nvPr>
            <p:ph idx="1"/>
          </p:nvPr>
        </p:nvSpPr>
        <p:spPr/>
        <p:txBody>
          <a:bodyPr/>
          <a:lstStyle/>
          <a:p>
            <a:r>
              <a:rPr lang="en-US" dirty="0" smtClean="0"/>
              <a:t>There are 83 girls and 76 boys in the third grade.  </a:t>
            </a:r>
            <a:r>
              <a:rPr lang="en-US" b="1" dirty="0" smtClean="0">
                <a:solidFill>
                  <a:srgbClr val="FF0000"/>
                </a:solidFill>
              </a:rPr>
              <a:t>How many total students are in the third grade?</a:t>
            </a:r>
          </a:p>
          <a:p>
            <a:endParaRPr lang="en-US" dirty="0"/>
          </a:p>
          <a:p>
            <a:endParaRPr lang="en-US" dirty="0" smtClean="0"/>
          </a:p>
          <a:p>
            <a:endParaRPr lang="en-US" dirty="0"/>
          </a:p>
          <a:p>
            <a:endParaRPr lang="en-US" dirty="0" smtClean="0"/>
          </a:p>
          <a:p>
            <a:endParaRPr lang="en-US" dirty="0"/>
          </a:p>
          <a:p>
            <a:r>
              <a:rPr lang="en-US" b="1" dirty="0" smtClean="0">
                <a:solidFill>
                  <a:srgbClr val="FF0000"/>
                </a:solidFill>
              </a:rPr>
              <a:t>There are 159 students in third grade.</a:t>
            </a:r>
          </a:p>
        </p:txBody>
      </p:sp>
      <p:sp>
        <p:nvSpPr>
          <p:cNvPr id="4" name="TextBox 3"/>
          <p:cNvSpPr txBox="1"/>
          <p:nvPr/>
        </p:nvSpPr>
        <p:spPr>
          <a:xfrm>
            <a:off x="228600" y="3139067"/>
            <a:ext cx="8763000" cy="3046988"/>
          </a:xfrm>
          <a:prstGeom prst="rect">
            <a:avLst/>
          </a:prstGeom>
          <a:noFill/>
          <a:ln w="57150">
            <a:solidFill>
              <a:schemeClr val="tx1"/>
            </a:solidFill>
          </a:ln>
        </p:spPr>
        <p:txBody>
          <a:bodyPr wrap="square" rtlCol="0">
            <a:spAutoFit/>
          </a:bodyPr>
          <a:lstStyle/>
          <a:p>
            <a:r>
              <a:rPr lang="en-US" sz="3200" dirty="0" smtClean="0"/>
              <a:t>Bar/Tape Method: 	OR		Number Bond</a:t>
            </a:r>
          </a:p>
          <a:p>
            <a:r>
              <a:rPr lang="en-US" sz="3200" dirty="0" smtClean="0"/>
              <a:t>    	         83</a:t>
            </a:r>
            <a:endParaRPr lang="en-US" sz="3200" dirty="0"/>
          </a:p>
          <a:p>
            <a:r>
              <a:rPr lang="en-US" sz="3200" dirty="0" smtClean="0"/>
              <a:t>Girls							?</a:t>
            </a:r>
          </a:p>
          <a:p>
            <a:endParaRPr lang="en-US" sz="3200" dirty="0"/>
          </a:p>
          <a:p>
            <a:r>
              <a:rPr lang="en-US" sz="3200" dirty="0" smtClean="0"/>
              <a:t>	      76				   83	      76</a:t>
            </a:r>
          </a:p>
          <a:p>
            <a:r>
              <a:rPr lang="en-US" sz="3200" dirty="0" smtClean="0"/>
              <a:t>Boys  </a:t>
            </a:r>
            <a:endParaRPr lang="en-US" sz="3200" dirty="0"/>
          </a:p>
        </p:txBody>
      </p:sp>
      <p:sp>
        <p:nvSpPr>
          <p:cNvPr id="6" name="Rectangle 5"/>
          <p:cNvSpPr/>
          <p:nvPr/>
        </p:nvSpPr>
        <p:spPr>
          <a:xfrm>
            <a:off x="1449474" y="4251433"/>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52536" y="5682961"/>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617541" y="4007675"/>
            <a:ext cx="595820" cy="193963"/>
          </a:xfrm>
          <a:custGeom>
            <a:avLst/>
            <a:gdLst>
              <a:gd name="connsiteX0" fmla="*/ 0 w 595820"/>
              <a:gd name="connsiteY0" fmla="*/ 0 h 193963"/>
              <a:gd name="connsiteX1" fmla="*/ 498764 w 595820"/>
              <a:gd name="connsiteY1" fmla="*/ 13854 h 193963"/>
              <a:gd name="connsiteX2" fmla="*/ 540328 w 595820"/>
              <a:gd name="connsiteY2" fmla="*/ 41563 h 193963"/>
              <a:gd name="connsiteX3" fmla="*/ 568037 w 595820"/>
              <a:gd name="connsiteY3" fmla="*/ 83127 h 193963"/>
              <a:gd name="connsiteX4" fmla="*/ 595746 w 595820"/>
              <a:gd name="connsiteY4" fmla="*/ 193963 h 19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20" h="193963">
                <a:moveTo>
                  <a:pt x="0" y="0"/>
                </a:moveTo>
                <a:cubicBezTo>
                  <a:pt x="166255" y="4618"/>
                  <a:pt x="332935" y="1098"/>
                  <a:pt x="498764" y="13854"/>
                </a:cubicBezTo>
                <a:cubicBezTo>
                  <a:pt x="515366" y="15131"/>
                  <a:pt x="528554" y="29789"/>
                  <a:pt x="540328" y="41563"/>
                </a:cubicBezTo>
                <a:cubicBezTo>
                  <a:pt x="552102" y="53337"/>
                  <a:pt x="558801" y="69272"/>
                  <a:pt x="568037" y="83127"/>
                </a:cubicBezTo>
                <a:cubicBezTo>
                  <a:pt x="598667" y="175016"/>
                  <a:pt x="595746" y="137046"/>
                  <a:pt x="595746" y="1939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489364" y="4007675"/>
            <a:ext cx="610872" cy="124691"/>
          </a:xfrm>
          <a:custGeom>
            <a:avLst/>
            <a:gdLst>
              <a:gd name="connsiteX0" fmla="*/ 610872 w 610872"/>
              <a:gd name="connsiteY0" fmla="*/ 0 h 124691"/>
              <a:gd name="connsiteX1" fmla="*/ 15126 w 610872"/>
              <a:gd name="connsiteY1" fmla="*/ 13855 h 124691"/>
              <a:gd name="connsiteX2" fmla="*/ 1272 w 610872"/>
              <a:gd name="connsiteY2" fmla="*/ 55419 h 124691"/>
              <a:gd name="connsiteX3" fmla="*/ 1272 w 610872"/>
              <a:gd name="connsiteY3" fmla="*/ 124691 h 124691"/>
            </a:gdLst>
            <a:ahLst/>
            <a:cxnLst>
              <a:cxn ang="0">
                <a:pos x="connsiteX0" y="connsiteY0"/>
              </a:cxn>
              <a:cxn ang="0">
                <a:pos x="connsiteX1" y="connsiteY1"/>
              </a:cxn>
              <a:cxn ang="0">
                <a:pos x="connsiteX2" y="connsiteY2"/>
              </a:cxn>
              <a:cxn ang="0">
                <a:pos x="connsiteX3" y="connsiteY3"/>
              </a:cxn>
            </a:cxnLst>
            <a:rect l="l" t="t" r="r" b="b"/>
            <a:pathLst>
              <a:path w="610872" h="124691">
                <a:moveTo>
                  <a:pt x="610872" y="0"/>
                </a:moveTo>
                <a:cubicBezTo>
                  <a:pt x="412290" y="4618"/>
                  <a:pt x="212946" y="-4129"/>
                  <a:pt x="15126" y="13855"/>
                </a:cubicBezTo>
                <a:cubicBezTo>
                  <a:pt x="582" y="15177"/>
                  <a:pt x="3083" y="40928"/>
                  <a:pt x="1272" y="55419"/>
                </a:cubicBezTo>
                <a:cubicBezTo>
                  <a:pt x="-1592" y="78331"/>
                  <a:pt x="1272" y="101600"/>
                  <a:pt x="1272" y="1246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341760" y="5435942"/>
            <a:ext cx="415647" cy="105875"/>
          </a:xfrm>
          <a:custGeom>
            <a:avLst/>
            <a:gdLst>
              <a:gd name="connsiteX0" fmla="*/ 0 w 415647"/>
              <a:gd name="connsiteY0" fmla="*/ 0 h 180109"/>
              <a:gd name="connsiteX1" fmla="*/ 277091 w 415647"/>
              <a:gd name="connsiteY1" fmla="*/ 13855 h 180109"/>
              <a:gd name="connsiteX2" fmla="*/ 332510 w 415647"/>
              <a:gd name="connsiteY2" fmla="*/ 27709 h 180109"/>
              <a:gd name="connsiteX3" fmla="*/ 360219 w 415647"/>
              <a:gd name="connsiteY3" fmla="*/ 69273 h 180109"/>
              <a:gd name="connsiteX4" fmla="*/ 401782 w 415647"/>
              <a:gd name="connsiteY4" fmla="*/ 96982 h 180109"/>
              <a:gd name="connsiteX5" fmla="*/ 415637 w 415647"/>
              <a:gd name="connsiteY5" fmla="*/ 180109 h 18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647" h="180109">
                <a:moveTo>
                  <a:pt x="0" y="0"/>
                </a:moveTo>
                <a:cubicBezTo>
                  <a:pt x="92364" y="4618"/>
                  <a:pt x="184931" y="6175"/>
                  <a:pt x="277091" y="13855"/>
                </a:cubicBezTo>
                <a:cubicBezTo>
                  <a:pt x="296067" y="15436"/>
                  <a:pt x="316666" y="17147"/>
                  <a:pt x="332510" y="27709"/>
                </a:cubicBezTo>
                <a:cubicBezTo>
                  <a:pt x="346365" y="36945"/>
                  <a:pt x="348445" y="57499"/>
                  <a:pt x="360219" y="69273"/>
                </a:cubicBezTo>
                <a:cubicBezTo>
                  <a:pt x="371993" y="81047"/>
                  <a:pt x="387928" y="87746"/>
                  <a:pt x="401782" y="96982"/>
                </a:cubicBezTo>
                <a:cubicBezTo>
                  <a:pt x="416543" y="170783"/>
                  <a:pt x="415637" y="142707"/>
                  <a:pt x="415637" y="1801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449474" y="5444835"/>
            <a:ext cx="374085" cy="193964"/>
          </a:xfrm>
          <a:custGeom>
            <a:avLst/>
            <a:gdLst>
              <a:gd name="connsiteX0" fmla="*/ 374085 w 374085"/>
              <a:gd name="connsiteY0" fmla="*/ 0 h 193964"/>
              <a:gd name="connsiteX1" fmla="*/ 290958 w 374085"/>
              <a:gd name="connsiteY1" fmla="*/ 13855 h 193964"/>
              <a:gd name="connsiteX2" fmla="*/ 152412 w 374085"/>
              <a:gd name="connsiteY2" fmla="*/ 55418 h 193964"/>
              <a:gd name="connsiteX3" fmla="*/ 69285 w 374085"/>
              <a:gd name="connsiteY3" fmla="*/ 83127 h 193964"/>
              <a:gd name="connsiteX4" fmla="*/ 27721 w 374085"/>
              <a:gd name="connsiteY4" fmla="*/ 96982 h 193964"/>
              <a:gd name="connsiteX5" fmla="*/ 12 w 374085"/>
              <a:gd name="connsiteY5" fmla="*/ 193964 h 19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85" h="193964">
                <a:moveTo>
                  <a:pt x="374085" y="0"/>
                </a:moveTo>
                <a:cubicBezTo>
                  <a:pt x="346376" y="4618"/>
                  <a:pt x="318504" y="8346"/>
                  <a:pt x="290958" y="13855"/>
                </a:cubicBezTo>
                <a:cubicBezTo>
                  <a:pt x="238604" y="24326"/>
                  <a:pt x="205437" y="37743"/>
                  <a:pt x="152412" y="55418"/>
                </a:cubicBezTo>
                <a:lnTo>
                  <a:pt x="69285" y="83127"/>
                </a:lnTo>
                <a:lnTo>
                  <a:pt x="27721" y="96982"/>
                </a:lnTo>
                <a:cubicBezTo>
                  <a:pt x="-1448" y="184490"/>
                  <a:pt x="12" y="150901"/>
                  <a:pt x="12" y="1939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873643" y="4538155"/>
            <a:ext cx="416592" cy="651164"/>
          </a:xfrm>
          <a:custGeom>
            <a:avLst/>
            <a:gdLst>
              <a:gd name="connsiteX0" fmla="*/ 0 w 416592"/>
              <a:gd name="connsiteY0" fmla="*/ 180109 h 651164"/>
              <a:gd name="connsiteX1" fmla="*/ 55418 w 416592"/>
              <a:gd name="connsiteY1" fmla="*/ 13854 h 651164"/>
              <a:gd name="connsiteX2" fmla="*/ 96982 w 416592"/>
              <a:gd name="connsiteY2" fmla="*/ 0 h 651164"/>
              <a:gd name="connsiteX3" fmla="*/ 221672 w 416592"/>
              <a:gd name="connsiteY3" fmla="*/ 27709 h 651164"/>
              <a:gd name="connsiteX4" fmla="*/ 332509 w 416592"/>
              <a:gd name="connsiteY4" fmla="*/ 96982 h 651164"/>
              <a:gd name="connsiteX5" fmla="*/ 401782 w 416592"/>
              <a:gd name="connsiteY5" fmla="*/ 152400 h 651164"/>
              <a:gd name="connsiteX6" fmla="*/ 401782 w 416592"/>
              <a:gd name="connsiteY6" fmla="*/ 249382 h 651164"/>
              <a:gd name="connsiteX7" fmla="*/ 374072 w 416592"/>
              <a:gd name="connsiteY7" fmla="*/ 277091 h 651164"/>
              <a:gd name="connsiteX8" fmla="*/ 346363 w 416592"/>
              <a:gd name="connsiteY8" fmla="*/ 318654 h 651164"/>
              <a:gd name="connsiteX9" fmla="*/ 221672 w 416592"/>
              <a:gd name="connsiteY9" fmla="*/ 332509 h 651164"/>
              <a:gd name="connsiteX10" fmla="*/ 235527 w 416592"/>
              <a:gd name="connsiteY10" fmla="*/ 457200 h 651164"/>
              <a:gd name="connsiteX11" fmla="*/ 249382 w 416592"/>
              <a:gd name="connsiteY11" fmla="*/ 540327 h 651164"/>
              <a:gd name="connsiteX12" fmla="*/ 263236 w 416592"/>
              <a:gd name="connsiteY12" fmla="*/ 609600 h 651164"/>
              <a:gd name="connsiteX13" fmla="*/ 263236 w 416592"/>
              <a:gd name="connsiteY13" fmla="*/ 651164 h 65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592" h="651164">
                <a:moveTo>
                  <a:pt x="0" y="180109"/>
                </a:moveTo>
                <a:cubicBezTo>
                  <a:pt x="9945" y="90603"/>
                  <a:pt x="-12871" y="59380"/>
                  <a:pt x="55418" y="13854"/>
                </a:cubicBezTo>
                <a:cubicBezTo>
                  <a:pt x="67569" y="5753"/>
                  <a:pt x="83127" y="4618"/>
                  <a:pt x="96982" y="0"/>
                </a:cubicBezTo>
                <a:cubicBezTo>
                  <a:pt x="146810" y="8304"/>
                  <a:pt x="178260" y="9104"/>
                  <a:pt x="221672" y="27709"/>
                </a:cubicBezTo>
                <a:cubicBezTo>
                  <a:pt x="286773" y="55610"/>
                  <a:pt x="272835" y="54357"/>
                  <a:pt x="332509" y="96982"/>
                </a:cubicBezTo>
                <a:cubicBezTo>
                  <a:pt x="393681" y="140677"/>
                  <a:pt x="355441" y="106061"/>
                  <a:pt x="401782" y="152400"/>
                </a:cubicBezTo>
                <a:cubicBezTo>
                  <a:pt x="416320" y="196016"/>
                  <a:pt x="426137" y="200673"/>
                  <a:pt x="401782" y="249382"/>
                </a:cubicBezTo>
                <a:cubicBezTo>
                  <a:pt x="395940" y="261065"/>
                  <a:pt x="382232" y="266891"/>
                  <a:pt x="374072" y="277091"/>
                </a:cubicBezTo>
                <a:cubicBezTo>
                  <a:pt x="363670" y="290093"/>
                  <a:pt x="362011" y="312964"/>
                  <a:pt x="346363" y="318654"/>
                </a:cubicBezTo>
                <a:cubicBezTo>
                  <a:pt x="307061" y="332945"/>
                  <a:pt x="263236" y="327891"/>
                  <a:pt x="221672" y="332509"/>
                </a:cubicBezTo>
                <a:cubicBezTo>
                  <a:pt x="193195" y="417946"/>
                  <a:pt x="213975" y="327892"/>
                  <a:pt x="235527" y="457200"/>
                </a:cubicBezTo>
                <a:cubicBezTo>
                  <a:pt x="240145" y="484909"/>
                  <a:pt x="244357" y="512689"/>
                  <a:pt x="249382" y="540327"/>
                </a:cubicBezTo>
                <a:cubicBezTo>
                  <a:pt x="253594" y="563495"/>
                  <a:pt x="260315" y="586234"/>
                  <a:pt x="263236" y="609600"/>
                </a:cubicBezTo>
                <a:cubicBezTo>
                  <a:pt x="264954" y="623348"/>
                  <a:pt x="263236" y="637309"/>
                  <a:pt x="263236" y="6511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25697" y="5269057"/>
            <a:ext cx="166255" cy="139529"/>
          </a:xfrm>
          <a:custGeom>
            <a:avLst/>
            <a:gdLst>
              <a:gd name="connsiteX0" fmla="*/ 124691 w 166255"/>
              <a:gd name="connsiteY0" fmla="*/ 0 h 139529"/>
              <a:gd name="connsiteX1" fmla="*/ 55419 w 166255"/>
              <a:gd name="connsiteY1" fmla="*/ 27709 h 139529"/>
              <a:gd name="connsiteX2" fmla="*/ 83128 w 166255"/>
              <a:gd name="connsiteY2" fmla="*/ 96982 h 139529"/>
              <a:gd name="connsiteX3" fmla="*/ 110837 w 166255"/>
              <a:gd name="connsiteY3" fmla="*/ 55418 h 139529"/>
              <a:gd name="connsiteX4" fmla="*/ 124691 w 166255"/>
              <a:gd name="connsiteY4" fmla="*/ 96982 h 139529"/>
              <a:gd name="connsiteX5" fmla="*/ 110837 w 166255"/>
              <a:gd name="connsiteY5" fmla="*/ 27709 h 139529"/>
              <a:gd name="connsiteX6" fmla="*/ 124691 w 166255"/>
              <a:gd name="connsiteY6" fmla="*/ 138545 h 139529"/>
              <a:gd name="connsiteX7" fmla="*/ 166255 w 166255"/>
              <a:gd name="connsiteY7" fmla="*/ 96982 h 139529"/>
              <a:gd name="connsiteX8" fmla="*/ 96982 w 166255"/>
              <a:gd name="connsiteY8" fmla="*/ 83127 h 139529"/>
              <a:gd name="connsiteX9" fmla="*/ 55419 w 166255"/>
              <a:gd name="connsiteY9" fmla="*/ 69273 h 139529"/>
              <a:gd name="connsiteX10" fmla="*/ 0 w 166255"/>
              <a:gd name="connsiteY10" fmla="*/ 83127 h 139529"/>
              <a:gd name="connsiteX11" fmla="*/ 69273 w 166255"/>
              <a:gd name="connsiteY11" fmla="*/ 55418 h 1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255" h="139529">
                <a:moveTo>
                  <a:pt x="124691" y="0"/>
                </a:moveTo>
                <a:cubicBezTo>
                  <a:pt x="101600" y="9236"/>
                  <a:pt x="69214" y="7016"/>
                  <a:pt x="55419" y="27709"/>
                </a:cubicBezTo>
                <a:cubicBezTo>
                  <a:pt x="-67770" y="212493"/>
                  <a:pt x="68942" y="106439"/>
                  <a:pt x="83128" y="96982"/>
                </a:cubicBezTo>
                <a:cubicBezTo>
                  <a:pt x="92364" y="83127"/>
                  <a:pt x="94186" y="55418"/>
                  <a:pt x="110837" y="55418"/>
                </a:cubicBezTo>
                <a:cubicBezTo>
                  <a:pt x="125441" y="55418"/>
                  <a:pt x="124691" y="111586"/>
                  <a:pt x="124691" y="96982"/>
                </a:cubicBezTo>
                <a:cubicBezTo>
                  <a:pt x="124691" y="73434"/>
                  <a:pt x="115455" y="50800"/>
                  <a:pt x="110837" y="27709"/>
                </a:cubicBezTo>
                <a:cubicBezTo>
                  <a:pt x="101135" y="56814"/>
                  <a:pt x="71093" y="117106"/>
                  <a:pt x="124691" y="138545"/>
                </a:cubicBezTo>
                <a:cubicBezTo>
                  <a:pt x="142883" y="145822"/>
                  <a:pt x="152400" y="110836"/>
                  <a:pt x="166255" y="96982"/>
                </a:cubicBezTo>
                <a:cubicBezTo>
                  <a:pt x="143164" y="92364"/>
                  <a:pt x="119827" y="88838"/>
                  <a:pt x="96982" y="83127"/>
                </a:cubicBezTo>
                <a:cubicBezTo>
                  <a:pt x="82814" y="79585"/>
                  <a:pt x="70023" y="69273"/>
                  <a:pt x="55419" y="69273"/>
                </a:cubicBezTo>
                <a:cubicBezTo>
                  <a:pt x="36378" y="69273"/>
                  <a:pt x="18473" y="78509"/>
                  <a:pt x="0" y="83127"/>
                </a:cubicBezTo>
                <a:cubicBezTo>
                  <a:pt x="59549" y="53353"/>
                  <a:pt x="34766" y="55418"/>
                  <a:pt x="69273" y="554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15451" y="4201638"/>
            <a:ext cx="817418" cy="1728356"/>
          </a:xfrm>
          <a:custGeom>
            <a:avLst/>
            <a:gdLst>
              <a:gd name="connsiteX0" fmla="*/ 332509 w 817418"/>
              <a:gd name="connsiteY0" fmla="*/ 0 h 2078182"/>
              <a:gd name="connsiteX1" fmla="*/ 401782 w 817418"/>
              <a:gd name="connsiteY1" fmla="*/ 27709 h 2078182"/>
              <a:gd name="connsiteX2" fmla="*/ 484909 w 817418"/>
              <a:gd name="connsiteY2" fmla="*/ 96982 h 2078182"/>
              <a:gd name="connsiteX3" fmla="*/ 526473 w 817418"/>
              <a:gd name="connsiteY3" fmla="*/ 124691 h 2078182"/>
              <a:gd name="connsiteX4" fmla="*/ 554182 w 817418"/>
              <a:gd name="connsiteY4" fmla="*/ 166255 h 2078182"/>
              <a:gd name="connsiteX5" fmla="*/ 568036 w 817418"/>
              <a:gd name="connsiteY5" fmla="*/ 207818 h 2078182"/>
              <a:gd name="connsiteX6" fmla="*/ 623454 w 817418"/>
              <a:gd name="connsiteY6" fmla="*/ 290946 h 2078182"/>
              <a:gd name="connsiteX7" fmla="*/ 651164 w 817418"/>
              <a:gd name="connsiteY7" fmla="*/ 374073 h 2078182"/>
              <a:gd name="connsiteX8" fmla="*/ 665018 w 817418"/>
              <a:gd name="connsiteY8" fmla="*/ 415636 h 2078182"/>
              <a:gd name="connsiteX9" fmla="*/ 692727 w 817418"/>
              <a:gd name="connsiteY9" fmla="*/ 457200 h 2078182"/>
              <a:gd name="connsiteX10" fmla="*/ 706582 w 817418"/>
              <a:gd name="connsiteY10" fmla="*/ 512618 h 2078182"/>
              <a:gd name="connsiteX11" fmla="*/ 706582 w 817418"/>
              <a:gd name="connsiteY11" fmla="*/ 955964 h 2078182"/>
              <a:gd name="connsiteX12" fmla="*/ 651164 w 817418"/>
              <a:gd name="connsiteY12" fmla="*/ 1080655 h 2078182"/>
              <a:gd name="connsiteX13" fmla="*/ 623454 w 817418"/>
              <a:gd name="connsiteY13" fmla="*/ 1108364 h 2078182"/>
              <a:gd name="connsiteX14" fmla="*/ 609600 w 817418"/>
              <a:gd name="connsiteY14" fmla="*/ 1149927 h 2078182"/>
              <a:gd name="connsiteX15" fmla="*/ 692727 w 817418"/>
              <a:gd name="connsiteY15" fmla="*/ 1205346 h 2078182"/>
              <a:gd name="connsiteX16" fmla="*/ 734291 w 817418"/>
              <a:gd name="connsiteY16" fmla="*/ 1233055 h 2078182"/>
              <a:gd name="connsiteX17" fmla="*/ 817418 w 817418"/>
              <a:gd name="connsiteY17" fmla="*/ 1260764 h 2078182"/>
              <a:gd name="connsiteX18" fmla="*/ 803564 w 817418"/>
              <a:gd name="connsiteY18" fmla="*/ 1302327 h 2078182"/>
              <a:gd name="connsiteX19" fmla="*/ 706582 w 817418"/>
              <a:gd name="connsiteY19" fmla="*/ 1371600 h 2078182"/>
              <a:gd name="connsiteX20" fmla="*/ 665018 w 817418"/>
              <a:gd name="connsiteY20" fmla="*/ 1399309 h 2078182"/>
              <a:gd name="connsiteX21" fmla="*/ 623454 w 817418"/>
              <a:gd name="connsiteY21" fmla="*/ 1413164 h 2078182"/>
              <a:gd name="connsiteX22" fmla="*/ 609600 w 817418"/>
              <a:gd name="connsiteY22" fmla="*/ 1981200 h 2078182"/>
              <a:gd name="connsiteX23" fmla="*/ 581891 w 817418"/>
              <a:gd name="connsiteY23" fmla="*/ 2022764 h 2078182"/>
              <a:gd name="connsiteX24" fmla="*/ 498764 w 817418"/>
              <a:gd name="connsiteY24" fmla="*/ 2050473 h 2078182"/>
              <a:gd name="connsiteX25" fmla="*/ 374073 w 817418"/>
              <a:gd name="connsiteY25" fmla="*/ 2078182 h 2078182"/>
              <a:gd name="connsiteX26" fmla="*/ 0 w 817418"/>
              <a:gd name="connsiteY26" fmla="*/ 2064327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7418" h="2078182">
                <a:moveTo>
                  <a:pt x="332509" y="0"/>
                </a:moveTo>
                <a:cubicBezTo>
                  <a:pt x="355600" y="9236"/>
                  <a:pt x="379538" y="16587"/>
                  <a:pt x="401782" y="27709"/>
                </a:cubicBezTo>
                <a:cubicBezTo>
                  <a:pt x="453378" y="53507"/>
                  <a:pt x="438949" y="58682"/>
                  <a:pt x="484909" y="96982"/>
                </a:cubicBezTo>
                <a:cubicBezTo>
                  <a:pt x="497701" y="107642"/>
                  <a:pt x="512618" y="115455"/>
                  <a:pt x="526473" y="124691"/>
                </a:cubicBezTo>
                <a:cubicBezTo>
                  <a:pt x="535709" y="138546"/>
                  <a:pt x="546735" y="151362"/>
                  <a:pt x="554182" y="166255"/>
                </a:cubicBezTo>
                <a:cubicBezTo>
                  <a:pt x="560713" y="179317"/>
                  <a:pt x="560944" y="195052"/>
                  <a:pt x="568036" y="207818"/>
                </a:cubicBezTo>
                <a:cubicBezTo>
                  <a:pt x="584209" y="236930"/>
                  <a:pt x="612923" y="259353"/>
                  <a:pt x="623454" y="290946"/>
                </a:cubicBezTo>
                <a:lnTo>
                  <a:pt x="651164" y="374073"/>
                </a:lnTo>
                <a:cubicBezTo>
                  <a:pt x="655782" y="387927"/>
                  <a:pt x="656917" y="403485"/>
                  <a:pt x="665018" y="415636"/>
                </a:cubicBezTo>
                <a:lnTo>
                  <a:pt x="692727" y="457200"/>
                </a:lnTo>
                <a:cubicBezTo>
                  <a:pt x="697345" y="475673"/>
                  <a:pt x="703452" y="493836"/>
                  <a:pt x="706582" y="512618"/>
                </a:cubicBezTo>
                <a:cubicBezTo>
                  <a:pt x="733123" y="671864"/>
                  <a:pt x="725180" y="769983"/>
                  <a:pt x="706582" y="955964"/>
                </a:cubicBezTo>
                <a:cubicBezTo>
                  <a:pt x="702188" y="999904"/>
                  <a:pt x="678781" y="1046134"/>
                  <a:pt x="651164" y="1080655"/>
                </a:cubicBezTo>
                <a:cubicBezTo>
                  <a:pt x="643004" y="1090855"/>
                  <a:pt x="632691" y="1099128"/>
                  <a:pt x="623454" y="1108364"/>
                </a:cubicBezTo>
                <a:cubicBezTo>
                  <a:pt x="618836" y="1122218"/>
                  <a:pt x="607199" y="1135522"/>
                  <a:pt x="609600" y="1149927"/>
                </a:cubicBezTo>
                <a:cubicBezTo>
                  <a:pt x="617920" y="1199846"/>
                  <a:pt x="655405" y="1196015"/>
                  <a:pt x="692727" y="1205346"/>
                </a:cubicBezTo>
                <a:cubicBezTo>
                  <a:pt x="706582" y="1214582"/>
                  <a:pt x="719075" y="1226292"/>
                  <a:pt x="734291" y="1233055"/>
                </a:cubicBezTo>
                <a:cubicBezTo>
                  <a:pt x="760981" y="1244917"/>
                  <a:pt x="817418" y="1260764"/>
                  <a:pt x="817418" y="1260764"/>
                </a:cubicBezTo>
                <a:cubicBezTo>
                  <a:pt x="812800" y="1274618"/>
                  <a:pt x="812052" y="1290443"/>
                  <a:pt x="803564" y="1302327"/>
                </a:cubicBezTo>
                <a:cubicBezTo>
                  <a:pt x="762473" y="1359855"/>
                  <a:pt x="759148" y="1354079"/>
                  <a:pt x="706582" y="1371600"/>
                </a:cubicBezTo>
                <a:cubicBezTo>
                  <a:pt x="692727" y="1380836"/>
                  <a:pt x="679911" y="1391862"/>
                  <a:pt x="665018" y="1399309"/>
                </a:cubicBezTo>
                <a:cubicBezTo>
                  <a:pt x="651956" y="1405840"/>
                  <a:pt x="624839" y="1398626"/>
                  <a:pt x="623454" y="1413164"/>
                </a:cubicBezTo>
                <a:cubicBezTo>
                  <a:pt x="605497" y="1601712"/>
                  <a:pt x="622484" y="1792237"/>
                  <a:pt x="609600" y="1981200"/>
                </a:cubicBezTo>
                <a:cubicBezTo>
                  <a:pt x="608467" y="1997813"/>
                  <a:pt x="596011" y="2013939"/>
                  <a:pt x="581891" y="2022764"/>
                </a:cubicBezTo>
                <a:cubicBezTo>
                  <a:pt x="557123" y="2038244"/>
                  <a:pt x="526473" y="2041237"/>
                  <a:pt x="498764" y="2050473"/>
                </a:cubicBezTo>
                <a:cubicBezTo>
                  <a:pt x="430555" y="2073209"/>
                  <a:pt x="471597" y="2061927"/>
                  <a:pt x="374073" y="2078182"/>
                </a:cubicBezTo>
                <a:cubicBezTo>
                  <a:pt x="18480" y="2063958"/>
                  <a:pt x="143256" y="2064327"/>
                  <a:pt x="0" y="2064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3997031"/>
            <a:ext cx="838200" cy="837694"/>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72162" y="5090307"/>
            <a:ext cx="838200" cy="837694"/>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20791" y="5070032"/>
            <a:ext cx="838200" cy="837694"/>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529821" y="4843134"/>
            <a:ext cx="152400" cy="374073"/>
          </a:xfrm>
          <a:custGeom>
            <a:avLst/>
            <a:gdLst>
              <a:gd name="connsiteX0" fmla="*/ 152400 w 152400"/>
              <a:gd name="connsiteY0" fmla="*/ 0 h 374073"/>
              <a:gd name="connsiteX1" fmla="*/ 124691 w 152400"/>
              <a:gd name="connsiteY1" fmla="*/ 69273 h 374073"/>
              <a:gd name="connsiteX2" fmla="*/ 110836 w 152400"/>
              <a:gd name="connsiteY2" fmla="*/ 110837 h 374073"/>
              <a:gd name="connsiteX3" fmla="*/ 83127 w 152400"/>
              <a:gd name="connsiteY3" fmla="*/ 152400 h 374073"/>
              <a:gd name="connsiteX4" fmla="*/ 41563 w 152400"/>
              <a:gd name="connsiteY4" fmla="*/ 235527 h 374073"/>
              <a:gd name="connsiteX5" fmla="*/ 27709 w 152400"/>
              <a:gd name="connsiteY5" fmla="*/ 277091 h 374073"/>
              <a:gd name="connsiteX6" fmla="*/ 0 w 152400"/>
              <a:gd name="connsiteY6" fmla="*/ 374073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74073">
                <a:moveTo>
                  <a:pt x="152400" y="0"/>
                </a:moveTo>
                <a:cubicBezTo>
                  <a:pt x="143164" y="23091"/>
                  <a:pt x="133423" y="45987"/>
                  <a:pt x="124691" y="69273"/>
                </a:cubicBezTo>
                <a:cubicBezTo>
                  <a:pt x="119563" y="82947"/>
                  <a:pt x="117367" y="97775"/>
                  <a:pt x="110836" y="110837"/>
                </a:cubicBezTo>
                <a:cubicBezTo>
                  <a:pt x="103389" y="125730"/>
                  <a:pt x="90574" y="137507"/>
                  <a:pt x="83127" y="152400"/>
                </a:cubicBezTo>
                <a:cubicBezTo>
                  <a:pt x="25767" y="267119"/>
                  <a:pt x="120972" y="116415"/>
                  <a:pt x="41563" y="235527"/>
                </a:cubicBezTo>
                <a:cubicBezTo>
                  <a:pt x="36945" y="249382"/>
                  <a:pt x="31251" y="262923"/>
                  <a:pt x="27709" y="277091"/>
                </a:cubicBezTo>
                <a:cubicBezTo>
                  <a:pt x="3890" y="372368"/>
                  <a:pt x="27866" y="318339"/>
                  <a:pt x="0" y="37407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flipH="1">
            <a:off x="7058454" y="4725550"/>
            <a:ext cx="197427" cy="401782"/>
          </a:xfrm>
          <a:custGeom>
            <a:avLst/>
            <a:gdLst>
              <a:gd name="connsiteX0" fmla="*/ 152400 w 152400"/>
              <a:gd name="connsiteY0" fmla="*/ 0 h 374073"/>
              <a:gd name="connsiteX1" fmla="*/ 124691 w 152400"/>
              <a:gd name="connsiteY1" fmla="*/ 69273 h 374073"/>
              <a:gd name="connsiteX2" fmla="*/ 110836 w 152400"/>
              <a:gd name="connsiteY2" fmla="*/ 110837 h 374073"/>
              <a:gd name="connsiteX3" fmla="*/ 83127 w 152400"/>
              <a:gd name="connsiteY3" fmla="*/ 152400 h 374073"/>
              <a:gd name="connsiteX4" fmla="*/ 41563 w 152400"/>
              <a:gd name="connsiteY4" fmla="*/ 235527 h 374073"/>
              <a:gd name="connsiteX5" fmla="*/ 27709 w 152400"/>
              <a:gd name="connsiteY5" fmla="*/ 277091 h 374073"/>
              <a:gd name="connsiteX6" fmla="*/ 0 w 152400"/>
              <a:gd name="connsiteY6" fmla="*/ 374073 h 3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74073">
                <a:moveTo>
                  <a:pt x="152400" y="0"/>
                </a:moveTo>
                <a:cubicBezTo>
                  <a:pt x="143164" y="23091"/>
                  <a:pt x="133423" y="45987"/>
                  <a:pt x="124691" y="69273"/>
                </a:cubicBezTo>
                <a:cubicBezTo>
                  <a:pt x="119563" y="82947"/>
                  <a:pt x="117367" y="97775"/>
                  <a:pt x="110836" y="110837"/>
                </a:cubicBezTo>
                <a:cubicBezTo>
                  <a:pt x="103389" y="125730"/>
                  <a:pt x="90574" y="137507"/>
                  <a:pt x="83127" y="152400"/>
                </a:cubicBezTo>
                <a:cubicBezTo>
                  <a:pt x="25767" y="267119"/>
                  <a:pt x="120972" y="116415"/>
                  <a:pt x="41563" y="235527"/>
                </a:cubicBezTo>
                <a:cubicBezTo>
                  <a:pt x="36945" y="249382"/>
                  <a:pt x="31251" y="262923"/>
                  <a:pt x="27709" y="277091"/>
                </a:cubicBezTo>
                <a:cubicBezTo>
                  <a:pt x="3890" y="372368"/>
                  <a:pt x="27866" y="318339"/>
                  <a:pt x="0" y="37407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05337" y="3928635"/>
            <a:ext cx="1143000" cy="1754326"/>
          </a:xfrm>
          <a:prstGeom prst="rect">
            <a:avLst/>
          </a:prstGeom>
          <a:noFill/>
        </p:spPr>
        <p:txBody>
          <a:bodyPr wrap="square" rtlCol="0">
            <a:spAutoFit/>
          </a:bodyPr>
          <a:lstStyle/>
          <a:p>
            <a:r>
              <a:rPr lang="en-US" sz="3600" dirty="0" smtClean="0"/>
              <a:t>  83</a:t>
            </a:r>
          </a:p>
          <a:p>
            <a:r>
              <a:rPr lang="en-US" sz="3600" u="sng" dirty="0" smtClean="0"/>
              <a:t>+76</a:t>
            </a:r>
          </a:p>
          <a:p>
            <a:r>
              <a:rPr lang="en-US" sz="3600" dirty="0" smtClean="0"/>
              <a:t>159</a:t>
            </a:r>
            <a:endParaRPr lang="en-US" sz="3600" dirty="0"/>
          </a:p>
        </p:txBody>
      </p:sp>
    </p:spTree>
    <p:extLst>
      <p:ext uri="{BB962C8B-B14F-4D97-AF65-F5344CB8AC3E}">
        <p14:creationId xmlns:p14="http://schemas.microsoft.com/office/powerpoint/2010/main" val="1853887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Rotunda Search!!</a:t>
            </a:r>
            <a:endParaRPr lang="en-US" dirty="0"/>
          </a:p>
        </p:txBody>
      </p:sp>
      <p:pic>
        <p:nvPicPr>
          <p:cNvPr id="4" name="Content Placeholder 3"/>
          <p:cNvPicPr>
            <a:picLocks noGrp="1" noChangeAspect="1"/>
          </p:cNvPicPr>
          <p:nvPr>
            <p:ph idx="1"/>
          </p:nvPr>
        </p:nvPicPr>
        <p:blipFill rotWithShape="1">
          <a:blip r:embed="rId2"/>
          <a:srcRect l="7909" t="13469" r="28956" b="9084"/>
          <a:stretch/>
        </p:blipFill>
        <p:spPr>
          <a:xfrm>
            <a:off x="1143000" y="914400"/>
            <a:ext cx="6858000" cy="5257800"/>
          </a:xfrm>
          <a:prstGeom prst="rect">
            <a:avLst/>
          </a:prstGeom>
        </p:spPr>
      </p:pic>
    </p:spTree>
    <p:extLst>
      <p:ext uri="{BB962C8B-B14F-4D97-AF65-F5344CB8AC3E}">
        <p14:creationId xmlns:p14="http://schemas.microsoft.com/office/powerpoint/2010/main" val="1462857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386387" cy="2020887"/>
          </a:xfrm>
        </p:spPr>
        <p:txBody>
          <a:bodyPr/>
          <a:lstStyle/>
          <a:p>
            <a:pPr>
              <a:defRPr/>
            </a:pPr>
            <a:r>
              <a:rPr lang="en-US" sz="8000" b="1" dirty="0">
                <a:solidFill>
                  <a:srgbClr val="00B0F0"/>
                </a:solidFill>
                <a:effectLst>
                  <a:outerShdw blurRad="38100" dist="38100" dir="2700000" algn="tl">
                    <a:srgbClr val="000000">
                      <a:alpha val="43137"/>
                    </a:srgbClr>
                  </a:outerShdw>
                </a:effectLst>
              </a:rPr>
              <a:t>SCIENCE TIME</a:t>
            </a:r>
          </a:p>
        </p:txBody>
      </p:sp>
      <p:sp>
        <p:nvSpPr>
          <p:cNvPr id="99335" name="AutoShape 10" descr="data:image/jpeg;base64,/9j/4AAQSkZJRgABAQAAAQABAAD/2wCEAAkGBhQSERUUEhQUFRUVGBsYFhgXGRgeHhoYGCAXHBscGBgcHCYeGBwjGRsZIC8gIycpLSwvFx49NzAqNSYsLCkBCQoKDgwOGg8PGiskHyQsLS00Ly0sKSwsNDAsKS0sLCkqLC8sLSosLjQpLCksLCwsLy8pLCksLCwsLCwpLCwsLP/AABEIAMMBAwMBIgACEQEDEQH/xAAbAAACAwEBAQAAAAAAAAAAAAAABQMEBgIBB//EAEgQAAICAAQEAwQECgcIAgMAAAECAxEABBIhBSIxQQYTUTJhcYEUI5GSBxUzQlJTYnKh0hYkc4OxstE0Q2OCk6LB8BfhNVTC/8QAGQEBAAMBAQAAAAAAAAAAAAAAAAECAwQF/8QAMREAAgIABAIIBQUBAQAAAAAAAAECEQMSITFBUQQTUmFxkbHwgaHB0eEUIjJC0mIF/9oADAMBAAIRAxEAPwD7jgwYMAGDBgwAk4/4qTKvGjo7a1LWumlAeKOyCwJ55U2UHa/msyv4Q0YJ9TKWegm8QDtyBgCZOQAuN2q96va9FmeExSSpK8atJGrKhYXpDFSavYElV367YxH9NYn0RtkF0uShDmMC1aFZFVWUBykxII7+TY7DADX/AOSYNAk8uby22Rvq7ZtJIXRr1gltMYJFFnXfcHFfMfhKCRMxy7eYBJy6006lOZ0qWu91y8jEhSBsN96Vf0vhlCSHLRLqMTsfM0IHiOYZPMnVPrAPIXSKK6itHa8MfDnH48zOIZMpCGKPqeowSGAdqjI1GNtZBazbarHfADvhHixZ5TFoYFWdC1xgBkaUBdJfWxKxk2oI/jT/ABWj4dErB1jjDAFQwVQQCSSAauixJr1OOZOIUSNEpruEJHyOIbS3LRi5bFvBil+M/wDhzfcOD8Zj9XL9w4jMi3VS5F3BhP8A0lRgfKjllI25F2v01khbHcXY9MRNn53qw8Q7hIyzfJ3Gn/sOKPFgt2OqnyHuPGYDqaxiMtx1JA3mRZt6Om9bFWJOlQdJVQS1Dp1OGGV8PiJkM6RzawiEsNRjZQxAUvZZL27HvvZqscZTTlFbFsXAngyyzVMdvxqAGjNCD6GRP9ccjj2XPSeH/qJ/riaOBV9lQPgAMeZiRFUlyoUdS3TGf6nuM6O4s7G3sujfBgf8DifGM4pxeBwQq5df25VU/dj0liavqNjVjFODiyrGFyy5qZ121x6kQ7nqnMi7UN4+2LR6QnwFG/wYU5ebMKilgJLAJVtKyLdbEqfLdhuNtI9+LmU4kkhKi1ce0jCmHv0nqP2hYPY42jOMtiKLWDBgxcgMGDBgAwYMGADBgwYAMGDBgAwYMGADBgwYAMGDCtfE2W0sxmjUI7xtqYKQyGRSKO/+7cj1CkjADTHlYWt4myou8xDsoc86+y2nSevQ60r99fUWSeJsquq8xCNIUt9YuwetPfvqWvXUPUYAZVj2sLYPEmVcqEzELFyVTS6nURWwo79R9o9cMsAGDBhK0gzLEE/UAkAX+WYe0SO8YO1dG3vlrVWc1FWyUrJpeLlwfIXWAN5CDo266a5pT7l27agcRcPy/nIksvmMWAYJINIX+6BIB/eLH34Y7KOwAHwAA/wFYzee8dRg6cvFLmSDuYwAgrr9YxAY/u3jgxMfS26XkWS4I0yrQodBijxSZgYkVtHmyaS3cAK7UL21Np0j971rEfAuPJmkLKrIymnjcUyn3+oPY/HuCMW3aKXXGdD6a1odLVe41L29ReM4tJ3uClPlEMnkh3oprYamYoyshjYFrKm7IB2OjpscJP6SKXsfSM0YiSKjCIpFqS5ABBAJFsKFnYYbcQzq5RUjgy5ZnJ0rGmlbFXqYCl293b0BIotwPMT6WzTBwWW4VbQqL3JIB1MPS7v8+sayxG9tEwL4/FWdzLFMtAq1+cSCAfe+4HzXftqwwj8HNLzZzMSSseqqdKAegU2PmApONJBl1RQqKFUdABQ+zEmMrJFmS8NZaIckKbdyNR+Ra6+WLPEM6sMTSMDSC6HX0AHzrFrFbiWRWaJ426OK+HoR8DR+WIBkIvHk5ehAjKWoDUykHflLEUzWK2FA7GjhjF4ry0xCZhTC4O2vYBv2JR0IPfbGOOSZHaKRN4xzc50nSWbWLN6SjCwov1WiMd5dmWthpYW0VLV6NNHbcWF37Uet7bftT105P38zs6mElobD+mKQSeVI5kFin0lSLO/mWADQ31L1HbuXv44i/SP3X/lx81yXG/IoMgkhAOuKQDSNJAPkaySpog6CSDuAb6brgXEVOkI4eCQXA99K9qI97ABK96DA+zZ3w5yum13GeNHCiklF+f4GH44i/SP3X/lwfjiL9I/df+XF3Bjf93P35nPcOT8/wZriHjuKKdoTFMSrBC4Eemz9GHd9VA5mEHl/ONXpOKuR/CNGy6pIpEAK2w0sAj+WEcjUGpnfSAASK3oY00nDImJZooySbJKKSTyGya63HH/00/RFRLwPLhlYQQhlNqRGlg0q2DW3Kqjbso9MWMxBJ+ENEYmSCZIxGjliYiV1iZlDKsh9pI7FX7W+nHU/4RYEL+ZFOvlg+bYjOgjz6U1IdRPkPWmxutkWaew8Dy6LpSCFV9BGgG11sB+033j649i4JAq6VghC1VCNAK5z0r1d/vt6nAGcH4RVGvzIZI/LZhJZQ6VVp1F6WJLnyXNLY29rcYu5bxvG8oi8qZW1Kj6hHUbuZAqsVkN3oO6agLF12bQcFgQaUgiVfRUQDYsRsB6sx/5m9Tj3L8HgjACQxKFqgqKKosRVDaizH4sfU4AuYMGDABgwYMAGMtN4BheZ5CTpaORK2J1TSvMzHVamizKoK7B3BsHGpxnfFfFJIjGFcxIyyFpAqnnXR5cdvyLqBc79fLoEE4AgP4O8vp065iNIHMytzAQqX5kNsVhjFG12NAXiaDwJArK2qY6CCgZ7o/VljZGpi7RIWLE7g1Vm0mY8eZkVWXa1CMy6GD1piYh0IIj8zWwWmavKbrvTnwp4lkzUkgZVCoKtNWksHkUkalDDYDY//ZAMv4AyySpKuvUnl9SpvyliRLtSRXlKbUgkk2a2DuTh6kk6pN/SRwPkA1DFlmA6msc+cPUfaMQ0nuWi5LYTcSynMkUbyhn3Y+bJyxrWo+11NhR72vfSRiHiXhKOYRjXIqx9AGJ2oABdRIWq7DEicVVElzMhJVjSBdzoU6UAHfUxLb9PM914u5LLJGZCHZjI5c6muiQBSj81QABWPPxqk64HRh42LB5ot2Zfj2VBdMmGkMQXzZdTsS4JKohJ3C2GY1XRfXHfKi9lVR7gAB/ADDXjnh6LMsH8xopVFB0YXW5ph3Fk+nU4oZbwTHqDZid5wNwjGlv3qDv/AO9ceD07/wA2fS8RPPUVw9a4G2H0jInatvie+CoS7T5kWElKrH+0IxRevQnYfA40kOTRGZlVVZ92IG569fmSfmfXHSuoFAqANgBWKzcZhEhjMiBxWxNdelE7H5Y9aEVhwUFskl5HNlnNtpXxLjNQs7AYocQ47FDEJGYFW2TSQdR/ZN10BN3QrFHPcXhmmbJMH51ILjTVlddDfUeXe9JXar7YXzZNDlJ4YlnLQvqsoLZyST5dVsaI5aajYvUNVwo8zw+K525lWFEPTW6j7CzKf+ysejxLP+llT/ep/OMZkSKvKoAI25mZSP8AlEkKj7uPTJW58ogdbnYH7Rnaxz23v9f8nZkiuC+X+jTJ4pzC7vEjD9k9veyPIB86w84RxyPMg6DzLWpT1W7rpsRsdwSNj3BxggiOLVHZh3jmSWvkFlYfaPjjUeG8xFBl9ckgXWxP1ihGpTpr2mZwCCQbPtbUKA0hm/t7+S+viZYkE9ILXu+1v6DDjfh9MwLHJIBSuPnQYdwCT7xZo7kHGS8K8plSVTGykjUvMGU1361sKIFCjYTpjdZTjcMq6kkWrI3NdPcaOOsxNBIul2iYejFSP442jOisOsw3TT8D5sQVA1gNpU0U5zY2YqbPY9Luuvpht4Ly7P58N0o0SI4A5ZQTThaAB5VJXvRHrhjxPguVMsYVSQ5Id0lSkobFtZJo9OX0+AL3h0eWgXTE0ajqecEk9NyT6be7tibUdVxLYknNUosvcNzRkiVmGliKYejKSGHwDAjFnCbI56NJpU1ppepVOoVZ5XHX1Ct8ZDhj+MYv1kf3l/1x6EZppM5OrlyLGDFbOqXiZY30M6MEcb0SDTD1okHGIHh7OojDLrFBaxgrHJTO6JMC+sghl81oXLFQ7BWDXQU3KH0DBj5q+Qz4m8kMxVjK5cE+SFdp33tCpYu0Z9qxsKoWfosWZVtQVlbSdLUQabY0fQ0Rt7xgCXBjwG+mPcAGDBgwAYMGDABjI8c41xCOWVYYFaNShWTQ7WsmgbKhLMyETagB0aI11vXYMAYGbjvEWDhsqGoAhBHIEa4JiyMXI1gyhBQHeiQTQ4yXEc9C6pDlx5JkoH6PJGtXGOWJbaLXqkcs+wKb1dY+g4MAIPDWZmzMLHOQqHWQgAxsoI0qbVXJY0Sy3Q6Hr7RscYycaQtpjiDtSIdC7O5CqenZiD8AcN8K82NeZjXtEpkI/abkT/t877BjOdJNsvGclomdw8IhVQojSlAAtVuhtua3xBKMusqRGNNbhio8sVS9bNUO9etH0wyOMH4V/rGekmJvTb2ryKRqJVQ0MnPRXX1AArYdMcEIKSbfAu8SfNmwmycCKWdIlVRZJVQAB3JIoY7HDYv1Uf3F/wBMYbjitn+InLa2REVh7GkqKUynTICuYVj5QBqqdiOlmxwCR8rn2hkeMLMzUNTuzFQREobop8pGJBA9jve1+p031qyOtnzZpuJ/R4E1NHHvso0ruaJ9NhQJJ7AHCfh+XiecHMZZEaUXHsdJoE1oOwNC7IBPcLtdnMAZjOhOqxdR25dLNXxdowf3DibjyE5jK1+mf8UP+Ctiyw4UotatX4aWgsfFTbUmuG5JxczxvH9GhjIogmhYFik6roU7m9xt09e+O8LMmmRKaSINoVjSEtQJNCwQL6EX0JAOJ+I8T0HRGA0hF0eiA3zP7tjSjdqPQAkJsygbeUmU/tezfuj9kfEgn34zjht6s2w4SnsZkcB0kDz4I6oBfpQAAHYLob7MXcn4bkfaN8tJ8JtXT4RXhzHmANgKHoBX8BjiWGKQ26KSOjVzAj0b2lPwOI/TQOx4eKluvIWZrwnmDX1MTb9RI+3T9Nio+OhvhjYZfg0axCJ7lAveWmO5Jq66C6FdABhdHn5Ytxc6d1JAkA/ZY0JPg1HrzE7GPiPiGRWEkWhoKpiQQQ4PMsh6wkDTWpetg1tiVgO8qOHFnOLuQ5ynCool0oigWTXXr8cTfRl/RX7BiPIZ5ZkDrfoQdip7hh2P/wBVYIOLOM2q0KOcpatkX0Zf0V+wY4mWNBbBFBIAvSNzsB8ScT4+feKcxLnM19FiJWrpZFVk1JqPm0rByK5av84WpG2L4cMzKuTRrc3AhkglUIQHKMRXsuCpHp+UEf3cNfoqfor9gx814HnGi86I6KTnoS7K+WcMUghsqAVXW2k8pejdDH08Y7sOOW4lczepkfGPgds43mJKqMsLxohTbUyToOcGwp83cU3sCqs3Q/8AjVjIT5sSqUNFIVBV2OZJESklYo6lW15tdG6vG9wY1KmFT8FyiJ081Sz0NRhBCqJJpSqguWALSjowP1a7nEsf4ONIpZwAdGv6oW2g5duuvqWh3JB2eu1na4MAKfDHAvoeXWHWHCliCF0gBiTQFk7X1JJPrhtgwYAMGDBgAwYMZ6bxvArlSstB2QtpGkaHSIt1vT5rql1fU1QJAGhwYzT+P8vy6RKxbyzsvsiUQaC1nYEzxja6N7UCccxeNw+T+kJC+rXChia7DT+SV3RXLDTMrbKT2oHYAafBjKJ42b6THA0HM5jGzS3cnmHZXhXZUQsQxQ0DQNC9XgAwuyqXLM93bKg+CKD/AJmfDHCrghuLWR+UZ5Pk7My/9hXHP0h/tJRQ8a8RaLKsqAl5SIhQ1aQ+xZhrQ6QDRIaxqBxD4Gy3l5JXsnzLkosxAHRRzqCvKBdjrZs9cIvHZ87MiNQSUjCKRGGp8wdBIdLlWoyxIobUe2NnxZ1jy0hcx6VjazMeSqr6xj+ae/xxg1lw0uZK1ZlfwfrI8+ZlcSLdWr1IAzMzELmLtwo0jSNgNHXET/8A5P6lo1JzCq5ijskLFI0izWfaoqC46Wm2JvwdunmZgDyg5WAlU17L5a1QPIEBPLp3o79sMeDQrPm3nKi47KGuhk5b+PlIoP7+N3+2U2+Cr6FLtIk8Kgs80hq2P2amkY/4r9mOOI5us3qIJEKco9ZGpVX3FjKBf7OLHhUhYG9FO/wAHp8MK8hGzyCRjsS7kX+cOUbfGSUf8gwcbnJ/D38LJgs1RGax6VJO7MSzn1Y/+AAAPQADthbmJepJoevuw0zHTCjMw6gVPQgg/A7YpI93AVLQyuYmM51vek7qlnSAelr0ZiOpN10GOY2EH1kYCldyAAAyjcggbHboexwSAw0svKQALN6WrurdN+tXY7jFjI5MzsKB8oEFmINNW4Vf0rIFkbVfc49pvBjhaVVFtH4mnHHYo9mcX0obn+HT54mz06JrmhkQSBTqW1YShQaVk1KC3ZWsEWBZG2OE4fHIedFb3kb/AG9cOUjFjYY8WGbjVGfSFhNVT98jO+F855M+iRogJE1Wrgr1JStl0kDWmmtgse5xqMzxyCNdTSpXuIJJPYKtkn4DGdhULLw7+zdD79KhR/Fj9uLPEMuMxnViIuNBzjaiAAzD3hmaEEdwrDucVnFzlb5X5aHkXCKqn5/gbZTxHl5FJWRduoa1P3WonGK8DZhTm5Zn0qGBIYxJHuzHux1q2kAFRQOx70NDmsusGdiZAFWQBWUAAbnTddLJ8v7nxxDwrNrDlJ5SQblaiWQWxCLsz7e1exxGRxi2uNe/kM0G6p+f4EPCJkbONI5ZEZZ2ZpUh5fM0LoLCtBsGtIOoKLJ6nc8G4xE2XhLSx2Y0Jtluyou9+uPk+WgdmMaqqM5WLUtqaGnUkkKjS8LSTM1LQPkSCzVY+q+E8sVycCPTNGgjY+pjtSd/Ui8dWVp7+0QnCtn5/gl4l4jhgCFyxEmogopcaUrUxKg0qg7nEA8YZclFUyOzhWASN2OltXMQBYUaTZ7beuGOc4XFLXmIrUGUX+i9Bh8wBih/Q/Kb/ULu2rq3a9uvs7nk9nfpjQoyhkPwi5WVVovrZI28sKWOqQR0grZmBkQHt17K1S5Tx5lnV2tgqlaIVjqV9OlgAL3LVpq9umLa+EcqAQIVAIUUCwrRo0laPKw8tOYUeRd9seHwflOX+rx0vQAEDYAC1Bo0FFX07YAu8J4omZhWaIko91YroSD/ABB+OLmK3D+HRwJoiXStk1ubLEliSSSSSSSScWcAGDBgwBms945ihzDQujmpBGCgBN6YHdiNuVRPENrY21DbCPPeMMkU8xcmXkTVNGrrENm0SGTVrNAvoJ6tqAOnaxs34LCXMjRozFle2ANOg0q4B2VgtDUKNAemPn+emzzRaTkcuG+jiVSMqW0OFkpQGLDWnLHoO58wkbcpAkzfE+FrpP0SQCJjIgRYwGVBI/m+2NgMkw0mmqNRpogYuN4wyQRoXypIJclIkRgfozPHHa2GD+Xl1ZQVFBRR2xTzMUxLlsij6GmnjByznzX15pAz6WC2IRHSOrM3mAjfce5rM5jXLKeHq4ZXWNWy1m/6+VsVr+sIh16jX1x6asAXYfF+QAXRlXK8jagsJCsmlxZ8yy0eu9ro2BZ2w24P4jGbkKoZkIBDFfJ0BhvpGoeYSVIawunfre2M5n85m40lJykEcapLpZcuQUCrnRGbLFT/ALPlwRp3GZUbUL3mU4bGpWQQxpJo0khVsAnUV1AXWok164hqyU6K/FI3jglcTS2kbsNovzVJ/V+7CvhXhWSFrGZkC3si1Vdr1WOnoMOuPj+qz/2T/wCU4st0OOPpMVodGH0icU0q17l9j5/waJ5+KMxU6Ud5Cxj0GwFWIF4mKyUrNXmbkFtthjW+JtX0SbQWDBCRojWVtuoWJuVyRYo+uMf+D5FGZYgLZiIGmCdOrBtix0otVsw1N1BA2xqPG2n6BmNZjClCD5iu60SBzLHzn5YjF/ml4GCM/wCF5CkGae3A8uIKClKGMSgaW/ONkWO3zxpfDMAWGx+czf8AbyD5UoxleCbQZg2p1TQIQHYkFRFYZDyp8uoO+Nh4fH9Vh96Bvvb/APnG3SNFLvl6L8mcN14Gei4h5cUsK7O0pRRfYsy9t6pdN+rDDFcqI5dA6JDGPiS02o/EkXhZw7h+rijtpsIJDqPrrsLXpbs392MO+IKFzAN7yR0B/ZsT9v1n8D6YSksyS4q/kbYH8gmSxhfLDhqnTEbxA4NWenDEyifHaJeLz5PFLPZpoRywvJ7xVfwtv4Yzay6s6ozz6R3LuWirF6Lbc9O+FeQ4izxqxicEizWmv4sD9ox7xHOnyivlyLr5LPl7KQdZ9vtGHPxAxeMlVnJjRlbv1RSy76p8kP0I9Zvt5gZjfw0L94euLvhi5JZZiPaAr/nLN/kEY+WFcEzOMxP5TboUSgoC6woF817RiIbDrq6YY8EzphgkkMblSzEG0qlAQD276r6d++E2lBrjovqzy1Bt8Oe68Cvx7MaswxX/AHSkj96NWe/+o0a/HC3xDmTBkoIiKTSZHLCMo1nZDdspMjpzBehO946bzPJI0MXnYIp5d21anPtXRkoem2KWUmR8xJmgCscPM0kRUsUiBSIOrk67XzNWmt0Sruzo2o1/z9Py2QsOT5a9697HHgvhzNnQT5WqC/NKzFmkKiSPWNuZRI8ylT7J0jerx9E4CPqR+9J/nfGV8F5l2eeVlaRiVRiIkQggBiSxcXqvVpGwJPrjQ8FzreRH9TIbF2PL3sk93vviqlc3ZdYbrh5oc4MVos2xIBikX3nRQ+xyf4YyUXjTNKoMuWougddKy+0/l6YzynmAMhJ29jtRxsnZRqtzbYMYDMeNc4CGWEEaWDL5ctRsWhAEjMq6mQM4OhqN3tWJc/47zKqdOVOtVLOCspC/7PpF6QGLCSSt19j15cSQbrBjiJ9Sg0RYBoiiL9Qehx3gAwYMGADBirJxSJWKNIisNNgkDd70jfuaO3Xp6jGLyPg99AEubDrC/NUsu3PAzh21jcokgOobCXfUSzMBvscCVSasX6WL+zHznKcEdmKfTkkZEUurSTL5yqUXnOq1RTFJTperXbdTqs8M8IeXIshzcbOumYSB2DOmvLtLI3NVOscik7jn+OANrLxSFWKtLEGUWyl1BA62QTY23xPBmFdQyMrKehUgg/AjbGLz/AxJJmF+kQhc06yL9abAIhAqPoxJTZr/ADhhvwXLrlonRcxGzNPIwc8zMSdRVlVhcijlpeyg1ZOBKGfHv9ln/spP8rYsYVZ93kyruJYnjeJmBWNuZSpNg+Yeo747knmEqx2DqDHUIWKjTWzN5uxN7euOPpFutDVQXaXz+xi89qyXEBNIZTHqNyTTMQyuAWZY0U6impIkWurnp30fjzPacqYlYiSciNNMgjfcjUyEgltI3IAvTfTriTjPhlsxzF4ll06VlER1KuoMQLcjevTufU4z+R/B5MQvmShAq6QAWk0qjcqgPylXT2iRqINEkE4qpRlUpcCHDlJfP7F/IZSuHs/NRl88atPsB1IKleqeWLF70fSsPvDrf1aMfogp9wlf4gA/PC3IcGzQLI0sQgOpRHoseXuAoAI0DTsBqNYiTguai1LC4ptr1AXtQY2pKPQAJXUDV16FNYsWno7vUYuEsKSpqWnAm8MnVPmH7ajXzkl/8KuPPEbsczAIgGdFkcqe6kVymwAx0lRe3NvtinkZX4fI6zkvHIFKFQAEKgKVXURqHfqW70bIVrwEtLJJmGWg3LH+4PT1GwN9CS1WACdJ6SeJwrTyoyi604+2dZbMBlDKbB6H/wB6EHauxBxOpGDOcJOovCQrn2lN6X95r2W/aAPvB2qg2dCnTIDE3YPsD+6/st8Ab9QMTGakd8ZqXiMNsckYhGYFXYr1sf44gPE0OynWfSPnPz03XzrFy+25aL4TcXluAzN7DDRGP+EeaV67mREoDstH84gNYuEtKQZhpjG/l2CW/tCNtN/mAkGtyRtir4vUhsu5BKK/OAL6NG3s9+VH279O+KRmnNJe+45cedqkR8RUw5WGN9mZtcm/StUjC/QNpX4YjzbFYctl+jMFdx7yRpBHvka/7s49zEwzeaUKCYwK3scl3IxBFgMQqD1r0OOc3xNVzsrSEDyl5B3LaU00OrD6yQn0BB2rGitVe+svi9Ecm91tt9znichVm8oOVykTUUCltdUWAOxNtqo94T1wigjA4dIXu8zmCJS8Uf5NL13Ztk0oxDmzbCgBVaaLw8XyUyOqvJOpOmSwNXtIHI3HPzmuhY4QcH8GyPIPMiEaK8hkLAMJGZ4zKvln2o5aJDmiAoFV1opQ4vavj7ZambLw3lXjy6CQMHa3dWfVpZiSVUjbSOwHQYt8DH9Wh/sk/wAox7nH0RORsFRiK7UD0xNkYtMSL+iqj7ABiuA23Jsu9CfBgwY6ioYMGDABgwYMAGDBgwBmuI+C1nlmaRuWTUVoAlWkhWBuoI2REIruWvBB4GjWKeMuxWYKp2QUiM7gHbna3a2ayRXpjS4MAY7Nfg0hkdyZXAcuaCx7M7ZphR03pH0mQaTsdK33v3/43j1FvOeyp1UqUXaVprK1RUSN7B7CrokHYYMAZKP8HEABtmLEsS2lLttF6aXlFrYA6aqGIcp+DWOIxMkj6oXVlsLZCeXpVmonfy1BPQg7KCFK7PBgBNDwow8PMAOplhZb7Fipuh2Go7DsKxeil1Rhl3tQRfexYxbOFfAz9Qi/q7j/AOkSn/8AOOXpK0TLIq+GM+2YiE7EguNJjFaVKMwtdtVsKNE+mGqzKWKhgWFEixYB6WOoxiuAcYbL5lsqVXymmlAYkjTQLAVVVQH3vdvqZ3iiWTMhQeTUzJuWVRtW9E0Bv7hvQGOVokYY8JrHEEwdVZdwwDD4EWP4YkxUky0/EpSz9aJNAxPsO217+vTr9mM+/iTOSZgxRSV5ZsswpSAAGVlMWu9Z/NIsCwfTd5/Iu9mOUo3YEKV+yr6e/GazXgB5pVkmzLMw7qpUharTGQ9ICaJ2JNY9BYmDWxrmhWxN4R8Rs8ckbiWaSAkSMNBBYsRpSyCarqQLo7Dpi7kvEjSytG2WkUBbpgNR3A3U0K+Zxi+E8fMMpjykWpcsD5rsQDPEBys7Mg8sl9ekXvRJJC82z8F+I2zkTu+gMrgAKGHIyo6llYkg8xHUg6fjXPj4UrzrY0UoRTco3ffVfAsploQbGTo9bEcXX7cW1zpGwhlA+CfzYu4Mc+pjmj2fUp/Tz+pl+xP5sQ5uQSoUkgkZT1BC/Ig67BB3BG4xPxDJNIFCyvHpcMdFcwH5pvsfd6b2LBt4bajNHs+oqyKrCCI8vKL6nlJPxYuSfmcRT5SN5PMbLyltvSiVqiV10SKHX0HoMOsGJzSu7Fx7PqU/p5/Uy/Yn82D6ef1Mv2J/Njp5pPOVRGDGVJaTUNmBFKF6mxZvEWf4usUkUZVmaZiBprYCrY2egsdPf6Yiic0ez6lLinFRJl5gqObDR3yEBzyUac0QTVYafjA/qZvsT+fEE+TRQFUBNcqsa/ObUrEn1J018MUOL5vOJmj5SM8IhtVAWml+usMTvsBEa1L179MdmAtG0yrlHs+o0m4g+h9EMhcIxQNpAZgCQpIY1ZoYyU3ibiQ9iAOPKZgWy86a30zHTp1No0ssY5yuvWa7EXxxbiLKp+jKrAqXTYgjyXZlD+Z1M2lRQ5dr1A4t5/iecV3EeXDKHAQ7bppJvV5g9p6X2eS7IbHSjJtPZCh+KcT81107bqCIH00n00l1OvZn0ZZd2I+sBAxDPx3idDRAxKaiU8thdRZjQrOTUodhG50aSppTucXpOPcRVRqyqamICBQTuULkN9Z+lyarAGknewMSPxviIO2TU/lNtQG4W0F66069tfe9lGJIDgnHM6+YjSaECJka3WKVaIaUKWMlaAVVOWi1t0ANhZLxjMs1mWeNVGZaVvLBijEbZhVQERnnGmNrYgVGKsyUW+U4nxBmYvl1AWB2VQRTy1CYxrLWtkyjTXLp3JsYizGZ4iYZ3WMB6j8lAq23MwcnUzUWTSaN6em5F4A0vD5naKNpF0uyKXX9FiAWHyNjBiaEtpGqg1DVXS+9e68eYAkwYMGADBgwYAMGDBgAwsyXLLOn7SuP3XUD/Oj4Z4XZ1dM0cnZgYm+fMhPwIZR/aYyxo3BkoxPieEJnHZwCmqGVgehjoxyD5mu3fGg4YhEM+WfrGHA26qwJ/wDN12DAdsL/ABtlblT/AIkMq/OOpV+1hhi83JBmh3RVlrurDex3pifnWPPfMuNODLWXhHpGg+xRjvLebrk8zRoseVpu6rfXe3XpWK/hyfXlYmu+WrHfSSLHuNXhlgAx5gLDp64r57iEcK6pGCj39+9AdSa9PTEA+acU8GpLrJbTIFnZyQSGMbBVU2QfL0qRtXUb7AY1XgXgS5ZZgnQso3UAkgaybAFi5DXz3xW4t4nvnWKNAQU8ydSToO5tVFhPia9awjzXG55aHnSqSL0qfL5O2nT0J6bjbHbi4uaFVR0uE5Laj6dj3HzPKeIpYpSyzSOlg+XKwJK2b2KgxkjURv8AmjH0mWMMpU3RBBokGjtsRuPiMcjjRjODhud45dwASSAALJPQAdST2xTBiykAttMcSgWxJNDYe8k9K+zGH494kebryR2uhDq3DMNLSlenqFv09xYo34CEHN6DziHj6ONqSN5FutYICkjstjfbvsPkQS84RxdcxHrQMKNEN1Bx8yEIN6AgYmRSVail6mrUK3FDc1VdsbbwRk9MbuL0uVC36INN9B1PuHSqFYlpVaNcTCUY2aXGYLtJnZpECn6PFpTUaXzCGq2o0LMik12GNDmswI0Z26IpY/AC8Y3w7G+YjdBYV3ZsxJ3JJI0Lt3A1X6PfddVDnNOrM75cOAHAaVgpsbLoIB7i5RXwxDxbKZxpg0EqJEAlqQu5DMXsmMnddIFEd+nXE3CcuolfQAqRKkCAdBpGpq93Mi/3eG2PRwlUSjMrFw/iQQAzRhgOtqQaQgDmhJHPRLEsSRew5TG3DeJ0486M6+5aigqIDTpiG9LLZFWZAQFqhrsGNSDJJw/idKrTRUCpvVzcrg6WKxLqtBuRpvpXU4mXh3ECkGqdBINQnK6QCGeMgqDGQWWISAbAWwu8afBgDFLw7ipsebGug8pY2G+qAvZLI81mvWTdLsNPNd4fkuIpKrSSxyJuXWwL+rjA01Fa1KGNXvqv9nGowYAMGDBgAwYMeE4A9wY81Dbfr0wBsAe4MGPLwB7ivxCAvGwWtVWt9NS7rf8AzAYsYMAZTxNMrR5afss0Zb3K1hwf8DibwpHqyhhfrGzxN8Qb/hf8MQ+LMsBl8zH2ZDOnxQq0gHzAb+8b0xW4VxpIHzLyagjCOcUpJ+tALGgLoM4F+7HnTg06LjTwo4ETRA/kpHUbVS6mqh2AIKj9334d4yfDx5M8slnSZ2Vt6ADhWBo/tWT88aPiGeEMZcq71WyLqbc1sMZLkSeTcOjeRJWW3jvQ1nbUKPQ0dvXGA47xUyy6yaFkIdjoVa3CmxqPUk9NJO/Lp+kYRZjwhEWZkZ4yxJIUgrbdaUja/dti8XT1NcKUYu2YWKHmoe0wIB2qQsaLsO9MDe/Q9fSQMXOhdRde0Y1Ww9wPs9SbI9OuNvF4Ng/3hll/tJGr7q0p29Rhvlsqka6Y1VF9FAA+wYh5N9/E2l0hf1RleAeE5Cyy5nSNJtYwBdmvbffbYcoPYWe2Nfj3HmIbs5ZScnbPn/i7jmvMtGRccA1DmUAyGxqbUQCATpr3HrdYUIpMgAZ/MvfUTTNpUkX1IAAHTbXdbbaDjHheUzl1XWHYsarcFg4Bv2SDt0qhd7kCxw3wY2nTI2hD1VGLMwGwVnIFKBtQHrv3xommtduR1wnCEVqL+D8COZcWulFvzGBvVe4QMNuhNkXWo0a9rewwhFCqAFUAADsB0xTik8uRIUhIj0FtYoKpB9mutnr8+/NS/i/E3kk+jZb2z+Uk7Rr33G9/DfehR3WknZzTm5u2K/FfHWldMrl/znCyPQIsHZL/AH61HfuPUi1xaWTKRrFlvo8aBToVmOshBbEBtmPc9SbxWihihzNDaLJxlmO1mRwOtdSQUoDugAqgMT8JyJnmE82zy06p10QIQVW+xZ9J94DdLYYRhndE4eJ1cs1J+Ow44VFmFiQMIyxGpiSwOpt2sBaBs9sW9U/6MX3n/lxdwY9FRpVZR4ibvKhVxP6UYJBFoWWvqypujYs8407C+uM42U4oG9t3UXv/AFcOAZXUhAAqFvo6ow1gjUxuhsNxgxZGbdsxWjimx1Pu1BT9F2AWDSZKFaCTPr0EtYTTQ61Gy3FPJSKpjRQtJry+ulCagGLbuZA5FiipAJ3Ix9AwYkgw0icVdVQg3rRteqFeQGAhXKMDrsSF9I0myASCBj3hf42DZfztRHmfXCsuvKRDfMrMSobzSukAnYEjYncYMAGDBgwBT4zlpJMvKkL+XIyMqPuNLEGjY3HxG4xjpfCebeTmzACWhWIzyuFCsG0EOhMh5dQkJBvaqGN7jJcS/B3FNO8xcq7vrsKuoc2TOz9QQMsQD285vmBS4rwSdIMokRDGGAQkpJoAZXyutg4plUxRzKWHMATtzHFbL+Hc0WDR5uPlmQzETS2DH9HBRjX1tJHJHzizYNi2GLuR/BdCgTWyvoKGjGK5GhY7MzVqEQBo0bOw6Y94b+DRImQtKHCFDvEoL6dH5Q2de6Arfs23W9gIcl4UzWlFmzZOlq5cxmLYaoy4ZgV1sVEg6CtXQGzjnLeGs8JFaSYSjVBuJHbS0TxGR6fZSY0lQ6TzGToATXeR/BYiDmmLEEEMI1UqQcodS7nSxGWG4ofWGgAAMPvCXhgZGExq2u2BuiPZREFgs25CAkihZ6DpgBk+bcEjyZDXcGPf37veIM1xKRUZhBJaqSLMdWATvT39mGODFWnzNFOK/qvn9zN5PiM+aQasu8TKQyOSNOoeoam0sCVNA7McVJcy34xy0ibJNHJE4bYhktiCP0gwC9e3fqNfhJxXgw81J1QuUbUygkG6A1rRAZqAtT7QUd1F4ywnW9stiTjKVxjS5a/UhTJh5c3H01iMg+8qaPyIH2YmybztlSANE4DKpkBrUtgE9yNuvfruMdNlC4kmgkp5YwqlgCqlbo6aBuzuDdV06grE43mMttmoy6j/AHi6f4mgh+Yj9ynHEypc4J4gMjGKdfKnXqvQN1NpuewurPeiwF4d4R5qCDPLyPUi7qwsOncalNNVgHt6gggERcN448b+Rm9n/Mk7P2FmgLuhe1kgEKSA0Ab8R4lHAmuVtK2BdE7npsATizhNk/FMEjeW+qKT9XMuk7dOux92+HOJaIAnGf4l4peIgDKzHcDUwAHyI1A/wxoceYq03sbYU4Rdzjm+LRT/ABif1M32L/Ng/GJ/UzfYv82LuDAjPHs+pmuMeJGLfR4Ek89h3C2q1uepAPTc9LB3JVWm4MEy6+WscrSUGc0mo3e5GskLd11+JJJLsQLqL6RqIClqFkCyAT1oEk17zhH4gzFOIoAPpM406h1SPe2J7dDXw76QMSM0ez6iKLJxy5iRlSUwK5ee9J1SgsdBNgaFLMas+16aa0/DM23NIYZiZTY2XZBsgHN6cxHq7Y5y3DUVVysYHloAZveD0U9rc2T+yCKGoYe468GD/kVc49n1KP4yP6mb7E/nwfjI/qZvsT+fF7Bjpp8yM8ez6iLj/iCSGON0iI1OVbzA5CgK7biIOxLFQgoHdxsTSlB/TnMmT8gqInmxPYc/WxPlkZwwH5NRJI/qyxP0q8bp3AFkgD1OOMrCiqBGFVdyAoAHMSSRW25JN97xYze5hsv48zEr6FhCkNCG0iRmUMcqzMQUACskzAD2hQNda5yv4RMwwUnK7EyDYSWdMcTrQr9JypO5Gg2F5tO9SIAkgAFjbEDqaAs+poAX6AY7wIM54d49mJZSk8KoNLEMvmdVMex1KOofb9w+u2jwYMAGDBgwAYMGDABgwYMAeFwO436Y9xg/FHA8w+cDrEZYj1AcLY+poXpPTTNynStzBg2ocrj8V5y5PrRTQCNDqPJJpAMlaCCddtv6/LAGkwYzf0DP/RtHmx+f5mrzLNabLaANHs2FT90t3xzmMnxLmKTZcWGoFTQJ9nfRZq/nQ9+ANNgxmRlOJCz5uXPNYBBoDmJFiMEgcqgddrvseFi4iTKjGMjyWEcgIQGQkaLIUsp06tRC10qupAdzZAhi8RCsd2U+y/xA9lv2h8w1VjmHPgnS4KP00t3/AHW6OPhv6gdMIfxNxG2/rQorIF3FglCEP5Ktm0n3aWO+ul1LwBl0uAwPUEWD8jjGeFGepKYlzvhWJzqjuFxuCmwB/dFafeUKk+uFXEYp1QpmY/pEXaRPaXarutjV7MumidTkEjGjHCin5GRlH6D26/KzqX5NQ9MeyTTKd4tY7GNxfzV9IHyJxyywJLYtZjMjxuE6YM1pliN+UzDmWuveyAOpUmqJBZQdDBNEQByedi09RHJIrIQemlgbUV6Xfri3xTIZWazKjwsdy5Rk3HdmI8tiOxJJHYjCKHhq5Q63WLNwud3RAWBJ22BPMfdyuemljUmdSW5I6ynjiPVonARvVGDofgVJ+zf34ap4iyxusxAaNGpE2Pod9j7seN4dyxFGCMg9QVG/xGF3EfBEDU0f1LL00+xt2KE1VdhQxAGf4/y3/wCxD/1E/wBcVjxSOSZPLzkOmmXy1aMl3atJB1XYo7Ab4T8NhjDmOePKOALEkRBJPoYgCbIs2Ntu94aDLQKQYsozMCCKj0Uex1SaRt7sWUJcECjxjLTwMMxJmyY0NlaC70QAFHKxv16de2I+GZabWXDE5qUAyWo0wptQcn2TVHyxuaHQAuH78PkmAExVE2OhOY2DYJkIFdjyqCCNmwwyuUSNdKKFUdh6nqT6k9z3xth9GrWRrPpMp1dady+xRyvCnjFCZtyWYlEssepJr5e4ADoMTfRJf1x+4n+mLuDHXlRl1j7vJfYpfRJf1x+4n+mD6JL+uP3E/wBMXcGGVe2x1j7vJfYz/HvD8s7RFZiPLRgd2Gp2eBgxVSAaRJV3/WfHCLIeBs3GkajMBVQqAqyTUpXyfrVBO7EI48o8g8z43vcGLGZhcr4Nzq6LzOyuWB8yYlRqhYnfaQsEkSmAAEvVjqL8N4CzQUBM0/RQ4Ms3OAMrY1Nq028c7XpP5bpucb3BgCtw3LtHDGjsXZEVWYkksQACSTuSTveLODBgAwYMGADBgwYAMGDBgAwYMGADBgwYAMGDBgAwYMGADBgwYAMQSZKMmyiE+pUX9tYMGAI5OExN1Rf/AH4Y9/FkVV5aEe8A/wCODBiKQLCIAKAoegx1gwYkBgwYMAGDBgwAYMGDABgwYMAGDBgwAYMGDABgwYMAf//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a:solidFill>
                <a:prstClr val="black"/>
              </a:solidFill>
            </a:endParaRPr>
          </a:p>
        </p:txBody>
      </p:sp>
      <p:pic>
        <p:nvPicPr>
          <p:cNvPr id="99338" name="Picture 7" descr="http://www.moreheadplanetarium.org/elements/news_icons/Just_Spl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927" y="2971800"/>
            <a:ext cx="1828800" cy="175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3146" y="4343400"/>
            <a:ext cx="8763000" cy="1938992"/>
          </a:xfrm>
          <a:prstGeom prst="rect">
            <a:avLst/>
          </a:prstGeom>
          <a:noFill/>
        </p:spPr>
        <p:txBody>
          <a:bodyPr wrap="square" rtlCol="0">
            <a:spAutoFit/>
          </a:bodyPr>
          <a:lstStyle/>
          <a:p>
            <a:r>
              <a:rPr lang="en-US" sz="2400" b="1" dirty="0">
                <a:solidFill>
                  <a:schemeClr val="accent6">
                    <a:lumMod val="50000"/>
                  </a:schemeClr>
                </a:solidFill>
              </a:rPr>
              <a:t>Objective:  P.3.5.1  </a:t>
            </a:r>
          </a:p>
          <a:p>
            <a:r>
              <a:rPr lang="en-US" sz="2400" b="1" i="1" dirty="0"/>
              <a:t>I can plan and conduct scientific investigations to determine how changes in heat (i.e., an increase or decrease) change matter from one state to another (e.g., melting, freezing, condensing, boiling, or evaporating).</a:t>
            </a:r>
          </a:p>
        </p:txBody>
      </p:sp>
      <p:sp>
        <p:nvSpPr>
          <p:cNvPr id="8" name="TextBox 7"/>
          <p:cNvSpPr txBox="1"/>
          <p:nvPr/>
        </p:nvSpPr>
        <p:spPr>
          <a:xfrm>
            <a:off x="5638800" y="5867400"/>
            <a:ext cx="3276600" cy="584200"/>
          </a:xfrm>
          <a:prstGeom prst="rect">
            <a:avLst/>
          </a:prstGeom>
          <a:noFill/>
        </p:spPr>
        <p:txBody>
          <a:bodyPr>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2:35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3:15</a:t>
            </a:r>
            <a:endParaRPr lang="en-US" sz="3200" b="1" dirty="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6409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z="6000" b="1" dirty="0">
                <a:effectLst>
                  <a:outerShdw blurRad="38100" dist="38100" dir="2700000" algn="tl">
                    <a:srgbClr val="000000">
                      <a:alpha val="43137"/>
                    </a:srgbClr>
                  </a:outerShdw>
                </a:effectLst>
              </a:rPr>
              <a:t>Gather at the Carpet…</a:t>
            </a:r>
          </a:p>
        </p:txBody>
      </p:sp>
      <p:sp>
        <p:nvSpPr>
          <p:cNvPr id="5" name="Content Placeholder 2"/>
          <p:cNvSpPr>
            <a:spLocks noGrp="1"/>
          </p:cNvSpPr>
          <p:nvPr>
            <p:ph idx="1"/>
          </p:nvPr>
        </p:nvSpPr>
        <p:spPr>
          <a:xfrm>
            <a:off x="457200" y="1600200"/>
            <a:ext cx="8229600" cy="4525963"/>
          </a:xfrm>
        </p:spPr>
        <p:txBody>
          <a:bodyPr/>
          <a:lstStyle/>
          <a:p>
            <a:r>
              <a:rPr lang="en-US" sz="4800" b="1" dirty="0"/>
              <a:t>We should be professionals at this by now! </a:t>
            </a:r>
            <a:r>
              <a:rPr lang="en-US" sz="4800" b="1" dirty="0">
                <a:sym typeface="Wingdings" panose="05000000000000000000" pitchFamily="2" charset="2"/>
              </a:rPr>
              <a:t></a:t>
            </a:r>
            <a:endParaRPr lang="en-US" sz="4800" b="1"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18164"/>
            <a:ext cx="4343400" cy="312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875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946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595" t="18749" r="20132" b="5274"/>
          <a:stretch/>
        </p:blipFill>
        <p:spPr bwMode="auto">
          <a:xfrm>
            <a:off x="304800" y="228600"/>
            <a:ext cx="8488145" cy="591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6048290"/>
            <a:ext cx="8686800" cy="707886"/>
          </a:xfrm>
          <a:prstGeom prst="rect">
            <a:avLst/>
          </a:prstGeom>
          <a:solidFill>
            <a:schemeClr val="tx2">
              <a:lumMod val="60000"/>
              <a:lumOff val="40000"/>
            </a:schemeClr>
          </a:solidFill>
        </p:spPr>
        <p:txBody>
          <a:bodyPr wrap="square" rtlCol="0">
            <a:spAutoFit/>
          </a:bodyPr>
          <a:lstStyle/>
          <a:p>
            <a:r>
              <a:rPr lang="en-US" sz="2000" b="1" dirty="0"/>
              <a:t>I’m thinking of one of these.  You can only ask yes or no questions to determine which one I chose.  Be sure you think states of matter for your first question. </a:t>
            </a:r>
            <a:r>
              <a:rPr lang="en-US" sz="2000" b="1" dirty="0">
                <a:sym typeface="Wingdings" panose="05000000000000000000" pitchFamily="2" charset="2"/>
              </a:rPr>
              <a:t></a:t>
            </a:r>
            <a:endParaRPr lang="en-US" sz="2000" b="1" dirty="0"/>
          </a:p>
        </p:txBody>
      </p:sp>
    </p:spTree>
    <p:extLst>
      <p:ext uri="{BB962C8B-B14F-4D97-AF65-F5344CB8AC3E}">
        <p14:creationId xmlns:p14="http://schemas.microsoft.com/office/powerpoint/2010/main" val="3604915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3:20 – 3:25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around 3:25</a:t>
            </a:r>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3581400"/>
          </a:xfrm>
        </p:spPr>
        <p:txBody>
          <a:bodyPr/>
          <a:lstStyle/>
          <a:p>
            <a:r>
              <a:rPr lang="en-US" sz="9600" b="1" dirty="0">
                <a:solidFill>
                  <a:srgbClr val="003300"/>
                </a:solidFill>
                <a:effectLst>
                  <a:outerShdw blurRad="38100" dist="38100" dir="2700000" algn="tl">
                    <a:srgbClr val="000000">
                      <a:alpha val="43137"/>
                    </a:srgbClr>
                  </a:outerShdw>
                </a:effectLst>
              </a:rPr>
              <a:t>CHOMP TIME</a:t>
            </a:r>
            <a:r>
              <a:rPr lang="en-US" sz="2000" b="1" dirty="0">
                <a:solidFill>
                  <a:srgbClr val="003300"/>
                </a:solidFill>
                <a:effectLst>
                  <a:outerShdw blurRad="38100" dist="38100" dir="2700000" algn="tl">
                    <a:srgbClr val="000000">
                      <a:alpha val="43137"/>
                    </a:srgbClr>
                  </a:outerShdw>
                </a:effectLst>
              </a:rPr>
              <a:t/>
            </a:r>
            <a:br>
              <a:rPr lang="en-US" sz="2000" b="1" dirty="0">
                <a:solidFill>
                  <a:srgbClr val="003300"/>
                </a:solidFill>
                <a:effectLst>
                  <a:outerShdw blurRad="38100" dist="38100" dir="2700000" algn="tl">
                    <a:srgbClr val="000000">
                      <a:alpha val="43137"/>
                    </a:srgbClr>
                  </a:outerShdw>
                </a:effectLst>
              </a:rPr>
            </a:br>
            <a:r>
              <a:rPr lang="en-US" sz="2000" b="1" dirty="0">
                <a:solidFill>
                  <a:srgbClr val="003300"/>
                </a:solidFill>
                <a:effectLst>
                  <a:outerShdw blurRad="38100" dist="38100" dir="2700000" algn="tl">
                    <a:srgbClr val="000000">
                      <a:alpha val="43137"/>
                    </a:srgbClr>
                  </a:outerShdw>
                </a:effectLst>
              </a:rPr>
              <a:t>F.A.S.T.  Groups</a:t>
            </a:r>
            <a:r>
              <a:rPr lang="en-US" sz="9600" b="1" dirty="0">
                <a:solidFill>
                  <a:srgbClr val="003300"/>
                </a:solidFill>
                <a:effectLst>
                  <a:outerShdw blurRad="38100" dist="38100" dir="2700000" algn="tl">
                    <a:srgbClr val="000000">
                      <a:alpha val="43137"/>
                    </a:srgbClr>
                  </a:outerShdw>
                </a:effectLst>
              </a:rPr>
              <a:t/>
            </a:r>
            <a:br>
              <a:rPr lang="en-US" sz="9600" b="1" dirty="0">
                <a:solidFill>
                  <a:srgbClr val="003300"/>
                </a:solidFill>
                <a:effectLst>
                  <a:outerShdw blurRad="38100" dist="38100" dir="2700000" algn="tl">
                    <a:srgbClr val="000000">
                      <a:alpha val="43137"/>
                    </a:srgbClr>
                  </a:outerShdw>
                </a:effectLst>
              </a:rPr>
            </a:br>
            <a:r>
              <a:rPr lang="en-US" sz="1800" b="1" dirty="0">
                <a:solidFill>
                  <a:srgbClr val="003300"/>
                </a:solidFill>
                <a:effectLst>
                  <a:outerShdw blurRad="38100" dist="38100" dir="2700000" algn="tl">
                    <a:srgbClr val="000000">
                      <a:alpha val="43137"/>
                    </a:srgbClr>
                  </a:outerShdw>
                </a:effectLst>
              </a:rPr>
              <a:t>Focused Academic Support Time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4340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988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lstStyle/>
          <a:p>
            <a:r>
              <a:rPr lang="en-US" sz="7200" b="1" i="1" dirty="0" smtClean="0">
                <a:solidFill>
                  <a:srgbClr val="00B050"/>
                </a:solidFill>
                <a:effectLst>
                  <a:outerShdw blurRad="38100" dist="38100" dir="2700000" algn="tl">
                    <a:srgbClr val="000000">
                      <a:alpha val="43137"/>
                    </a:srgbClr>
                  </a:outerShdw>
                </a:effectLst>
              </a:rPr>
              <a:t>Finish Math </a:t>
            </a:r>
            <a:br>
              <a:rPr lang="en-US" sz="7200" b="1" i="1" dirty="0" smtClean="0">
                <a:solidFill>
                  <a:srgbClr val="00B050"/>
                </a:solidFill>
                <a:effectLst>
                  <a:outerShdw blurRad="38100" dist="38100" dir="2700000" algn="tl">
                    <a:srgbClr val="000000">
                      <a:alpha val="43137"/>
                    </a:srgbClr>
                  </a:outerShdw>
                </a:effectLst>
              </a:rPr>
            </a:br>
            <a:r>
              <a:rPr lang="en-US" sz="7200" b="1" i="1" dirty="0" smtClean="0">
                <a:solidFill>
                  <a:srgbClr val="00B050"/>
                </a:solidFill>
                <a:effectLst>
                  <a:outerShdw blurRad="38100" dist="38100" dir="2700000" algn="tl">
                    <a:srgbClr val="000000">
                      <a:alpha val="43137"/>
                    </a:srgbClr>
                  </a:outerShdw>
                </a:effectLst>
              </a:rPr>
              <a:t>Pre-Assessment</a:t>
            </a:r>
            <a:endParaRPr lang="en-US" sz="7200" dirty="0"/>
          </a:p>
        </p:txBody>
      </p:sp>
      <p:sp>
        <p:nvSpPr>
          <p:cNvPr id="4" name="Content Placeholder 3"/>
          <p:cNvSpPr>
            <a:spLocks noGrp="1"/>
          </p:cNvSpPr>
          <p:nvPr>
            <p:ph idx="1"/>
          </p:nvPr>
        </p:nvSpPr>
        <p:spPr>
          <a:xfrm>
            <a:off x="762000" y="2971800"/>
            <a:ext cx="7443651" cy="3046988"/>
          </a:xfrm>
          <a:prstGeom prst="rect">
            <a:avLst/>
          </a:prstGeom>
        </p:spPr>
        <p:txBody>
          <a:bodyPr wrap="square">
            <a:spAutoFit/>
          </a:bodyPr>
          <a:lstStyle/>
          <a:p>
            <a:pPr marL="0" indent="0" algn="ctr">
              <a:buNone/>
            </a:pPr>
            <a:r>
              <a:rPr lang="en-US" sz="4800" b="1" i="1" dirty="0" smtClean="0">
                <a:solidFill>
                  <a:srgbClr val="00B050"/>
                </a:solidFill>
                <a:effectLst>
                  <a:outerShdw blurRad="38100" dist="38100" dir="2700000" algn="tl">
                    <a:srgbClr val="000000">
                      <a:alpha val="43137"/>
                    </a:srgbClr>
                  </a:outerShdw>
                </a:effectLst>
              </a:rPr>
              <a:t>Let’s </a:t>
            </a:r>
            <a:r>
              <a:rPr lang="en-US" sz="4800" b="1" i="1" dirty="0">
                <a:solidFill>
                  <a:srgbClr val="00B050"/>
                </a:solidFill>
                <a:effectLst>
                  <a:outerShdw blurRad="38100" dist="38100" dir="2700000" algn="tl">
                    <a:srgbClr val="000000">
                      <a:alpha val="43137"/>
                    </a:srgbClr>
                  </a:outerShdw>
                </a:effectLst>
              </a:rPr>
              <a:t>see what we </a:t>
            </a:r>
            <a:r>
              <a:rPr lang="en-US" sz="4800" b="1" i="1" dirty="0" smtClean="0">
                <a:solidFill>
                  <a:srgbClr val="00B050"/>
                </a:solidFill>
                <a:effectLst>
                  <a:outerShdw blurRad="38100" dist="38100" dir="2700000" algn="tl">
                    <a:srgbClr val="000000">
                      <a:alpha val="43137"/>
                    </a:srgbClr>
                  </a:outerShdw>
                </a:effectLst>
              </a:rPr>
              <a:t>remember from second grade so I’ll know where we need to help you the most! </a:t>
            </a:r>
            <a:r>
              <a:rPr lang="en-US" sz="4800" b="1" i="1" dirty="0">
                <a:solidFill>
                  <a:srgbClr val="00B050"/>
                </a:solidFill>
                <a:effectLst>
                  <a:outerShdw blurRad="38100" dist="38100" dir="2700000" algn="tl">
                    <a:srgbClr val="000000">
                      <a:alpha val="43137"/>
                    </a:srgbClr>
                  </a:outerShdw>
                </a:effectLst>
                <a:sym typeface="Wingdings" panose="05000000000000000000" pitchFamily="2" charset="2"/>
              </a:rPr>
              <a:t></a:t>
            </a:r>
          </a:p>
        </p:txBody>
      </p:sp>
      <p:sp>
        <p:nvSpPr>
          <p:cNvPr id="5" name="TextBox 4"/>
          <p:cNvSpPr txBox="1"/>
          <p:nvPr/>
        </p:nvSpPr>
        <p:spPr>
          <a:xfrm>
            <a:off x="6324600" y="6161780"/>
            <a:ext cx="2362200" cy="584200"/>
          </a:xfrm>
          <a:prstGeom prst="rect">
            <a:avLst/>
          </a:prstGeom>
          <a:noFill/>
        </p:spPr>
        <p:txBody>
          <a:bodyPr>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8:40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9:10 </a:t>
            </a:r>
            <a:endParaRPr lang="en-US" sz="3200" dirty="0">
              <a:solidFill>
                <a:prstClr val="black"/>
              </a:solidFill>
              <a:cs typeface="Arial" charset="0"/>
            </a:endParaRPr>
          </a:p>
        </p:txBody>
      </p:sp>
    </p:spTree>
    <p:extLst>
      <p:ext uri="{BB962C8B-B14F-4D97-AF65-F5344CB8AC3E}">
        <p14:creationId xmlns:p14="http://schemas.microsoft.com/office/powerpoint/2010/main" val="1835081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9" name="TextBox 8"/>
          <p:cNvSpPr txBox="1"/>
          <p:nvPr/>
        </p:nvSpPr>
        <p:spPr>
          <a:xfrm>
            <a:off x="6252152" y="5791200"/>
            <a:ext cx="27432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9:10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9:20</a:t>
            </a:r>
            <a:endParaRPr lang="en-US" sz="3200" dirty="0">
              <a:solidFill>
                <a:prstClr val="black"/>
              </a:solidFill>
              <a:cs typeface="Arial" charset="0"/>
            </a:endParaRP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423757"/>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48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01" y="228600"/>
            <a:ext cx="7315200" cy="2667000"/>
          </a:xfrm>
        </p:spPr>
        <p:txBody>
          <a:bodyPr/>
          <a:lstStyle/>
          <a:p>
            <a:r>
              <a:rPr lang="en-US" sz="9600" b="1" dirty="0">
                <a:solidFill>
                  <a:srgbClr val="003300"/>
                </a:solidFill>
                <a:effectLst>
                  <a:outerShdw blurRad="38100" dist="38100" dir="2700000" algn="tl">
                    <a:srgbClr val="000000">
                      <a:alpha val="43137"/>
                    </a:srgbClr>
                  </a:outerShdw>
                </a:effectLst>
              </a:rPr>
              <a:t>Reading Time</a:t>
            </a:r>
          </a:p>
        </p:txBody>
      </p:sp>
      <p:sp>
        <p:nvSpPr>
          <p:cNvPr id="9" name="TextBox 8"/>
          <p:cNvSpPr txBox="1"/>
          <p:nvPr/>
        </p:nvSpPr>
        <p:spPr>
          <a:xfrm>
            <a:off x="3088481" y="304800"/>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9:20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9:55 </a:t>
            </a:r>
            <a:endParaRPr lang="en-US" sz="3200" dirty="0">
              <a:solidFill>
                <a:prstClr val="black"/>
              </a:solidFill>
              <a:cs typeface="Arial" charset="0"/>
            </a:endParaRPr>
          </a:p>
        </p:txBody>
      </p:sp>
      <p:sp>
        <p:nvSpPr>
          <p:cNvPr id="4" name="TextBox 3"/>
          <p:cNvSpPr txBox="1"/>
          <p:nvPr/>
        </p:nvSpPr>
        <p:spPr>
          <a:xfrm>
            <a:off x="462553" y="4454374"/>
            <a:ext cx="8319400" cy="1200329"/>
          </a:xfrm>
          <a:prstGeom prst="rect">
            <a:avLst/>
          </a:prstGeom>
          <a:noFill/>
        </p:spPr>
        <p:txBody>
          <a:bodyPr wrap="square" rtlCol="0">
            <a:spAutoFit/>
          </a:bodyPr>
          <a:lstStyle/>
          <a:p>
            <a:r>
              <a:rPr lang="en-US" sz="2400" b="1" dirty="0">
                <a:solidFill>
                  <a:srgbClr val="7030A0"/>
                </a:solidFill>
              </a:rPr>
              <a:t>Objective:  RL.3.7 </a:t>
            </a:r>
          </a:p>
          <a:p>
            <a:r>
              <a:rPr lang="en-US" sz="2400" b="1" i="1" dirty="0"/>
              <a:t>I can explain how specific images and illustrations contribute to or clarify a story.</a:t>
            </a: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3"/>
          <a:srcRect l="43750" t="21000" r="30625" b="59000"/>
          <a:stretch/>
        </p:blipFill>
        <p:spPr>
          <a:xfrm>
            <a:off x="5692344" y="5230947"/>
            <a:ext cx="3124200" cy="1524000"/>
          </a:xfrm>
          <a:prstGeom prst="rect">
            <a:avLst/>
          </a:prstGeom>
        </p:spPr>
      </p:pic>
      <p:pic>
        <p:nvPicPr>
          <p:cNvPr id="8" name="Picture 7"/>
          <p:cNvPicPr>
            <a:picLocks noChangeAspect="1"/>
          </p:cNvPicPr>
          <p:nvPr/>
        </p:nvPicPr>
        <p:blipFill rotWithShape="1">
          <a:blip r:embed="rId4"/>
          <a:srcRect l="6875" t="46000" r="16249" b="42000"/>
          <a:stretch/>
        </p:blipFill>
        <p:spPr>
          <a:xfrm>
            <a:off x="1677667" y="2246971"/>
            <a:ext cx="5867400" cy="572429"/>
          </a:xfrm>
          <a:prstGeom prst="rect">
            <a:avLst/>
          </a:prstGeom>
        </p:spPr>
      </p:pic>
      <p:sp>
        <p:nvSpPr>
          <p:cNvPr id="10" name="TextBox 9"/>
          <p:cNvSpPr txBox="1"/>
          <p:nvPr/>
        </p:nvSpPr>
        <p:spPr>
          <a:xfrm>
            <a:off x="497143" y="3153896"/>
            <a:ext cx="8319401" cy="1200329"/>
          </a:xfrm>
          <a:prstGeom prst="rect">
            <a:avLst/>
          </a:prstGeom>
          <a:noFill/>
        </p:spPr>
        <p:txBody>
          <a:bodyPr wrap="square" rtlCol="0">
            <a:spAutoFit/>
          </a:bodyPr>
          <a:lstStyle/>
          <a:p>
            <a:r>
              <a:rPr lang="en-US" sz="2400" b="1" dirty="0">
                <a:solidFill>
                  <a:srgbClr val="FF0000"/>
                </a:solidFill>
              </a:rPr>
              <a:t>Objective:  RL.3.1 </a:t>
            </a:r>
          </a:p>
          <a:p>
            <a:r>
              <a:rPr lang="en-US" sz="2400" b="1" i="1" dirty="0"/>
              <a:t>I can ask and answer questions to demonstrate understanding of a text, referring explicitly to the text as the basis for answers.</a:t>
            </a:r>
          </a:p>
        </p:txBody>
      </p:sp>
    </p:spTree>
    <p:extLst>
      <p:ext uri="{BB962C8B-B14F-4D97-AF65-F5344CB8AC3E}">
        <p14:creationId xmlns:p14="http://schemas.microsoft.com/office/powerpoint/2010/main" val="2871071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6475"/>
            <a:ext cx="7700639" cy="990600"/>
          </a:xfrm>
        </p:spPr>
        <p:txBody>
          <a:bodyPr/>
          <a:lstStyle/>
          <a:p>
            <a:r>
              <a:rPr lang="en-US" b="1" i="1" dirty="0">
                <a:solidFill>
                  <a:srgbClr val="00B050"/>
                </a:solidFill>
                <a:effectLst>
                  <a:outerShdw blurRad="38100" dist="38100" dir="2700000" algn="tl">
                    <a:srgbClr val="000000">
                      <a:alpha val="43137"/>
                    </a:srgbClr>
                  </a:outerShdw>
                </a:effectLst>
              </a:rPr>
              <a:t>READING STRATEGY Review:</a:t>
            </a:r>
          </a:p>
        </p:txBody>
      </p:sp>
      <p:sp>
        <p:nvSpPr>
          <p:cNvPr id="3" name="Content Placeholder 2"/>
          <p:cNvSpPr>
            <a:spLocks noGrp="1"/>
          </p:cNvSpPr>
          <p:nvPr>
            <p:ph idx="1"/>
          </p:nvPr>
        </p:nvSpPr>
        <p:spPr>
          <a:xfrm>
            <a:off x="152399" y="4275400"/>
            <a:ext cx="6019800" cy="2365966"/>
          </a:xfrm>
        </p:spPr>
        <p:txBody>
          <a:bodyPr/>
          <a:lstStyle/>
          <a:p>
            <a:pPr marL="0" marR="0" indent="0" algn="ctr">
              <a:spcBef>
                <a:spcPts val="0"/>
              </a:spcBef>
              <a:spcAft>
                <a:spcPts val="0"/>
              </a:spcAft>
              <a:buNone/>
            </a:pPr>
            <a:r>
              <a:rPr lang="en-US" sz="2400" b="1" dirty="0">
                <a:solidFill>
                  <a:srgbClr val="00B0F0"/>
                </a:solidFill>
                <a:latin typeface="Comic Sans MS" panose="030F0702030302020204" pitchFamily="66" charset="0"/>
                <a:ea typeface="Calibri" panose="020F0502020204030204" pitchFamily="34" charset="0"/>
                <a:cs typeface="Aparajita"/>
              </a:rPr>
              <a:t>HOMEWORK REMINDER</a:t>
            </a:r>
          </a:p>
          <a:p>
            <a:pPr marL="0" marR="0" indent="0" algn="ctr">
              <a:spcBef>
                <a:spcPts val="0"/>
              </a:spcBef>
              <a:spcAft>
                <a:spcPts val="0"/>
              </a:spcAft>
              <a:buNone/>
            </a:pPr>
            <a:r>
              <a:rPr lang="en-US" sz="1600" b="1" dirty="0">
                <a:latin typeface="Comic Sans MS" panose="030F0702030302020204" pitchFamily="66" charset="0"/>
                <a:ea typeface="Calibri" panose="020F0502020204030204" pitchFamily="34" charset="0"/>
                <a:cs typeface="Aparajita"/>
              </a:rPr>
              <a:t>You and your parents can help your reading by asking: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-Who is the main character in the story?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-Who are the other characters in the story?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-Where do you think the story takes place?  Why?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-When do you think the story takes place?  Why?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-What is the problem in the story?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-How is the problem solved?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latin typeface="Comic Sans MS" panose="030F0702030302020204" pitchFamily="66" charset="0"/>
                <a:ea typeface="Calibri" panose="020F0502020204030204" pitchFamily="34" charset="0"/>
                <a:cs typeface="Aparajita"/>
              </a:rPr>
              <a:t>-Why do you think the author wrote the story?  Why?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5" name="Picture 4"/>
          <p:cNvPicPr>
            <a:picLocks noChangeAspect="1"/>
          </p:cNvPicPr>
          <p:nvPr/>
        </p:nvPicPr>
        <p:blipFill>
          <a:blip r:embed="rId2"/>
          <a:stretch>
            <a:fillRect/>
          </a:stretch>
        </p:blipFill>
        <p:spPr>
          <a:xfrm>
            <a:off x="3162299" y="1905000"/>
            <a:ext cx="2486025" cy="1838325"/>
          </a:xfrm>
          <a:prstGeom prst="rect">
            <a:avLst/>
          </a:prstGeom>
        </p:spPr>
      </p:pic>
      <p:sp>
        <p:nvSpPr>
          <p:cNvPr id="7" name="Rectangle 6"/>
          <p:cNvSpPr/>
          <p:nvPr/>
        </p:nvSpPr>
        <p:spPr>
          <a:xfrm>
            <a:off x="2484859" y="957426"/>
            <a:ext cx="3950120" cy="830997"/>
          </a:xfrm>
          <a:prstGeom prst="rect">
            <a:avLst/>
          </a:prstGeom>
        </p:spPr>
        <p:txBody>
          <a:bodyPr wrap="none">
            <a:spAutoFit/>
          </a:bodyPr>
          <a:lstStyle/>
          <a:p>
            <a:pPr algn="ctr"/>
            <a:r>
              <a:rPr lang="en-US" sz="4800" i="1" u="sng" dirty="0">
                <a:solidFill>
                  <a:srgbClr val="FF0000"/>
                </a:solidFill>
                <a:latin typeface="Elephant" panose="02020904090505020303" pitchFamily="18" charset="0"/>
                <a:ea typeface="Calibri" panose="020F0502020204030204" pitchFamily="34" charset="0"/>
                <a:cs typeface="Aparajita"/>
              </a:rPr>
              <a:t>Questioning</a:t>
            </a:r>
            <a:endParaRPr lang="en-US" sz="4800" dirty="0">
              <a:solidFill>
                <a:srgbClr val="FF0000"/>
              </a:solidFill>
              <a:latin typeface="Elephant" panose="02020904090505020303"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3"/>
          <a:srcRect l="19374" t="13000" r="20626" b="12001"/>
          <a:stretch/>
        </p:blipFill>
        <p:spPr>
          <a:xfrm>
            <a:off x="6172199" y="4617303"/>
            <a:ext cx="2590800" cy="2024063"/>
          </a:xfrm>
          <a:prstGeom prst="rect">
            <a:avLst/>
          </a:prstGeom>
        </p:spPr>
      </p:pic>
    </p:spTree>
    <p:extLst>
      <p:ext uri="{BB962C8B-B14F-4D97-AF65-F5344CB8AC3E}">
        <p14:creationId xmlns:p14="http://schemas.microsoft.com/office/powerpoint/2010/main" val="2803818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14729</TotalTime>
  <Words>1255</Words>
  <Application>Microsoft Office PowerPoint</Application>
  <PresentationFormat>On-screen Show (4:3)</PresentationFormat>
  <Paragraphs>192</Paragraphs>
  <Slides>48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Aparajita</vt:lpstr>
      <vt:lpstr>Arial</vt:lpstr>
      <vt:lpstr>Calibri</vt:lpstr>
      <vt:lpstr>Comic Sans MS</vt:lpstr>
      <vt:lpstr>Elephant</vt:lpstr>
      <vt:lpstr>Times New Roman</vt:lpstr>
      <vt:lpstr>Wingdings</vt:lpstr>
      <vt:lpstr>1_Office Theme</vt:lpstr>
      <vt:lpstr>5_Office Theme</vt:lpstr>
      <vt:lpstr>Friday, August 9, 2019</vt:lpstr>
      <vt:lpstr>PowerPoint Presentation</vt:lpstr>
      <vt:lpstr>Homework Review - Thursday</vt:lpstr>
      <vt:lpstr>Homework Review – Thursday &amp; Let’s complete Friday  Did you RDW?  (Read, Draw, Write)</vt:lpstr>
      <vt:lpstr>CHOMP TIME F.A.S.T.  Groups Focused Academic Support Time</vt:lpstr>
      <vt:lpstr>Finish Math  Pre-Assessment</vt:lpstr>
      <vt:lpstr>Restroom Break</vt:lpstr>
      <vt:lpstr>Reading Time</vt:lpstr>
      <vt:lpstr>READING STRATEGY Review:</vt:lpstr>
      <vt:lpstr>Gather at the Carpet…</vt:lpstr>
      <vt:lpstr>Review Turn to your Partner…</vt:lpstr>
      <vt:lpstr>Another book with the same characters by the same author and illustrator!</vt:lpstr>
      <vt:lpstr>Listen carefully and think about what is happening in Miss Nelson Has A Field Day.</vt:lpstr>
      <vt:lpstr>After p17:  What has happened in the story so far?   What do you think will happen next?   Turn to your Partner</vt:lpstr>
      <vt:lpstr>Classroom Discussion</vt:lpstr>
      <vt:lpstr>PowerPoint Presentation</vt:lpstr>
      <vt:lpstr>Independent Daily Reading &amp; Teacher Conferences!</vt:lpstr>
      <vt:lpstr>Snack Time &amp; Map Work! </vt:lpstr>
      <vt:lpstr>PowerPoint Presentation</vt:lpstr>
      <vt:lpstr>Out of Classroom!</vt:lpstr>
      <vt:lpstr>Writing Time</vt:lpstr>
      <vt:lpstr>Is it important to understand the directions?</vt:lpstr>
      <vt:lpstr>Writing Prompts – Break it Down!</vt:lpstr>
      <vt:lpstr>PowerPoint Presentation</vt:lpstr>
      <vt:lpstr>PowerPoint Presentation</vt:lpstr>
      <vt:lpstr>Now, let’s look at that writing prompt again.</vt:lpstr>
      <vt:lpstr>Classroom  Getting to Know You Activity!</vt:lpstr>
      <vt:lpstr>Kagan Classbuilding  Quiz-Quiz-Trade:     “Respect and Responsibility”</vt:lpstr>
      <vt:lpstr>Intro to Cursive</vt:lpstr>
      <vt:lpstr>PowerPoint Presentation</vt:lpstr>
      <vt:lpstr>PowerPoint Presentation</vt:lpstr>
      <vt:lpstr>7 Habits of Highly Effective People</vt:lpstr>
      <vt:lpstr>7 Habits of Highly Effective People</vt:lpstr>
      <vt:lpstr>7 Habits of Highly Effective People</vt:lpstr>
      <vt:lpstr>Math Time!</vt:lpstr>
      <vt:lpstr>End of Year Goal:  Master standards to pass State Tests</vt:lpstr>
      <vt:lpstr>PowerPoint Presentation</vt:lpstr>
      <vt:lpstr>Out of Classroom!</vt:lpstr>
      <vt:lpstr>Restroom Break</vt:lpstr>
      <vt:lpstr>Out of Classroom!</vt:lpstr>
      <vt:lpstr>Math Time!</vt:lpstr>
      <vt:lpstr>Application Problem</vt:lpstr>
      <vt:lpstr>Application Problem</vt:lpstr>
      <vt:lpstr>Rotunda Search!!</vt:lpstr>
      <vt:lpstr>SCIENCE TIME</vt:lpstr>
      <vt:lpstr>Gather at the Carpet…</vt:lpstr>
      <vt:lpstr>PowerPoint Presentation</vt:lpstr>
      <vt:lpstr>3:20 – 3:25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227</cp:revision>
  <cp:lastPrinted>2015-08-05T12:18:13Z</cp:lastPrinted>
  <dcterms:created xsi:type="dcterms:W3CDTF">2014-06-10T16:20:56Z</dcterms:created>
  <dcterms:modified xsi:type="dcterms:W3CDTF">2019-08-09T21:08:05Z</dcterms:modified>
</cp:coreProperties>
</file>