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31" r:id="rId4"/>
    <p:sldId id="332" r:id="rId5"/>
    <p:sldId id="333" r:id="rId6"/>
    <p:sldId id="334" r:id="rId7"/>
    <p:sldId id="335" r:id="rId8"/>
    <p:sldId id="259" r:id="rId9"/>
    <p:sldId id="336" r:id="rId10"/>
    <p:sldId id="337" r:id="rId11"/>
    <p:sldId id="338" r:id="rId12"/>
    <p:sldId id="339" r:id="rId13"/>
    <p:sldId id="340" r:id="rId14"/>
    <p:sldId id="261" r:id="rId15"/>
    <p:sldId id="341" r:id="rId16"/>
    <p:sldId id="262" r:id="rId17"/>
    <p:sldId id="263" r:id="rId18"/>
    <p:sldId id="264" r:id="rId19"/>
    <p:sldId id="267" r:id="rId20"/>
    <p:sldId id="266" r:id="rId21"/>
    <p:sldId id="268" r:id="rId22"/>
    <p:sldId id="269" r:id="rId23"/>
    <p:sldId id="270" r:id="rId24"/>
    <p:sldId id="271" r:id="rId25"/>
    <p:sldId id="272" r:id="rId26"/>
    <p:sldId id="273"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2" name="Title 1"/>
          <p:cNvSpPr>
            <a:spLocks noGrp="1"/>
          </p:cNvSpPr>
          <p:nvPr>
            <p:ph type="ctrTitle"/>
          </p:nvPr>
        </p:nvSpPr>
        <p:spPr>
          <a:xfrm>
            <a:off x="6096000" y="1676400"/>
            <a:ext cx="51816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096000" y="3203574"/>
            <a:ext cx="51816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5990F57-B3E3-4DB1-86A2-43A5A2B4DDF5}"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A8492DCA-46CB-420A-8054-B11FF95992F7}" type="slidenum">
              <a:rPr lang="en-US" smtClean="0"/>
              <a:t>‹#›</a:t>
            </a:fld>
            <a:endParaRPr lang="en-US"/>
          </a:p>
        </p:txBody>
      </p:sp>
    </p:spTree>
    <p:extLst>
      <p:ext uri="{BB962C8B-B14F-4D97-AF65-F5344CB8AC3E}">
        <p14:creationId xmlns:p14="http://schemas.microsoft.com/office/powerpoint/2010/main" val="33542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90F57-B3E3-4DB1-86A2-43A5A2B4DDF5}"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92DCA-46CB-420A-8054-B11FF95992F7}" type="slidenum">
              <a:rPr lang="en-US" smtClean="0"/>
              <a:t>‹#›</a:t>
            </a:fld>
            <a:endParaRPr lang="en-US"/>
          </a:p>
        </p:txBody>
      </p:sp>
    </p:spTree>
    <p:extLst>
      <p:ext uri="{BB962C8B-B14F-4D97-AF65-F5344CB8AC3E}">
        <p14:creationId xmlns:p14="http://schemas.microsoft.com/office/powerpoint/2010/main" val="12371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90F57-B3E3-4DB1-86A2-43A5A2B4DDF5}"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92DCA-46CB-420A-8054-B11FF95992F7}" type="slidenum">
              <a:rPr lang="en-US" smtClean="0"/>
              <a:t>‹#›</a:t>
            </a:fld>
            <a:endParaRPr lang="en-US"/>
          </a:p>
        </p:txBody>
      </p:sp>
    </p:spTree>
    <p:extLst>
      <p:ext uri="{BB962C8B-B14F-4D97-AF65-F5344CB8AC3E}">
        <p14:creationId xmlns:p14="http://schemas.microsoft.com/office/powerpoint/2010/main" val="338025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456E4CCA-EA64-4CEE-9701-4504A3BC94A2}" type="slidenum">
              <a:rPr lang="en-US" altLang="en-US"/>
              <a:pPr>
                <a:defRPr/>
              </a:pPr>
              <a:t>‹#›</a:t>
            </a:fld>
            <a:endParaRPr lang="en-US" altLang="en-US"/>
          </a:p>
        </p:txBody>
      </p:sp>
    </p:spTree>
    <p:extLst>
      <p:ext uri="{BB962C8B-B14F-4D97-AF65-F5344CB8AC3E}">
        <p14:creationId xmlns:p14="http://schemas.microsoft.com/office/powerpoint/2010/main" val="360573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600201"/>
            <a:ext cx="10363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5990F57-B3E3-4DB1-86A2-43A5A2B4DDF5}"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92DCA-46CB-420A-8054-B11FF95992F7}" type="slidenum">
              <a:rPr lang="en-US" smtClean="0"/>
              <a:t>‹#›</a:t>
            </a:fld>
            <a:endParaRPr lang="en-US"/>
          </a:p>
        </p:txBody>
      </p:sp>
    </p:spTree>
    <p:extLst>
      <p:ext uri="{BB962C8B-B14F-4D97-AF65-F5344CB8AC3E}">
        <p14:creationId xmlns:p14="http://schemas.microsoft.com/office/powerpoint/2010/main" val="72827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63084" y="3633788"/>
            <a:ext cx="103632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5990F57-B3E3-4DB1-86A2-43A5A2B4DDF5}"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92DCA-46CB-420A-8054-B11FF95992F7}" type="slidenum">
              <a:rPr lang="en-US" smtClean="0"/>
              <a:t>‹#›</a:t>
            </a:fld>
            <a:endParaRPr lang="en-US"/>
          </a:p>
        </p:txBody>
      </p:sp>
    </p:spTree>
    <p:extLst>
      <p:ext uri="{BB962C8B-B14F-4D97-AF65-F5344CB8AC3E}">
        <p14:creationId xmlns:p14="http://schemas.microsoft.com/office/powerpoint/2010/main" val="423546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F5990F57-B3E3-4DB1-86A2-43A5A2B4DDF5}"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92DCA-46CB-420A-8054-B11FF95992F7}" type="slidenum">
              <a:rPr lang="en-US" smtClean="0"/>
              <a:t>‹#›</a:t>
            </a:fld>
            <a:endParaRPr lang="en-US"/>
          </a:p>
        </p:txBody>
      </p:sp>
      <p:sp>
        <p:nvSpPr>
          <p:cNvPr id="13" name="Content Placeholder 12"/>
          <p:cNvSpPr>
            <a:spLocks noGrp="1"/>
          </p:cNvSpPr>
          <p:nvPr>
            <p:ph sz="quarter" idx="13"/>
          </p:nvPr>
        </p:nvSpPr>
        <p:spPr>
          <a:xfrm>
            <a:off x="914400" y="1536192"/>
            <a:ext cx="48768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49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48768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6"/>
          <p:cNvSpPr>
            <a:spLocks noGrp="1"/>
          </p:cNvSpPr>
          <p:nvPr>
            <p:ph type="dt" sz="half" idx="10"/>
          </p:nvPr>
        </p:nvSpPr>
        <p:spPr/>
        <p:txBody>
          <a:bodyPr/>
          <a:lstStyle/>
          <a:p>
            <a:fld id="{F5990F57-B3E3-4DB1-86A2-43A5A2B4DDF5}"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92DCA-46CB-420A-8054-B11FF95992F7}" type="slidenum">
              <a:rPr lang="en-US" smtClean="0"/>
              <a:t>‹#›</a:t>
            </a:fld>
            <a:endParaRPr lang="en-US"/>
          </a:p>
        </p:txBody>
      </p:sp>
      <p:sp>
        <p:nvSpPr>
          <p:cNvPr id="15" name="Content Placeholder 14"/>
          <p:cNvSpPr>
            <a:spLocks noGrp="1"/>
          </p:cNvSpPr>
          <p:nvPr>
            <p:ph sz="quarter" idx="13"/>
          </p:nvPr>
        </p:nvSpPr>
        <p:spPr>
          <a:xfrm>
            <a:off x="914400" y="2209800"/>
            <a:ext cx="4876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0"/>
            <a:ext cx="4876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2" y="5010152"/>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6"/>
          <p:cNvSpPr/>
          <p:nvPr/>
        </p:nvSpPr>
        <p:spPr>
          <a:xfrm>
            <a:off x="0" y="5731668"/>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5990F57-B3E3-4DB1-86A2-43A5A2B4DDF5}"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92DCA-46CB-420A-8054-B11FF95992F7}" type="slidenum">
              <a:rPr lang="en-US" smtClean="0"/>
              <a:t>‹#›</a:t>
            </a:fld>
            <a:endParaRPr lang="en-US"/>
          </a:p>
        </p:txBody>
      </p:sp>
    </p:spTree>
    <p:extLst>
      <p:ext uri="{BB962C8B-B14F-4D97-AF65-F5344CB8AC3E}">
        <p14:creationId xmlns:p14="http://schemas.microsoft.com/office/powerpoint/2010/main" val="176565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8"/>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4381499"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6"/>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61" y="5347021"/>
            <a:ext cx="4568308"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F5990F57-B3E3-4DB1-86A2-43A5A2B4DDF5}"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92DCA-46CB-420A-8054-B11FF95992F7}" type="slidenum">
              <a:rPr lang="en-US" smtClean="0"/>
              <a:t>‹#›</a:t>
            </a:fld>
            <a:endParaRPr lang="en-US"/>
          </a:p>
        </p:txBody>
      </p:sp>
    </p:spTree>
    <p:extLst>
      <p:ext uri="{BB962C8B-B14F-4D97-AF65-F5344CB8AC3E}">
        <p14:creationId xmlns:p14="http://schemas.microsoft.com/office/powerpoint/2010/main" val="247932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2" y="5010152"/>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0" y="5731668"/>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F5990F57-B3E3-4DB1-86A2-43A5A2B4DDF5}"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92DCA-46CB-420A-8054-B11FF95992F7}" type="slidenum">
              <a:rPr lang="en-US" smtClean="0"/>
              <a:t>‹#›</a:t>
            </a:fld>
            <a:endParaRPr lang="en-US"/>
          </a:p>
        </p:txBody>
      </p:sp>
      <p:sp>
        <p:nvSpPr>
          <p:cNvPr id="13" name="Content Placeholder 12"/>
          <p:cNvSpPr>
            <a:spLocks noGrp="1"/>
          </p:cNvSpPr>
          <p:nvPr>
            <p:ph sz="quarter" idx="13"/>
          </p:nvPr>
        </p:nvSpPr>
        <p:spPr>
          <a:xfrm>
            <a:off x="6096000" y="609600"/>
            <a:ext cx="5181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901699" y="1527048"/>
            <a:ext cx="451104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29968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6096000" y="609601"/>
            <a:ext cx="51816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F5990F57-B3E3-4DB1-86A2-43A5A2B4DDF5}"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92DCA-46CB-420A-8054-B11FF95992F7}" type="slidenum">
              <a:rPr lang="en-US" smtClean="0"/>
              <a:t>‹#›</a:t>
            </a:fld>
            <a:endParaRPr lang="en-US"/>
          </a:p>
        </p:txBody>
      </p:sp>
      <p:sp>
        <p:nvSpPr>
          <p:cNvPr id="14"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902209" y="1524000"/>
            <a:ext cx="4508500"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61113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914400" y="274638"/>
            <a:ext cx="103632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600201"/>
            <a:ext cx="103632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416676"/>
            <a:ext cx="26416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F5990F57-B3E3-4DB1-86A2-43A5A2B4DDF5}" type="datetimeFigureOut">
              <a:rPr lang="en-US" smtClean="0"/>
              <a:t>4/2/2021</a:t>
            </a:fld>
            <a:endParaRPr lang="en-US"/>
          </a:p>
        </p:txBody>
      </p:sp>
      <p:sp>
        <p:nvSpPr>
          <p:cNvPr id="5" name="Footer Placeholder 4"/>
          <p:cNvSpPr>
            <a:spLocks noGrp="1"/>
          </p:cNvSpPr>
          <p:nvPr>
            <p:ph type="ftr" sz="quarter" idx="3"/>
          </p:nvPr>
        </p:nvSpPr>
        <p:spPr>
          <a:xfrm>
            <a:off x="304800" y="6416676"/>
            <a:ext cx="38608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11277600" y="6416676"/>
            <a:ext cx="609600" cy="365125"/>
          </a:xfrm>
          <a:prstGeom prst="rect">
            <a:avLst/>
          </a:prstGeom>
        </p:spPr>
        <p:txBody>
          <a:bodyPr vert="horz" lIns="0" tIns="45720" rIns="0" bIns="0" rtlCol="0" anchor="b" anchorCtr="0"/>
          <a:lstStyle>
            <a:lvl1pPr algn="r">
              <a:defRPr sz="1100" b="1" baseline="0">
                <a:solidFill>
                  <a:srgbClr val="4D4D4D"/>
                </a:solidFill>
              </a:defRPr>
            </a:lvl1pPr>
          </a:lstStyle>
          <a:p>
            <a:fld id="{A8492DCA-46CB-420A-8054-B11FF95992F7}" type="slidenum">
              <a:rPr lang="en-US" smtClean="0"/>
              <a:t>‹#›</a:t>
            </a:fld>
            <a:endParaRPr lang="en-US"/>
          </a:p>
        </p:txBody>
      </p:sp>
    </p:spTree>
    <p:extLst>
      <p:ext uri="{BB962C8B-B14F-4D97-AF65-F5344CB8AC3E}">
        <p14:creationId xmlns:p14="http://schemas.microsoft.com/office/powerpoint/2010/main" val="25857354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45"/>
            <a:ext cx="9144000" cy="1165225"/>
          </a:xfrm>
        </p:spPr>
        <p:txBody>
          <a:bodyPr>
            <a:normAutofit/>
          </a:bodyPr>
          <a:lstStyle/>
          <a:p>
            <a:pPr algn="ctr"/>
            <a:r>
              <a:rPr lang="en-US" sz="5400" dirty="0"/>
              <a:t>Time Unit</a:t>
            </a:r>
          </a:p>
        </p:txBody>
      </p:sp>
      <p:sp>
        <p:nvSpPr>
          <p:cNvPr id="3" name="Subtitle 2"/>
          <p:cNvSpPr>
            <a:spLocks noGrp="1"/>
          </p:cNvSpPr>
          <p:nvPr>
            <p:ph type="subTitle" idx="1"/>
          </p:nvPr>
        </p:nvSpPr>
        <p:spPr>
          <a:xfrm>
            <a:off x="1524000" y="1676400"/>
            <a:ext cx="9144000" cy="5181600"/>
          </a:xfrm>
        </p:spPr>
        <p:txBody>
          <a:bodyPr>
            <a:normAutofit/>
          </a:bodyPr>
          <a:lstStyle/>
          <a:p>
            <a:pPr algn="ctr"/>
            <a:r>
              <a:rPr lang="en-US" sz="2800" dirty="0"/>
              <a:t>3</a:t>
            </a:r>
            <a:r>
              <a:rPr lang="en-US" sz="2800" baseline="30000" dirty="0"/>
              <a:t>rd</a:t>
            </a:r>
            <a:r>
              <a:rPr lang="en-US" sz="2800" dirty="0"/>
              <a:t> Grade </a:t>
            </a:r>
            <a:r>
              <a:rPr lang="en-US" sz="2800" dirty="0" err="1"/>
              <a:t>EnVision</a:t>
            </a:r>
            <a:r>
              <a:rPr lang="en-US" sz="2800" dirty="0"/>
              <a:t> </a:t>
            </a:r>
          </a:p>
          <a:p>
            <a:pPr algn="ctr"/>
            <a:r>
              <a:rPr lang="en-US" sz="2800" dirty="0"/>
              <a:t>Topic 12</a:t>
            </a:r>
          </a:p>
          <a:p>
            <a:endParaRPr lang="en-US" dirty="0"/>
          </a:p>
        </p:txBody>
      </p:sp>
      <p:pic>
        <p:nvPicPr>
          <p:cNvPr id="5" name="Picture 21" descr="ANd9GcTQelb2eOe-uSDwurtenM8lN-JKGmMRlooMx5CQkD0APB7esLJ7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24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Pose the problem</a:t>
            </a:r>
          </a:p>
        </p:txBody>
      </p:sp>
      <p:sp>
        <p:nvSpPr>
          <p:cNvPr id="3" name="Content Placeholder 2"/>
          <p:cNvSpPr>
            <a:spLocks noGrp="1"/>
          </p:cNvSpPr>
          <p:nvPr>
            <p:ph idx="1"/>
          </p:nvPr>
        </p:nvSpPr>
        <p:spPr/>
        <p:txBody>
          <a:bodyPr>
            <a:normAutofit/>
          </a:bodyPr>
          <a:lstStyle/>
          <a:p>
            <a:pPr marL="68580" indent="0" algn="ctr">
              <a:buNone/>
            </a:pPr>
            <a:r>
              <a:rPr lang="en-US" sz="2800" dirty="0"/>
              <a:t>Alana needs to call her friend at 7:15.  Then she needs to leave for school at 7:30.  How can you use your clock face to show these times so she will be on time?</a:t>
            </a:r>
          </a:p>
          <a:p>
            <a:pPr marL="68580" indent="0" algn="ctr">
              <a:buNone/>
            </a:pP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657600"/>
            <a:ext cx="18478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3659124"/>
            <a:ext cx="1950650" cy="186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9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2000"/>
                                        <p:tgtEl>
                                          <p:spTgt spid="6146"/>
                                        </p:tgtEl>
                                      </p:cBhvr>
                                    </p:animEffect>
                                    <p:anim calcmode="lin" valueType="num">
                                      <p:cBhvr>
                                        <p:cTn id="15" dur="2000" fill="hold"/>
                                        <p:tgtEl>
                                          <p:spTgt spid="6146"/>
                                        </p:tgtEl>
                                        <p:attrNameLst>
                                          <p:attrName>ppt_w</p:attrName>
                                        </p:attrNameLst>
                                      </p:cBhvr>
                                      <p:tavLst>
                                        <p:tav tm="0" fmla="#ppt_w*sin(2.5*pi*$)">
                                          <p:val>
                                            <p:fltVal val="0"/>
                                          </p:val>
                                        </p:tav>
                                        <p:tav tm="100000">
                                          <p:val>
                                            <p:fltVal val="1"/>
                                          </p:val>
                                        </p:tav>
                                      </p:tavLst>
                                    </p:anim>
                                    <p:anim calcmode="lin" valueType="num">
                                      <p:cBhvr>
                                        <p:cTn id="16"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2000"/>
                                        <p:tgtEl>
                                          <p:spTgt spid="6147"/>
                                        </p:tgtEl>
                                      </p:cBhvr>
                                    </p:animEffect>
                                    <p:anim calcmode="lin" valueType="num">
                                      <p:cBhvr>
                                        <p:cTn id="22" dur="2000" fill="hold"/>
                                        <p:tgtEl>
                                          <p:spTgt spid="6147"/>
                                        </p:tgtEl>
                                        <p:attrNameLst>
                                          <p:attrName>ppt_w</p:attrName>
                                        </p:attrNameLst>
                                      </p:cBhvr>
                                      <p:tavLst>
                                        <p:tav tm="0" fmla="#ppt_w*sin(2.5*pi*$)">
                                          <p:val>
                                            <p:fltVal val="0"/>
                                          </p:val>
                                        </p:tav>
                                        <p:tav tm="100000">
                                          <p:val>
                                            <p:fltVal val="1"/>
                                          </p:val>
                                        </p:tav>
                                      </p:tavLst>
                                    </p:anim>
                                    <p:anim calcmode="lin" valueType="num">
                                      <p:cBhvr>
                                        <p:cTn id="23"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Whole-Class Discussion</a:t>
            </a:r>
          </a:p>
        </p:txBody>
      </p:sp>
      <p:sp>
        <p:nvSpPr>
          <p:cNvPr id="3" name="Content Placeholder 2"/>
          <p:cNvSpPr>
            <a:spLocks noGrp="1"/>
          </p:cNvSpPr>
          <p:nvPr>
            <p:ph idx="1"/>
          </p:nvPr>
        </p:nvSpPr>
        <p:spPr/>
        <p:txBody>
          <a:bodyPr>
            <a:normAutofit lnSpcReduction="10000"/>
          </a:bodyPr>
          <a:lstStyle/>
          <a:p>
            <a:pPr marL="68580" indent="0">
              <a:buNone/>
            </a:pPr>
            <a:r>
              <a:rPr lang="en-US" sz="3200" dirty="0"/>
              <a:t>Where is the minute hand on </a:t>
            </a:r>
          </a:p>
          <a:p>
            <a:pPr marL="68580" indent="0">
              <a:buNone/>
            </a:pPr>
            <a:r>
              <a:rPr lang="en-US" sz="3200" dirty="0"/>
              <a:t>On the 3.</a:t>
            </a:r>
          </a:p>
          <a:p>
            <a:pPr marL="68580" indent="0">
              <a:buNone/>
            </a:pPr>
            <a:endParaRPr lang="en-US" sz="3200" dirty="0"/>
          </a:p>
          <a:p>
            <a:pPr marL="68580" indent="0">
              <a:buNone/>
            </a:pPr>
            <a:r>
              <a:rPr lang="en-US" sz="3200" dirty="0"/>
              <a:t>Where is the hour hand?   </a:t>
            </a:r>
          </a:p>
          <a:p>
            <a:pPr marL="68580" indent="0">
              <a:buNone/>
            </a:pPr>
            <a:r>
              <a:rPr lang="en-US" sz="3200" dirty="0"/>
              <a:t>On the 7.</a:t>
            </a:r>
          </a:p>
          <a:p>
            <a:pPr marL="68580" indent="0">
              <a:buNone/>
            </a:pPr>
            <a:endParaRPr lang="en-US" sz="3200" dirty="0"/>
          </a:p>
          <a:p>
            <a:pPr marL="68580" indent="0">
              <a:buNone/>
            </a:pPr>
            <a:r>
              <a:rPr lang="en-US" sz="3200" dirty="0"/>
              <a:t>The time is said 7:15 or a quarter past </a:t>
            </a:r>
            <a:r>
              <a:rPr lang="en-US" sz="2800" dirty="0"/>
              <a:t>7</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823" y="2514600"/>
            <a:ext cx="1847850"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ipe(down)">
                                      <p:cBhvr>
                                        <p:cTn id="79" dur="580">
                                          <p:stCondLst>
                                            <p:cond delay="0"/>
                                          </p:stCondLst>
                                        </p:cTn>
                                        <p:tgtEl>
                                          <p:spTgt spid="3">
                                            <p:txEl>
                                              <p:pRg st="6" end="6"/>
                                            </p:txEl>
                                          </p:spTgt>
                                        </p:tgtEl>
                                      </p:cBhvr>
                                    </p:animEffect>
                                    <p:anim calcmode="lin" valueType="num">
                                      <p:cBhvr>
                                        <p:cTn id="8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6" end="6"/>
                                            </p:txEl>
                                          </p:spTgt>
                                        </p:tgtEl>
                                      </p:cBhvr>
                                      <p:to x="100000" y="60000"/>
                                    </p:animScale>
                                    <p:animScale>
                                      <p:cBhvr>
                                        <p:cTn id="86" dur="166" decel="50000">
                                          <p:stCondLst>
                                            <p:cond delay="676"/>
                                          </p:stCondLst>
                                        </p:cTn>
                                        <p:tgtEl>
                                          <p:spTgt spid="3">
                                            <p:txEl>
                                              <p:pRg st="6" end="6"/>
                                            </p:txEl>
                                          </p:spTgt>
                                        </p:tgtEl>
                                      </p:cBhvr>
                                      <p:to x="100000" y="100000"/>
                                    </p:animScale>
                                    <p:animScale>
                                      <p:cBhvr>
                                        <p:cTn id="87" dur="26">
                                          <p:stCondLst>
                                            <p:cond delay="1312"/>
                                          </p:stCondLst>
                                        </p:cTn>
                                        <p:tgtEl>
                                          <p:spTgt spid="3">
                                            <p:txEl>
                                              <p:pRg st="6" end="6"/>
                                            </p:txEl>
                                          </p:spTgt>
                                        </p:tgtEl>
                                      </p:cBhvr>
                                      <p:to x="100000" y="80000"/>
                                    </p:animScale>
                                    <p:animScale>
                                      <p:cBhvr>
                                        <p:cTn id="88" dur="166" decel="50000">
                                          <p:stCondLst>
                                            <p:cond delay="1338"/>
                                          </p:stCondLst>
                                        </p:cTn>
                                        <p:tgtEl>
                                          <p:spTgt spid="3">
                                            <p:txEl>
                                              <p:pRg st="6" end="6"/>
                                            </p:txEl>
                                          </p:spTgt>
                                        </p:tgtEl>
                                      </p:cBhvr>
                                      <p:to x="100000" y="100000"/>
                                    </p:animScale>
                                    <p:animScale>
                                      <p:cBhvr>
                                        <p:cTn id="89" dur="26">
                                          <p:stCondLst>
                                            <p:cond delay="1642"/>
                                          </p:stCondLst>
                                        </p:cTn>
                                        <p:tgtEl>
                                          <p:spTgt spid="3">
                                            <p:txEl>
                                              <p:pRg st="6" end="6"/>
                                            </p:txEl>
                                          </p:spTgt>
                                        </p:tgtEl>
                                      </p:cBhvr>
                                      <p:to x="100000" y="90000"/>
                                    </p:animScale>
                                    <p:animScale>
                                      <p:cBhvr>
                                        <p:cTn id="90" dur="166" decel="50000">
                                          <p:stCondLst>
                                            <p:cond delay="1668"/>
                                          </p:stCondLst>
                                        </p:cTn>
                                        <p:tgtEl>
                                          <p:spTgt spid="3">
                                            <p:txEl>
                                              <p:pRg st="6" end="6"/>
                                            </p:txEl>
                                          </p:spTgt>
                                        </p:tgtEl>
                                      </p:cBhvr>
                                      <p:to x="100000" y="100000"/>
                                    </p:animScale>
                                    <p:animScale>
                                      <p:cBhvr>
                                        <p:cTn id="91" dur="26">
                                          <p:stCondLst>
                                            <p:cond delay="1808"/>
                                          </p:stCondLst>
                                        </p:cTn>
                                        <p:tgtEl>
                                          <p:spTgt spid="3">
                                            <p:txEl>
                                              <p:pRg st="6" end="6"/>
                                            </p:txEl>
                                          </p:spTgt>
                                        </p:tgtEl>
                                      </p:cBhvr>
                                      <p:to x="100000" y="95000"/>
                                    </p:animScale>
                                    <p:animScale>
                                      <p:cBhvr>
                                        <p:cTn id="92"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Whole-class discussion</a:t>
            </a:r>
          </a:p>
        </p:txBody>
      </p:sp>
      <p:sp>
        <p:nvSpPr>
          <p:cNvPr id="3" name="Content Placeholder 2"/>
          <p:cNvSpPr>
            <a:spLocks noGrp="1"/>
          </p:cNvSpPr>
          <p:nvPr>
            <p:ph idx="1"/>
          </p:nvPr>
        </p:nvSpPr>
        <p:spPr>
          <a:xfrm>
            <a:off x="1828800" y="1295400"/>
            <a:ext cx="8686800" cy="4343400"/>
          </a:xfrm>
        </p:spPr>
        <p:txBody>
          <a:bodyPr>
            <a:normAutofit/>
          </a:bodyPr>
          <a:lstStyle/>
          <a:p>
            <a:pPr marL="68580" indent="0">
              <a:buNone/>
            </a:pPr>
            <a:r>
              <a:rPr lang="en-US" dirty="0"/>
              <a:t>Where is the minute hand at 7:30?</a:t>
            </a:r>
          </a:p>
          <a:p>
            <a:pPr marL="68580" indent="0">
              <a:buNone/>
            </a:pPr>
            <a:r>
              <a:rPr lang="en-US" dirty="0"/>
              <a:t>On the 6.</a:t>
            </a:r>
          </a:p>
          <a:p>
            <a:pPr marL="68580" indent="0">
              <a:buNone/>
            </a:pPr>
            <a:endParaRPr lang="en-US" dirty="0"/>
          </a:p>
          <a:p>
            <a:pPr marL="68580" indent="0">
              <a:buNone/>
            </a:pPr>
            <a:r>
              <a:rPr lang="en-US" dirty="0"/>
              <a:t>Where is the hour hand?</a:t>
            </a:r>
          </a:p>
          <a:p>
            <a:pPr marL="68580" indent="0">
              <a:buNone/>
            </a:pPr>
            <a:r>
              <a:rPr lang="en-US" dirty="0"/>
              <a:t>Halfway between 7 and 8.</a:t>
            </a:r>
          </a:p>
          <a:p>
            <a:pPr marL="68580" indent="0">
              <a:buNone/>
            </a:pPr>
            <a:endParaRPr lang="en-US" dirty="0"/>
          </a:p>
          <a:p>
            <a:pPr marL="68580" indent="0">
              <a:buNone/>
            </a:pPr>
            <a:r>
              <a:rPr lang="en-US" dirty="0"/>
              <a:t>Thirty minutes is half an hour.  If the 12 shows the beginning of the hour, what does the 6 represent?  Why?  </a:t>
            </a:r>
          </a:p>
          <a:p>
            <a:pPr marL="68580" indent="0">
              <a:buNone/>
            </a:pPr>
            <a:r>
              <a:rPr lang="en-US" dirty="0"/>
              <a:t>A half hour because the six is halfway around the clock</a:t>
            </a:r>
          </a:p>
          <a:p>
            <a:pPr marL="68580" indent="0">
              <a:buNone/>
            </a:pPr>
            <a:endParaRPr lang="en-US" dirty="0"/>
          </a:p>
          <a:p>
            <a:pPr marL="68580" indent="0">
              <a:buNone/>
            </a:pPr>
            <a:r>
              <a:rPr lang="en-US" dirty="0"/>
              <a:t>7:30 is also called half past 7:00.</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067" y="1524000"/>
            <a:ext cx="1951038"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6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ipe(down)">
                                      <p:cBhvr>
                                        <p:cTn id="79" dur="580">
                                          <p:stCondLst>
                                            <p:cond delay="0"/>
                                          </p:stCondLst>
                                        </p:cTn>
                                        <p:tgtEl>
                                          <p:spTgt spid="3">
                                            <p:txEl>
                                              <p:pRg st="6" end="6"/>
                                            </p:txEl>
                                          </p:spTgt>
                                        </p:tgtEl>
                                      </p:cBhvr>
                                    </p:animEffect>
                                    <p:anim calcmode="lin" valueType="num">
                                      <p:cBhvr>
                                        <p:cTn id="8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6" end="6"/>
                                            </p:txEl>
                                          </p:spTgt>
                                        </p:tgtEl>
                                      </p:cBhvr>
                                      <p:to x="100000" y="60000"/>
                                    </p:animScale>
                                    <p:animScale>
                                      <p:cBhvr>
                                        <p:cTn id="86" dur="166" decel="50000">
                                          <p:stCondLst>
                                            <p:cond delay="676"/>
                                          </p:stCondLst>
                                        </p:cTn>
                                        <p:tgtEl>
                                          <p:spTgt spid="3">
                                            <p:txEl>
                                              <p:pRg st="6" end="6"/>
                                            </p:txEl>
                                          </p:spTgt>
                                        </p:tgtEl>
                                      </p:cBhvr>
                                      <p:to x="100000" y="100000"/>
                                    </p:animScale>
                                    <p:animScale>
                                      <p:cBhvr>
                                        <p:cTn id="87" dur="26">
                                          <p:stCondLst>
                                            <p:cond delay="1312"/>
                                          </p:stCondLst>
                                        </p:cTn>
                                        <p:tgtEl>
                                          <p:spTgt spid="3">
                                            <p:txEl>
                                              <p:pRg st="6" end="6"/>
                                            </p:txEl>
                                          </p:spTgt>
                                        </p:tgtEl>
                                      </p:cBhvr>
                                      <p:to x="100000" y="80000"/>
                                    </p:animScale>
                                    <p:animScale>
                                      <p:cBhvr>
                                        <p:cTn id="88" dur="166" decel="50000">
                                          <p:stCondLst>
                                            <p:cond delay="1338"/>
                                          </p:stCondLst>
                                        </p:cTn>
                                        <p:tgtEl>
                                          <p:spTgt spid="3">
                                            <p:txEl>
                                              <p:pRg st="6" end="6"/>
                                            </p:txEl>
                                          </p:spTgt>
                                        </p:tgtEl>
                                      </p:cBhvr>
                                      <p:to x="100000" y="100000"/>
                                    </p:animScale>
                                    <p:animScale>
                                      <p:cBhvr>
                                        <p:cTn id="89" dur="26">
                                          <p:stCondLst>
                                            <p:cond delay="1642"/>
                                          </p:stCondLst>
                                        </p:cTn>
                                        <p:tgtEl>
                                          <p:spTgt spid="3">
                                            <p:txEl>
                                              <p:pRg st="6" end="6"/>
                                            </p:txEl>
                                          </p:spTgt>
                                        </p:tgtEl>
                                      </p:cBhvr>
                                      <p:to x="100000" y="90000"/>
                                    </p:animScale>
                                    <p:animScale>
                                      <p:cBhvr>
                                        <p:cTn id="90" dur="166" decel="50000">
                                          <p:stCondLst>
                                            <p:cond delay="1668"/>
                                          </p:stCondLst>
                                        </p:cTn>
                                        <p:tgtEl>
                                          <p:spTgt spid="3">
                                            <p:txEl>
                                              <p:pRg st="6" end="6"/>
                                            </p:txEl>
                                          </p:spTgt>
                                        </p:tgtEl>
                                      </p:cBhvr>
                                      <p:to x="100000" y="100000"/>
                                    </p:animScale>
                                    <p:animScale>
                                      <p:cBhvr>
                                        <p:cTn id="91" dur="26">
                                          <p:stCondLst>
                                            <p:cond delay="1808"/>
                                          </p:stCondLst>
                                        </p:cTn>
                                        <p:tgtEl>
                                          <p:spTgt spid="3">
                                            <p:txEl>
                                              <p:pRg st="6" end="6"/>
                                            </p:txEl>
                                          </p:spTgt>
                                        </p:tgtEl>
                                      </p:cBhvr>
                                      <p:to x="100000" y="95000"/>
                                    </p:animScale>
                                    <p:animScale>
                                      <p:cBhvr>
                                        <p:cTn id="92" dur="166" decel="50000">
                                          <p:stCondLst>
                                            <p:cond delay="1834"/>
                                          </p:stCondLst>
                                        </p:cTn>
                                        <p:tgtEl>
                                          <p:spTgt spid="3">
                                            <p:txEl>
                                              <p:pRg st="6" end="6"/>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Effect transition="in" filter="wipe(down)">
                                      <p:cBhvr>
                                        <p:cTn id="97" dur="580">
                                          <p:stCondLst>
                                            <p:cond delay="0"/>
                                          </p:stCondLst>
                                        </p:cTn>
                                        <p:tgtEl>
                                          <p:spTgt spid="3">
                                            <p:txEl>
                                              <p:pRg st="7" end="7"/>
                                            </p:txEl>
                                          </p:spTgt>
                                        </p:tgtEl>
                                      </p:cBhvr>
                                    </p:animEffect>
                                    <p:anim calcmode="lin" valueType="num">
                                      <p:cBhvr>
                                        <p:cTn id="9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7" end="7"/>
                                            </p:txEl>
                                          </p:spTgt>
                                        </p:tgtEl>
                                      </p:cBhvr>
                                      <p:to x="100000" y="60000"/>
                                    </p:animScale>
                                    <p:animScale>
                                      <p:cBhvr>
                                        <p:cTn id="104" dur="166" decel="50000">
                                          <p:stCondLst>
                                            <p:cond delay="676"/>
                                          </p:stCondLst>
                                        </p:cTn>
                                        <p:tgtEl>
                                          <p:spTgt spid="3">
                                            <p:txEl>
                                              <p:pRg st="7" end="7"/>
                                            </p:txEl>
                                          </p:spTgt>
                                        </p:tgtEl>
                                      </p:cBhvr>
                                      <p:to x="100000" y="100000"/>
                                    </p:animScale>
                                    <p:animScale>
                                      <p:cBhvr>
                                        <p:cTn id="105" dur="26">
                                          <p:stCondLst>
                                            <p:cond delay="1312"/>
                                          </p:stCondLst>
                                        </p:cTn>
                                        <p:tgtEl>
                                          <p:spTgt spid="3">
                                            <p:txEl>
                                              <p:pRg st="7" end="7"/>
                                            </p:txEl>
                                          </p:spTgt>
                                        </p:tgtEl>
                                      </p:cBhvr>
                                      <p:to x="100000" y="80000"/>
                                    </p:animScale>
                                    <p:animScale>
                                      <p:cBhvr>
                                        <p:cTn id="106" dur="166" decel="50000">
                                          <p:stCondLst>
                                            <p:cond delay="1338"/>
                                          </p:stCondLst>
                                        </p:cTn>
                                        <p:tgtEl>
                                          <p:spTgt spid="3">
                                            <p:txEl>
                                              <p:pRg st="7" end="7"/>
                                            </p:txEl>
                                          </p:spTgt>
                                        </p:tgtEl>
                                      </p:cBhvr>
                                      <p:to x="100000" y="100000"/>
                                    </p:animScale>
                                    <p:animScale>
                                      <p:cBhvr>
                                        <p:cTn id="107" dur="26">
                                          <p:stCondLst>
                                            <p:cond delay="1642"/>
                                          </p:stCondLst>
                                        </p:cTn>
                                        <p:tgtEl>
                                          <p:spTgt spid="3">
                                            <p:txEl>
                                              <p:pRg st="7" end="7"/>
                                            </p:txEl>
                                          </p:spTgt>
                                        </p:tgtEl>
                                      </p:cBhvr>
                                      <p:to x="100000" y="90000"/>
                                    </p:animScale>
                                    <p:animScale>
                                      <p:cBhvr>
                                        <p:cTn id="108" dur="166" decel="50000">
                                          <p:stCondLst>
                                            <p:cond delay="1668"/>
                                          </p:stCondLst>
                                        </p:cTn>
                                        <p:tgtEl>
                                          <p:spTgt spid="3">
                                            <p:txEl>
                                              <p:pRg st="7" end="7"/>
                                            </p:txEl>
                                          </p:spTgt>
                                        </p:tgtEl>
                                      </p:cBhvr>
                                      <p:to x="100000" y="100000"/>
                                    </p:animScale>
                                    <p:animScale>
                                      <p:cBhvr>
                                        <p:cTn id="109" dur="26">
                                          <p:stCondLst>
                                            <p:cond delay="1808"/>
                                          </p:stCondLst>
                                        </p:cTn>
                                        <p:tgtEl>
                                          <p:spTgt spid="3">
                                            <p:txEl>
                                              <p:pRg st="7" end="7"/>
                                            </p:txEl>
                                          </p:spTgt>
                                        </p:tgtEl>
                                      </p:cBhvr>
                                      <p:to x="100000" y="95000"/>
                                    </p:animScale>
                                    <p:animScale>
                                      <p:cBhvr>
                                        <p:cTn id="110" dur="166" decel="50000">
                                          <p:stCondLst>
                                            <p:cond delay="1834"/>
                                          </p:stCondLst>
                                        </p:cTn>
                                        <p:tgtEl>
                                          <p:spTgt spid="3">
                                            <p:txEl>
                                              <p:pRg st="7" end="7"/>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Effect transition="in" filter="wipe(down)">
                                      <p:cBhvr>
                                        <p:cTn id="115" dur="580">
                                          <p:stCondLst>
                                            <p:cond delay="0"/>
                                          </p:stCondLst>
                                        </p:cTn>
                                        <p:tgtEl>
                                          <p:spTgt spid="3">
                                            <p:txEl>
                                              <p:pRg st="9" end="9"/>
                                            </p:txEl>
                                          </p:spTgt>
                                        </p:tgtEl>
                                      </p:cBhvr>
                                    </p:animEffect>
                                    <p:anim calcmode="lin" valueType="num">
                                      <p:cBhvr>
                                        <p:cTn id="11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9" end="9"/>
                                            </p:txEl>
                                          </p:spTgt>
                                        </p:tgtEl>
                                      </p:cBhvr>
                                      <p:to x="100000" y="60000"/>
                                    </p:animScale>
                                    <p:animScale>
                                      <p:cBhvr>
                                        <p:cTn id="122" dur="166" decel="50000">
                                          <p:stCondLst>
                                            <p:cond delay="676"/>
                                          </p:stCondLst>
                                        </p:cTn>
                                        <p:tgtEl>
                                          <p:spTgt spid="3">
                                            <p:txEl>
                                              <p:pRg st="9" end="9"/>
                                            </p:txEl>
                                          </p:spTgt>
                                        </p:tgtEl>
                                      </p:cBhvr>
                                      <p:to x="100000" y="100000"/>
                                    </p:animScale>
                                    <p:animScale>
                                      <p:cBhvr>
                                        <p:cTn id="123" dur="26">
                                          <p:stCondLst>
                                            <p:cond delay="1312"/>
                                          </p:stCondLst>
                                        </p:cTn>
                                        <p:tgtEl>
                                          <p:spTgt spid="3">
                                            <p:txEl>
                                              <p:pRg st="9" end="9"/>
                                            </p:txEl>
                                          </p:spTgt>
                                        </p:tgtEl>
                                      </p:cBhvr>
                                      <p:to x="100000" y="80000"/>
                                    </p:animScale>
                                    <p:animScale>
                                      <p:cBhvr>
                                        <p:cTn id="124" dur="166" decel="50000">
                                          <p:stCondLst>
                                            <p:cond delay="1338"/>
                                          </p:stCondLst>
                                        </p:cTn>
                                        <p:tgtEl>
                                          <p:spTgt spid="3">
                                            <p:txEl>
                                              <p:pRg st="9" end="9"/>
                                            </p:txEl>
                                          </p:spTgt>
                                        </p:tgtEl>
                                      </p:cBhvr>
                                      <p:to x="100000" y="100000"/>
                                    </p:animScale>
                                    <p:animScale>
                                      <p:cBhvr>
                                        <p:cTn id="125" dur="26">
                                          <p:stCondLst>
                                            <p:cond delay="1642"/>
                                          </p:stCondLst>
                                        </p:cTn>
                                        <p:tgtEl>
                                          <p:spTgt spid="3">
                                            <p:txEl>
                                              <p:pRg st="9" end="9"/>
                                            </p:txEl>
                                          </p:spTgt>
                                        </p:tgtEl>
                                      </p:cBhvr>
                                      <p:to x="100000" y="90000"/>
                                    </p:animScale>
                                    <p:animScale>
                                      <p:cBhvr>
                                        <p:cTn id="126" dur="166" decel="50000">
                                          <p:stCondLst>
                                            <p:cond delay="1668"/>
                                          </p:stCondLst>
                                        </p:cTn>
                                        <p:tgtEl>
                                          <p:spTgt spid="3">
                                            <p:txEl>
                                              <p:pRg st="9" end="9"/>
                                            </p:txEl>
                                          </p:spTgt>
                                        </p:tgtEl>
                                      </p:cBhvr>
                                      <p:to x="100000" y="100000"/>
                                    </p:animScale>
                                    <p:animScale>
                                      <p:cBhvr>
                                        <p:cTn id="127" dur="26">
                                          <p:stCondLst>
                                            <p:cond delay="1808"/>
                                          </p:stCondLst>
                                        </p:cTn>
                                        <p:tgtEl>
                                          <p:spTgt spid="3">
                                            <p:txEl>
                                              <p:pRg st="9" end="9"/>
                                            </p:txEl>
                                          </p:spTgt>
                                        </p:tgtEl>
                                      </p:cBhvr>
                                      <p:to x="100000" y="95000"/>
                                    </p:animScale>
                                    <p:animScale>
                                      <p:cBhvr>
                                        <p:cTn id="128"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52401"/>
            <a:ext cx="7772400" cy="5181601"/>
          </a:xfrm>
        </p:spPr>
        <p:txBody>
          <a:bodyPr>
            <a:normAutofit/>
          </a:bodyPr>
          <a:lstStyle/>
          <a:p>
            <a:pPr marL="68580" indent="0">
              <a:buNone/>
            </a:pPr>
            <a:r>
              <a:rPr lang="en-US" sz="2800" dirty="0"/>
              <a:t>What time does the clock show? </a:t>
            </a:r>
          </a:p>
          <a:p>
            <a:pPr marL="68580" indent="0">
              <a:buNone/>
            </a:pPr>
            <a:r>
              <a:rPr lang="en-US" sz="2800" dirty="0"/>
              <a:t>7: 45</a:t>
            </a:r>
          </a:p>
          <a:p>
            <a:pPr marL="68580" indent="0">
              <a:buNone/>
            </a:pPr>
            <a:endParaRPr lang="en-US" sz="2800" dirty="0"/>
          </a:p>
          <a:p>
            <a:pPr marL="68580" indent="0">
              <a:buNone/>
            </a:pPr>
            <a:r>
              <a:rPr lang="en-US" sz="2800" dirty="0"/>
              <a:t>How many minutes is it before 8:00?</a:t>
            </a:r>
          </a:p>
          <a:p>
            <a:pPr marL="68580" indent="0">
              <a:buNone/>
            </a:pPr>
            <a:r>
              <a:rPr lang="en-US" sz="2800" dirty="0"/>
              <a:t>15 minutes</a:t>
            </a:r>
          </a:p>
          <a:p>
            <a:pPr marL="68580" indent="0">
              <a:buNone/>
            </a:pPr>
            <a:endParaRPr lang="en-US" sz="2800" dirty="0"/>
          </a:p>
          <a:p>
            <a:pPr marL="68580" indent="0">
              <a:buNone/>
            </a:pPr>
            <a:r>
              <a:rPr lang="en-US" sz="2800" dirty="0"/>
              <a:t>What might another name be for this time that uses fractions?</a:t>
            </a:r>
          </a:p>
          <a:p>
            <a:pPr marL="68580" indent="0">
              <a:buNone/>
            </a:pPr>
            <a:endParaRPr lang="en-US" sz="2800" dirty="0"/>
          </a:p>
          <a:p>
            <a:pPr marL="68580" indent="0">
              <a:buNone/>
            </a:pPr>
            <a:r>
              <a:rPr lang="en-US" sz="2800" dirty="0"/>
              <a:t>A quarter to 8.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9" y="42672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1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ipe(down)">
                                      <p:cBhvr>
                                        <p:cTn id="79" dur="580">
                                          <p:stCondLst>
                                            <p:cond delay="0"/>
                                          </p:stCondLst>
                                        </p:cTn>
                                        <p:tgtEl>
                                          <p:spTgt spid="3">
                                            <p:txEl>
                                              <p:pRg st="6" end="6"/>
                                            </p:txEl>
                                          </p:spTgt>
                                        </p:tgtEl>
                                      </p:cBhvr>
                                    </p:animEffect>
                                    <p:anim calcmode="lin" valueType="num">
                                      <p:cBhvr>
                                        <p:cTn id="8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6" end="6"/>
                                            </p:txEl>
                                          </p:spTgt>
                                        </p:tgtEl>
                                      </p:cBhvr>
                                      <p:to x="100000" y="60000"/>
                                    </p:animScale>
                                    <p:animScale>
                                      <p:cBhvr>
                                        <p:cTn id="86" dur="166" decel="50000">
                                          <p:stCondLst>
                                            <p:cond delay="676"/>
                                          </p:stCondLst>
                                        </p:cTn>
                                        <p:tgtEl>
                                          <p:spTgt spid="3">
                                            <p:txEl>
                                              <p:pRg st="6" end="6"/>
                                            </p:txEl>
                                          </p:spTgt>
                                        </p:tgtEl>
                                      </p:cBhvr>
                                      <p:to x="100000" y="100000"/>
                                    </p:animScale>
                                    <p:animScale>
                                      <p:cBhvr>
                                        <p:cTn id="87" dur="26">
                                          <p:stCondLst>
                                            <p:cond delay="1312"/>
                                          </p:stCondLst>
                                        </p:cTn>
                                        <p:tgtEl>
                                          <p:spTgt spid="3">
                                            <p:txEl>
                                              <p:pRg st="6" end="6"/>
                                            </p:txEl>
                                          </p:spTgt>
                                        </p:tgtEl>
                                      </p:cBhvr>
                                      <p:to x="100000" y="80000"/>
                                    </p:animScale>
                                    <p:animScale>
                                      <p:cBhvr>
                                        <p:cTn id="88" dur="166" decel="50000">
                                          <p:stCondLst>
                                            <p:cond delay="1338"/>
                                          </p:stCondLst>
                                        </p:cTn>
                                        <p:tgtEl>
                                          <p:spTgt spid="3">
                                            <p:txEl>
                                              <p:pRg st="6" end="6"/>
                                            </p:txEl>
                                          </p:spTgt>
                                        </p:tgtEl>
                                      </p:cBhvr>
                                      <p:to x="100000" y="100000"/>
                                    </p:animScale>
                                    <p:animScale>
                                      <p:cBhvr>
                                        <p:cTn id="89" dur="26">
                                          <p:stCondLst>
                                            <p:cond delay="1642"/>
                                          </p:stCondLst>
                                        </p:cTn>
                                        <p:tgtEl>
                                          <p:spTgt spid="3">
                                            <p:txEl>
                                              <p:pRg st="6" end="6"/>
                                            </p:txEl>
                                          </p:spTgt>
                                        </p:tgtEl>
                                      </p:cBhvr>
                                      <p:to x="100000" y="90000"/>
                                    </p:animScale>
                                    <p:animScale>
                                      <p:cBhvr>
                                        <p:cTn id="90" dur="166" decel="50000">
                                          <p:stCondLst>
                                            <p:cond delay="1668"/>
                                          </p:stCondLst>
                                        </p:cTn>
                                        <p:tgtEl>
                                          <p:spTgt spid="3">
                                            <p:txEl>
                                              <p:pRg st="6" end="6"/>
                                            </p:txEl>
                                          </p:spTgt>
                                        </p:tgtEl>
                                      </p:cBhvr>
                                      <p:to x="100000" y="100000"/>
                                    </p:animScale>
                                    <p:animScale>
                                      <p:cBhvr>
                                        <p:cTn id="91" dur="26">
                                          <p:stCondLst>
                                            <p:cond delay="1808"/>
                                          </p:stCondLst>
                                        </p:cTn>
                                        <p:tgtEl>
                                          <p:spTgt spid="3">
                                            <p:txEl>
                                              <p:pRg st="6" end="6"/>
                                            </p:txEl>
                                          </p:spTgt>
                                        </p:tgtEl>
                                      </p:cBhvr>
                                      <p:to x="100000" y="95000"/>
                                    </p:animScale>
                                    <p:animScale>
                                      <p:cBhvr>
                                        <p:cTn id="92" dur="166" decel="50000">
                                          <p:stCondLst>
                                            <p:cond delay="1834"/>
                                          </p:stCondLst>
                                        </p:cTn>
                                        <p:tgtEl>
                                          <p:spTgt spid="3">
                                            <p:txEl>
                                              <p:pRg st="6" end="6"/>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wipe(down)">
                                      <p:cBhvr>
                                        <p:cTn id="97" dur="580">
                                          <p:stCondLst>
                                            <p:cond delay="0"/>
                                          </p:stCondLst>
                                        </p:cTn>
                                        <p:tgtEl>
                                          <p:spTgt spid="3">
                                            <p:txEl>
                                              <p:pRg st="8" end="8"/>
                                            </p:txEl>
                                          </p:spTgt>
                                        </p:tgtEl>
                                      </p:cBhvr>
                                    </p:animEffect>
                                    <p:anim calcmode="lin" valueType="num">
                                      <p:cBhvr>
                                        <p:cTn id="9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8" end="8"/>
                                            </p:txEl>
                                          </p:spTgt>
                                        </p:tgtEl>
                                      </p:cBhvr>
                                      <p:to x="100000" y="60000"/>
                                    </p:animScale>
                                    <p:animScale>
                                      <p:cBhvr>
                                        <p:cTn id="104" dur="166" decel="50000">
                                          <p:stCondLst>
                                            <p:cond delay="676"/>
                                          </p:stCondLst>
                                        </p:cTn>
                                        <p:tgtEl>
                                          <p:spTgt spid="3">
                                            <p:txEl>
                                              <p:pRg st="8" end="8"/>
                                            </p:txEl>
                                          </p:spTgt>
                                        </p:tgtEl>
                                      </p:cBhvr>
                                      <p:to x="100000" y="100000"/>
                                    </p:animScale>
                                    <p:animScale>
                                      <p:cBhvr>
                                        <p:cTn id="105" dur="26">
                                          <p:stCondLst>
                                            <p:cond delay="1312"/>
                                          </p:stCondLst>
                                        </p:cTn>
                                        <p:tgtEl>
                                          <p:spTgt spid="3">
                                            <p:txEl>
                                              <p:pRg st="8" end="8"/>
                                            </p:txEl>
                                          </p:spTgt>
                                        </p:tgtEl>
                                      </p:cBhvr>
                                      <p:to x="100000" y="80000"/>
                                    </p:animScale>
                                    <p:animScale>
                                      <p:cBhvr>
                                        <p:cTn id="106" dur="166" decel="50000">
                                          <p:stCondLst>
                                            <p:cond delay="1338"/>
                                          </p:stCondLst>
                                        </p:cTn>
                                        <p:tgtEl>
                                          <p:spTgt spid="3">
                                            <p:txEl>
                                              <p:pRg st="8" end="8"/>
                                            </p:txEl>
                                          </p:spTgt>
                                        </p:tgtEl>
                                      </p:cBhvr>
                                      <p:to x="100000" y="100000"/>
                                    </p:animScale>
                                    <p:animScale>
                                      <p:cBhvr>
                                        <p:cTn id="107" dur="26">
                                          <p:stCondLst>
                                            <p:cond delay="1642"/>
                                          </p:stCondLst>
                                        </p:cTn>
                                        <p:tgtEl>
                                          <p:spTgt spid="3">
                                            <p:txEl>
                                              <p:pRg st="8" end="8"/>
                                            </p:txEl>
                                          </p:spTgt>
                                        </p:tgtEl>
                                      </p:cBhvr>
                                      <p:to x="100000" y="90000"/>
                                    </p:animScale>
                                    <p:animScale>
                                      <p:cBhvr>
                                        <p:cTn id="108" dur="166" decel="50000">
                                          <p:stCondLst>
                                            <p:cond delay="1668"/>
                                          </p:stCondLst>
                                        </p:cTn>
                                        <p:tgtEl>
                                          <p:spTgt spid="3">
                                            <p:txEl>
                                              <p:pRg st="8" end="8"/>
                                            </p:txEl>
                                          </p:spTgt>
                                        </p:tgtEl>
                                      </p:cBhvr>
                                      <p:to x="100000" y="100000"/>
                                    </p:animScale>
                                    <p:animScale>
                                      <p:cBhvr>
                                        <p:cTn id="109" dur="26">
                                          <p:stCondLst>
                                            <p:cond delay="1808"/>
                                          </p:stCondLst>
                                        </p:cTn>
                                        <p:tgtEl>
                                          <p:spTgt spid="3">
                                            <p:txEl>
                                              <p:pRg st="8" end="8"/>
                                            </p:txEl>
                                          </p:spTgt>
                                        </p:tgtEl>
                                      </p:cBhvr>
                                      <p:to x="100000" y="95000"/>
                                    </p:animScale>
                                    <p:animScale>
                                      <p:cBhvr>
                                        <p:cTn id="110"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1" name="Picture 5" descr="ANd9GcStr8aUIWL40BuPFW77vIOuvS8suucHz-Z8XxWvDWGTYfEM0kRC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762001"/>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120px-PieChartFraction_threeFourths_oneFourth-colored_different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91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16"/>
          <p:cNvSpPr txBox="1">
            <a:spLocks noChangeArrowheads="1"/>
          </p:cNvSpPr>
          <p:nvPr/>
        </p:nvSpPr>
        <p:spPr bwMode="auto">
          <a:xfrm>
            <a:off x="2362200" y="228601"/>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solidFill>
                  <a:srgbClr val="FFFFFF"/>
                </a:solidFill>
              </a:rPr>
              <a:t>How much of the circle is green?</a:t>
            </a:r>
          </a:p>
        </p:txBody>
      </p:sp>
      <p:sp>
        <p:nvSpPr>
          <p:cNvPr id="4113" name="Text Box 17"/>
          <p:cNvSpPr txBox="1">
            <a:spLocks noChangeArrowheads="1"/>
          </p:cNvSpPr>
          <p:nvPr/>
        </p:nvSpPr>
        <p:spPr bwMode="auto">
          <a:xfrm>
            <a:off x="2057400" y="3810001"/>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a:solidFill>
                  <a:srgbClr val="FFFFFF"/>
                </a:solidFill>
              </a:rPr>
              <a:t>How much of the circle is orange?</a:t>
            </a:r>
          </a:p>
        </p:txBody>
      </p:sp>
      <p:pic>
        <p:nvPicPr>
          <p:cNvPr id="4117" name="Picture 21" descr="ANd9GcTQelb2eOe-uSDwurtenM8lN-JKGmMRlooMx5CQkD0APB7esLJ7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6" y="8382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23" descr="ANd9GcSrog3VpfM1MoG8-eO62QP_RYLcXCCKUnhMLauGWhk1eTQlPqQts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193177"/>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Text Box 26"/>
          <p:cNvSpPr txBox="1">
            <a:spLocks noChangeArrowheads="1"/>
          </p:cNvSpPr>
          <p:nvPr/>
        </p:nvSpPr>
        <p:spPr bwMode="auto">
          <a:xfrm>
            <a:off x="3276600" y="3124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FFFFFF"/>
                </a:solidFill>
              </a:rPr>
              <a:t>One half</a:t>
            </a:r>
          </a:p>
        </p:txBody>
      </p:sp>
      <p:sp>
        <p:nvSpPr>
          <p:cNvPr id="4123" name="Text Box 27"/>
          <p:cNvSpPr txBox="1">
            <a:spLocks noChangeArrowheads="1"/>
          </p:cNvSpPr>
          <p:nvPr/>
        </p:nvSpPr>
        <p:spPr bwMode="auto">
          <a:xfrm>
            <a:off x="7467600" y="3124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FFFFFF"/>
                </a:solidFill>
              </a:rPr>
              <a:t>Half past</a:t>
            </a:r>
          </a:p>
        </p:txBody>
      </p:sp>
      <p:sp>
        <p:nvSpPr>
          <p:cNvPr id="4124" name="Text Box 28"/>
          <p:cNvSpPr txBox="1">
            <a:spLocks noChangeArrowheads="1"/>
          </p:cNvSpPr>
          <p:nvPr/>
        </p:nvSpPr>
        <p:spPr bwMode="auto">
          <a:xfrm>
            <a:off x="2743200" y="6172201"/>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000000"/>
                </a:solidFill>
              </a:rPr>
              <a:t>  One quarter</a:t>
            </a:r>
          </a:p>
        </p:txBody>
      </p:sp>
      <p:sp>
        <p:nvSpPr>
          <p:cNvPr id="4125" name="Text Box 29"/>
          <p:cNvSpPr txBox="1">
            <a:spLocks noChangeArrowheads="1"/>
          </p:cNvSpPr>
          <p:nvPr/>
        </p:nvSpPr>
        <p:spPr bwMode="auto">
          <a:xfrm>
            <a:off x="7620000" y="61722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000000"/>
                </a:solidFill>
              </a:rPr>
              <a:t>    Quarter after</a:t>
            </a:r>
          </a:p>
        </p:txBody>
      </p:sp>
    </p:spTree>
    <p:extLst>
      <p:ext uri="{BB962C8B-B14F-4D97-AF65-F5344CB8AC3E}">
        <p14:creationId xmlns:p14="http://schemas.microsoft.com/office/powerpoint/2010/main" val="3146905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17"/>
                                        </p:tgtEl>
                                        <p:attrNameLst>
                                          <p:attrName>style.visibility</p:attrName>
                                        </p:attrNameLst>
                                      </p:cBhvr>
                                      <p:to>
                                        <p:strVal val="visible"/>
                                      </p:to>
                                    </p:set>
                                    <p:animEffect transition="in" filter="blinds(horizontal)">
                                      <p:cBhvr>
                                        <p:cTn id="17" dur="500"/>
                                        <p:tgtEl>
                                          <p:spTgt spid="41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1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411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12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4119"/>
                                        </p:tgtEl>
                                        <p:attrNameLst>
                                          <p:attrName>style.visibility</p:attrName>
                                        </p:attrNameLst>
                                      </p:cBhvr>
                                      <p:to>
                                        <p:strVal val="visible"/>
                                      </p:to>
                                    </p:set>
                                    <p:animEffect transition="in" filter="checkerboard(across)">
                                      <p:cBhvr>
                                        <p:cTn id="38" dur="500"/>
                                        <p:tgtEl>
                                          <p:spTgt spid="41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P spid="4113" grpId="0"/>
      <p:bldP spid="4122" grpId="0"/>
      <p:bldP spid="4123" grpId="0"/>
      <p:bldP spid="4124" grpId="0"/>
      <p:bldP spid="4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Tool 25</a:t>
            </a:r>
          </a:p>
        </p:txBody>
      </p:sp>
      <p:sp>
        <p:nvSpPr>
          <p:cNvPr id="3" name="Content Placeholder 2"/>
          <p:cNvSpPr>
            <a:spLocks noGrp="1"/>
          </p:cNvSpPr>
          <p:nvPr>
            <p:ph idx="1"/>
          </p:nvPr>
        </p:nvSpPr>
        <p:spPr/>
        <p:txBody>
          <a:bodyPr>
            <a:noAutofit/>
          </a:bodyPr>
          <a:lstStyle/>
          <a:p>
            <a:pPr marL="68580" indent="0">
              <a:buNone/>
            </a:pPr>
            <a:r>
              <a:rPr lang="en-US" sz="3200" dirty="0"/>
              <a:t>Partner 1 says a time – quarter or half past the hour.  </a:t>
            </a:r>
          </a:p>
          <a:p>
            <a:pPr marL="68580" indent="0">
              <a:buNone/>
            </a:pPr>
            <a:endParaRPr lang="en-US" sz="3200" dirty="0"/>
          </a:p>
          <a:p>
            <a:pPr marL="68580" indent="0">
              <a:buNone/>
            </a:pPr>
            <a:r>
              <a:rPr lang="en-US" sz="3200" dirty="0"/>
              <a:t>Partner 2 draws the hands, and writes the time in two ways (digital and words).</a:t>
            </a:r>
          </a:p>
          <a:p>
            <a:pPr marL="68580" indent="0">
              <a:buNone/>
            </a:pPr>
            <a:endParaRPr lang="en-US" sz="3200" dirty="0"/>
          </a:p>
          <a:p>
            <a:pPr marL="68580" indent="0">
              <a:buNone/>
            </a:pPr>
            <a:r>
              <a:rPr lang="en-US" sz="3200" dirty="0"/>
              <a:t>Then the partners switch roles.  </a:t>
            </a:r>
          </a:p>
        </p:txBody>
      </p:sp>
    </p:spTree>
    <p:extLst>
      <p:ext uri="{BB962C8B-B14F-4D97-AF65-F5344CB8AC3E}">
        <p14:creationId xmlns:p14="http://schemas.microsoft.com/office/powerpoint/2010/main" val="341086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981200" y="304800"/>
            <a:ext cx="8229600" cy="3581400"/>
          </a:xfrm>
        </p:spPr>
        <p:txBody>
          <a:bodyPr>
            <a:noAutofit/>
          </a:bodyPr>
          <a:lstStyle/>
          <a:p>
            <a:pPr marL="68580" indent="0" algn="ctr">
              <a:buNone/>
            </a:pPr>
            <a:r>
              <a:rPr lang="en-US" altLang="en-US" sz="3600" dirty="0"/>
              <a:t>A.M.  and  P.M. </a:t>
            </a:r>
          </a:p>
          <a:p>
            <a:pPr eaLnBrk="1" hangingPunct="1"/>
            <a:endParaRPr lang="en-US" altLang="en-US" sz="3600" dirty="0"/>
          </a:p>
          <a:p>
            <a:pPr eaLnBrk="1" hangingPunct="1"/>
            <a:r>
              <a:rPr lang="en-US" altLang="en-US" sz="3600" dirty="0"/>
              <a:t>The hours of the day between midnight and noon are A.M. hours.</a:t>
            </a:r>
          </a:p>
          <a:p>
            <a:pPr eaLnBrk="1" hangingPunct="1"/>
            <a:endParaRPr lang="en-US" altLang="en-US" sz="3600" dirty="0"/>
          </a:p>
          <a:p>
            <a:pPr eaLnBrk="1" hangingPunct="1"/>
            <a:r>
              <a:rPr lang="en-US" altLang="en-US" sz="3600" dirty="0"/>
              <a:t>12:00 a.m. 		to		11:59 a.m.</a:t>
            </a:r>
          </a:p>
        </p:txBody>
      </p:sp>
      <p:pic>
        <p:nvPicPr>
          <p:cNvPr id="5124" name="Picture 4" descr="ANd9GcQP-BeMZ-19ddl3dpnBOQN7DSNXMQk_JWPlGzAa_fIXLMNTi-xr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41148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ANd9GcRLi6bOLEA9cR0uI2R6jhtyJaMKqrxwk7bzNzpv186qXmTUS_lw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405601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8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381000"/>
            <a:ext cx="8534400" cy="4267200"/>
          </a:xfrm>
        </p:spPr>
        <p:txBody>
          <a:bodyPr>
            <a:normAutofit/>
          </a:bodyPr>
          <a:lstStyle/>
          <a:p>
            <a:pPr marL="68580" indent="0" algn="ctr">
              <a:buNone/>
            </a:pPr>
            <a:r>
              <a:rPr lang="en-US" altLang="en-US" sz="3200" dirty="0"/>
              <a:t>A.M.  and  P.M. </a:t>
            </a:r>
          </a:p>
          <a:p>
            <a:pPr marL="68580" indent="0">
              <a:buNone/>
            </a:pPr>
            <a:endParaRPr lang="en-US" altLang="en-US" sz="3200" dirty="0"/>
          </a:p>
          <a:p>
            <a:pPr eaLnBrk="1" hangingPunct="1"/>
            <a:r>
              <a:rPr lang="en-US" altLang="en-US" sz="3200" dirty="0"/>
              <a:t>The hours between noon and midnight are P.M. hours. </a:t>
            </a:r>
          </a:p>
          <a:p>
            <a:pPr eaLnBrk="1" hangingPunct="1"/>
            <a:endParaRPr lang="en-US" altLang="en-US" sz="3200" dirty="0"/>
          </a:p>
          <a:p>
            <a:pPr eaLnBrk="1" hangingPunct="1"/>
            <a:endParaRPr lang="en-US" altLang="en-US" sz="3200" dirty="0"/>
          </a:p>
          <a:p>
            <a:pPr eaLnBrk="1" hangingPunct="1">
              <a:buFontTx/>
              <a:buNone/>
            </a:pPr>
            <a:r>
              <a:rPr lang="en-US" altLang="en-US" sz="3200" dirty="0"/>
              <a:t>  12:00 p.m.   		 to 		11:59 p.m.</a:t>
            </a:r>
          </a:p>
        </p:txBody>
      </p:sp>
      <p:pic>
        <p:nvPicPr>
          <p:cNvPr id="6148" name="Picture 8" descr="ANd9GcQP-BeMZ-19ddl3dpnBOQN7DSNXMQk_JWPlGzAa_fIXLMNTi-xr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44958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ANd9GcRLi6bOLEA9cR0uI2R6jhtyJaMKqrxwk7bzNzpv186qXmTUS_lw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4196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28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1905000" y="914401"/>
            <a:ext cx="8229600" cy="4525963"/>
          </a:xfrm>
        </p:spPr>
        <p:txBody>
          <a:bodyPr/>
          <a:lstStyle/>
          <a:p>
            <a:pPr marL="68580" indent="0">
              <a:buNone/>
            </a:pPr>
            <a:r>
              <a:rPr lang="en-US" altLang="en-US" sz="3600" dirty="0">
                <a:solidFill>
                  <a:schemeClr val="accent2"/>
                </a:solidFill>
              </a:rPr>
              <a:t>Do you go to sleep at night in the AM or PM?</a:t>
            </a:r>
          </a:p>
        </p:txBody>
      </p:sp>
      <p:pic>
        <p:nvPicPr>
          <p:cNvPr id="7171" name="Picture 4" descr="MC9004405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79650"/>
            <a:ext cx="33528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7591697" y="4648200"/>
            <a:ext cx="1981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6600" dirty="0">
                <a:solidFill>
                  <a:srgbClr val="FFFFFF"/>
                </a:solidFill>
              </a:rPr>
              <a:t>P.M.</a:t>
            </a:r>
          </a:p>
        </p:txBody>
      </p:sp>
    </p:spTree>
    <p:extLst>
      <p:ext uri="{BB962C8B-B14F-4D97-AF65-F5344CB8AC3E}">
        <p14:creationId xmlns:p14="http://schemas.microsoft.com/office/powerpoint/2010/main" val="23594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81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981200" y="381001"/>
            <a:ext cx="8229600" cy="4525963"/>
          </a:xfrm>
        </p:spPr>
        <p:txBody>
          <a:bodyPr/>
          <a:lstStyle/>
          <a:p>
            <a:pPr marL="68580" indent="0">
              <a:buNone/>
            </a:pPr>
            <a:r>
              <a:rPr lang="en-US" altLang="en-US" sz="4800" dirty="0">
                <a:solidFill>
                  <a:schemeClr val="accent2"/>
                </a:solidFill>
              </a:rPr>
              <a:t>Do you wake up in the AM or PM?</a:t>
            </a:r>
          </a:p>
        </p:txBody>
      </p:sp>
      <p:pic>
        <p:nvPicPr>
          <p:cNvPr id="8195" name="Picture 4" descr="MC9000566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447801"/>
            <a:ext cx="29210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8001000" y="4817858"/>
            <a:ext cx="2286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7200" dirty="0">
                <a:solidFill>
                  <a:srgbClr val="00A2E6"/>
                </a:solidFill>
              </a:rPr>
              <a:t>A.M.</a:t>
            </a:r>
          </a:p>
        </p:txBody>
      </p:sp>
    </p:spTree>
    <p:extLst>
      <p:ext uri="{BB962C8B-B14F-4D97-AF65-F5344CB8AC3E}">
        <p14:creationId xmlns:p14="http://schemas.microsoft.com/office/powerpoint/2010/main" val="170527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1"/>
            <a:ext cx="7772400" cy="1470025"/>
          </a:xfrm>
        </p:spPr>
        <p:txBody>
          <a:bodyPr>
            <a:normAutofit/>
          </a:bodyPr>
          <a:lstStyle/>
          <a:p>
            <a:r>
              <a:rPr lang="en-US" sz="5400" dirty="0"/>
              <a:t>Lesson 12-1</a:t>
            </a:r>
          </a:p>
        </p:txBody>
      </p:sp>
      <p:sp>
        <p:nvSpPr>
          <p:cNvPr id="3" name="Subtitle 2"/>
          <p:cNvSpPr>
            <a:spLocks noGrp="1"/>
          </p:cNvSpPr>
          <p:nvPr>
            <p:ph type="subTitle" idx="1"/>
          </p:nvPr>
        </p:nvSpPr>
        <p:spPr>
          <a:xfrm>
            <a:off x="1828800" y="2362200"/>
            <a:ext cx="9144000" cy="1066800"/>
          </a:xfrm>
        </p:spPr>
        <p:txBody>
          <a:bodyPr>
            <a:normAutofit/>
          </a:bodyPr>
          <a:lstStyle/>
          <a:p>
            <a:r>
              <a:rPr lang="en-US" sz="2800" dirty="0"/>
              <a:t>Time to the Half Hour and Quarter Hour</a:t>
            </a:r>
          </a:p>
        </p:txBody>
      </p:sp>
    </p:spTree>
    <p:extLst>
      <p:ext uri="{BB962C8B-B14F-4D97-AF65-F5344CB8AC3E}">
        <p14:creationId xmlns:p14="http://schemas.microsoft.com/office/powerpoint/2010/main" val="33701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0" y="0"/>
            <a:ext cx="9144000" cy="6858000"/>
          </a:xfrm>
        </p:spPr>
        <p:txBody>
          <a:bodyPr/>
          <a:lstStyle/>
          <a:p>
            <a:pPr eaLnBrk="1" hangingPunct="1"/>
            <a:r>
              <a:rPr lang="en-US" altLang="en-US" sz="3200" dirty="0">
                <a:solidFill>
                  <a:schemeClr val="bg1"/>
                </a:solidFill>
              </a:rPr>
              <a:t>Eat dinner?</a:t>
            </a:r>
          </a:p>
          <a:p>
            <a:pPr eaLnBrk="1" hangingPunct="1"/>
            <a:endParaRPr lang="en-US" altLang="en-US" sz="3200" dirty="0">
              <a:solidFill>
                <a:schemeClr val="bg1"/>
              </a:solidFill>
            </a:endParaRPr>
          </a:p>
          <a:p>
            <a:pPr eaLnBrk="1" hangingPunct="1"/>
            <a:endParaRPr lang="en-US" altLang="en-US" sz="3200" dirty="0">
              <a:solidFill>
                <a:schemeClr val="bg1"/>
              </a:solidFill>
            </a:endParaRPr>
          </a:p>
          <a:p>
            <a:pPr eaLnBrk="1" hangingPunct="1"/>
            <a:r>
              <a:rPr lang="en-US" altLang="en-US" sz="3200" dirty="0">
                <a:solidFill>
                  <a:schemeClr val="bg1"/>
                </a:solidFill>
              </a:rPr>
              <a:t>Have lunch?</a:t>
            </a:r>
          </a:p>
          <a:p>
            <a:pPr eaLnBrk="1" hangingPunct="1"/>
            <a:endParaRPr lang="en-US" altLang="en-US" sz="3200" dirty="0">
              <a:solidFill>
                <a:schemeClr val="bg1"/>
              </a:solidFill>
            </a:endParaRPr>
          </a:p>
          <a:p>
            <a:pPr eaLnBrk="1" hangingPunct="1"/>
            <a:endParaRPr lang="en-US" altLang="en-US" sz="3200" dirty="0">
              <a:solidFill>
                <a:schemeClr val="bg1"/>
              </a:solidFill>
            </a:endParaRPr>
          </a:p>
          <a:p>
            <a:pPr eaLnBrk="1" hangingPunct="1"/>
            <a:r>
              <a:rPr lang="en-US" altLang="en-US" sz="3200" dirty="0">
                <a:solidFill>
                  <a:schemeClr val="bg1"/>
                </a:solidFill>
              </a:rPr>
              <a:t>Leave School?</a:t>
            </a:r>
          </a:p>
          <a:p>
            <a:pPr eaLnBrk="1" hangingPunct="1"/>
            <a:endParaRPr lang="en-US" altLang="en-US" sz="3200" dirty="0">
              <a:solidFill>
                <a:schemeClr val="bg1"/>
              </a:solidFill>
            </a:endParaRPr>
          </a:p>
          <a:p>
            <a:pPr marL="68580" indent="0">
              <a:buNone/>
            </a:pPr>
            <a:endParaRPr lang="en-US" altLang="en-US" sz="3200" dirty="0"/>
          </a:p>
          <a:p>
            <a:pPr eaLnBrk="1" hangingPunct="1"/>
            <a:r>
              <a:rPr lang="en-US" altLang="en-US" sz="3200" b="1" dirty="0">
                <a:solidFill>
                  <a:srgbClr val="000000"/>
                </a:solidFill>
              </a:rPr>
              <a:t>Have math class?</a:t>
            </a:r>
          </a:p>
          <a:p>
            <a:pPr eaLnBrk="1" hangingPunct="1"/>
            <a:endParaRPr lang="en-US" altLang="en-US" dirty="0"/>
          </a:p>
        </p:txBody>
      </p:sp>
      <p:sp>
        <p:nvSpPr>
          <p:cNvPr id="10244" name="Text Box 4"/>
          <p:cNvSpPr txBox="1">
            <a:spLocks noChangeArrowheads="1"/>
          </p:cNvSpPr>
          <p:nvPr/>
        </p:nvSpPr>
        <p:spPr bwMode="auto">
          <a:xfrm>
            <a:off x="2286000" y="6858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a:solidFill>
                  <a:srgbClr val="FFFFFF"/>
                </a:solidFill>
              </a:rPr>
              <a:t>P.M. </a:t>
            </a:r>
          </a:p>
        </p:txBody>
      </p:sp>
      <p:sp>
        <p:nvSpPr>
          <p:cNvPr id="10245" name="Text Box 5"/>
          <p:cNvSpPr txBox="1">
            <a:spLocks noChangeArrowheads="1"/>
          </p:cNvSpPr>
          <p:nvPr/>
        </p:nvSpPr>
        <p:spPr bwMode="auto">
          <a:xfrm>
            <a:off x="2362200" y="24384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a:solidFill>
                  <a:srgbClr val="FFFFFF"/>
                </a:solidFill>
              </a:rPr>
              <a:t>P.M. </a:t>
            </a:r>
          </a:p>
        </p:txBody>
      </p:sp>
      <p:sp>
        <p:nvSpPr>
          <p:cNvPr id="10246" name="Text Box 6"/>
          <p:cNvSpPr txBox="1">
            <a:spLocks noChangeArrowheads="1"/>
          </p:cNvSpPr>
          <p:nvPr/>
        </p:nvSpPr>
        <p:spPr bwMode="auto">
          <a:xfrm>
            <a:off x="2438400" y="44196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dirty="0">
                <a:solidFill>
                  <a:srgbClr val="FFFFFF"/>
                </a:solidFill>
              </a:rPr>
              <a:t>P.M. </a:t>
            </a:r>
          </a:p>
        </p:txBody>
      </p:sp>
      <p:sp>
        <p:nvSpPr>
          <p:cNvPr id="10247" name="Text Box 7"/>
          <p:cNvSpPr txBox="1">
            <a:spLocks noChangeArrowheads="1"/>
          </p:cNvSpPr>
          <p:nvPr/>
        </p:nvSpPr>
        <p:spPr bwMode="auto">
          <a:xfrm>
            <a:off x="2362200" y="59436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FFFFFF"/>
                </a:solidFill>
              </a:rPr>
              <a:t>A.M. </a:t>
            </a:r>
          </a:p>
        </p:txBody>
      </p:sp>
      <p:pic>
        <p:nvPicPr>
          <p:cNvPr id="10248" name="Picture 8" descr="MC90002251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33400"/>
            <a:ext cx="22415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MC9001397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1" y="4038600"/>
            <a:ext cx="274796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71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0248"/>
                                        </p:tgtEl>
                                        <p:attrNameLst>
                                          <p:attrName>style.visibility</p:attrName>
                                        </p:attrNameLst>
                                      </p:cBhvr>
                                      <p:to>
                                        <p:strVal val="visible"/>
                                      </p:to>
                                    </p:set>
                                    <p:animEffect transition="in" filter="blinds(horizontal)">
                                      <p:cBhvr>
                                        <p:cTn id="11" dur="500"/>
                                        <p:tgtEl>
                                          <p:spTgt spid="10248"/>
                                        </p:tgtEl>
                                      </p:cBhvr>
                                    </p:animEffect>
                                  </p:childTnLst>
                                </p:cTn>
                              </p:par>
                              <p:par>
                                <p:cTn id="12" presetID="1" presetClass="entr" presetSubtype="0" fill="hold" nodeType="withEffect">
                                  <p:stCondLst>
                                    <p:cond delay="0"/>
                                  </p:stCondLst>
                                  <p:childTnLst>
                                    <p:set>
                                      <p:cBhvr>
                                        <p:cTn id="13" dur="1" fill="hold">
                                          <p:stCondLst>
                                            <p:cond delay="0"/>
                                          </p:stCondLst>
                                        </p:cTn>
                                        <p:tgtEl>
                                          <p:spTgt spid="10243">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249"/>
                                        </p:tgtEl>
                                        <p:attrNameLst>
                                          <p:attrName>style.visibility</p:attrName>
                                        </p:attrNameLst>
                                      </p:cBhvr>
                                      <p:to>
                                        <p:strVal val="visible"/>
                                      </p:to>
                                    </p:set>
                                    <p:animEffect transition="in" filter="blinds(horizontal)">
                                      <p:cBhvr>
                                        <p:cTn id="20" dur="500"/>
                                        <p:tgtEl>
                                          <p:spTgt spid="102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4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524000" y="1"/>
            <a:ext cx="9144000" cy="6632575"/>
          </a:xfrm>
        </p:spPr>
        <p:txBody>
          <a:bodyPr/>
          <a:lstStyle/>
          <a:p>
            <a:pPr eaLnBrk="1" hangingPunct="1"/>
            <a:r>
              <a:rPr lang="en-US" altLang="en-US" sz="2800" dirty="0"/>
              <a:t>What time would you eat lunch, 11:30 a.m. or 11:30 p.m.?</a:t>
            </a:r>
          </a:p>
          <a:p>
            <a:pPr eaLnBrk="1" hangingPunct="1"/>
            <a:endParaRPr lang="en-US" altLang="en-US" sz="2800" dirty="0"/>
          </a:p>
          <a:p>
            <a:pPr eaLnBrk="1" hangingPunct="1"/>
            <a:r>
              <a:rPr lang="en-US" altLang="en-US" sz="2800" dirty="0"/>
              <a:t>11:30 A.M.  </a:t>
            </a:r>
          </a:p>
          <a:p>
            <a:pPr eaLnBrk="1" hangingPunct="1"/>
            <a:r>
              <a:rPr lang="en-US" altLang="en-US" sz="2800" dirty="0"/>
              <a:t>11:30 P.M. is late at night!</a:t>
            </a:r>
          </a:p>
          <a:p>
            <a:pPr eaLnBrk="1" hangingPunct="1"/>
            <a:endParaRPr lang="en-US" altLang="en-US" sz="2800" dirty="0"/>
          </a:p>
          <a:p>
            <a:pPr eaLnBrk="1" hangingPunct="1"/>
            <a:endParaRPr lang="en-US" altLang="en-US" sz="2800" dirty="0"/>
          </a:p>
          <a:p>
            <a:pPr eaLnBrk="1" hangingPunct="1"/>
            <a:r>
              <a:rPr lang="en-US" altLang="en-US" sz="2800" dirty="0"/>
              <a:t>What time would you play outside, 4:00 a.m. or 4:00 p.m.?</a:t>
            </a:r>
          </a:p>
          <a:p>
            <a:pPr eaLnBrk="1" hangingPunct="1"/>
            <a:endParaRPr lang="en-US" altLang="en-US" sz="2800" dirty="0"/>
          </a:p>
          <a:p>
            <a:pPr eaLnBrk="1" hangingPunct="1"/>
            <a:r>
              <a:rPr lang="en-US" altLang="en-US" sz="2800" dirty="0"/>
              <a:t>4:00 P.M. </a:t>
            </a:r>
          </a:p>
          <a:p>
            <a:pPr eaLnBrk="1" hangingPunct="1"/>
            <a:r>
              <a:rPr lang="en-US" altLang="en-US" sz="2800" dirty="0"/>
              <a:t>4:00 A.M. is really early in the </a:t>
            </a:r>
          </a:p>
          <a:p>
            <a:pPr marL="0" indent="0">
              <a:buNone/>
            </a:pPr>
            <a:r>
              <a:rPr lang="en-US" altLang="en-US" sz="2800" dirty="0"/>
              <a:t>	         morning!</a:t>
            </a:r>
          </a:p>
        </p:txBody>
      </p:sp>
      <p:pic>
        <p:nvPicPr>
          <p:cNvPr id="11268" name="Picture 4" descr="MC9004360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419601"/>
            <a:ext cx="27432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MC90044052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85801"/>
            <a:ext cx="2667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949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3" dur="500"/>
                                        <p:tgtEl>
                                          <p:spTgt spid="11267">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126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32" dur="500"/>
                                        <p:tgtEl>
                                          <p:spTgt spid="11267">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animEffect transition="in" filter="blinds(horizontal)">
                                      <p:cBhvr>
                                        <p:cTn id="37" dur="500"/>
                                        <p:tgtEl>
                                          <p:spTgt spid="1126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267">
                                            <p:txEl>
                                              <p:pRg st="10" end="10"/>
                                            </p:txEl>
                                          </p:spTgt>
                                        </p:tgtEl>
                                        <p:attrNameLst>
                                          <p:attrName>style.visibility</p:attrName>
                                        </p:attrNameLst>
                                      </p:cBhvr>
                                      <p:to>
                                        <p:strVal val="visible"/>
                                      </p:to>
                                    </p:set>
                                    <p:animEffect transition="in" filter="blinds(horizontal)">
                                      <p:cBhvr>
                                        <p:cTn id="42"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lock_face_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
            <a:ext cx="547116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67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981200" y="685800"/>
            <a:ext cx="8229600" cy="5486400"/>
          </a:xfrm>
        </p:spPr>
        <p:txBody>
          <a:bodyPr/>
          <a:lstStyle/>
          <a:p>
            <a:pPr eaLnBrk="1" hangingPunct="1"/>
            <a:r>
              <a:rPr lang="en-US" altLang="en-US" sz="3600" dirty="0"/>
              <a:t>If we start Reading at 8:30 a.m., how else can we say it?</a:t>
            </a:r>
          </a:p>
          <a:p>
            <a:pPr eaLnBrk="1" hangingPunct="1"/>
            <a:endParaRPr lang="en-US" altLang="en-US" sz="3600" dirty="0"/>
          </a:p>
          <a:p>
            <a:pPr eaLnBrk="1" hangingPunct="1"/>
            <a:endParaRPr lang="en-US" altLang="en-US" sz="3600" dirty="0"/>
          </a:p>
          <a:p>
            <a:pPr eaLnBrk="1" hangingPunct="1"/>
            <a:endParaRPr lang="en-US" altLang="en-US" sz="3600" dirty="0"/>
          </a:p>
          <a:p>
            <a:pPr eaLnBrk="1" hangingPunct="1"/>
            <a:r>
              <a:rPr lang="en-US" altLang="en-US" sz="3600" dirty="0"/>
              <a:t>Half past 8</a:t>
            </a:r>
          </a:p>
          <a:p>
            <a:pPr eaLnBrk="1" hangingPunct="1"/>
            <a:r>
              <a:rPr lang="en-US" altLang="en-US" sz="3600" dirty="0"/>
              <a:t>30 minutes past 8</a:t>
            </a:r>
          </a:p>
          <a:p>
            <a:pPr eaLnBrk="1" hangingPunct="1"/>
            <a:r>
              <a:rPr lang="en-US" altLang="en-US" sz="3600" dirty="0"/>
              <a:t>eight thirty</a:t>
            </a:r>
          </a:p>
        </p:txBody>
      </p:sp>
      <p:pic>
        <p:nvPicPr>
          <p:cNvPr id="12291" name="Picture 4" descr="MC90044042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057400"/>
            <a:ext cx="2057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descr="nclock-08-30_34104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26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65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1" dur="500"/>
                                        <p:tgtEl>
                                          <p:spTgt spid="13315">
                                            <p:txEl>
                                              <p:pRg st="4" end="4"/>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16" dur="500"/>
                                        <p:tgtEl>
                                          <p:spTgt spid="13315">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1"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524000" y="228600"/>
            <a:ext cx="9144000" cy="5943600"/>
          </a:xfrm>
        </p:spPr>
        <p:txBody>
          <a:bodyPr/>
          <a:lstStyle/>
          <a:p>
            <a:pPr>
              <a:lnSpc>
                <a:spcPct val="90000"/>
              </a:lnSpc>
              <a:tabLst>
                <a:tab pos="5197475" algn="l"/>
              </a:tabLst>
            </a:pPr>
            <a:r>
              <a:rPr lang="en-US" altLang="en-US" sz="4000" dirty="0"/>
              <a:t>Anytime the minute hand is pointing to the 6 you can say the time is “half past” the hour. </a:t>
            </a:r>
          </a:p>
          <a:p>
            <a:pPr>
              <a:lnSpc>
                <a:spcPct val="90000"/>
              </a:lnSpc>
              <a:tabLst>
                <a:tab pos="5197475" algn="l"/>
              </a:tabLst>
            </a:pPr>
            <a:endParaRPr lang="en-US" altLang="en-US" sz="4000" dirty="0"/>
          </a:p>
          <a:p>
            <a:pPr>
              <a:lnSpc>
                <a:spcPct val="90000"/>
              </a:lnSpc>
              <a:tabLst>
                <a:tab pos="5197475" algn="l"/>
              </a:tabLst>
            </a:pPr>
            <a:endParaRPr lang="en-US" altLang="en-US" sz="4000" dirty="0"/>
          </a:p>
          <a:p>
            <a:pPr>
              <a:lnSpc>
                <a:spcPct val="90000"/>
              </a:lnSpc>
              <a:tabLst>
                <a:tab pos="5197475" algn="l"/>
              </a:tabLst>
            </a:pPr>
            <a:endParaRPr lang="en-US" altLang="en-US" sz="4000" dirty="0"/>
          </a:p>
          <a:p>
            <a:pPr>
              <a:lnSpc>
                <a:spcPct val="90000"/>
              </a:lnSpc>
              <a:tabLst>
                <a:tab pos="5197475" algn="l"/>
              </a:tabLst>
            </a:pPr>
            <a:endParaRPr lang="en-US" altLang="en-US" sz="4000" dirty="0"/>
          </a:p>
          <a:p>
            <a:pPr>
              <a:lnSpc>
                <a:spcPct val="90000"/>
              </a:lnSpc>
              <a:tabLst>
                <a:tab pos="5197475" algn="l"/>
              </a:tabLst>
            </a:pPr>
            <a:r>
              <a:rPr lang="en-US" altLang="en-US" sz="4000" dirty="0"/>
              <a:t>Make your own “half past” on your clock and then tell what it says.</a:t>
            </a:r>
          </a:p>
        </p:txBody>
      </p:sp>
      <p:pic>
        <p:nvPicPr>
          <p:cNvPr id="13315" name="Picture 5" descr="nclock-05-30_33924_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600201"/>
            <a:ext cx="28098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PubChord"/>
          <p:cNvSpPr>
            <a:spLocks noEditPoints="1" noChangeArrowheads="1"/>
          </p:cNvSpPr>
          <p:nvPr/>
        </p:nvSpPr>
        <p:spPr bwMode="auto">
          <a:xfrm rot="2700000">
            <a:off x="2438400" y="1981200"/>
            <a:ext cx="2266950" cy="2266950"/>
          </a:xfrm>
          <a:custGeom>
            <a:avLst/>
            <a:gdLst>
              <a:gd name="T0" fmla="*/ 331961 w 21600"/>
              <a:gd name="T1" fmla="*/ 331961 h 21600"/>
              <a:gd name="T2" fmla="*/ 1133370 w 21600"/>
              <a:gd name="T3" fmla="*/ 1133370 h 21600"/>
              <a:gd name="T4" fmla="*/ 1934884 w 21600"/>
              <a:gd name="T5" fmla="*/ 1934884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lnTo>
                  <a:pt x="3163" y="3163"/>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dirty="0">
              <a:solidFill>
                <a:srgbClr val="FFFFFF"/>
              </a:solidFill>
              <a:latin typeface="Gill Sans MT"/>
            </a:endParaRPr>
          </a:p>
        </p:txBody>
      </p:sp>
    </p:spTree>
    <p:extLst>
      <p:ext uri="{BB962C8B-B14F-4D97-AF65-F5344CB8AC3E}">
        <p14:creationId xmlns:p14="http://schemas.microsoft.com/office/powerpoint/2010/main" val="4247930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52600" y="228600"/>
            <a:ext cx="8686800" cy="6324600"/>
          </a:xfrm>
        </p:spPr>
        <p:txBody>
          <a:bodyPr/>
          <a:lstStyle/>
          <a:p>
            <a:pPr eaLnBrk="1" hangingPunct="1"/>
            <a:endParaRPr lang="en-US" altLang="en-US" sz="2400" dirty="0"/>
          </a:p>
          <a:p>
            <a:pPr eaLnBrk="1" hangingPunct="1"/>
            <a:r>
              <a:rPr lang="en-US" altLang="en-US" sz="3600" dirty="0"/>
              <a:t>We are out of school by 3:45 every day. How can we say it?</a:t>
            </a:r>
          </a:p>
          <a:p>
            <a:pPr marL="68580" indent="0">
              <a:buNone/>
            </a:pPr>
            <a:endParaRPr lang="en-US" altLang="en-US" sz="3600" dirty="0"/>
          </a:p>
          <a:p>
            <a:pPr eaLnBrk="1" hangingPunct="1"/>
            <a:endParaRPr lang="en-US" altLang="en-US" sz="3600" dirty="0"/>
          </a:p>
          <a:p>
            <a:pPr eaLnBrk="1" hangingPunct="1"/>
            <a:r>
              <a:rPr lang="en-US" altLang="en-US" sz="3600" dirty="0"/>
              <a:t>quarter to 4</a:t>
            </a:r>
          </a:p>
          <a:p>
            <a:pPr eaLnBrk="1" hangingPunct="1"/>
            <a:r>
              <a:rPr lang="en-US" altLang="en-US" sz="3600" dirty="0"/>
              <a:t>15 minutes to 4</a:t>
            </a:r>
          </a:p>
          <a:p>
            <a:pPr eaLnBrk="1" hangingPunct="1"/>
            <a:r>
              <a:rPr lang="en-US" altLang="en-US" sz="3600" dirty="0"/>
              <a:t>three forty-five.</a:t>
            </a:r>
          </a:p>
          <a:p>
            <a:pPr eaLnBrk="1" hangingPunct="1"/>
            <a:endParaRPr lang="en-US" altLang="en-US" dirty="0"/>
          </a:p>
        </p:txBody>
      </p:sp>
      <p:pic>
        <p:nvPicPr>
          <p:cNvPr id="15365" name="Picture 5" descr="nclock-02-45_33759_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0980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877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524000" y="0"/>
            <a:ext cx="9144000" cy="6858000"/>
          </a:xfrm>
        </p:spPr>
        <p:txBody>
          <a:bodyPr/>
          <a:lstStyle/>
          <a:p>
            <a:pPr eaLnBrk="1" hangingPunct="1"/>
            <a:r>
              <a:rPr lang="en-US" altLang="en-US" sz="4000" dirty="0"/>
              <a:t>Anytime the minute hand is pointing to the 9 you can say the time is “quarter to” the next hour. </a:t>
            </a:r>
          </a:p>
          <a:p>
            <a:pPr eaLnBrk="1" hangingPunct="1"/>
            <a:endParaRPr lang="en-US" altLang="en-US" sz="4000" dirty="0"/>
          </a:p>
          <a:p>
            <a:pPr eaLnBrk="1" hangingPunct="1"/>
            <a:endParaRPr lang="en-US" altLang="en-US" sz="4000" dirty="0"/>
          </a:p>
          <a:p>
            <a:pPr eaLnBrk="1" hangingPunct="1"/>
            <a:endParaRPr lang="en-US" altLang="en-US" sz="4000" dirty="0"/>
          </a:p>
          <a:p>
            <a:pPr eaLnBrk="1" hangingPunct="1"/>
            <a:endParaRPr lang="en-US" altLang="en-US" sz="4000" dirty="0"/>
          </a:p>
          <a:p>
            <a:pPr eaLnBrk="1" hangingPunct="1"/>
            <a:endParaRPr lang="en-US" altLang="en-US" dirty="0"/>
          </a:p>
        </p:txBody>
      </p:sp>
      <p:pic>
        <p:nvPicPr>
          <p:cNvPr id="16388" name="Picture 4" descr="nclock-02-45_33759_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30289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241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Quarter to 5</a:t>
            </a:r>
          </a:p>
        </p:txBody>
      </p:sp>
      <p:pic>
        <p:nvPicPr>
          <p:cNvPr id="22535" name="Picture 7" descr="nclock-04-45_33879_m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371601"/>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8686800" y="5057775"/>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b="1" dirty="0">
                <a:solidFill>
                  <a:srgbClr val="000000"/>
                </a:solidFill>
              </a:rPr>
              <a:t>4:45</a:t>
            </a:r>
          </a:p>
        </p:txBody>
      </p:sp>
    </p:spTree>
    <p:extLst>
      <p:ext uri="{BB962C8B-B14F-4D97-AF65-F5344CB8AC3E}">
        <p14:creationId xmlns:p14="http://schemas.microsoft.com/office/powerpoint/2010/main" val="338890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228600"/>
            <a:ext cx="8229600" cy="1143000"/>
          </a:xfrm>
        </p:spPr>
        <p:txBody>
          <a:bodyPr/>
          <a:lstStyle/>
          <a:p>
            <a:pPr eaLnBrk="1" hangingPunct="1"/>
            <a:r>
              <a:rPr lang="en-US" altLang="en-US" dirty="0"/>
              <a:t>Fifteen minutes to 8</a:t>
            </a:r>
          </a:p>
        </p:txBody>
      </p:sp>
      <p:sp>
        <p:nvSpPr>
          <p:cNvPr id="23556" name="Text Box 4"/>
          <p:cNvSpPr txBox="1">
            <a:spLocks noChangeArrowheads="1"/>
          </p:cNvSpPr>
          <p:nvPr/>
        </p:nvSpPr>
        <p:spPr bwMode="auto">
          <a:xfrm>
            <a:off x="8839200" y="51054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b="1" dirty="0">
                <a:solidFill>
                  <a:srgbClr val="000000"/>
                </a:solidFill>
              </a:rPr>
              <a:t>7:45</a:t>
            </a:r>
          </a:p>
        </p:txBody>
      </p:sp>
      <p:pic>
        <p:nvPicPr>
          <p:cNvPr id="23558" name="Picture 6" descr="nclock-07-45_34059_m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1295401"/>
            <a:ext cx="42957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789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Fifteen minutes after 7</a:t>
            </a:r>
          </a:p>
        </p:txBody>
      </p:sp>
      <p:sp>
        <p:nvSpPr>
          <p:cNvPr id="24580" name="Text Box 4"/>
          <p:cNvSpPr txBox="1">
            <a:spLocks noChangeArrowheads="1"/>
          </p:cNvSpPr>
          <p:nvPr/>
        </p:nvSpPr>
        <p:spPr bwMode="auto">
          <a:xfrm>
            <a:off x="8610600" y="4981575"/>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b="1" dirty="0">
                <a:solidFill>
                  <a:srgbClr val="000000"/>
                </a:solidFill>
              </a:rPr>
              <a:t>7:15</a:t>
            </a:r>
          </a:p>
        </p:txBody>
      </p:sp>
      <p:pic>
        <p:nvPicPr>
          <p:cNvPr id="24582" name="Picture 6" descr="nclock-07-15_34029_m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1295401"/>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87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a:xfrm>
            <a:off x="1828800" y="1295401"/>
            <a:ext cx="8534400" cy="4038601"/>
          </a:xfrm>
        </p:spPr>
        <p:txBody>
          <a:bodyPr>
            <a:normAutofit/>
          </a:bodyPr>
          <a:lstStyle/>
          <a:p>
            <a:pPr marL="68580" indent="0" algn="ctr">
              <a:buNone/>
            </a:pPr>
            <a:r>
              <a:rPr lang="en-US" sz="3200" dirty="0"/>
              <a:t>I can tell time to the nearest half hour and quarter hour using analog and digital clocks, and identify times as A.M. or P.M.</a:t>
            </a:r>
          </a:p>
          <a:p>
            <a:pPr marL="68580" indent="0" algn="ctr">
              <a:buNone/>
            </a:pPr>
            <a:endParaRPr lang="en-US" sz="3200" dirty="0"/>
          </a:p>
          <a:p>
            <a:pPr marL="68580" indent="0" algn="ctr">
              <a:buNone/>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99" y="3357562"/>
            <a:ext cx="209239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035" y="3340144"/>
            <a:ext cx="214299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06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Half past 4</a:t>
            </a:r>
          </a:p>
        </p:txBody>
      </p:sp>
      <p:sp>
        <p:nvSpPr>
          <p:cNvPr id="25604" name="Text Box 4"/>
          <p:cNvSpPr>
            <a:spLocks noGrp="1" noChangeArrowheads="1"/>
          </p:cNvSpPr>
          <p:nvPr>
            <p:ph idx="1"/>
          </p:nvPr>
        </p:nvSpPr>
        <p:spPr>
          <a:xfrm>
            <a:off x="8839200" y="5257800"/>
            <a:ext cx="1447800" cy="609600"/>
          </a:xfrm>
        </p:spPr>
        <p:txBody>
          <a:bodyPr>
            <a:normAutofit lnSpcReduction="10000"/>
          </a:bodyPr>
          <a:lstStyle/>
          <a:p>
            <a:pPr eaLnBrk="1" hangingPunct="1">
              <a:spcBef>
                <a:spcPct val="50000"/>
              </a:spcBef>
              <a:buFontTx/>
              <a:buNone/>
            </a:pPr>
            <a:r>
              <a:rPr lang="en-US" altLang="en-US" sz="3600" b="1" dirty="0">
                <a:solidFill>
                  <a:srgbClr val="000000"/>
                </a:solidFill>
              </a:rPr>
              <a:t>4:30</a:t>
            </a:r>
          </a:p>
        </p:txBody>
      </p:sp>
      <p:pic>
        <p:nvPicPr>
          <p:cNvPr id="25606" name="Picture 6" descr="nclock-04-30_33864_m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1295401"/>
            <a:ext cx="43719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99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Quarter after 5</a:t>
            </a:r>
          </a:p>
        </p:txBody>
      </p:sp>
      <p:sp>
        <p:nvSpPr>
          <p:cNvPr id="26628" name="Text Box 4"/>
          <p:cNvSpPr txBox="1">
            <a:spLocks noChangeArrowheads="1"/>
          </p:cNvSpPr>
          <p:nvPr/>
        </p:nvSpPr>
        <p:spPr bwMode="auto">
          <a:xfrm>
            <a:off x="8686800" y="5257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b="1" dirty="0">
                <a:solidFill>
                  <a:srgbClr val="000000"/>
                </a:solidFill>
              </a:rPr>
              <a:t>5:15</a:t>
            </a:r>
          </a:p>
        </p:txBody>
      </p:sp>
      <p:pic>
        <p:nvPicPr>
          <p:cNvPr id="26630" name="Picture 6" descr="nclock-05-15_33909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192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66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blinds(horizontal)">
                                      <p:cBhvr>
                                        <p:cTn id="11"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a:t>Quarter to 9</a:t>
            </a:r>
          </a:p>
        </p:txBody>
      </p:sp>
      <p:sp>
        <p:nvSpPr>
          <p:cNvPr id="27652" name="Text Box 4"/>
          <p:cNvSpPr txBox="1">
            <a:spLocks noChangeArrowheads="1"/>
          </p:cNvSpPr>
          <p:nvPr/>
        </p:nvSpPr>
        <p:spPr bwMode="auto">
          <a:xfrm>
            <a:off x="8763000" y="522732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400" b="1" dirty="0">
                <a:solidFill>
                  <a:srgbClr val="000000"/>
                </a:solidFill>
              </a:rPr>
              <a:t>8:45</a:t>
            </a:r>
          </a:p>
        </p:txBody>
      </p:sp>
      <p:pic>
        <p:nvPicPr>
          <p:cNvPr id="27654" name="Picture 6" descr="nclock-08-45_34119_m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265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ox(in)">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ox(in)">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990600"/>
          </a:xfrm>
        </p:spPr>
        <p:txBody>
          <a:bodyPr/>
          <a:lstStyle/>
          <a:p>
            <a:r>
              <a:rPr lang="en-US" dirty="0"/>
              <a:t>Vocabulary</a:t>
            </a:r>
          </a:p>
        </p:txBody>
      </p:sp>
      <p:pic>
        <p:nvPicPr>
          <p:cNvPr id="2056"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6052" y="1143000"/>
            <a:ext cx="701463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6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1447800"/>
            <a:ext cx="72060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99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177" y="152401"/>
            <a:ext cx="83820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376489"/>
            <a:ext cx="8382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4472804"/>
            <a:ext cx="8382000" cy="223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24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 the purpose</a:t>
            </a:r>
          </a:p>
        </p:txBody>
      </p:sp>
      <p:sp>
        <p:nvSpPr>
          <p:cNvPr id="3" name="Content Placeholder 2"/>
          <p:cNvSpPr>
            <a:spLocks noGrp="1"/>
          </p:cNvSpPr>
          <p:nvPr>
            <p:ph idx="1"/>
          </p:nvPr>
        </p:nvSpPr>
        <p:spPr>
          <a:xfrm>
            <a:off x="1828800" y="1295401"/>
            <a:ext cx="8610600" cy="4038601"/>
          </a:xfrm>
        </p:spPr>
        <p:txBody>
          <a:bodyPr>
            <a:normAutofit/>
          </a:bodyPr>
          <a:lstStyle/>
          <a:p>
            <a:pPr marL="68580" indent="0" algn="ctr">
              <a:buNone/>
            </a:pPr>
            <a:r>
              <a:rPr lang="en-US" sz="2800" dirty="0"/>
              <a:t>You know how to tell time to the hour.  You also know how to count by ones and fives.  Today, you will use these skills to help you tell other times on a clock.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766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815" y="3276600"/>
            <a:ext cx="258603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75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0" y="1832518"/>
            <a:ext cx="7772400" cy="1470025"/>
          </a:xfrm>
        </p:spPr>
        <p:txBody>
          <a:bodyPr/>
          <a:lstStyle/>
          <a:p>
            <a:pPr algn="ctr" eaLnBrk="1" hangingPunct="1"/>
            <a:r>
              <a:rPr lang="en-US" altLang="en-US" dirty="0"/>
              <a:t>What are some important times in your day?</a:t>
            </a:r>
          </a:p>
        </p:txBody>
      </p:sp>
      <p:sp>
        <p:nvSpPr>
          <p:cNvPr id="2051" name="Rectangle 3"/>
          <p:cNvSpPr>
            <a:spLocks noGrp="1" noChangeArrowheads="1"/>
          </p:cNvSpPr>
          <p:nvPr>
            <p:ph type="subTitle" idx="1"/>
          </p:nvPr>
        </p:nvSpPr>
        <p:spPr>
          <a:xfrm>
            <a:off x="2285999" y="3819453"/>
            <a:ext cx="7543800" cy="1752600"/>
          </a:xfrm>
        </p:spPr>
        <p:txBody>
          <a:bodyPr/>
          <a:lstStyle/>
          <a:p>
            <a:pPr algn="ctr" eaLnBrk="1" hangingPunct="1"/>
            <a:r>
              <a:rPr lang="en-US" altLang="en-US" sz="4000" dirty="0"/>
              <a:t>How do you know when its time to go?</a:t>
            </a:r>
          </a:p>
        </p:txBody>
      </p:sp>
      <p:pic>
        <p:nvPicPr>
          <p:cNvPr id="4" name="Picture 4" descr="MC9004405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771" y="5486400"/>
            <a:ext cx="1752600" cy="123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mmcshane\AppData\Local\Microsoft\Windows\Temporary Internet Files\Content.IE5\9XC5SRSR\MC9004405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5187950"/>
            <a:ext cx="1828800"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mcshane\AppData\Local\Microsoft\Windows\Temporary Internet Files\Content.IE5\KE9XCTDO\MC90044055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7188" y="35312"/>
            <a:ext cx="11652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mcshane\AppData\Local\Microsoft\Windows\Temporary Internet Files\Content.IE5\9XC5SRSR\MC9000889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4989" y="35312"/>
            <a:ext cx="1768450" cy="180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5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a:xfrm>
            <a:off x="2209800" y="1600200"/>
            <a:ext cx="7772400" cy="3733800"/>
          </a:xfrm>
        </p:spPr>
        <p:txBody>
          <a:bodyPr>
            <a:normAutofit/>
          </a:bodyPr>
          <a:lstStyle/>
          <a:p>
            <a:pPr marL="68580" indent="0">
              <a:buNone/>
            </a:pPr>
            <a:r>
              <a:rPr lang="en-US" sz="2800" dirty="0"/>
              <a:t>In your daily life, when is reading a clock and being able to tell time important? </a:t>
            </a:r>
          </a:p>
          <a:p>
            <a:pPr marL="68580" indent="0">
              <a:buNone/>
            </a:pPr>
            <a:endParaRPr lang="en-US" sz="2800" dirty="0"/>
          </a:p>
          <a:p>
            <a:pPr marL="68580" indent="0">
              <a:buNone/>
            </a:pPr>
            <a:r>
              <a:rPr lang="en-US" sz="2800" dirty="0"/>
              <a:t>Waking up to get to school on time. </a:t>
            </a:r>
          </a:p>
          <a:p>
            <a:pPr marL="68580" indent="0">
              <a:buNone/>
            </a:pPr>
            <a:r>
              <a:rPr lang="en-US" sz="2800" dirty="0"/>
              <a:t>Going to a doctor’s appointment</a:t>
            </a:r>
          </a:p>
          <a:p>
            <a:pPr marL="68580" indent="0">
              <a:buNone/>
            </a:pPr>
            <a:r>
              <a:rPr lang="en-US" sz="2800" dirty="0"/>
              <a:t>Going to recess and lunch at school.  </a:t>
            </a:r>
          </a:p>
          <a:p>
            <a:pPr marL="68580" indent="0">
              <a:buNone/>
            </a:pPr>
            <a:r>
              <a:rPr lang="en-US" sz="2800" dirty="0"/>
              <a:t>Being on time for a job.</a:t>
            </a:r>
          </a:p>
          <a:p>
            <a:pPr marL="68580" indent="0">
              <a:buNone/>
            </a:pPr>
            <a:endParaRPr lang="en-US" sz="2400" dirty="0"/>
          </a:p>
        </p:txBody>
      </p:sp>
    </p:spTree>
    <p:extLst>
      <p:ext uri="{BB962C8B-B14F-4D97-AF65-F5344CB8AC3E}">
        <p14:creationId xmlns:p14="http://schemas.microsoft.com/office/powerpoint/2010/main" val="5519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754</Words>
  <Application>Microsoft Office PowerPoint</Application>
  <PresentationFormat>Widescreen</PresentationFormat>
  <Paragraphs>138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Gill Sans MT</vt:lpstr>
      <vt:lpstr>Wingdings 3</vt:lpstr>
      <vt:lpstr>Urban Pop</vt:lpstr>
      <vt:lpstr>Time Unit</vt:lpstr>
      <vt:lpstr>Lesson 12-1</vt:lpstr>
      <vt:lpstr>Objective</vt:lpstr>
      <vt:lpstr>Vocabulary</vt:lpstr>
      <vt:lpstr>Vocabulary</vt:lpstr>
      <vt:lpstr>PowerPoint Presentation</vt:lpstr>
      <vt:lpstr>Set the purpose</vt:lpstr>
      <vt:lpstr>What are some important times in your day?</vt:lpstr>
      <vt:lpstr>Connect</vt:lpstr>
      <vt:lpstr>Pose the problem</vt:lpstr>
      <vt:lpstr>Whole-Class Discussion</vt:lpstr>
      <vt:lpstr>Whole-class discussion</vt:lpstr>
      <vt:lpstr>PowerPoint Presentation</vt:lpstr>
      <vt:lpstr>PowerPoint Presentation</vt:lpstr>
      <vt:lpstr>Teaching Tool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Quarter to 5</vt:lpstr>
      <vt:lpstr>Fifteen minutes to 8</vt:lpstr>
      <vt:lpstr>Fifteen minutes after 7</vt:lpstr>
      <vt:lpstr>Half past 4</vt:lpstr>
      <vt:lpstr>Quarter after 5</vt:lpstr>
      <vt:lpstr>Quarter to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Fennell</dc:creator>
  <cp:lastModifiedBy>Michael Fennell</cp:lastModifiedBy>
  <cp:revision>2</cp:revision>
  <dcterms:created xsi:type="dcterms:W3CDTF">2021-04-03T01:10:43Z</dcterms:created>
  <dcterms:modified xsi:type="dcterms:W3CDTF">2021-04-03T01:38:47Z</dcterms:modified>
</cp:coreProperties>
</file>