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79" r:id="rId3"/>
    <p:sldId id="287" r:id="rId4"/>
    <p:sldId id="288" r:id="rId5"/>
    <p:sldId id="289" r:id="rId6"/>
    <p:sldId id="271" r:id="rId7"/>
    <p:sldId id="291" r:id="rId8"/>
    <p:sldId id="292" r:id="rId9"/>
    <p:sldId id="293" r:id="rId10"/>
    <p:sldId id="294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8" autoAdjust="0"/>
    <p:restoredTop sz="94660"/>
  </p:normalViewPr>
  <p:slideViewPr>
    <p:cSldViewPr>
      <p:cViewPr>
        <p:scale>
          <a:sx n="75" d="100"/>
          <a:sy n="75" d="100"/>
        </p:scale>
        <p:origin x="-72" y="-31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pPr/>
              <a:t>11/27/2012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pPr/>
              <a:t>11/27/2012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7630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11/27/2012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11/27/2012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pPr/>
              <a:t>11/27/2012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11/27/2012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Spence Agee, Superintendent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9412" y="1905002"/>
            <a:ext cx="11506200" cy="2147926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Autauga County Schools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132012" y="5638800"/>
            <a:ext cx="79248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i="1" dirty="0" smtClean="0"/>
              <a:t>Every Student a Graduate; Every Graduate a Success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108287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701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Autauga County Schools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057400"/>
            <a:ext cx="7848600" cy="4572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800" dirty="0" smtClean="0">
                <a:latin typeface="Century Schoolbook" pitchFamily="18" charset="0"/>
              </a:rPr>
              <a:t>OUR  STUDENTS</a:t>
            </a:r>
          </a:p>
          <a:p>
            <a:pPr algn="ctr">
              <a:buNone/>
            </a:pPr>
            <a:endParaRPr lang="en-US" sz="1500" b="1" dirty="0" smtClean="0">
              <a:latin typeface="Century Schoolbook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300" dirty="0" smtClean="0">
                <a:latin typeface="Century Schoolbook" pitchFamily="18" charset="0"/>
                <a:cs typeface="Arial" pitchFamily="34" charset="0"/>
              </a:rPr>
              <a:t>9,826  Students</a:t>
            </a:r>
          </a:p>
          <a:p>
            <a:pPr>
              <a:lnSpc>
                <a:spcPct val="120000"/>
              </a:lnSpc>
            </a:pPr>
            <a:r>
              <a:rPr lang="en-US" sz="4300" dirty="0" smtClean="0">
                <a:latin typeface="Century Schoolbook" pitchFamily="18" charset="0"/>
                <a:cs typeface="Arial" pitchFamily="34" charset="0"/>
              </a:rPr>
              <a:t>46%  Free/Reduced Lunch Students</a:t>
            </a:r>
          </a:p>
          <a:p>
            <a:pPr>
              <a:lnSpc>
                <a:spcPct val="120000"/>
              </a:lnSpc>
            </a:pPr>
            <a:r>
              <a:rPr lang="en-US" sz="4300" dirty="0" smtClean="0">
                <a:latin typeface="Century Schoolbook" pitchFamily="18" charset="0"/>
                <a:cs typeface="Arial" pitchFamily="34" charset="0"/>
              </a:rPr>
              <a:t>9%  Special Education Students</a:t>
            </a:r>
          </a:p>
          <a:p>
            <a:pPr>
              <a:lnSpc>
                <a:spcPct val="120000"/>
              </a:lnSpc>
            </a:pPr>
            <a:r>
              <a:rPr lang="en-US" sz="4300" dirty="0" smtClean="0">
                <a:latin typeface="Century Schoolbook" pitchFamily="18" charset="0"/>
                <a:cs typeface="Arial" pitchFamily="34" charset="0"/>
              </a:rPr>
              <a:t>6%  Gifted Students</a:t>
            </a:r>
          </a:p>
          <a:p>
            <a:pPr>
              <a:lnSpc>
                <a:spcPct val="120000"/>
              </a:lnSpc>
            </a:pPr>
            <a:r>
              <a:rPr lang="en-US" sz="4300" dirty="0" smtClean="0">
                <a:latin typeface="Century Schoolbook" pitchFamily="18" charset="0"/>
                <a:cs typeface="Arial" pitchFamily="34" charset="0"/>
              </a:rPr>
              <a:t>3%  English Language Learners</a:t>
            </a:r>
          </a:p>
          <a:p>
            <a:pPr>
              <a:buNone/>
            </a:pPr>
            <a:endParaRPr lang="en-US" sz="4800" dirty="0" smtClean="0"/>
          </a:p>
          <a:p>
            <a:endParaRPr lang="en-US" sz="4800" dirty="0" smtClean="0"/>
          </a:p>
        </p:txBody>
      </p:sp>
      <p:pic>
        <p:nvPicPr>
          <p:cNvPr id="12290" name="Picture 2" descr="C:\Users\RachelS\AppData\Local\Microsoft\Windows\Temporary Internet Files\Content.IE5\QTC4Z3OA\MP90043947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212" y="1701964"/>
            <a:ext cx="3503613" cy="5156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521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701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Autauga County Schools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1752600"/>
            <a:ext cx="11430001" cy="472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entury Schoolbook" pitchFamily="18" charset="0"/>
              </a:rPr>
              <a:t>Highest Graduation Rate in River Region Area- 81%</a:t>
            </a:r>
          </a:p>
          <a:p>
            <a:pPr>
              <a:buNone/>
            </a:pPr>
            <a:endParaRPr lang="en-US" sz="900" dirty="0" smtClean="0">
              <a:latin typeface="Century Schoolbook" pitchFamily="18" charset="0"/>
            </a:endParaRPr>
          </a:p>
          <a:p>
            <a:r>
              <a:rPr lang="en-US" sz="3600" dirty="0" smtClean="0">
                <a:latin typeface="Century Schoolbook" pitchFamily="18" charset="0"/>
              </a:rPr>
              <a:t>Made AYP in all areas: Reading, Math, Graduation Rate, &amp; Attendance</a:t>
            </a:r>
          </a:p>
          <a:p>
            <a:pPr>
              <a:buNone/>
            </a:pPr>
            <a:endParaRPr lang="en-US" sz="1100" dirty="0" smtClean="0">
              <a:latin typeface="Century Schoolbook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Century Schoolbook" pitchFamily="18" charset="0"/>
              </a:rPr>
              <a:t>ACT scores above state average                                 in all areas</a:t>
            </a:r>
          </a:p>
          <a:p>
            <a:endParaRPr lang="en-US" sz="4000" dirty="0" smtClean="0">
              <a:latin typeface="Century Schoolbook" pitchFamily="18" charset="0"/>
              <a:cs typeface="Arial" pitchFamily="34" charset="0"/>
            </a:endParaRPr>
          </a:p>
          <a:p>
            <a:endParaRPr lang="en-US" sz="4800" dirty="0" smtClean="0"/>
          </a:p>
          <a:p>
            <a:endParaRPr lang="en-US" sz="4800" dirty="0" smtClean="0"/>
          </a:p>
        </p:txBody>
      </p:sp>
      <p:pic>
        <p:nvPicPr>
          <p:cNvPr id="28677" name="Picture 5" descr="C:\Users\RachelS\AppData\Local\Microsoft\Windows\Temporary Internet Files\Content.IE5\87ULRR0Z\MP9004394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9892" y="4114800"/>
            <a:ext cx="4108931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521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701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Autauga County Schools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08412" y="1905000"/>
            <a:ext cx="7848600" cy="47244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Century Schoolbook" pitchFamily="18" charset="0"/>
              </a:rPr>
              <a:t>91% of students in Grades 3-8 are at or above proficiency level in Reading</a:t>
            </a:r>
          </a:p>
          <a:p>
            <a:pPr>
              <a:buNone/>
            </a:pPr>
            <a:endParaRPr lang="en-US" sz="3500" dirty="0" smtClean="0">
              <a:latin typeface="Century Schoolbook" pitchFamily="18" charset="0"/>
            </a:endParaRPr>
          </a:p>
          <a:p>
            <a:r>
              <a:rPr lang="en-US" sz="3500" dirty="0" smtClean="0">
                <a:latin typeface="Century Schoolbook" pitchFamily="18" charset="0"/>
              </a:rPr>
              <a:t>89% of students in Grades 3-8 are at or above proficiency levels in Math</a:t>
            </a:r>
          </a:p>
          <a:p>
            <a:endParaRPr lang="en-US" sz="3200" b="1" dirty="0" smtClean="0">
              <a:latin typeface="Century Schoolbook" pitchFamily="18" charset="0"/>
            </a:endParaRPr>
          </a:p>
          <a:p>
            <a:endParaRPr lang="en-US" sz="4000" dirty="0" smtClean="0">
              <a:latin typeface="Century Schoolbook" pitchFamily="18" charset="0"/>
              <a:cs typeface="Arial" pitchFamily="34" charset="0"/>
            </a:endParaRPr>
          </a:p>
          <a:p>
            <a:endParaRPr lang="en-US" sz="4800" dirty="0" smtClean="0"/>
          </a:p>
          <a:p>
            <a:endParaRPr lang="en-US" sz="4800" dirty="0" smtClean="0"/>
          </a:p>
        </p:txBody>
      </p:sp>
      <p:pic>
        <p:nvPicPr>
          <p:cNvPr id="29709" name="Picture 13" descr="C:\Users\RachelS\AppData\Local\Microsoft\Windows\Temporary Internet Files\Content.IE5\QTC4Z3OA\MP900442364[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4544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521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1219199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6000" dirty="0" smtClean="0"/>
              <a:t>Changes  for  2012-2013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3" y="1447800"/>
            <a:ext cx="8229599" cy="50292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Implement Alabama’s Common Core              Standards</a:t>
            </a:r>
          </a:p>
          <a:p>
            <a:pPr algn="l"/>
            <a:r>
              <a:rPr lang="en-US" sz="3200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Expand the role of Reading Coach K-3 to Instructional Coach K-12</a:t>
            </a:r>
          </a:p>
          <a:p>
            <a:pPr algn="l"/>
            <a:endParaRPr lang="en-US" sz="3200" dirty="0" smtClean="0"/>
          </a:p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Establish Ninth Grade Academy and hire a Graduation Coach at PHS</a:t>
            </a:r>
          </a:p>
          <a:p>
            <a:pPr algn="l"/>
            <a:endParaRPr lang="en-US" sz="3200" dirty="0" smtClean="0"/>
          </a:p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Implement new research-based language arts program for at-risk students</a:t>
            </a:r>
          </a:p>
          <a:p>
            <a:pPr algn="l"/>
            <a:endParaRPr lang="en-US" sz="3200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195" name="Picture 3" descr="C:\Users\RachelS\AppData\Local\Microsoft\Windows\Temporary Internet Files\Content.IE5\87ULRR0Z\MP9102209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192" y="1219200"/>
            <a:ext cx="3763633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955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1219199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6000" dirty="0" smtClean="0"/>
              <a:t>Changes  for  2012-2013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295400"/>
            <a:ext cx="7772400" cy="5562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Implement Positive Behavior Supports    model to reduce discipline infractions </a:t>
            </a:r>
          </a:p>
          <a:p>
            <a:pPr algn="l"/>
            <a:endParaRPr lang="en-US" sz="3200" dirty="0" smtClean="0"/>
          </a:p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New truancy policy</a:t>
            </a:r>
          </a:p>
          <a:p>
            <a:pPr algn="l">
              <a:buFont typeface="Arial" pitchFamily="34" charset="0"/>
              <a:buChar char="•"/>
            </a:pPr>
            <a:endParaRPr lang="en-US" sz="3200" dirty="0" smtClean="0"/>
          </a:p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Renovate the district website</a:t>
            </a:r>
          </a:p>
          <a:p>
            <a:pPr algn="l">
              <a:buFont typeface="Arial" pitchFamily="34" charset="0"/>
              <a:buChar char="•"/>
            </a:pPr>
            <a:endParaRPr lang="en-US" sz="3200" dirty="0" smtClean="0"/>
          </a:p>
          <a:p>
            <a:pPr algn="l">
              <a:buFont typeface="Arial" pitchFamily="34" charset="0"/>
              <a:buChar char="•"/>
            </a:pPr>
            <a:r>
              <a:rPr lang="en-US" sz="3600" dirty="0" smtClean="0"/>
              <a:t>Implement new STRATEGIC PLAN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Promote student learning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Increase parent &amp; community involvement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Demonstrate fiscally responsible practices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24" name="Picture 4" descr="C:\Users\RachelS\AppData\Local\Microsoft\Windows\Temporary Internet Files\Content.IE5\IC7IM7PQ\MP9004394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8144" y="1219200"/>
            <a:ext cx="3780681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955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1219199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6000" dirty="0" smtClean="0"/>
              <a:t>FUNDING CHALLENGES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3212" y="1371600"/>
            <a:ext cx="7772400" cy="5257800"/>
          </a:xfrm>
        </p:spPr>
        <p:txBody>
          <a:bodyPr/>
          <a:lstStyle/>
          <a:p>
            <a:pPr algn="r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600" dirty="0" smtClean="0"/>
              <a:t>Steps to recoup state mandated               operating balance</a:t>
            </a:r>
          </a:p>
          <a:p>
            <a:pPr algn="r">
              <a:lnSpc>
                <a:spcPct val="250000"/>
              </a:lnSpc>
              <a:buFont typeface="Arial" pitchFamily="34" charset="0"/>
              <a:buChar char="•"/>
            </a:pPr>
            <a:r>
              <a:rPr lang="en-US" sz="3600" dirty="0" smtClean="0"/>
              <a:t>Student textbooks</a:t>
            </a:r>
          </a:p>
          <a:p>
            <a:pPr algn="r">
              <a:lnSpc>
                <a:spcPct val="250000"/>
              </a:lnSpc>
              <a:buFont typeface="Arial" pitchFamily="34" charset="0"/>
              <a:buChar char="•"/>
            </a:pPr>
            <a:r>
              <a:rPr lang="en-US" sz="3600" dirty="0" smtClean="0"/>
              <a:t>School Bus- Fleet Renewal</a:t>
            </a:r>
          </a:p>
          <a:p>
            <a:pPr algn="r">
              <a:lnSpc>
                <a:spcPct val="250000"/>
              </a:lnSpc>
              <a:buFont typeface="Arial" pitchFamily="34" charset="0"/>
              <a:buChar char="•"/>
            </a:pPr>
            <a:r>
              <a:rPr lang="en-US" sz="3600" dirty="0" smtClean="0"/>
              <a:t>Five Year Capital Improvement Plan</a:t>
            </a: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endParaRPr lang="en-US" sz="3600" dirty="0"/>
          </a:p>
        </p:txBody>
      </p:sp>
      <p:pic>
        <p:nvPicPr>
          <p:cNvPr id="1029" name="Picture 5" descr="C:\Users\RachelS\AppData\Local\Microsoft\Windows\Temporary Internet Files\Content.IE5\87ULRR0Z\MP900442442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8833"/>
            <a:ext cx="4038600" cy="5609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955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1219199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6000" dirty="0" smtClean="0"/>
              <a:t>TRENDS IN EDUCATION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295400"/>
            <a:ext cx="7772400" cy="5562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16002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 smtClean="0"/>
              <a:t>Implementation of new College &amp; Career Readiness Standards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4800" dirty="0" smtClean="0"/>
              <a:t>ACT Quality Core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4800" dirty="0" smtClean="0"/>
              <a:t>New State Accountability System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96955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16764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Autauga County Schools</a:t>
            </a:r>
            <a:br>
              <a:rPr lang="en-US" sz="6000" dirty="0" smtClean="0"/>
            </a:br>
            <a:r>
              <a:rPr lang="en-US" sz="6000" dirty="0" smtClean="0"/>
              <a:t>      </a:t>
            </a:r>
            <a:r>
              <a:rPr lang="en-US" sz="2400" dirty="0" smtClean="0">
                <a:latin typeface="Lucida Handwriting" pitchFamily="66" charset="0"/>
              </a:rPr>
              <a:t>Every Student a Graduate; Every Graduate a Success</a:t>
            </a:r>
            <a:endParaRPr lang="en-US" sz="2400" dirty="0">
              <a:latin typeface="Lucida Handwriting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412" y="1524000"/>
            <a:ext cx="7467600" cy="5105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3600" u="sng" dirty="0" smtClean="0"/>
              <a:t>STRATEGIC GOALS:</a:t>
            </a:r>
          </a:p>
          <a:p>
            <a:pPr>
              <a:lnSpc>
                <a:spcPct val="200000"/>
              </a:lnSpc>
            </a:pPr>
            <a:endParaRPr lang="en-US" sz="800" b="1" dirty="0" smtClean="0"/>
          </a:p>
          <a:p>
            <a:pPr marL="514350" indent="-51435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600" dirty="0" smtClean="0"/>
              <a:t>Promote student learning.</a:t>
            </a:r>
          </a:p>
          <a:p>
            <a:pPr marL="514350" indent="-514350" algn="l">
              <a:lnSpc>
                <a:spcPct val="100000"/>
              </a:lnSpc>
            </a:pPr>
            <a:endParaRPr lang="en-US" sz="3600" dirty="0" smtClean="0"/>
          </a:p>
          <a:p>
            <a:pPr marL="514350" indent="-51435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600" dirty="0" smtClean="0"/>
              <a:t>Increase parent &amp; community involvement</a:t>
            </a:r>
          </a:p>
          <a:p>
            <a:pPr marL="514350" indent="-514350" algn="l">
              <a:lnSpc>
                <a:spcPct val="100000"/>
              </a:lnSpc>
            </a:pPr>
            <a:endParaRPr lang="en-US" sz="3600" dirty="0" smtClean="0"/>
          </a:p>
          <a:p>
            <a:pPr marL="514350" indent="-51435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600" dirty="0" smtClean="0"/>
              <a:t>Demonstrate fiscal responsibility</a:t>
            </a:r>
            <a:endParaRPr lang="en-US" sz="3600" dirty="0"/>
          </a:p>
        </p:txBody>
      </p:sp>
      <p:pic>
        <p:nvPicPr>
          <p:cNvPr id="3097" name="Picture 25" descr="C:\Users\RachelS\AppData\Local\Microsoft\Windows\Temporary Internet Files\Content.IE5\G2A76NAG\MP9004424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4425" y="1676400"/>
            <a:ext cx="34544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955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</Words>
  <Application>Microsoft Office PowerPoint</Application>
  <PresentationFormat>Custom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Red Radial 16x9</vt:lpstr>
      <vt:lpstr>Autauga County Schools</vt:lpstr>
      <vt:lpstr>Autauga County Schools </vt:lpstr>
      <vt:lpstr>Autauga County Schools </vt:lpstr>
      <vt:lpstr>Autauga County Schools </vt:lpstr>
      <vt:lpstr>Changes  for  2012-2013 </vt:lpstr>
      <vt:lpstr>Changes  for  2012-2013 </vt:lpstr>
      <vt:lpstr>FUNDING CHALLENGES</vt:lpstr>
      <vt:lpstr>TRENDS IN EDUCATION</vt:lpstr>
      <vt:lpstr>  Autauga County Schools       Every Student a Graduate; Every Graduate a Success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2012-11-27T21:45:57Z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