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8"/>
  </p:notesMasterIdLst>
  <p:sldIdLst>
    <p:sldId id="256" r:id="rId2"/>
    <p:sldId id="257" r:id="rId3"/>
    <p:sldId id="258" r:id="rId4"/>
    <p:sldId id="259" r:id="rId5"/>
    <p:sldId id="260" r:id="rId6"/>
    <p:sldId id="261" r:id="rId7"/>
    <p:sldId id="262" r:id="rId8"/>
    <p:sldId id="275" r:id="rId9"/>
    <p:sldId id="276" r:id="rId10"/>
    <p:sldId id="277" r:id="rId11"/>
    <p:sldId id="278" r:id="rId12"/>
    <p:sldId id="279" r:id="rId13"/>
    <p:sldId id="280" r:id="rId14"/>
    <p:sldId id="281" r:id="rId15"/>
    <p:sldId id="282" r:id="rId16"/>
    <p:sldId id="283" r:id="rId17"/>
  </p:sldIdLst>
  <p:sldSz cx="12192000" cy="6858000"/>
  <p:notesSz cx="6858000" cy="9144000"/>
  <p:embeddedFontLs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Garamond" panose="02020404030301010803" pitchFamily="18"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g7tFeN8Dx3/v+N1Xr11FhIZV1m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06525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50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ce6b7cc05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ce6b7cc0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93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ce6b7cc0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7ce6b7cc0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01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ce6b7cc0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ce6b7cc0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75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ce6b7cc05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ce6b7cc05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ce6b7cc0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ce6b7cc0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76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ce6b7cc05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7ce6b7cc0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60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ce6b7cc05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ce6b7cc0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10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52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06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9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ce6b7c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7ce6b7cc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24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65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12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ce6b7cc0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ce6b7cc0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48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ce6b7cc05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ce6b7cc05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92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87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615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7045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9388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3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464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9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662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674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878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716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ct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4327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US"/>
              <a:t>RI 7.1</a:t>
            </a:r>
            <a:endParaRPr/>
          </a:p>
        </p:txBody>
      </p:sp>
      <p:sp>
        <p:nvSpPr>
          <p:cNvPr id="250" name="Google Shape;250;p1"/>
          <p:cNvSpPr txBox="1">
            <a:spLocks noGrp="1"/>
          </p:cNvSpPr>
          <p:nvPr>
            <p:ph type="subTitle" idx="1"/>
          </p:nvPr>
        </p:nvSpPr>
        <p:spPr>
          <a:xfrm>
            <a:off x="1614363" y="1685207"/>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THE STANDARDS STRIKE BACK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7ce6b7cc05_0_18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7916"/>
              </a:lnSpc>
              <a:spcBef>
                <a:spcPts val="1800"/>
              </a:spcBef>
              <a:spcAft>
                <a:spcPts val="750"/>
              </a:spcAft>
              <a:buClr>
                <a:schemeClr val="dk1"/>
              </a:buClr>
              <a:buSzPts val="1100"/>
              <a:buFont typeface="Arial"/>
              <a:buNone/>
            </a:pPr>
            <a:r>
              <a:rPr lang="en-US" sz="1350">
                <a:solidFill>
                  <a:srgbClr val="333333"/>
                </a:solidFill>
                <a:latin typeface="Helvetica Neue"/>
                <a:ea typeface="Helvetica Neue"/>
                <a:cs typeface="Helvetica Neue"/>
                <a:sym typeface="Helvetica Neue"/>
              </a:rPr>
              <a:t>Fighting to keep what was theirs</a:t>
            </a:r>
            <a:endParaRPr/>
          </a:p>
        </p:txBody>
      </p:sp>
      <p:sp>
        <p:nvSpPr>
          <p:cNvPr id="376" name="Google Shape;376;g7ce6b7cc05_0_18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333333"/>
                </a:solidFill>
                <a:latin typeface="Helvetica Neue"/>
                <a:ea typeface="Helvetica Neue"/>
                <a:cs typeface="Helvetica Neue"/>
                <a:sym typeface="Helvetica Neue"/>
              </a:rPr>
              <a:t>When the Revolution broke out, Indian people knew their land was at stake. In 1776, Cherokees seized the outbreak of the Revolution as an occasion to drive trespassers off their lands by attacking frontier settlements. American forces immediately retaliated, burning Cherokee towns. Cherokee chiefs were forced to seek peace by giving even more of their land to the Americans.</a:t>
            </a:r>
            <a:endParaRPr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r>
              <a:rPr lang="en-US" dirty="0">
                <a:solidFill>
                  <a:srgbClr val="333333"/>
                </a:solidFill>
                <a:latin typeface="Helvetica Neue"/>
                <a:ea typeface="Helvetica Neue"/>
                <a:cs typeface="Helvetica Neue"/>
                <a:sym typeface="Helvetica Neue"/>
              </a:rPr>
              <a:t>In 1779, George Washington sent General John Sullivan to conduct a scorched-earth campaign in Iroquois country. Sullivan’s troops burned 40 Iroquois towns, cut down orchards and destroyed millions of bushels of corn. Without shelter or food, thousands of Iroquois people fled to the British fort at Niagara. There, the refugees endured starvation, sickness and misery during one of the coldest winters ever.</a:t>
            </a:r>
            <a:endParaRPr dirty="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dirty="0">
                <a:solidFill>
                  <a:srgbClr val="333333"/>
                </a:solidFill>
                <a:latin typeface="Helvetica Neue"/>
                <a:ea typeface="Helvetica Neue"/>
                <a:cs typeface="Helvetica Neue"/>
                <a:sym typeface="Helvetica Neue"/>
              </a:rPr>
              <a:t>At the end of war, many Iroquois relocated north of the new border into Canada rather than stay and fight with the Americans. Formerly masters of the region, they now struggled to survive in a new world dominated by Americans.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7ce6b7cc05_0_18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7916"/>
              </a:lnSpc>
              <a:spcBef>
                <a:spcPts val="1800"/>
              </a:spcBef>
              <a:spcAft>
                <a:spcPts val="750"/>
              </a:spcAft>
              <a:buClr>
                <a:schemeClr val="dk1"/>
              </a:buClr>
              <a:buSzPts val="1100"/>
              <a:buFont typeface="Arial"/>
              <a:buNone/>
            </a:pPr>
            <a:r>
              <a:rPr lang="en-US" sz="1350">
                <a:solidFill>
                  <a:srgbClr val="333333"/>
                </a:solidFill>
                <a:latin typeface="Helvetica Neue"/>
                <a:ea typeface="Helvetica Neue"/>
                <a:cs typeface="Helvetica Neue"/>
                <a:sym typeface="Helvetica Neue"/>
              </a:rPr>
              <a:t>Tribes had to choose sides</a:t>
            </a:r>
            <a:endParaRPr/>
          </a:p>
        </p:txBody>
      </p:sp>
      <p:sp>
        <p:nvSpPr>
          <p:cNvPr id="382" name="Google Shape;382;g7ce6b7cc05_0_18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333333"/>
                </a:solidFill>
                <a:latin typeface="Helvetica Neue"/>
                <a:ea typeface="Helvetica Neue"/>
                <a:cs typeface="Helvetica Neue"/>
                <a:sym typeface="Helvetica Neue"/>
              </a:rPr>
              <a:t>Meanwhile, the revolution turned the Ohio Valley into a fiercely contested war zone. The British and the Americans competed for the allegiance of the tribes. Most tribes tried to remain neutral, but neutrality was not a viable option.</a:t>
            </a:r>
            <a:endParaRPr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endParaRPr dirty="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dirty="0">
                <a:solidFill>
                  <a:srgbClr val="333333"/>
                </a:solidFill>
                <a:latin typeface="Helvetica Neue"/>
                <a:ea typeface="Helvetica Neue"/>
                <a:cs typeface="Helvetica Neue"/>
                <a:sym typeface="Helvetica Neue"/>
              </a:rPr>
              <a:t>Like their Shawnee neighbors, the Delaware Indians were initially reluctant to support the British. In fact, the Delaware chief, White Eyes, led his people in making the Treaty of Fort Pitt in 1778, the first Indian treaty made by the new nation. But after American soldiers murdered White Eyes, the </a:t>
            </a:r>
            <a:r>
              <a:rPr lang="en-US" dirty="0" err="1">
                <a:solidFill>
                  <a:srgbClr val="333333"/>
                </a:solidFill>
                <a:latin typeface="Helvetica Neue"/>
                <a:ea typeface="Helvetica Neue"/>
                <a:cs typeface="Helvetica Neue"/>
                <a:sym typeface="Helvetica Neue"/>
              </a:rPr>
              <a:t>Delawares</a:t>
            </a:r>
            <a:r>
              <a:rPr lang="en-US" dirty="0">
                <a:solidFill>
                  <a:srgbClr val="333333"/>
                </a:solidFill>
                <a:latin typeface="Helvetica Neue"/>
                <a:ea typeface="Helvetica Neue"/>
                <a:cs typeface="Helvetica Neue"/>
                <a:sym typeface="Helvetica Neue"/>
              </a:rPr>
              <a:t> soon decided to help the British.</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7ce6b7cc05_0_19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7916"/>
              </a:lnSpc>
              <a:spcBef>
                <a:spcPts val="1800"/>
              </a:spcBef>
              <a:spcAft>
                <a:spcPts val="750"/>
              </a:spcAft>
              <a:buClr>
                <a:schemeClr val="dk1"/>
              </a:buClr>
              <a:buSzPts val="1100"/>
              <a:buFont typeface="Arial"/>
              <a:buNone/>
            </a:pPr>
            <a:r>
              <a:rPr lang="en-US" sz="1350">
                <a:solidFill>
                  <a:srgbClr val="333333"/>
                </a:solidFill>
                <a:latin typeface="Helvetica Neue"/>
                <a:ea typeface="Helvetica Neue"/>
                <a:cs typeface="Helvetica Neue"/>
                <a:sym typeface="Helvetica Neue"/>
              </a:rPr>
              <a:t>The end of the war</a:t>
            </a:r>
            <a:endParaRPr/>
          </a:p>
        </p:txBody>
      </p:sp>
      <p:sp>
        <p:nvSpPr>
          <p:cNvPr id="388" name="Google Shape;388;g7ce6b7cc05_0_19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333333"/>
                </a:solidFill>
                <a:latin typeface="Helvetica Neue"/>
                <a:ea typeface="Helvetica Neue"/>
                <a:cs typeface="Helvetica Neue"/>
                <a:sym typeface="Helvetica Neue"/>
              </a:rPr>
              <a:t>In the East, the fighting between the British and the American rebels effectively ended in 1781 after the British surrendered to Washington's army. By April 1783, Britain recognized the independence of the United States at the Peace of Paris. This agreement transferred British claims of territory to the United States.</a:t>
            </a:r>
            <a:endParaRPr dirty="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dirty="0">
                <a:solidFill>
                  <a:srgbClr val="333333"/>
                </a:solidFill>
                <a:latin typeface="Helvetica Neue"/>
                <a:ea typeface="Helvetica Neue"/>
                <a:cs typeface="Helvetica Neue"/>
                <a:sym typeface="Helvetica Neue"/>
              </a:rPr>
              <a:t>There were no American Indians at the Peace of Paris and Indians were not mentioned in its terms. They were furious when they learned that their British allies had given away their lands.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7ce6b7cc05_0_19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7916"/>
              </a:lnSpc>
              <a:spcBef>
                <a:spcPts val="1800"/>
              </a:spcBef>
              <a:spcAft>
                <a:spcPts val="750"/>
              </a:spcAft>
              <a:buClr>
                <a:schemeClr val="dk1"/>
              </a:buClr>
              <a:buSzPts val="1100"/>
              <a:buFont typeface="Arial"/>
              <a:buNone/>
            </a:pPr>
            <a:r>
              <a:rPr lang="en-US" sz="1350">
                <a:solidFill>
                  <a:srgbClr val="333333"/>
                </a:solidFill>
                <a:latin typeface="Helvetica Neue"/>
                <a:ea typeface="Helvetica Neue"/>
                <a:cs typeface="Helvetica Neue"/>
                <a:sym typeface="Helvetica Neue"/>
              </a:rPr>
              <a:t>American assault on Indian land, culture</a:t>
            </a:r>
            <a:endParaRPr/>
          </a:p>
        </p:txBody>
      </p:sp>
      <p:sp>
        <p:nvSpPr>
          <p:cNvPr id="394" name="Google Shape;394;g7ce6b7cc05_0_19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333333"/>
                </a:solidFill>
                <a:latin typeface="Helvetica Neue"/>
                <a:ea typeface="Helvetica Neue"/>
                <a:cs typeface="Helvetica Neue"/>
                <a:sym typeface="Helvetica Neue"/>
              </a:rPr>
              <a:t>Although the founding fathers struggled with how to deal honorably with Indian people, taking Indian land was never in doubt. After the long war against Britain, the United States government had no money. Its only wealth was the land the British had ceded at the Peace of Paris—Indian land. The government needed to sell that land to American settlers to help raise the money vital to the new country's future.</a:t>
            </a:r>
            <a:endParaRPr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r>
              <a:rPr lang="en-US" dirty="0">
                <a:solidFill>
                  <a:srgbClr val="333333"/>
                </a:solidFill>
                <a:latin typeface="Helvetica Neue"/>
                <a:ea typeface="Helvetica Neue"/>
                <a:cs typeface="Helvetica Neue"/>
                <a:sym typeface="Helvetica Neue"/>
              </a:rPr>
              <a:t>How could Americans claim to deal honorably with Indian peoples at the same time as they built their nation on Indian lands? The Declaration of Independence provided some justifications. It said that Indians had fought against American rights and freedoms, so they could not expect to share those rights and freedoms. The United States must and would take the Indians’ land. In return, the government would give these "savages" civilization, and that was honorable enough.</a:t>
            </a:r>
            <a:endParaRPr dirty="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dirty="0">
                <a:solidFill>
                  <a:srgbClr val="333333"/>
                </a:solidFill>
                <a:latin typeface="Helvetica Neue"/>
                <a:ea typeface="Helvetica Neue"/>
                <a:cs typeface="Helvetica Neue"/>
                <a:sym typeface="Helvetica Neue"/>
              </a:rPr>
              <a:t>For Native Americans, this translated into a dual assault on their lands and cultures. Indians fought back, but eventually turned to smaller forms of resistance. Meanwhile, they tried to preserve what they could of Indian life and culture in a nation that was intent on destroying both.</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7ce6b7cc05_0_20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 Do</a:t>
            </a:r>
            <a:endParaRPr/>
          </a:p>
        </p:txBody>
      </p:sp>
      <p:sp>
        <p:nvSpPr>
          <p:cNvPr id="400" name="Google Shape;400;g7ce6b7cc05_0_20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333333"/>
                </a:solidFill>
                <a:latin typeface="Helvetica Neue"/>
                <a:ea typeface="Helvetica Neue"/>
                <a:cs typeface="Helvetica Neue"/>
                <a:sym typeface="Helvetica Neue"/>
              </a:rPr>
              <a:t>In The third paragraph, what is the author attempting to do?</a:t>
            </a:r>
            <a:endParaRPr sz="1200" dirty="0">
              <a:solidFill>
                <a:srgbClr val="333333"/>
              </a:solidFill>
              <a:latin typeface="Helvetica Neue"/>
              <a:ea typeface="Helvetica Neue"/>
              <a:cs typeface="Helvetica Neue"/>
              <a:sym typeface="Helvetica Neue"/>
            </a:endParaRPr>
          </a:p>
          <a:p>
            <a:pPr marL="685800" lvl="0" indent="-228600" algn="l" rtl="0">
              <a:spcBef>
                <a:spcPts val="750"/>
              </a:spcBef>
              <a:spcAft>
                <a:spcPts val="0"/>
              </a:spcAft>
              <a:buClr>
                <a:schemeClr val="dk1"/>
              </a:buClr>
              <a:buSzPts val="1100"/>
              <a:buFont typeface="Arial"/>
              <a:buAutoNum type="alphaUcPeriod"/>
            </a:pPr>
            <a:r>
              <a:rPr lang="en-US" sz="1200" b="1" dirty="0" smtClean="0">
                <a:solidFill>
                  <a:srgbClr val="333333"/>
                </a:solidFill>
                <a:latin typeface="Helvetica Neue"/>
                <a:ea typeface="Helvetica Neue"/>
                <a:cs typeface="Helvetica Neue"/>
                <a:sym typeface="Helvetica Neue"/>
              </a:rPr>
              <a:t>Explain </a:t>
            </a:r>
            <a:r>
              <a:rPr lang="en-US" sz="1200" b="1" dirty="0">
                <a:solidFill>
                  <a:srgbClr val="333333"/>
                </a:solidFill>
                <a:latin typeface="Helvetica Neue"/>
                <a:ea typeface="Helvetica Neue"/>
                <a:cs typeface="Helvetica Neue"/>
                <a:sym typeface="Helvetica Neue"/>
              </a:rPr>
              <a:t>why the Native Americans fought against the Americans during the Revolutionary War</a:t>
            </a:r>
            <a:r>
              <a:rPr lang="en-US" sz="1200" b="1" dirty="0" smtClean="0">
                <a:solidFill>
                  <a:srgbClr val="333333"/>
                </a:solidFill>
                <a:latin typeface="Helvetica Neue"/>
                <a:ea typeface="Helvetica Neue"/>
                <a:cs typeface="Helvetica Neue"/>
                <a:sym typeface="Helvetica Neue"/>
              </a:rPr>
              <a:t>.</a:t>
            </a:r>
          </a:p>
          <a:p>
            <a:pPr marL="932688" lvl="2" indent="0">
              <a:spcBef>
                <a:spcPts val="750"/>
              </a:spcBef>
              <a:spcAft>
                <a:spcPts val="0"/>
              </a:spcAft>
              <a:buClr>
                <a:schemeClr val="dk1"/>
              </a:buClr>
              <a:buSzPts val="1100"/>
              <a:buNone/>
            </a:pPr>
            <a:r>
              <a:rPr lang="en-US" sz="1200" b="1" dirty="0">
                <a:solidFill>
                  <a:srgbClr val="333333"/>
                </a:solidFill>
                <a:latin typeface="Helvetica Neue"/>
                <a:ea typeface="Helvetica Neue"/>
                <a:cs typeface="Helvetica Neue"/>
                <a:sym typeface="Helvetica Neue"/>
              </a:rPr>
              <a:t>	</a:t>
            </a:r>
            <a:r>
              <a:rPr lang="en-US" sz="1200" b="1" dirty="0" smtClean="0">
                <a:solidFill>
                  <a:srgbClr val="333333"/>
                </a:solidFill>
                <a:latin typeface="Helvetica Neue"/>
                <a:ea typeface="Helvetica Neue"/>
                <a:cs typeface="Helvetica Neue"/>
                <a:sym typeface="Helvetica Neue"/>
              </a:rPr>
              <a:t>(It is important to go back to the text, sure, but when you do you have to be certain that the information you 	are looking at is consistent with the answer you choose. For example, since the text discussed a reason why 	the Native Americans would choose to fight against the Americans. They were closer and more likely to pose 	an immediate threat)</a:t>
            </a:r>
            <a:endParaRPr sz="1200" b="1"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r>
              <a:rPr lang="en-US" sz="1200" dirty="0">
                <a:solidFill>
                  <a:srgbClr val="333333"/>
                </a:solidFill>
                <a:latin typeface="Helvetica Neue"/>
                <a:ea typeface="Helvetica Neue"/>
                <a:cs typeface="Helvetica Neue"/>
                <a:sym typeface="Helvetica Neue"/>
              </a:rPr>
              <a:t>	B. Show how Native Americans first interacted with the Americans </a:t>
            </a:r>
            <a:endParaRPr sz="1200"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r>
              <a:rPr lang="en-US" sz="1200" dirty="0">
                <a:solidFill>
                  <a:srgbClr val="333333"/>
                </a:solidFill>
                <a:latin typeface="Helvetica Neue"/>
                <a:ea typeface="Helvetica Neue"/>
                <a:cs typeface="Helvetica Neue"/>
                <a:sym typeface="Helvetica Neue"/>
              </a:rPr>
              <a:t>	C. Show how the Native Americans first interacted with the British</a:t>
            </a:r>
            <a:endParaRPr sz="1200" dirty="0">
              <a:solidFill>
                <a:srgbClr val="333333"/>
              </a:solidFill>
              <a:latin typeface="Helvetica Neue"/>
              <a:ea typeface="Helvetica Neue"/>
              <a:cs typeface="Helvetica Neue"/>
              <a:sym typeface="Helvetica Neue"/>
            </a:endParaRPr>
          </a:p>
          <a:p>
            <a:pPr marL="457200" lvl="0" indent="0" algn="l" rtl="0">
              <a:spcBef>
                <a:spcPts val="750"/>
              </a:spcBef>
              <a:spcAft>
                <a:spcPts val="750"/>
              </a:spcAft>
              <a:buClr>
                <a:schemeClr val="dk1"/>
              </a:buClr>
              <a:buSzPts val="1100"/>
              <a:buFont typeface="Arial"/>
              <a:buNone/>
            </a:pPr>
            <a:r>
              <a:rPr lang="en-US" sz="1200" dirty="0">
                <a:solidFill>
                  <a:srgbClr val="333333"/>
                </a:solidFill>
                <a:latin typeface="Helvetica Neue"/>
                <a:ea typeface="Helvetica Neue"/>
                <a:cs typeface="Helvetica Neue"/>
                <a:sym typeface="Helvetica Neue"/>
              </a:rPr>
              <a:t>D. Explain why the Native Americans fought against the French during the French Indian War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7ce6b7cc05_0_20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do</a:t>
            </a:r>
            <a:endParaRPr/>
          </a:p>
        </p:txBody>
      </p:sp>
      <p:sp>
        <p:nvSpPr>
          <p:cNvPr id="406" name="Google Shape;406;g7ce6b7cc05_0_20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333333"/>
                </a:solidFill>
                <a:latin typeface="Helvetica Neue"/>
                <a:ea typeface="Helvetica Neue"/>
                <a:cs typeface="Helvetica Neue"/>
                <a:sym typeface="Helvetica Neue"/>
              </a:rPr>
              <a:t>In the seventh paragraph, what is the author attempting to do</a:t>
            </a:r>
            <a:r>
              <a:rPr lang="en-US" sz="1200" dirty="0" smtClean="0">
                <a:solidFill>
                  <a:srgbClr val="333333"/>
                </a:solidFill>
                <a:latin typeface="Helvetica Neue"/>
                <a:ea typeface="Helvetica Neue"/>
                <a:cs typeface="Helvetica Neue"/>
                <a:sym typeface="Helvetica Neue"/>
              </a:rPr>
              <a:t>? (Look at the answers and notice that most deal with fighting of some kind. For B,C,D, all you have to do is establish who is fighting and which fight they are describing. Who </a:t>
            </a:r>
            <a:r>
              <a:rPr lang="en-US" sz="1200" smtClean="0">
                <a:solidFill>
                  <a:srgbClr val="333333"/>
                </a:solidFill>
                <a:latin typeface="Helvetica Neue"/>
                <a:ea typeface="Helvetica Neue"/>
                <a:cs typeface="Helvetica Neue"/>
                <a:sym typeface="Helvetica Neue"/>
              </a:rPr>
              <a:t>is attacking whom?)</a:t>
            </a:r>
            <a:endParaRPr sz="1200">
              <a:solidFill>
                <a:srgbClr val="333333"/>
              </a:solidFill>
              <a:latin typeface="Helvetica Neue"/>
              <a:ea typeface="Helvetica Neue"/>
              <a:cs typeface="Helvetica Neue"/>
              <a:sym typeface="Helvetica Neue"/>
            </a:endParaRPr>
          </a:p>
          <a:p>
            <a:pPr marL="0" lvl="0" indent="0" algn="l" rtl="0">
              <a:lnSpc>
                <a:spcPct val="107916"/>
              </a:lnSpc>
              <a:spcBef>
                <a:spcPts val="75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A. Describe how the United States Government sold Native American land </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B. Describe how the Iroquois would attack the American colonists</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C. Describe an offensive by Washington against the Iroquois</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US" sz="1100" dirty="0">
                <a:solidFill>
                  <a:schemeClr val="dk1"/>
                </a:solidFill>
                <a:latin typeface="Calibri"/>
                <a:ea typeface="Calibri"/>
                <a:cs typeface="Calibri"/>
                <a:sym typeface="Calibri"/>
              </a:rPr>
              <a:t>	D. Describe how the Native Americans fought the French during the French-Indian War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7ce6b7cc05_0_21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you do</a:t>
            </a:r>
            <a:endParaRPr/>
          </a:p>
        </p:txBody>
      </p:sp>
      <p:sp>
        <p:nvSpPr>
          <p:cNvPr id="412" name="Google Shape;412;g7ce6b7cc05_0_21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rgbClr val="333333"/>
                </a:solidFill>
                <a:latin typeface="Helvetica Neue"/>
                <a:ea typeface="Helvetica Neue"/>
                <a:cs typeface="Helvetica Neue"/>
                <a:sym typeface="Helvetica Neue"/>
              </a:rPr>
              <a:t>In the thirteenth paragraph, what is the author attempting to do?</a:t>
            </a:r>
            <a:endParaRPr sz="120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r>
              <a:rPr lang="en-US" sz="1200">
                <a:solidFill>
                  <a:srgbClr val="333333"/>
                </a:solidFill>
                <a:latin typeface="Helvetica Neue"/>
                <a:ea typeface="Helvetica Neue"/>
                <a:cs typeface="Helvetica Neue"/>
                <a:sym typeface="Helvetica Neue"/>
              </a:rPr>
              <a:t>	A. Explain how tobacco helped the US colonies survive</a:t>
            </a:r>
            <a:endParaRPr sz="1200">
              <a:solidFill>
                <a:srgbClr val="333333"/>
              </a:solidFill>
              <a:latin typeface="Helvetica Neue"/>
              <a:ea typeface="Helvetica Neue"/>
              <a:cs typeface="Helvetica Neue"/>
              <a:sym typeface="Helvetica Neue"/>
            </a:endParaRPr>
          </a:p>
          <a:p>
            <a:pPr marL="457200" lvl="0" indent="0" algn="l" rtl="0">
              <a:spcBef>
                <a:spcPts val="750"/>
              </a:spcBef>
              <a:spcAft>
                <a:spcPts val="0"/>
              </a:spcAft>
              <a:buClr>
                <a:schemeClr val="dk1"/>
              </a:buClr>
              <a:buSzPts val="1100"/>
              <a:buFont typeface="Arial"/>
              <a:buNone/>
            </a:pPr>
            <a:r>
              <a:rPr lang="en-US" sz="1200">
                <a:solidFill>
                  <a:srgbClr val="333333"/>
                </a:solidFill>
                <a:latin typeface="Helvetica Neue"/>
                <a:ea typeface="Helvetica Neue"/>
                <a:cs typeface="Helvetica Neue"/>
                <a:sym typeface="Helvetica Neue"/>
              </a:rPr>
              <a:t>B. Explain how the American Government paid the British back for the war crimes</a:t>
            </a:r>
            <a:endParaRPr sz="1200">
              <a:solidFill>
                <a:srgbClr val="333333"/>
              </a:solidFill>
              <a:latin typeface="Helvetica Neue"/>
              <a:ea typeface="Helvetica Neue"/>
              <a:cs typeface="Helvetica Neue"/>
              <a:sym typeface="Helvetica Neue"/>
            </a:endParaRPr>
          </a:p>
          <a:p>
            <a:pPr marL="457200" lvl="0" indent="0" algn="l" rtl="0">
              <a:spcBef>
                <a:spcPts val="750"/>
              </a:spcBef>
              <a:spcAft>
                <a:spcPts val="0"/>
              </a:spcAft>
              <a:buClr>
                <a:schemeClr val="dk1"/>
              </a:buClr>
              <a:buSzPts val="1100"/>
              <a:buFont typeface="Arial"/>
              <a:buNone/>
            </a:pPr>
            <a:r>
              <a:rPr lang="en-US" sz="1200">
                <a:solidFill>
                  <a:srgbClr val="333333"/>
                </a:solidFill>
                <a:latin typeface="Helvetica Neue"/>
                <a:ea typeface="Helvetica Neue"/>
                <a:cs typeface="Helvetica Neue"/>
                <a:sym typeface="Helvetica Neue"/>
              </a:rPr>
              <a:t>C. Explain why the American government took Native American land after the Revolutionary War</a:t>
            </a:r>
            <a:endParaRPr sz="120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sz="1200">
                <a:solidFill>
                  <a:srgbClr val="333333"/>
                </a:solidFill>
                <a:latin typeface="Helvetica Neue"/>
                <a:ea typeface="Helvetica Neue"/>
                <a:cs typeface="Helvetica Neue"/>
                <a:sym typeface="Helvetica Neue"/>
              </a:rPr>
              <a:t>	D. Describe the role the Native Americans had during the Revolutionary War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Our Standard</a:t>
            </a:r>
            <a:endParaRPr/>
          </a:p>
        </p:txBody>
      </p:sp>
      <p:sp>
        <p:nvSpPr>
          <p:cNvPr id="256" name="Google Shape;256;p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RI 7.1 Cite several pieces of textual evidence to support analysis of what the text says explicitly as well as inferences drawn from the text.</a:t>
            </a:r>
            <a:endParaRPr/>
          </a:p>
          <a:p>
            <a:pPr marL="342900" lvl="0" indent="-251459" algn="l" rtl="0">
              <a:spcBef>
                <a:spcPts val="1000"/>
              </a:spcBef>
              <a:spcAft>
                <a:spcPts val="0"/>
              </a:spcAft>
              <a:buSzPts val="14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Our Purpose</a:t>
            </a:r>
            <a:endParaRPr/>
          </a:p>
        </p:txBody>
      </p:sp>
      <p:sp>
        <p:nvSpPr>
          <p:cNvPr id="262" name="Google Shape;262;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Use details from the passage to provide support for the inferences we make based on the text.</a:t>
            </a:r>
            <a:endParaRPr/>
          </a:p>
          <a:p>
            <a:pPr marL="342900" lvl="0" indent="-342900" algn="l" rtl="0">
              <a:spcBef>
                <a:spcPts val="1000"/>
              </a:spcBef>
              <a:spcAft>
                <a:spcPts val="0"/>
              </a:spcAft>
              <a:buSzPts val="1440"/>
              <a:buChar char="►"/>
            </a:pPr>
            <a:r>
              <a:rPr lang="en-US"/>
              <a:t>Use the method multiple times to acquire more and more evidence</a:t>
            </a:r>
            <a:endParaRPr/>
          </a:p>
          <a:p>
            <a:pPr marL="342900" lvl="0" indent="-342900" algn="l" rtl="0">
              <a:spcBef>
                <a:spcPts val="1000"/>
              </a:spcBef>
              <a:spcAft>
                <a:spcPts val="0"/>
              </a:spcAft>
              <a:buSzPts val="1440"/>
              <a:buChar char="►"/>
            </a:pPr>
            <a:r>
              <a:rPr lang="en-US"/>
              <a:t>Provide statements that are logical and progressive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Critical vocab and PK</a:t>
            </a:r>
            <a:endParaRPr/>
          </a:p>
        </p:txBody>
      </p:sp>
      <p:sp>
        <p:nvSpPr>
          <p:cNvPr id="268" name="Google Shape;268;p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b="1"/>
              <a:t>inference, analytical question, analysis, conclusion, evidence, quotation, text based citation, text based, citation, to cite</a:t>
            </a:r>
            <a:endParaRPr/>
          </a:p>
          <a:p>
            <a:pPr marL="342900" lvl="0" indent="-342900" algn="l" rtl="0">
              <a:spcBef>
                <a:spcPts val="1000"/>
              </a:spcBef>
              <a:spcAft>
                <a:spcPts val="0"/>
              </a:spcAft>
              <a:buSzPts val="1440"/>
              <a:buChar char="►"/>
            </a:pPr>
            <a:r>
              <a:rPr lang="en-US"/>
              <a:t>What are two things that go into a good inference? (PK)</a:t>
            </a:r>
            <a:endParaRPr/>
          </a:p>
          <a:p>
            <a:pPr marL="0" lvl="0" indent="0" algn="l" rtl="0">
              <a:spcBef>
                <a:spcPts val="1000"/>
              </a:spcBef>
              <a:spcAft>
                <a:spcPts val="0"/>
              </a:spcAft>
              <a:buSzPts val="144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ce6b7cc05_0_0"/>
          <p:cNvSpPr txBox="1">
            <a:spLocks noGrp="1"/>
          </p:cNvSpPr>
          <p:nvPr>
            <p:ph type="title"/>
          </p:nvPr>
        </p:nvSpPr>
        <p:spPr>
          <a:xfrm>
            <a:off x="1295401" y="711675"/>
            <a:ext cx="9601200" cy="130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a:t>I Do</a:t>
            </a:r>
            <a:endParaRPr/>
          </a:p>
        </p:txBody>
      </p:sp>
      <p:sp>
        <p:nvSpPr>
          <p:cNvPr id="274" name="Google Shape;274;g7ce6b7cc05_0_0"/>
          <p:cNvSpPr txBox="1">
            <a:spLocks noGrp="1"/>
          </p:cNvSpPr>
          <p:nvPr>
            <p:ph idx="1"/>
          </p:nvPr>
        </p:nvSpPr>
        <p:spPr>
          <a:xfrm>
            <a:off x="1295401" y="1809957"/>
            <a:ext cx="9601200" cy="33189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300"/>
              <a:buChar char="►"/>
            </a:pPr>
            <a:r>
              <a:rPr lang="en-US" sz="2000"/>
              <a:t>How I make inferences (because I am going to ask you to do so when we go over the items)</a:t>
            </a:r>
            <a:endParaRPr/>
          </a:p>
          <a:p>
            <a:pPr marL="742950" lvl="1" indent="-139700" algn="l" rtl="0">
              <a:spcBef>
                <a:spcPts val="1000"/>
              </a:spcBef>
              <a:spcAft>
                <a:spcPts val="0"/>
              </a:spcAft>
              <a:buSzPts val="2300"/>
              <a:buNone/>
            </a:pPr>
            <a:endParaRPr/>
          </a:p>
          <a:p>
            <a:pPr marL="742950" lvl="1" indent="-285750" algn="l" rtl="0">
              <a:spcBef>
                <a:spcPts val="1000"/>
              </a:spcBef>
              <a:spcAft>
                <a:spcPts val="0"/>
              </a:spcAft>
              <a:buSzPts val="2300"/>
              <a:buChar char="►"/>
            </a:pPr>
            <a:r>
              <a:rPr lang="en-US"/>
              <a:t>1. Look for clues</a:t>
            </a:r>
            <a:endParaRPr/>
          </a:p>
          <a:p>
            <a:pPr marL="1200150" lvl="2" indent="-285750" algn="l" rtl="0">
              <a:spcBef>
                <a:spcPts val="1000"/>
              </a:spcBef>
              <a:spcAft>
                <a:spcPts val="0"/>
              </a:spcAft>
              <a:buSzPts val="2300"/>
              <a:buChar char="►"/>
            </a:pPr>
            <a:r>
              <a:rPr lang="en-US" sz="2000"/>
              <a:t>Does the author repeat information related to a small amount of topics?</a:t>
            </a:r>
            <a:endParaRPr/>
          </a:p>
          <a:p>
            <a:pPr marL="1200150" lvl="2" indent="-285750" algn="l" rtl="0">
              <a:spcBef>
                <a:spcPts val="1000"/>
              </a:spcBef>
              <a:spcAft>
                <a:spcPts val="0"/>
              </a:spcAft>
              <a:buSzPts val="2300"/>
              <a:buChar char="►"/>
            </a:pPr>
            <a:r>
              <a:rPr lang="en-US" sz="2000"/>
              <a:t>What is the author’s purpose for writing the text?</a:t>
            </a:r>
            <a:endParaRPr/>
          </a:p>
          <a:p>
            <a:pPr marL="1200150" lvl="2" indent="-285750" algn="l" rtl="0">
              <a:spcBef>
                <a:spcPts val="1000"/>
              </a:spcBef>
              <a:spcAft>
                <a:spcPts val="0"/>
              </a:spcAft>
              <a:buSzPts val="2300"/>
              <a:buChar char="►"/>
            </a:pPr>
            <a:r>
              <a:rPr lang="en-US" sz="2000"/>
              <a:t>How much of the text is opinion and how much is fact?</a:t>
            </a:r>
            <a:endParaRPr/>
          </a:p>
          <a:p>
            <a:pPr marL="742950" lvl="1" indent="-285750" algn="l" rtl="0">
              <a:spcBef>
                <a:spcPts val="1000"/>
              </a:spcBef>
              <a:spcAft>
                <a:spcPts val="0"/>
              </a:spcAft>
              <a:buSzPts val="2300"/>
              <a:buChar char="►"/>
            </a:pPr>
            <a:r>
              <a:rPr lang="en-US"/>
              <a:t>2. Activate Background knowledge</a:t>
            </a:r>
            <a:endParaRPr/>
          </a:p>
          <a:p>
            <a:pPr marL="1200150" lvl="2" indent="-285750" algn="l" rtl="0">
              <a:spcBef>
                <a:spcPts val="1000"/>
              </a:spcBef>
              <a:spcAft>
                <a:spcPts val="0"/>
              </a:spcAft>
              <a:buSzPts val="2300"/>
              <a:buChar char="►"/>
            </a:pPr>
            <a:r>
              <a:rPr lang="en-US" sz="2000"/>
              <a:t>What do I know about the topics the author discusses?</a:t>
            </a:r>
            <a:endParaRPr/>
          </a:p>
          <a:p>
            <a:pPr marL="1200150" lvl="2" indent="-285750" algn="l" rtl="0">
              <a:spcBef>
                <a:spcPts val="1000"/>
              </a:spcBef>
              <a:spcAft>
                <a:spcPts val="0"/>
              </a:spcAft>
              <a:buSzPts val="2300"/>
              <a:buChar char="►"/>
            </a:pPr>
            <a:r>
              <a:rPr lang="en-US" sz="2000"/>
              <a:t>Do I have any personal experience with those topics?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Our Task</a:t>
            </a:r>
            <a:endParaRPr/>
          </a:p>
        </p:txBody>
      </p:sp>
      <p:sp>
        <p:nvSpPr>
          <p:cNvPr id="280" name="Google Shape;280;p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Which quotation from the passage supports the answer to Part A?</a:t>
            </a:r>
            <a:endParaRPr/>
          </a:p>
          <a:p>
            <a:pPr marL="342900" lvl="0" indent="-342900" algn="l" rtl="0">
              <a:spcBef>
                <a:spcPts val="1000"/>
              </a:spcBef>
              <a:spcAft>
                <a:spcPts val="0"/>
              </a:spcAft>
              <a:buSzPts val="1440"/>
              <a:buChar char="►"/>
            </a:pPr>
            <a:r>
              <a:rPr lang="en-US"/>
              <a:t>Which three details from the passage support the answer to Part A?</a:t>
            </a:r>
            <a:endParaRPr/>
          </a:p>
          <a:p>
            <a:pPr marL="342900" lvl="0" indent="-342900" algn="l" rtl="0">
              <a:spcBef>
                <a:spcPts val="1000"/>
              </a:spcBef>
              <a:spcAft>
                <a:spcPts val="0"/>
              </a:spcAft>
              <a:buSzPts val="1440"/>
              <a:buChar char="►"/>
            </a:pPr>
            <a:r>
              <a:rPr lang="en-US"/>
              <a:t>Which two quotations best support the author’s claim in Part A?</a:t>
            </a:r>
            <a:endParaRPr/>
          </a:p>
          <a:p>
            <a:pPr marL="342900" lvl="0" indent="-251459" algn="l" rtl="0">
              <a:spcBef>
                <a:spcPts val="1000"/>
              </a:spcBef>
              <a:spcAft>
                <a:spcPts val="0"/>
              </a:spcAft>
              <a:buSzPts val="1440"/>
              <a:buNone/>
            </a:pPr>
            <a:endParaRPr/>
          </a:p>
          <a:p>
            <a:pPr marL="1143000" lvl="2" indent="-228600" algn="l" rtl="0">
              <a:spcBef>
                <a:spcPts val="1000"/>
              </a:spcBef>
              <a:spcAft>
                <a:spcPts val="0"/>
              </a:spcAft>
              <a:buSzPts val="1120"/>
              <a:buChar char="►"/>
            </a:pPr>
            <a:r>
              <a:rPr lang="en-US"/>
              <a:t>Every single one of these troublesome tasks simply requires us to find evidence from the text, in other words, simply to identify relevant information</a:t>
            </a:r>
            <a:endParaRPr/>
          </a:p>
          <a:p>
            <a:pPr marL="1143000" lvl="2" indent="-228600" algn="l" rtl="0">
              <a:spcBef>
                <a:spcPts val="1000"/>
              </a:spcBef>
              <a:spcAft>
                <a:spcPts val="0"/>
              </a:spcAft>
              <a:buSzPts val="1120"/>
              <a:buChar char="►"/>
            </a:pPr>
            <a:r>
              <a:rPr lang="en-US"/>
              <a:t>Use key terms to help you locate said information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The Facts</a:t>
            </a:r>
            <a:endParaRPr/>
          </a:p>
        </p:txBody>
      </p:sp>
      <p:sp>
        <p:nvSpPr>
          <p:cNvPr id="286" name="Google Shape;286;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Our three tasks continue to bother us, yet they all ask for the same information: evidence from the text</a:t>
            </a:r>
            <a:endParaRPr/>
          </a:p>
          <a:p>
            <a:pPr marL="342900" lvl="0" indent="-342900" algn="l" rtl="0">
              <a:spcBef>
                <a:spcPts val="1000"/>
              </a:spcBef>
              <a:spcAft>
                <a:spcPts val="0"/>
              </a:spcAft>
              <a:buSzPts val="1440"/>
              <a:buChar char="►"/>
            </a:pPr>
            <a:r>
              <a:rPr lang="en-US"/>
              <a:t>Knowing how to solve one of these issues will provide us with the tools to solve all of them</a:t>
            </a:r>
            <a:endParaRPr/>
          </a:p>
          <a:p>
            <a:pPr marL="342900" lvl="0" indent="-342900" algn="l" rtl="0">
              <a:spcBef>
                <a:spcPts val="1000"/>
              </a:spcBef>
              <a:spcAft>
                <a:spcPts val="0"/>
              </a:spcAft>
              <a:buSzPts val="1440"/>
              <a:buChar char="►"/>
            </a:pPr>
            <a:r>
              <a:rPr lang="en-US"/>
              <a:t>When it comes down to it, the method remains the exact same. The only difference is the amount of times you apply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ce6b7cc05_0_14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American Revolution: The Indians’ War</a:t>
            </a:r>
            <a:endParaRPr/>
          </a:p>
          <a:p>
            <a:pPr marL="0" lvl="0" indent="0" algn="l" rtl="0">
              <a:spcBef>
                <a:spcPts val="0"/>
              </a:spcBef>
              <a:spcAft>
                <a:spcPts val="0"/>
              </a:spcAft>
              <a:buClr>
                <a:schemeClr val="dk1"/>
              </a:buClr>
              <a:buSzPts val="1100"/>
              <a:buFont typeface="Arial"/>
              <a:buNone/>
            </a:pPr>
            <a:r>
              <a:rPr lang="en-US"/>
              <a:t>of Independence</a:t>
            </a:r>
            <a:endParaRPr/>
          </a:p>
          <a:p>
            <a:pPr marL="0" lvl="0" indent="0" algn="l" rtl="0">
              <a:spcBef>
                <a:spcPts val="0"/>
              </a:spcBef>
              <a:spcAft>
                <a:spcPts val="0"/>
              </a:spcAft>
              <a:buNone/>
            </a:pPr>
            <a:endParaRPr/>
          </a:p>
        </p:txBody>
      </p:sp>
      <p:sp>
        <p:nvSpPr>
          <p:cNvPr id="364" name="Google Shape;364;g7ce6b7cc05_0_14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333333"/>
                </a:solidFill>
                <a:latin typeface="Helvetica Neue"/>
                <a:ea typeface="Helvetica Neue"/>
                <a:cs typeface="Helvetica Neue"/>
                <a:sym typeface="Helvetica Neue"/>
              </a:rPr>
              <a:t>The Declaration of Independence—the founding document of the United States— clearly describes the role of American Indians in the American Revolution.</a:t>
            </a:r>
            <a:endParaRPr sz="2400" dirty="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sz="2400" dirty="0">
                <a:solidFill>
                  <a:srgbClr val="333333"/>
                </a:solidFill>
                <a:latin typeface="Helvetica Neue"/>
                <a:ea typeface="Helvetica Neue"/>
                <a:cs typeface="Helvetica Neue"/>
                <a:sym typeface="Helvetica Neue"/>
              </a:rPr>
              <a:t>It says that the American Indians were on the wrong side of the struggle for liberty from the very beginning of the Revolution. While the Americans fought for their rights and freedoms, the Native Americans fought against them as allies of the British. This was the view of the nation's founding fathers, including Thomas Jefferson.</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7ce6b7cc05_0_17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7916"/>
              </a:lnSpc>
              <a:spcBef>
                <a:spcPts val="1800"/>
              </a:spcBef>
              <a:spcAft>
                <a:spcPts val="750"/>
              </a:spcAft>
              <a:buClr>
                <a:schemeClr val="dk1"/>
              </a:buClr>
              <a:buSzPts val="1100"/>
              <a:buFont typeface="Arial"/>
              <a:buNone/>
            </a:pPr>
            <a:r>
              <a:rPr lang="en-US" sz="1350">
                <a:solidFill>
                  <a:srgbClr val="333333"/>
                </a:solidFill>
                <a:latin typeface="Helvetica Neue"/>
                <a:ea typeface="Helvetica Neue"/>
                <a:cs typeface="Helvetica Neue"/>
                <a:sym typeface="Helvetica Neue"/>
              </a:rPr>
              <a:t>Indians fought for their own independence</a:t>
            </a:r>
            <a:endParaRPr/>
          </a:p>
        </p:txBody>
      </p:sp>
      <p:sp>
        <p:nvSpPr>
          <p:cNvPr id="370" name="Google Shape;370;g7ce6b7cc05_0_17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dirty="0">
                <a:solidFill>
                  <a:srgbClr val="333333"/>
                </a:solidFill>
                <a:latin typeface="Helvetica Neue"/>
                <a:ea typeface="Helvetica Neue"/>
                <a:cs typeface="Helvetica Neue"/>
                <a:sym typeface="Helvetica Neue"/>
              </a:rPr>
              <a:t>In the late 1700s, most Indians tried to stay neutral in the American Revolution. Even when most of them eventually sided with the British, they were not fighting against freedom. Like the American patriots, they were fighting to defend their own freedom. In their eyes, Americans posed a greater threat to their land, their liberty and their way of life than did the faraway British king. The American War of Independence was an Indian war for independence as well.</a:t>
            </a:r>
            <a:endParaRPr sz="1800"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r>
              <a:rPr lang="en-US" sz="1800" dirty="0">
                <a:solidFill>
                  <a:srgbClr val="333333"/>
                </a:solidFill>
                <a:latin typeface="Helvetica Neue"/>
                <a:ea typeface="Helvetica Neue"/>
                <a:cs typeface="Helvetica Neue"/>
                <a:sym typeface="Helvetica Neue"/>
              </a:rPr>
              <a:t>This was not the first time Indians had waged a war of independence. In 1763, fresh from their triumphs in the French and Indian War, the British were behaving like conquerors in Indian country.</a:t>
            </a:r>
            <a:endParaRPr sz="1800" dirty="0">
              <a:solidFill>
                <a:srgbClr val="333333"/>
              </a:solidFill>
              <a:latin typeface="Helvetica Neue"/>
              <a:ea typeface="Helvetica Neue"/>
              <a:cs typeface="Helvetica Neue"/>
              <a:sym typeface="Helvetica Neue"/>
            </a:endParaRPr>
          </a:p>
          <a:p>
            <a:pPr marL="0" lvl="0" indent="0" algn="l" rtl="0">
              <a:spcBef>
                <a:spcPts val="750"/>
              </a:spcBef>
              <a:spcAft>
                <a:spcPts val="0"/>
              </a:spcAft>
              <a:buClr>
                <a:schemeClr val="dk1"/>
              </a:buClr>
              <a:buSzPts val="1100"/>
              <a:buFont typeface="Arial"/>
              <a:buNone/>
            </a:pPr>
            <a:endParaRPr sz="1800" dirty="0">
              <a:solidFill>
                <a:srgbClr val="333333"/>
              </a:solidFill>
              <a:latin typeface="Helvetica Neue"/>
              <a:ea typeface="Helvetica Neue"/>
              <a:cs typeface="Helvetica Neue"/>
              <a:sym typeface="Helvetica Neue"/>
            </a:endParaRPr>
          </a:p>
          <a:p>
            <a:pPr marL="0" lvl="0" indent="0" algn="l" rtl="0">
              <a:spcBef>
                <a:spcPts val="750"/>
              </a:spcBef>
              <a:spcAft>
                <a:spcPts val="750"/>
              </a:spcAft>
              <a:buClr>
                <a:schemeClr val="dk1"/>
              </a:buClr>
              <a:buSzPts val="1100"/>
              <a:buFont typeface="Arial"/>
              <a:buNone/>
            </a:pPr>
            <a:r>
              <a:rPr lang="en-US" sz="1800" dirty="0">
                <a:solidFill>
                  <a:srgbClr val="333333"/>
                </a:solidFill>
                <a:latin typeface="Helvetica Neue"/>
                <a:ea typeface="Helvetica Neue"/>
                <a:cs typeface="Helvetica Neue"/>
                <a:sym typeface="Helvetica Neue"/>
              </a:rPr>
              <a:t>In response, chiefs from various Indian tribes launched attacks on British forts. The colonial government in London responded by declaring the Appalachian Mountains the boundary between British settlement and Indian lands. This initiated a chain of events that culminated in a revolution and independence.</a:t>
            </a:r>
            <a:endParaRPr sz="1800"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TotalTime>
  <Words>1337</Words>
  <Application>Microsoft Office PowerPoint</Application>
  <PresentationFormat>Widescreen</PresentationFormat>
  <Paragraphs>75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 Light</vt:lpstr>
      <vt:lpstr>Arial</vt:lpstr>
      <vt:lpstr>Century Gothic</vt:lpstr>
      <vt:lpstr>Calibri</vt:lpstr>
      <vt:lpstr>Helvetica Neue</vt:lpstr>
      <vt:lpstr>Garamond</vt:lpstr>
      <vt:lpstr>Retrospect</vt:lpstr>
      <vt:lpstr>RI 7.1</vt:lpstr>
      <vt:lpstr>Our Standard</vt:lpstr>
      <vt:lpstr>Our Purpose</vt:lpstr>
      <vt:lpstr>Critical vocab and PK</vt:lpstr>
      <vt:lpstr>I Do</vt:lpstr>
      <vt:lpstr>Our Task</vt:lpstr>
      <vt:lpstr>The Facts</vt:lpstr>
      <vt:lpstr>American Revolution: The Indians’ War of Independence </vt:lpstr>
      <vt:lpstr>Indians fought for their own independence</vt:lpstr>
      <vt:lpstr>Fighting to keep what was theirs</vt:lpstr>
      <vt:lpstr>Tribes had to choose sides</vt:lpstr>
      <vt:lpstr>The end of the war</vt:lpstr>
      <vt:lpstr>American assault on Indian land, culture</vt:lpstr>
      <vt:lpstr>I Do</vt:lpstr>
      <vt:lpstr>we do</vt:lpstr>
      <vt:lpstr>you 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 7.1</dc:title>
  <dc:creator>Christopher M. Damore</dc:creator>
  <cp:lastModifiedBy>Christopher M. Damore</cp:lastModifiedBy>
  <cp:revision>2</cp:revision>
  <dcterms:created xsi:type="dcterms:W3CDTF">2017-09-25T02:42:50Z</dcterms:created>
  <dcterms:modified xsi:type="dcterms:W3CDTF">2020-03-27T12:47:07Z</dcterms:modified>
</cp:coreProperties>
</file>