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4" r:id="rId7"/>
    <p:sldId id="261" r:id="rId8"/>
    <p:sldId id="262" r:id="rId9"/>
    <p:sldId id="296" r:id="rId10"/>
    <p:sldId id="263" r:id="rId11"/>
    <p:sldId id="265" r:id="rId12"/>
    <p:sldId id="297" r:id="rId13"/>
    <p:sldId id="266" r:id="rId14"/>
    <p:sldId id="267" r:id="rId15"/>
    <p:sldId id="268" r:id="rId16"/>
    <p:sldId id="269" r:id="rId17"/>
    <p:sldId id="270" r:id="rId18"/>
    <p:sldId id="271" r:id="rId19"/>
    <p:sldId id="298" r:id="rId20"/>
    <p:sldId id="272" r:id="rId21"/>
    <p:sldId id="273" r:id="rId22"/>
    <p:sldId id="299" r:id="rId23"/>
    <p:sldId id="274" r:id="rId24"/>
    <p:sldId id="275" r:id="rId25"/>
    <p:sldId id="286" r:id="rId26"/>
    <p:sldId id="287" r:id="rId27"/>
    <p:sldId id="289" r:id="rId28"/>
    <p:sldId id="288" r:id="rId29"/>
    <p:sldId id="290" r:id="rId30"/>
    <p:sldId id="276" r:id="rId31"/>
    <p:sldId id="300" r:id="rId32"/>
    <p:sldId id="277" r:id="rId33"/>
    <p:sldId id="278" r:id="rId34"/>
    <p:sldId id="301" r:id="rId35"/>
    <p:sldId id="279" r:id="rId36"/>
    <p:sldId id="280" r:id="rId37"/>
    <p:sldId id="281" r:id="rId38"/>
    <p:sldId id="282" r:id="rId39"/>
    <p:sldId id="283" r:id="rId40"/>
    <p:sldId id="302" r:id="rId41"/>
    <p:sldId id="284" r:id="rId42"/>
    <p:sldId id="291" r:id="rId43"/>
    <p:sldId id="292" r:id="rId44"/>
    <p:sldId id="293" r:id="rId45"/>
    <p:sldId id="285" r:id="rId46"/>
    <p:sldId id="303" r:id="rId47"/>
    <p:sldId id="304" r:id="rId48"/>
    <p:sldId id="305" r:id="rId49"/>
    <p:sldId id="306" r:id="rId50"/>
    <p:sldId id="307" r:id="rId51"/>
    <p:sldId id="308" r:id="rId52"/>
    <p:sldId id="309" r:id="rId53"/>
    <p:sldId id="310" r:id="rId54"/>
    <p:sldId id="311" r:id="rId55"/>
    <p:sldId id="31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104" y="-2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ABB4C-7297-8A49-BBC0-91A9DDB5DD08}" type="doc">
      <dgm:prSet loTypeId="urn:microsoft.com/office/officeart/2005/8/layout/vList3" loCatId="" qsTypeId="urn:microsoft.com/office/officeart/2005/8/quickstyle/simple4" qsCatId="simple" csTypeId="urn:microsoft.com/office/officeart/2005/8/colors/accent1_2" csCatId="accent1" phldr="1"/>
      <dgm:spPr/>
    </dgm:pt>
    <dgm:pt modelId="{09086A33-F551-6C4F-BA71-7491D9F14B4D}">
      <dgm:prSet phldrT="[Text]"/>
      <dgm:spPr/>
      <dgm:t>
        <a:bodyPr/>
        <a:lstStyle/>
        <a:p>
          <a:r>
            <a:rPr lang="en-US" dirty="0" smtClean="0"/>
            <a:t>Define the problem</a:t>
          </a:r>
          <a:endParaRPr lang="en-US" dirty="0"/>
        </a:p>
      </dgm:t>
    </dgm:pt>
    <dgm:pt modelId="{1273D066-5F40-0041-9A60-A014FBB729EF}" type="parTrans" cxnId="{31D46983-3606-0148-8828-80A2FF2AE35D}">
      <dgm:prSet/>
      <dgm:spPr/>
      <dgm:t>
        <a:bodyPr/>
        <a:lstStyle/>
        <a:p>
          <a:endParaRPr lang="en-US"/>
        </a:p>
      </dgm:t>
    </dgm:pt>
    <dgm:pt modelId="{83A211B6-46BF-2747-AB49-2644222EA042}" type="sibTrans" cxnId="{31D46983-3606-0148-8828-80A2FF2AE35D}">
      <dgm:prSet/>
      <dgm:spPr/>
      <dgm:t>
        <a:bodyPr/>
        <a:lstStyle/>
        <a:p>
          <a:endParaRPr lang="en-US"/>
        </a:p>
      </dgm:t>
    </dgm:pt>
    <dgm:pt modelId="{BDAD2A80-9BA7-0E4F-8DDD-317D31F789AC}">
      <dgm:prSet phldrT="[Text]"/>
      <dgm:spPr/>
      <dgm:t>
        <a:bodyPr/>
        <a:lstStyle/>
        <a:p>
          <a:r>
            <a:rPr lang="en-US" dirty="0" smtClean="0"/>
            <a:t>Explore the alternatives			</a:t>
          </a:r>
          <a:endParaRPr lang="en-US" dirty="0"/>
        </a:p>
      </dgm:t>
    </dgm:pt>
    <dgm:pt modelId="{83D79349-781D-9549-80F3-F7C35240EED8}" type="parTrans" cxnId="{D039CC0E-9246-2D4A-84DB-373FF7A1F4D3}">
      <dgm:prSet/>
      <dgm:spPr/>
      <dgm:t>
        <a:bodyPr/>
        <a:lstStyle/>
        <a:p>
          <a:endParaRPr lang="en-US"/>
        </a:p>
      </dgm:t>
    </dgm:pt>
    <dgm:pt modelId="{AD47359C-7B3A-9148-9ACB-A20E42BC78A2}" type="sibTrans" cxnId="{D039CC0E-9246-2D4A-84DB-373FF7A1F4D3}">
      <dgm:prSet/>
      <dgm:spPr/>
      <dgm:t>
        <a:bodyPr/>
        <a:lstStyle/>
        <a:p>
          <a:endParaRPr lang="en-US"/>
        </a:p>
      </dgm:t>
    </dgm:pt>
    <dgm:pt modelId="{1B3988F0-457D-8047-ACF1-0EC336AA81D7}">
      <dgm:prSet phldrT="[Text]"/>
      <dgm:spPr/>
      <dgm:t>
        <a:bodyPr/>
        <a:lstStyle/>
        <a:p>
          <a:r>
            <a:rPr lang="en-US" dirty="0" smtClean="0"/>
            <a:t>Consider the consequences	</a:t>
          </a:r>
          <a:endParaRPr lang="en-US" dirty="0"/>
        </a:p>
      </dgm:t>
    </dgm:pt>
    <dgm:pt modelId="{029DC24E-A5A4-6447-9F9D-AB39617E797D}" type="parTrans" cxnId="{97AC3C75-2ACD-714D-BDE1-6AE403394057}">
      <dgm:prSet/>
      <dgm:spPr/>
      <dgm:t>
        <a:bodyPr/>
        <a:lstStyle/>
        <a:p>
          <a:endParaRPr lang="en-US"/>
        </a:p>
      </dgm:t>
    </dgm:pt>
    <dgm:pt modelId="{11D0F5B1-968E-3F46-BA7B-E6E8E7E6E3AB}" type="sibTrans" cxnId="{97AC3C75-2ACD-714D-BDE1-6AE403394057}">
      <dgm:prSet/>
      <dgm:spPr/>
      <dgm:t>
        <a:bodyPr/>
        <a:lstStyle/>
        <a:p>
          <a:endParaRPr lang="en-US"/>
        </a:p>
      </dgm:t>
    </dgm:pt>
    <dgm:pt modelId="{02FD61B8-79D1-6D44-8FE2-F8420838444B}">
      <dgm:prSet/>
      <dgm:spPr/>
      <dgm:t>
        <a:bodyPr/>
        <a:lstStyle/>
        <a:p>
          <a:r>
            <a:rPr lang="en-US" dirty="0" smtClean="0"/>
            <a:t>Identify your values</a:t>
          </a:r>
          <a:endParaRPr lang="en-US" dirty="0"/>
        </a:p>
      </dgm:t>
    </dgm:pt>
    <dgm:pt modelId="{EF171017-C5D6-9D4C-B7E1-C3EE2710F6C0}" type="parTrans" cxnId="{89961A02-1A2E-A549-9A47-15E6AB0E1ADE}">
      <dgm:prSet/>
      <dgm:spPr/>
      <dgm:t>
        <a:bodyPr/>
        <a:lstStyle/>
        <a:p>
          <a:endParaRPr lang="en-US"/>
        </a:p>
      </dgm:t>
    </dgm:pt>
    <dgm:pt modelId="{3B2EE04A-1BB8-6D4D-AABC-84CBE1365C6A}" type="sibTrans" cxnId="{89961A02-1A2E-A549-9A47-15E6AB0E1ADE}">
      <dgm:prSet/>
      <dgm:spPr/>
      <dgm:t>
        <a:bodyPr/>
        <a:lstStyle/>
        <a:p>
          <a:endParaRPr lang="en-US"/>
        </a:p>
      </dgm:t>
    </dgm:pt>
    <dgm:pt modelId="{8AE33294-DC0A-924B-A8A0-80DDC50D8ED9}">
      <dgm:prSet/>
      <dgm:spPr/>
      <dgm:t>
        <a:bodyPr/>
        <a:lstStyle/>
        <a:p>
          <a:r>
            <a:rPr lang="en-US" dirty="0" smtClean="0"/>
            <a:t>Decide and act</a:t>
          </a:r>
          <a:endParaRPr lang="en-US" dirty="0"/>
        </a:p>
      </dgm:t>
    </dgm:pt>
    <dgm:pt modelId="{17871708-5882-3E44-947A-032FB0051C79}" type="parTrans" cxnId="{785AE212-3B4B-704F-ABA2-80D6F253F2E3}">
      <dgm:prSet/>
      <dgm:spPr/>
      <dgm:t>
        <a:bodyPr/>
        <a:lstStyle/>
        <a:p>
          <a:endParaRPr lang="en-US"/>
        </a:p>
      </dgm:t>
    </dgm:pt>
    <dgm:pt modelId="{FC866C64-41C2-7B48-8053-E1177FE8D39B}" type="sibTrans" cxnId="{785AE212-3B4B-704F-ABA2-80D6F253F2E3}">
      <dgm:prSet/>
      <dgm:spPr/>
      <dgm:t>
        <a:bodyPr/>
        <a:lstStyle/>
        <a:p>
          <a:endParaRPr lang="en-US"/>
        </a:p>
      </dgm:t>
    </dgm:pt>
    <dgm:pt modelId="{13D88160-11F8-C843-963A-F77262BC28DC}">
      <dgm:prSet/>
      <dgm:spPr/>
      <dgm:t>
        <a:bodyPr/>
        <a:lstStyle/>
        <a:p>
          <a:r>
            <a:rPr lang="en-US" dirty="0" smtClean="0"/>
            <a:t>Evaluate the results</a:t>
          </a:r>
          <a:endParaRPr lang="en-US" dirty="0"/>
        </a:p>
      </dgm:t>
    </dgm:pt>
    <dgm:pt modelId="{B8C7A520-7817-BE48-AB5C-2EAD3427584D}" type="parTrans" cxnId="{FDE3F52E-9B87-6F46-96FE-53E442D57658}">
      <dgm:prSet/>
      <dgm:spPr/>
      <dgm:t>
        <a:bodyPr/>
        <a:lstStyle/>
        <a:p>
          <a:endParaRPr lang="en-US"/>
        </a:p>
      </dgm:t>
    </dgm:pt>
    <dgm:pt modelId="{97E850C8-47F0-AF47-8CE2-0D18B8C6407B}" type="sibTrans" cxnId="{FDE3F52E-9B87-6F46-96FE-53E442D57658}">
      <dgm:prSet/>
      <dgm:spPr/>
      <dgm:t>
        <a:bodyPr/>
        <a:lstStyle/>
        <a:p>
          <a:endParaRPr lang="en-US"/>
        </a:p>
      </dgm:t>
    </dgm:pt>
    <dgm:pt modelId="{3BCEF927-229C-E842-AADD-87396C8244D4}" type="pres">
      <dgm:prSet presAssocID="{34DABB4C-7297-8A49-BBC0-91A9DDB5DD08}" presName="linearFlow" presStyleCnt="0">
        <dgm:presLayoutVars>
          <dgm:dir/>
          <dgm:resizeHandles val="exact"/>
        </dgm:presLayoutVars>
      </dgm:prSet>
      <dgm:spPr/>
    </dgm:pt>
    <dgm:pt modelId="{C41105C2-F314-E448-8285-178FA09C00E7}" type="pres">
      <dgm:prSet presAssocID="{09086A33-F551-6C4F-BA71-7491D9F14B4D}" presName="composite" presStyleCnt="0"/>
      <dgm:spPr/>
    </dgm:pt>
    <dgm:pt modelId="{449B0F58-9FF8-9C4C-9952-F5B477BF384B}" type="pres">
      <dgm:prSet presAssocID="{09086A33-F551-6C4F-BA71-7491D9F14B4D}" presName="imgShp" presStyleLbl="fgImgPlace1" presStyleIdx="0" presStyleCnt="6"/>
      <dgm:spPr/>
    </dgm:pt>
    <dgm:pt modelId="{E6C8E9E6-C122-414D-B494-E39155FEFC37}" type="pres">
      <dgm:prSet presAssocID="{09086A33-F551-6C4F-BA71-7491D9F14B4D}" presName="txShp" presStyleLbl="node1" presStyleIdx="0" presStyleCnt="6">
        <dgm:presLayoutVars>
          <dgm:bulletEnabled val="1"/>
        </dgm:presLayoutVars>
      </dgm:prSet>
      <dgm:spPr/>
      <dgm:t>
        <a:bodyPr/>
        <a:lstStyle/>
        <a:p>
          <a:endParaRPr lang="en-US"/>
        </a:p>
      </dgm:t>
    </dgm:pt>
    <dgm:pt modelId="{B4D03BBA-AB86-2446-86EB-960D213DBFB0}" type="pres">
      <dgm:prSet presAssocID="{83A211B6-46BF-2747-AB49-2644222EA042}" presName="spacing" presStyleCnt="0"/>
      <dgm:spPr/>
    </dgm:pt>
    <dgm:pt modelId="{AB94B320-E907-C845-8CC7-6F5CEE49ED51}" type="pres">
      <dgm:prSet presAssocID="{BDAD2A80-9BA7-0E4F-8DDD-317D31F789AC}" presName="composite" presStyleCnt="0"/>
      <dgm:spPr/>
    </dgm:pt>
    <dgm:pt modelId="{C4701207-CCE0-B942-9AC4-EE9BD57FD2E1}" type="pres">
      <dgm:prSet presAssocID="{BDAD2A80-9BA7-0E4F-8DDD-317D31F789AC}" presName="imgShp" presStyleLbl="fgImgPlace1" presStyleIdx="1" presStyleCnt="6"/>
      <dgm:spPr/>
    </dgm:pt>
    <dgm:pt modelId="{9EAAE9AE-494A-D445-832B-38D7134AE399}" type="pres">
      <dgm:prSet presAssocID="{BDAD2A80-9BA7-0E4F-8DDD-317D31F789AC}" presName="txShp" presStyleLbl="node1" presStyleIdx="1" presStyleCnt="6">
        <dgm:presLayoutVars>
          <dgm:bulletEnabled val="1"/>
        </dgm:presLayoutVars>
      </dgm:prSet>
      <dgm:spPr/>
      <dgm:t>
        <a:bodyPr/>
        <a:lstStyle/>
        <a:p>
          <a:endParaRPr lang="en-US"/>
        </a:p>
      </dgm:t>
    </dgm:pt>
    <dgm:pt modelId="{5F59E783-5CFF-AA45-9C00-52DCECDB1EF1}" type="pres">
      <dgm:prSet presAssocID="{AD47359C-7B3A-9148-9ACB-A20E42BC78A2}" presName="spacing" presStyleCnt="0"/>
      <dgm:spPr/>
    </dgm:pt>
    <dgm:pt modelId="{7C140EC8-79B0-F946-8E38-4AAD0EEBF74C}" type="pres">
      <dgm:prSet presAssocID="{1B3988F0-457D-8047-ACF1-0EC336AA81D7}" presName="composite" presStyleCnt="0"/>
      <dgm:spPr/>
    </dgm:pt>
    <dgm:pt modelId="{CF48B853-3365-CD4F-9086-7B06D6EB7896}" type="pres">
      <dgm:prSet presAssocID="{1B3988F0-457D-8047-ACF1-0EC336AA81D7}" presName="imgShp" presStyleLbl="fgImgPlace1" presStyleIdx="2" presStyleCnt="6"/>
      <dgm:spPr/>
    </dgm:pt>
    <dgm:pt modelId="{A5E78414-F27A-BA4E-8FD6-EABA3C7F36B2}" type="pres">
      <dgm:prSet presAssocID="{1B3988F0-457D-8047-ACF1-0EC336AA81D7}" presName="txShp" presStyleLbl="node1" presStyleIdx="2" presStyleCnt="6">
        <dgm:presLayoutVars>
          <dgm:bulletEnabled val="1"/>
        </dgm:presLayoutVars>
      </dgm:prSet>
      <dgm:spPr/>
      <dgm:t>
        <a:bodyPr/>
        <a:lstStyle/>
        <a:p>
          <a:endParaRPr lang="en-US"/>
        </a:p>
      </dgm:t>
    </dgm:pt>
    <dgm:pt modelId="{3E7EB995-FE5C-9B4D-BCF0-A5C583ED4BAB}" type="pres">
      <dgm:prSet presAssocID="{11D0F5B1-968E-3F46-BA7B-E6E8E7E6E3AB}" presName="spacing" presStyleCnt="0"/>
      <dgm:spPr/>
    </dgm:pt>
    <dgm:pt modelId="{1A3B4C6C-9EEF-694D-ADA3-635A5DE860C0}" type="pres">
      <dgm:prSet presAssocID="{02FD61B8-79D1-6D44-8FE2-F8420838444B}" presName="composite" presStyleCnt="0"/>
      <dgm:spPr/>
    </dgm:pt>
    <dgm:pt modelId="{6F277894-7FD6-1C44-86FF-E32E6235CF03}" type="pres">
      <dgm:prSet presAssocID="{02FD61B8-79D1-6D44-8FE2-F8420838444B}" presName="imgShp" presStyleLbl="fgImgPlace1" presStyleIdx="3" presStyleCnt="6"/>
      <dgm:spPr/>
    </dgm:pt>
    <dgm:pt modelId="{0853AAAA-E9A2-7A4A-A6F0-BCA8A5E7FC55}" type="pres">
      <dgm:prSet presAssocID="{02FD61B8-79D1-6D44-8FE2-F8420838444B}" presName="txShp" presStyleLbl="node1" presStyleIdx="3" presStyleCnt="6">
        <dgm:presLayoutVars>
          <dgm:bulletEnabled val="1"/>
        </dgm:presLayoutVars>
      </dgm:prSet>
      <dgm:spPr/>
      <dgm:t>
        <a:bodyPr/>
        <a:lstStyle/>
        <a:p>
          <a:endParaRPr lang="en-US"/>
        </a:p>
      </dgm:t>
    </dgm:pt>
    <dgm:pt modelId="{27A18E40-158A-BF45-B8E9-A587F5D0D60A}" type="pres">
      <dgm:prSet presAssocID="{3B2EE04A-1BB8-6D4D-AABC-84CBE1365C6A}" presName="spacing" presStyleCnt="0"/>
      <dgm:spPr/>
    </dgm:pt>
    <dgm:pt modelId="{8A83EA2C-94D6-2B46-A7FD-C026EDFFE98B}" type="pres">
      <dgm:prSet presAssocID="{8AE33294-DC0A-924B-A8A0-80DDC50D8ED9}" presName="composite" presStyleCnt="0"/>
      <dgm:spPr/>
    </dgm:pt>
    <dgm:pt modelId="{F3E74EB3-D071-4740-BB43-DAC1DA9AB450}" type="pres">
      <dgm:prSet presAssocID="{8AE33294-DC0A-924B-A8A0-80DDC50D8ED9}" presName="imgShp" presStyleLbl="fgImgPlace1" presStyleIdx="4" presStyleCnt="6"/>
      <dgm:spPr/>
    </dgm:pt>
    <dgm:pt modelId="{883C7FC4-7501-2B45-9F23-2A59D4B1875E}" type="pres">
      <dgm:prSet presAssocID="{8AE33294-DC0A-924B-A8A0-80DDC50D8ED9}" presName="txShp" presStyleLbl="node1" presStyleIdx="4" presStyleCnt="6">
        <dgm:presLayoutVars>
          <dgm:bulletEnabled val="1"/>
        </dgm:presLayoutVars>
      </dgm:prSet>
      <dgm:spPr/>
      <dgm:t>
        <a:bodyPr/>
        <a:lstStyle/>
        <a:p>
          <a:endParaRPr lang="en-US"/>
        </a:p>
      </dgm:t>
    </dgm:pt>
    <dgm:pt modelId="{2E439F23-549C-844D-BEF5-DAD8DF20FB9A}" type="pres">
      <dgm:prSet presAssocID="{FC866C64-41C2-7B48-8053-E1177FE8D39B}" presName="spacing" presStyleCnt="0"/>
      <dgm:spPr/>
    </dgm:pt>
    <dgm:pt modelId="{E25771BC-D44E-6C4A-B328-586C875B80DB}" type="pres">
      <dgm:prSet presAssocID="{13D88160-11F8-C843-963A-F77262BC28DC}" presName="composite" presStyleCnt="0"/>
      <dgm:spPr/>
    </dgm:pt>
    <dgm:pt modelId="{F86E1F76-7E7C-754E-9719-90F07BA89D2C}" type="pres">
      <dgm:prSet presAssocID="{13D88160-11F8-C843-963A-F77262BC28DC}" presName="imgShp" presStyleLbl="fgImgPlace1" presStyleIdx="5" presStyleCnt="6"/>
      <dgm:spPr/>
    </dgm:pt>
    <dgm:pt modelId="{40B6D441-0561-F846-A86E-1BDE286AFC6C}" type="pres">
      <dgm:prSet presAssocID="{13D88160-11F8-C843-963A-F77262BC28DC}" presName="txShp" presStyleLbl="node1" presStyleIdx="5" presStyleCnt="6">
        <dgm:presLayoutVars>
          <dgm:bulletEnabled val="1"/>
        </dgm:presLayoutVars>
      </dgm:prSet>
      <dgm:spPr/>
      <dgm:t>
        <a:bodyPr/>
        <a:lstStyle/>
        <a:p>
          <a:endParaRPr lang="en-US"/>
        </a:p>
      </dgm:t>
    </dgm:pt>
  </dgm:ptLst>
  <dgm:cxnLst>
    <dgm:cxn modelId="{89961A02-1A2E-A549-9A47-15E6AB0E1ADE}" srcId="{34DABB4C-7297-8A49-BBC0-91A9DDB5DD08}" destId="{02FD61B8-79D1-6D44-8FE2-F8420838444B}" srcOrd="3" destOrd="0" parTransId="{EF171017-C5D6-9D4C-B7E1-C3EE2710F6C0}" sibTransId="{3B2EE04A-1BB8-6D4D-AABC-84CBE1365C6A}"/>
    <dgm:cxn modelId="{1F21DC8E-B4D1-6841-9A2E-F17A7A8CC887}" type="presOf" srcId="{1B3988F0-457D-8047-ACF1-0EC336AA81D7}" destId="{A5E78414-F27A-BA4E-8FD6-EABA3C7F36B2}" srcOrd="0" destOrd="0" presId="urn:microsoft.com/office/officeart/2005/8/layout/vList3"/>
    <dgm:cxn modelId="{3848B517-BDED-0446-BD00-E20D44C60BB7}" type="presOf" srcId="{BDAD2A80-9BA7-0E4F-8DDD-317D31F789AC}" destId="{9EAAE9AE-494A-D445-832B-38D7134AE399}" srcOrd="0" destOrd="0" presId="urn:microsoft.com/office/officeart/2005/8/layout/vList3"/>
    <dgm:cxn modelId="{D039CC0E-9246-2D4A-84DB-373FF7A1F4D3}" srcId="{34DABB4C-7297-8A49-BBC0-91A9DDB5DD08}" destId="{BDAD2A80-9BA7-0E4F-8DDD-317D31F789AC}" srcOrd="1" destOrd="0" parTransId="{83D79349-781D-9549-80F3-F7C35240EED8}" sibTransId="{AD47359C-7B3A-9148-9ACB-A20E42BC78A2}"/>
    <dgm:cxn modelId="{99F652AB-4DB0-4645-B240-8C10D8C42D54}" type="presOf" srcId="{13D88160-11F8-C843-963A-F77262BC28DC}" destId="{40B6D441-0561-F846-A86E-1BDE286AFC6C}" srcOrd="0" destOrd="0" presId="urn:microsoft.com/office/officeart/2005/8/layout/vList3"/>
    <dgm:cxn modelId="{84549765-0AA9-8B4C-9240-11578CA07DE5}" type="presOf" srcId="{02FD61B8-79D1-6D44-8FE2-F8420838444B}" destId="{0853AAAA-E9A2-7A4A-A6F0-BCA8A5E7FC55}" srcOrd="0" destOrd="0" presId="urn:microsoft.com/office/officeart/2005/8/layout/vList3"/>
    <dgm:cxn modelId="{F55EF551-D18A-564A-8760-2F8152F39F91}" type="presOf" srcId="{34DABB4C-7297-8A49-BBC0-91A9DDB5DD08}" destId="{3BCEF927-229C-E842-AADD-87396C8244D4}" srcOrd="0" destOrd="0" presId="urn:microsoft.com/office/officeart/2005/8/layout/vList3"/>
    <dgm:cxn modelId="{FDE3F52E-9B87-6F46-96FE-53E442D57658}" srcId="{34DABB4C-7297-8A49-BBC0-91A9DDB5DD08}" destId="{13D88160-11F8-C843-963A-F77262BC28DC}" srcOrd="5" destOrd="0" parTransId="{B8C7A520-7817-BE48-AB5C-2EAD3427584D}" sibTransId="{97E850C8-47F0-AF47-8CE2-0D18B8C6407B}"/>
    <dgm:cxn modelId="{31D46983-3606-0148-8828-80A2FF2AE35D}" srcId="{34DABB4C-7297-8A49-BBC0-91A9DDB5DD08}" destId="{09086A33-F551-6C4F-BA71-7491D9F14B4D}" srcOrd="0" destOrd="0" parTransId="{1273D066-5F40-0041-9A60-A014FBB729EF}" sibTransId="{83A211B6-46BF-2747-AB49-2644222EA042}"/>
    <dgm:cxn modelId="{97AC3C75-2ACD-714D-BDE1-6AE403394057}" srcId="{34DABB4C-7297-8A49-BBC0-91A9DDB5DD08}" destId="{1B3988F0-457D-8047-ACF1-0EC336AA81D7}" srcOrd="2" destOrd="0" parTransId="{029DC24E-A5A4-6447-9F9D-AB39617E797D}" sibTransId="{11D0F5B1-968E-3F46-BA7B-E6E8E7E6E3AB}"/>
    <dgm:cxn modelId="{7EBB9880-352B-F94B-A20D-FD841FC89153}" type="presOf" srcId="{09086A33-F551-6C4F-BA71-7491D9F14B4D}" destId="{E6C8E9E6-C122-414D-B494-E39155FEFC37}" srcOrd="0" destOrd="0" presId="urn:microsoft.com/office/officeart/2005/8/layout/vList3"/>
    <dgm:cxn modelId="{9903DE69-8766-F748-9264-DA214BDE6F2F}" type="presOf" srcId="{8AE33294-DC0A-924B-A8A0-80DDC50D8ED9}" destId="{883C7FC4-7501-2B45-9F23-2A59D4B1875E}" srcOrd="0" destOrd="0" presId="urn:microsoft.com/office/officeart/2005/8/layout/vList3"/>
    <dgm:cxn modelId="{785AE212-3B4B-704F-ABA2-80D6F253F2E3}" srcId="{34DABB4C-7297-8A49-BBC0-91A9DDB5DD08}" destId="{8AE33294-DC0A-924B-A8A0-80DDC50D8ED9}" srcOrd="4" destOrd="0" parTransId="{17871708-5882-3E44-947A-032FB0051C79}" sibTransId="{FC866C64-41C2-7B48-8053-E1177FE8D39B}"/>
    <dgm:cxn modelId="{38279CB0-587A-AA44-856E-AE4EC5B48310}" type="presParOf" srcId="{3BCEF927-229C-E842-AADD-87396C8244D4}" destId="{C41105C2-F314-E448-8285-178FA09C00E7}" srcOrd="0" destOrd="0" presId="urn:microsoft.com/office/officeart/2005/8/layout/vList3"/>
    <dgm:cxn modelId="{A2A2C2BA-5B13-A94E-8EAB-BAB52C9B2EAA}" type="presParOf" srcId="{C41105C2-F314-E448-8285-178FA09C00E7}" destId="{449B0F58-9FF8-9C4C-9952-F5B477BF384B}" srcOrd="0" destOrd="0" presId="urn:microsoft.com/office/officeart/2005/8/layout/vList3"/>
    <dgm:cxn modelId="{DAD26B6E-6D6A-A842-B9A6-A48E7F26C7CD}" type="presParOf" srcId="{C41105C2-F314-E448-8285-178FA09C00E7}" destId="{E6C8E9E6-C122-414D-B494-E39155FEFC37}" srcOrd="1" destOrd="0" presId="urn:microsoft.com/office/officeart/2005/8/layout/vList3"/>
    <dgm:cxn modelId="{5A77CB6D-1F63-FA4F-AE11-4208E6CB850B}" type="presParOf" srcId="{3BCEF927-229C-E842-AADD-87396C8244D4}" destId="{B4D03BBA-AB86-2446-86EB-960D213DBFB0}" srcOrd="1" destOrd="0" presId="urn:microsoft.com/office/officeart/2005/8/layout/vList3"/>
    <dgm:cxn modelId="{1BBD9731-3B67-FA4E-B9C2-8AC7973F8007}" type="presParOf" srcId="{3BCEF927-229C-E842-AADD-87396C8244D4}" destId="{AB94B320-E907-C845-8CC7-6F5CEE49ED51}" srcOrd="2" destOrd="0" presId="urn:microsoft.com/office/officeart/2005/8/layout/vList3"/>
    <dgm:cxn modelId="{B897AB1C-4FA8-B344-87D9-57F72471C7DC}" type="presParOf" srcId="{AB94B320-E907-C845-8CC7-6F5CEE49ED51}" destId="{C4701207-CCE0-B942-9AC4-EE9BD57FD2E1}" srcOrd="0" destOrd="0" presId="urn:microsoft.com/office/officeart/2005/8/layout/vList3"/>
    <dgm:cxn modelId="{C4BA133E-F0F4-EB42-A824-82B9B24261AD}" type="presParOf" srcId="{AB94B320-E907-C845-8CC7-6F5CEE49ED51}" destId="{9EAAE9AE-494A-D445-832B-38D7134AE399}" srcOrd="1" destOrd="0" presId="urn:microsoft.com/office/officeart/2005/8/layout/vList3"/>
    <dgm:cxn modelId="{DD9DE454-C43C-B74D-A956-CCFE59A876FC}" type="presParOf" srcId="{3BCEF927-229C-E842-AADD-87396C8244D4}" destId="{5F59E783-5CFF-AA45-9C00-52DCECDB1EF1}" srcOrd="3" destOrd="0" presId="urn:microsoft.com/office/officeart/2005/8/layout/vList3"/>
    <dgm:cxn modelId="{C9C413C7-5904-2640-91AD-82D56B02AABF}" type="presParOf" srcId="{3BCEF927-229C-E842-AADD-87396C8244D4}" destId="{7C140EC8-79B0-F946-8E38-4AAD0EEBF74C}" srcOrd="4" destOrd="0" presId="urn:microsoft.com/office/officeart/2005/8/layout/vList3"/>
    <dgm:cxn modelId="{2BC9DF7B-3651-EC40-B77C-B8E9282662BD}" type="presParOf" srcId="{7C140EC8-79B0-F946-8E38-4AAD0EEBF74C}" destId="{CF48B853-3365-CD4F-9086-7B06D6EB7896}" srcOrd="0" destOrd="0" presId="urn:microsoft.com/office/officeart/2005/8/layout/vList3"/>
    <dgm:cxn modelId="{747C73E8-E623-EF48-9471-9EA918C6EC8F}" type="presParOf" srcId="{7C140EC8-79B0-F946-8E38-4AAD0EEBF74C}" destId="{A5E78414-F27A-BA4E-8FD6-EABA3C7F36B2}" srcOrd="1" destOrd="0" presId="urn:microsoft.com/office/officeart/2005/8/layout/vList3"/>
    <dgm:cxn modelId="{C6D4D138-E2D5-094E-A212-EC206DEAD3E1}" type="presParOf" srcId="{3BCEF927-229C-E842-AADD-87396C8244D4}" destId="{3E7EB995-FE5C-9B4D-BCF0-A5C583ED4BAB}" srcOrd="5" destOrd="0" presId="urn:microsoft.com/office/officeart/2005/8/layout/vList3"/>
    <dgm:cxn modelId="{3A856021-BCA1-F94F-A280-71AFCD02AB7A}" type="presParOf" srcId="{3BCEF927-229C-E842-AADD-87396C8244D4}" destId="{1A3B4C6C-9EEF-694D-ADA3-635A5DE860C0}" srcOrd="6" destOrd="0" presId="urn:microsoft.com/office/officeart/2005/8/layout/vList3"/>
    <dgm:cxn modelId="{CA035FF6-CEB5-8E47-8EC5-5FEE57E627B2}" type="presParOf" srcId="{1A3B4C6C-9EEF-694D-ADA3-635A5DE860C0}" destId="{6F277894-7FD6-1C44-86FF-E32E6235CF03}" srcOrd="0" destOrd="0" presId="urn:microsoft.com/office/officeart/2005/8/layout/vList3"/>
    <dgm:cxn modelId="{9CB9CB9F-E64B-F24A-9166-EA38BF5DFB50}" type="presParOf" srcId="{1A3B4C6C-9EEF-694D-ADA3-635A5DE860C0}" destId="{0853AAAA-E9A2-7A4A-A6F0-BCA8A5E7FC55}" srcOrd="1" destOrd="0" presId="urn:microsoft.com/office/officeart/2005/8/layout/vList3"/>
    <dgm:cxn modelId="{CAD8B8E4-CB47-2E41-BB15-23B850D57C5E}" type="presParOf" srcId="{3BCEF927-229C-E842-AADD-87396C8244D4}" destId="{27A18E40-158A-BF45-B8E9-A587F5D0D60A}" srcOrd="7" destOrd="0" presId="urn:microsoft.com/office/officeart/2005/8/layout/vList3"/>
    <dgm:cxn modelId="{4536A381-6ED5-9847-B68F-657A8680367F}" type="presParOf" srcId="{3BCEF927-229C-E842-AADD-87396C8244D4}" destId="{8A83EA2C-94D6-2B46-A7FD-C026EDFFE98B}" srcOrd="8" destOrd="0" presId="urn:microsoft.com/office/officeart/2005/8/layout/vList3"/>
    <dgm:cxn modelId="{8AFB5FD6-0342-AB47-A18A-B75F393E0333}" type="presParOf" srcId="{8A83EA2C-94D6-2B46-A7FD-C026EDFFE98B}" destId="{F3E74EB3-D071-4740-BB43-DAC1DA9AB450}" srcOrd="0" destOrd="0" presId="urn:microsoft.com/office/officeart/2005/8/layout/vList3"/>
    <dgm:cxn modelId="{7F8E0040-879B-FC42-B99E-D2B9A1C96557}" type="presParOf" srcId="{8A83EA2C-94D6-2B46-A7FD-C026EDFFE98B}" destId="{883C7FC4-7501-2B45-9F23-2A59D4B1875E}" srcOrd="1" destOrd="0" presId="urn:microsoft.com/office/officeart/2005/8/layout/vList3"/>
    <dgm:cxn modelId="{B10592C5-F7A3-0C45-A590-5E94F9589964}" type="presParOf" srcId="{3BCEF927-229C-E842-AADD-87396C8244D4}" destId="{2E439F23-549C-844D-BEF5-DAD8DF20FB9A}" srcOrd="9" destOrd="0" presId="urn:microsoft.com/office/officeart/2005/8/layout/vList3"/>
    <dgm:cxn modelId="{62D3C746-81AB-A741-A280-89794A46DF69}" type="presParOf" srcId="{3BCEF927-229C-E842-AADD-87396C8244D4}" destId="{E25771BC-D44E-6C4A-B328-586C875B80DB}" srcOrd="10" destOrd="0" presId="urn:microsoft.com/office/officeart/2005/8/layout/vList3"/>
    <dgm:cxn modelId="{C68BD43C-0F3A-6245-BDC6-E8B3046BBDF6}" type="presParOf" srcId="{E25771BC-D44E-6C4A-B328-586C875B80DB}" destId="{F86E1F76-7E7C-754E-9719-90F07BA89D2C}" srcOrd="0" destOrd="0" presId="urn:microsoft.com/office/officeart/2005/8/layout/vList3"/>
    <dgm:cxn modelId="{029C091C-CB08-1047-AD08-1741D0396380}" type="presParOf" srcId="{E25771BC-D44E-6C4A-B328-586C875B80DB}" destId="{40B6D441-0561-F846-A86E-1BDE286AFC6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8E9E6-C122-414D-B494-E39155FEFC37}">
      <dsp:nvSpPr>
        <dsp:cNvPr id="0" name=""/>
        <dsp:cNvSpPr/>
      </dsp:nvSpPr>
      <dsp:spPr>
        <a:xfrm rot="10800000">
          <a:off x="1127882" y="1325"/>
          <a:ext cx="3769281" cy="713908"/>
        </a:xfrm>
        <a:prstGeom prst="homePlate">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4814"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Define the problem</a:t>
          </a:r>
          <a:endParaRPr lang="en-US" sz="2000" kern="1200" dirty="0"/>
        </a:p>
      </dsp:txBody>
      <dsp:txXfrm rot="10800000">
        <a:off x="1306359" y="1325"/>
        <a:ext cx="3590804" cy="713908"/>
      </dsp:txXfrm>
    </dsp:sp>
    <dsp:sp modelId="{449B0F58-9FF8-9C4C-9952-F5B477BF384B}">
      <dsp:nvSpPr>
        <dsp:cNvPr id="0" name=""/>
        <dsp:cNvSpPr/>
      </dsp:nvSpPr>
      <dsp:spPr>
        <a:xfrm>
          <a:off x="770928" y="1325"/>
          <a:ext cx="713908" cy="713908"/>
        </a:xfrm>
        <a:prstGeom prst="ellipse">
          <a:avLst/>
        </a:prstGeom>
        <a:solidFill>
          <a:schemeClr val="accent1">
            <a:tint val="50000"/>
            <a:hueOff val="0"/>
            <a:satOff val="0"/>
            <a:lumOff val="0"/>
            <a:alphaOff val="0"/>
          </a:schemeClr>
        </a:solidFill>
        <a:ln>
          <a:noFill/>
        </a:ln>
        <a:effectLst>
          <a:outerShdw blurRad="38100" dist="38100" dir="4800000" sx="98000" sy="98000" rotWithShape="0">
            <a:srgbClr val="000000">
              <a:alpha val="32000"/>
            </a:srgbClr>
          </a:outerShdw>
        </a:effectLst>
      </dsp:spPr>
      <dsp:style>
        <a:lnRef idx="0">
          <a:scrgbClr r="0" g="0" b="0"/>
        </a:lnRef>
        <a:fillRef idx="1">
          <a:scrgbClr r="0" g="0" b="0"/>
        </a:fillRef>
        <a:effectRef idx="2">
          <a:scrgbClr r="0" g="0" b="0"/>
        </a:effectRef>
        <a:fontRef idx="minor"/>
      </dsp:style>
    </dsp:sp>
    <dsp:sp modelId="{9EAAE9AE-494A-D445-832B-38D7134AE399}">
      <dsp:nvSpPr>
        <dsp:cNvPr id="0" name=""/>
        <dsp:cNvSpPr/>
      </dsp:nvSpPr>
      <dsp:spPr>
        <a:xfrm rot="10800000">
          <a:off x="1127882" y="928340"/>
          <a:ext cx="3769281" cy="713908"/>
        </a:xfrm>
        <a:prstGeom prst="homePlate">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4814"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Explore the alternatives			</a:t>
          </a:r>
          <a:endParaRPr lang="en-US" sz="2000" kern="1200" dirty="0"/>
        </a:p>
      </dsp:txBody>
      <dsp:txXfrm rot="10800000">
        <a:off x="1306359" y="928340"/>
        <a:ext cx="3590804" cy="713908"/>
      </dsp:txXfrm>
    </dsp:sp>
    <dsp:sp modelId="{C4701207-CCE0-B942-9AC4-EE9BD57FD2E1}">
      <dsp:nvSpPr>
        <dsp:cNvPr id="0" name=""/>
        <dsp:cNvSpPr/>
      </dsp:nvSpPr>
      <dsp:spPr>
        <a:xfrm>
          <a:off x="770928" y="928340"/>
          <a:ext cx="713908" cy="713908"/>
        </a:xfrm>
        <a:prstGeom prst="ellipse">
          <a:avLst/>
        </a:prstGeom>
        <a:solidFill>
          <a:schemeClr val="accent1">
            <a:tint val="50000"/>
            <a:hueOff val="0"/>
            <a:satOff val="0"/>
            <a:lumOff val="0"/>
            <a:alphaOff val="0"/>
          </a:schemeClr>
        </a:solidFill>
        <a:ln>
          <a:noFill/>
        </a:ln>
        <a:effectLst>
          <a:outerShdw blurRad="38100" dist="38100" dir="4800000" sx="98000" sy="98000" rotWithShape="0">
            <a:srgbClr val="000000">
              <a:alpha val="32000"/>
            </a:srgbClr>
          </a:outerShdw>
        </a:effectLst>
      </dsp:spPr>
      <dsp:style>
        <a:lnRef idx="0">
          <a:scrgbClr r="0" g="0" b="0"/>
        </a:lnRef>
        <a:fillRef idx="1">
          <a:scrgbClr r="0" g="0" b="0"/>
        </a:fillRef>
        <a:effectRef idx="2">
          <a:scrgbClr r="0" g="0" b="0"/>
        </a:effectRef>
        <a:fontRef idx="minor"/>
      </dsp:style>
    </dsp:sp>
    <dsp:sp modelId="{A5E78414-F27A-BA4E-8FD6-EABA3C7F36B2}">
      <dsp:nvSpPr>
        <dsp:cNvPr id="0" name=""/>
        <dsp:cNvSpPr/>
      </dsp:nvSpPr>
      <dsp:spPr>
        <a:xfrm rot="10800000">
          <a:off x="1127882" y="1855356"/>
          <a:ext cx="3769281" cy="713908"/>
        </a:xfrm>
        <a:prstGeom prst="homePlate">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4814"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Consider the consequences	</a:t>
          </a:r>
          <a:endParaRPr lang="en-US" sz="2000" kern="1200" dirty="0"/>
        </a:p>
      </dsp:txBody>
      <dsp:txXfrm rot="10800000">
        <a:off x="1306359" y="1855356"/>
        <a:ext cx="3590804" cy="713908"/>
      </dsp:txXfrm>
    </dsp:sp>
    <dsp:sp modelId="{CF48B853-3365-CD4F-9086-7B06D6EB7896}">
      <dsp:nvSpPr>
        <dsp:cNvPr id="0" name=""/>
        <dsp:cNvSpPr/>
      </dsp:nvSpPr>
      <dsp:spPr>
        <a:xfrm>
          <a:off x="770928" y="1855356"/>
          <a:ext cx="713908" cy="713908"/>
        </a:xfrm>
        <a:prstGeom prst="ellipse">
          <a:avLst/>
        </a:prstGeom>
        <a:solidFill>
          <a:schemeClr val="accent1">
            <a:tint val="50000"/>
            <a:hueOff val="0"/>
            <a:satOff val="0"/>
            <a:lumOff val="0"/>
            <a:alphaOff val="0"/>
          </a:schemeClr>
        </a:solidFill>
        <a:ln>
          <a:noFill/>
        </a:ln>
        <a:effectLst>
          <a:outerShdw blurRad="38100" dist="38100" dir="4800000" sx="98000" sy="98000" rotWithShape="0">
            <a:srgbClr val="000000">
              <a:alpha val="32000"/>
            </a:srgbClr>
          </a:outerShdw>
        </a:effectLst>
      </dsp:spPr>
      <dsp:style>
        <a:lnRef idx="0">
          <a:scrgbClr r="0" g="0" b="0"/>
        </a:lnRef>
        <a:fillRef idx="1">
          <a:scrgbClr r="0" g="0" b="0"/>
        </a:fillRef>
        <a:effectRef idx="2">
          <a:scrgbClr r="0" g="0" b="0"/>
        </a:effectRef>
        <a:fontRef idx="minor"/>
      </dsp:style>
    </dsp:sp>
    <dsp:sp modelId="{0853AAAA-E9A2-7A4A-A6F0-BCA8A5E7FC55}">
      <dsp:nvSpPr>
        <dsp:cNvPr id="0" name=""/>
        <dsp:cNvSpPr/>
      </dsp:nvSpPr>
      <dsp:spPr>
        <a:xfrm rot="10800000">
          <a:off x="1127882" y="2782372"/>
          <a:ext cx="3769281" cy="713908"/>
        </a:xfrm>
        <a:prstGeom prst="homePlate">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4814"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Identify your values</a:t>
          </a:r>
          <a:endParaRPr lang="en-US" sz="2000" kern="1200" dirty="0"/>
        </a:p>
      </dsp:txBody>
      <dsp:txXfrm rot="10800000">
        <a:off x="1306359" y="2782372"/>
        <a:ext cx="3590804" cy="713908"/>
      </dsp:txXfrm>
    </dsp:sp>
    <dsp:sp modelId="{6F277894-7FD6-1C44-86FF-E32E6235CF03}">
      <dsp:nvSpPr>
        <dsp:cNvPr id="0" name=""/>
        <dsp:cNvSpPr/>
      </dsp:nvSpPr>
      <dsp:spPr>
        <a:xfrm>
          <a:off x="770928" y="2782372"/>
          <a:ext cx="713908" cy="713908"/>
        </a:xfrm>
        <a:prstGeom prst="ellipse">
          <a:avLst/>
        </a:prstGeom>
        <a:solidFill>
          <a:schemeClr val="accent1">
            <a:tint val="50000"/>
            <a:hueOff val="0"/>
            <a:satOff val="0"/>
            <a:lumOff val="0"/>
            <a:alphaOff val="0"/>
          </a:schemeClr>
        </a:solidFill>
        <a:ln>
          <a:noFill/>
        </a:ln>
        <a:effectLst>
          <a:outerShdw blurRad="38100" dist="38100" dir="4800000" sx="98000" sy="98000" rotWithShape="0">
            <a:srgbClr val="000000">
              <a:alpha val="32000"/>
            </a:srgbClr>
          </a:outerShdw>
        </a:effectLst>
      </dsp:spPr>
      <dsp:style>
        <a:lnRef idx="0">
          <a:scrgbClr r="0" g="0" b="0"/>
        </a:lnRef>
        <a:fillRef idx="1">
          <a:scrgbClr r="0" g="0" b="0"/>
        </a:fillRef>
        <a:effectRef idx="2">
          <a:scrgbClr r="0" g="0" b="0"/>
        </a:effectRef>
        <a:fontRef idx="minor"/>
      </dsp:style>
    </dsp:sp>
    <dsp:sp modelId="{883C7FC4-7501-2B45-9F23-2A59D4B1875E}">
      <dsp:nvSpPr>
        <dsp:cNvPr id="0" name=""/>
        <dsp:cNvSpPr/>
      </dsp:nvSpPr>
      <dsp:spPr>
        <a:xfrm rot="10800000">
          <a:off x="1127882" y="3709387"/>
          <a:ext cx="3769281" cy="713908"/>
        </a:xfrm>
        <a:prstGeom prst="homePlate">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4814"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Decide and act</a:t>
          </a:r>
          <a:endParaRPr lang="en-US" sz="2000" kern="1200" dirty="0"/>
        </a:p>
      </dsp:txBody>
      <dsp:txXfrm rot="10800000">
        <a:off x="1306359" y="3709387"/>
        <a:ext cx="3590804" cy="713908"/>
      </dsp:txXfrm>
    </dsp:sp>
    <dsp:sp modelId="{F3E74EB3-D071-4740-BB43-DAC1DA9AB450}">
      <dsp:nvSpPr>
        <dsp:cNvPr id="0" name=""/>
        <dsp:cNvSpPr/>
      </dsp:nvSpPr>
      <dsp:spPr>
        <a:xfrm>
          <a:off x="770928" y="3709387"/>
          <a:ext cx="713908" cy="713908"/>
        </a:xfrm>
        <a:prstGeom prst="ellipse">
          <a:avLst/>
        </a:prstGeom>
        <a:solidFill>
          <a:schemeClr val="accent1">
            <a:tint val="50000"/>
            <a:hueOff val="0"/>
            <a:satOff val="0"/>
            <a:lumOff val="0"/>
            <a:alphaOff val="0"/>
          </a:schemeClr>
        </a:solidFill>
        <a:ln>
          <a:noFill/>
        </a:ln>
        <a:effectLst>
          <a:outerShdw blurRad="38100" dist="38100" dir="4800000" sx="98000" sy="98000" rotWithShape="0">
            <a:srgbClr val="000000">
              <a:alpha val="32000"/>
            </a:srgbClr>
          </a:outerShdw>
        </a:effectLst>
      </dsp:spPr>
      <dsp:style>
        <a:lnRef idx="0">
          <a:scrgbClr r="0" g="0" b="0"/>
        </a:lnRef>
        <a:fillRef idx="1">
          <a:scrgbClr r="0" g="0" b="0"/>
        </a:fillRef>
        <a:effectRef idx="2">
          <a:scrgbClr r="0" g="0" b="0"/>
        </a:effectRef>
        <a:fontRef idx="minor"/>
      </dsp:style>
    </dsp:sp>
    <dsp:sp modelId="{40B6D441-0561-F846-A86E-1BDE286AFC6C}">
      <dsp:nvSpPr>
        <dsp:cNvPr id="0" name=""/>
        <dsp:cNvSpPr/>
      </dsp:nvSpPr>
      <dsp:spPr>
        <a:xfrm rot="10800000">
          <a:off x="1127882" y="4636403"/>
          <a:ext cx="3769281" cy="713908"/>
        </a:xfrm>
        <a:prstGeom prst="homePlate">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4814"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Evaluate the results</a:t>
          </a:r>
          <a:endParaRPr lang="en-US" sz="2000" kern="1200" dirty="0"/>
        </a:p>
      </dsp:txBody>
      <dsp:txXfrm rot="10800000">
        <a:off x="1306359" y="4636403"/>
        <a:ext cx="3590804" cy="713908"/>
      </dsp:txXfrm>
    </dsp:sp>
    <dsp:sp modelId="{F86E1F76-7E7C-754E-9719-90F07BA89D2C}">
      <dsp:nvSpPr>
        <dsp:cNvPr id="0" name=""/>
        <dsp:cNvSpPr/>
      </dsp:nvSpPr>
      <dsp:spPr>
        <a:xfrm>
          <a:off x="770928" y="4636403"/>
          <a:ext cx="713908" cy="713908"/>
        </a:xfrm>
        <a:prstGeom prst="ellipse">
          <a:avLst/>
        </a:prstGeom>
        <a:solidFill>
          <a:schemeClr val="accent1">
            <a:tint val="50000"/>
            <a:hueOff val="0"/>
            <a:satOff val="0"/>
            <a:lumOff val="0"/>
            <a:alphaOff val="0"/>
          </a:schemeClr>
        </a:solidFill>
        <a:ln>
          <a:noFill/>
        </a:ln>
        <a:effectLst>
          <a:outerShdw blurRad="38100" dist="38100" dir="4800000" sx="98000" sy="98000" rotWithShape="0">
            <a:srgbClr val="000000">
              <a:alpha val="32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7C3F878-F5E8-489B-AC8A-64F2A7E22C28}" type="datetimeFigureOut">
              <a:rPr lang="en-US" smtClean="0"/>
              <a:pPr/>
              <a:t>8/29/19</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651FC063-5EA9-49AF-AFAF-D68C9E82B2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8/29/19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7C3F878-F5E8-489B-AC8A-64F2A7E22C28}" type="datetimeFigureOut">
              <a:rPr lang="en-US" smtClean="0"/>
              <a:pPr/>
              <a:t>8/29/19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8/29/19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8/29/19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7C3F878-F5E8-489B-AC8A-64F2A7E22C28}" type="datetimeFigureOut">
              <a:rPr lang="en-US" smtClean="0"/>
              <a:pPr/>
              <a:t>8/29/19</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dirty="0"/>
          </a:p>
        </p:txBody>
      </p:sp>
      <p:sp>
        <p:nvSpPr>
          <p:cNvPr id="7" name="Slide Number Placeholder 6"/>
          <p:cNvSpPr>
            <a:spLocks noGrp="1"/>
          </p:cNvSpPr>
          <p:nvPr>
            <p:ph type="sldNum" sz="quarter" idx="12"/>
          </p:nvPr>
        </p:nvSpPr>
        <p:spPr>
          <a:xfrm rot="60000">
            <a:off x="7557313" y="5896961"/>
            <a:ext cx="554023" cy="365125"/>
          </a:xfrm>
        </p:spPr>
        <p:txBody>
          <a:bodyPr/>
          <a:lstStyle/>
          <a:p>
            <a:fld id="{651FC063-5EA9-49AF-AFAF-D68C9E82B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7C3F878-F5E8-489B-AC8A-64F2A7E22C28}" type="datetimeFigureOut">
              <a:rPr lang="en-US" smtClean="0"/>
              <a:pPr/>
              <a:t>8/29/19</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dirty="0"/>
          </a:p>
        </p:txBody>
      </p:sp>
      <p:sp>
        <p:nvSpPr>
          <p:cNvPr id="7" name="Slide Number Placeholder 6"/>
          <p:cNvSpPr>
            <a:spLocks noGrp="1"/>
          </p:cNvSpPr>
          <p:nvPr>
            <p:ph type="sldNum" sz="quarter" idx="12"/>
          </p:nvPr>
        </p:nvSpPr>
        <p:spPr>
          <a:xfrm rot="60000">
            <a:off x="7562089" y="5900026"/>
            <a:ext cx="554023" cy="365125"/>
          </a:xfrm>
        </p:spPr>
        <p:txBody>
          <a:bodyPr/>
          <a:lstStyle/>
          <a:p>
            <a:fld id="{651FC063-5EA9-49AF-AFAF-D68C9E82B2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3.jpeg"/><Relationship Id="rId1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B7C3F878-F5E8-489B-AC8A-64F2A7E22C28}" type="datetimeFigureOut">
              <a:rPr lang="en-US" smtClean="0"/>
              <a:pPr/>
              <a:t>8/29/19</a:t>
            </a:fld>
            <a:endParaRPr lang="en-US"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89GI_Me3pec" TargetMode="Externa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wengo.org/10-fun-interesting-facts-about-france/" TargetMode="Externa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online.com/news/501866/snorting-smarties-everything-you-need-to-know-about-this-stupid-stupid-thing-kids-are-doing" TargetMode="External"/><Relationship Id="rId3" Type="http://schemas.openxmlformats.org/officeDocument/2006/relationships/hyperlink" Target="http://www.nydailynews.com/news/crime/teen-arrested-driving-idiot-video-article-1.1782653"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online.com/news/528117/teen-tattoos-mcdonald-s-receipt-on-his-arm-a-week-later-tattoos-the-tattoo-receipt-on-his-other-arm" TargetMode="External"/><Relationship Id="rId4" Type="http://schemas.openxmlformats.org/officeDocument/2006/relationships/hyperlink" Target="http://www.eonline.com/news/523419/sellotape-selfie-is-the-most-horrifying-and-delightful-photo-competition-ever" TargetMode="External"/><Relationship Id="rId1" Type="http://schemas.openxmlformats.org/officeDocument/2006/relationships/slideLayout" Target="../slideLayouts/slideLayout2.xml"/><Relationship Id="rId2" Type="http://schemas.openxmlformats.org/officeDocument/2006/relationships/hyperlink" Target="http://www.theguardian.com/uk-news/2014/apr/03/how-far-would-you-go-to-rescue-your-mobile-phone-teen-stuck"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online.com/news/538211/teenager-takes-a-selfie-with-a-squirrel-moments-later-teenager-is-attacked-by-squirrel" TargetMode="Externa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vimeo.com/1688077" TargetMode="External"/><Relationship Id="rId4" Type="http://schemas.openxmlformats.org/officeDocument/2006/relationships/hyperlink" Target="http://vimeo.com/20361818" TargetMode="External"/><Relationship Id="rId5" Type="http://schemas.openxmlformats.org/officeDocument/2006/relationships/hyperlink" Target="http://vimeo.com/11122842" TargetMode="External"/><Relationship Id="rId1" Type="http://schemas.openxmlformats.org/officeDocument/2006/relationships/slideLayout" Target="../slideLayouts/slideLayout2.xml"/><Relationship Id="rId2" Type="http://schemas.openxmlformats.org/officeDocument/2006/relationships/hyperlink" Target="http://www.ispot.tv/ad/7dR0/proactiv-featuring-adam-levin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JMJhOSdxQVg" TargetMode="External"/><Relationship Id="rId3"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5911" y="1217689"/>
            <a:ext cx="5723468" cy="1828090"/>
          </a:xfrm>
        </p:spPr>
        <p:txBody>
          <a:bodyPr>
            <a:normAutofit/>
          </a:bodyPr>
          <a:lstStyle/>
          <a:p>
            <a:r>
              <a:rPr lang="en-US" sz="6000" dirty="0" smtClean="0"/>
              <a:t>Chapter 1</a:t>
            </a:r>
            <a:endParaRPr lang="en-US" sz="6000" dirty="0"/>
          </a:p>
        </p:txBody>
      </p:sp>
      <p:sp>
        <p:nvSpPr>
          <p:cNvPr id="3" name="Subtitle 2"/>
          <p:cNvSpPr>
            <a:spLocks noGrp="1"/>
          </p:cNvSpPr>
          <p:nvPr>
            <p:ph type="subTitle" idx="1"/>
          </p:nvPr>
        </p:nvSpPr>
        <p:spPr/>
        <p:txBody>
          <a:bodyPr>
            <a:normAutofit/>
          </a:bodyPr>
          <a:lstStyle/>
          <a:p>
            <a:r>
              <a:rPr lang="en-US" sz="3600" dirty="0" smtClean="0"/>
              <a:t>Making Healthy Decisions</a:t>
            </a:r>
            <a:endParaRPr lang="en-US" sz="3600" dirty="0"/>
          </a:p>
        </p:txBody>
      </p:sp>
    </p:spTree>
    <p:extLst>
      <p:ext uri="{BB962C8B-B14F-4D97-AF65-F5344CB8AC3E}">
        <p14:creationId xmlns:p14="http://schemas.microsoft.com/office/powerpoint/2010/main" val="22247623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Where are you on the health continuum? </a:t>
            </a:r>
            <a:endParaRPr lang="en-US" dirty="0">
              <a:solidFill>
                <a:srgbClr val="0000FF"/>
              </a:solidFill>
            </a:endParaRPr>
          </a:p>
        </p:txBody>
      </p:sp>
      <p:pic>
        <p:nvPicPr>
          <p:cNvPr id="4" name="Picture 3">
            <a:hlinkClick r:id="rId2"/>
          </p:cNvPr>
          <p:cNvPicPr>
            <a:picLocks noChangeAspect="1"/>
          </p:cNvPicPr>
          <p:nvPr/>
        </p:nvPicPr>
        <p:blipFill>
          <a:blip r:embed="rId3"/>
          <a:stretch>
            <a:fillRect/>
          </a:stretch>
        </p:blipFill>
        <p:spPr>
          <a:xfrm>
            <a:off x="1298932" y="2411604"/>
            <a:ext cx="6414102" cy="3168438"/>
          </a:xfrm>
          <a:prstGeom prst="rect">
            <a:avLst/>
          </a:prstGeom>
        </p:spPr>
      </p:pic>
    </p:spTree>
    <p:extLst>
      <p:ext uri="{BB962C8B-B14F-4D97-AF65-F5344CB8AC3E}">
        <p14:creationId xmlns:p14="http://schemas.microsoft.com/office/powerpoint/2010/main" val="19495664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441801"/>
            <a:ext cx="6965245" cy="1202485"/>
          </a:xfrm>
        </p:spPr>
        <p:txBody>
          <a:bodyPr/>
          <a:lstStyle/>
          <a:p>
            <a:r>
              <a:rPr lang="en-US" dirty="0" smtClean="0"/>
              <a:t>Identifying Health Risks</a:t>
            </a:r>
            <a:endParaRPr lang="en-US" dirty="0"/>
          </a:p>
        </p:txBody>
      </p:sp>
      <p:sp>
        <p:nvSpPr>
          <p:cNvPr id="3" name="Content Placeholder 2"/>
          <p:cNvSpPr>
            <a:spLocks noGrp="1"/>
          </p:cNvSpPr>
          <p:nvPr>
            <p:ph idx="1"/>
          </p:nvPr>
        </p:nvSpPr>
        <p:spPr>
          <a:xfrm>
            <a:off x="1463040" y="1328822"/>
            <a:ext cx="6196405" cy="1587943"/>
          </a:xfrm>
        </p:spPr>
        <p:txBody>
          <a:bodyPr/>
          <a:lstStyle/>
          <a:p>
            <a:r>
              <a:rPr lang="en-US" dirty="0" smtClean="0"/>
              <a:t>Fact or Myth? </a:t>
            </a:r>
          </a:p>
          <a:p>
            <a:pPr lvl="1"/>
            <a:r>
              <a:rPr lang="en-US" dirty="0" smtClean="0"/>
              <a:t>Using a cell phone puts a person at risk for developing cancer. </a:t>
            </a:r>
            <a:endParaRPr lang="en-US" dirty="0"/>
          </a:p>
        </p:txBody>
      </p:sp>
      <p:sp>
        <p:nvSpPr>
          <p:cNvPr id="4" name="TextBox 3"/>
          <p:cNvSpPr txBox="1"/>
          <p:nvPr/>
        </p:nvSpPr>
        <p:spPr>
          <a:xfrm>
            <a:off x="1095023" y="2553551"/>
            <a:ext cx="5940335" cy="1938992"/>
          </a:xfrm>
          <a:prstGeom prst="rect">
            <a:avLst/>
          </a:prstGeom>
          <a:noFill/>
        </p:spPr>
        <p:txBody>
          <a:bodyPr wrap="square" rtlCol="0">
            <a:spAutoFit/>
          </a:bodyPr>
          <a:lstStyle/>
          <a:p>
            <a:r>
              <a:rPr lang="en-US" sz="2400" dirty="0" smtClean="0">
                <a:solidFill>
                  <a:srgbClr val="800000"/>
                </a:solidFill>
              </a:rPr>
              <a:t>MYTH</a:t>
            </a:r>
          </a:p>
          <a:p>
            <a:r>
              <a:rPr lang="en-US" sz="2400" dirty="0" smtClean="0">
                <a:solidFill>
                  <a:srgbClr val="800000"/>
                </a:solidFill>
              </a:rPr>
              <a:t>Truth: Cell phones DO NOT increase the risk of developing cancer. But, using a cell phone while driving does increase your risk of an accident. </a:t>
            </a:r>
            <a:endParaRPr lang="en-US" sz="2400" dirty="0">
              <a:solidFill>
                <a:srgbClr val="800000"/>
              </a:solidFill>
            </a:endParaRPr>
          </a:p>
        </p:txBody>
      </p:sp>
      <p:pic>
        <p:nvPicPr>
          <p:cNvPr id="5" name="Picture 4"/>
          <p:cNvPicPr>
            <a:picLocks noChangeAspect="1"/>
          </p:cNvPicPr>
          <p:nvPr/>
        </p:nvPicPr>
        <p:blipFill>
          <a:blip r:embed="rId2"/>
          <a:stretch>
            <a:fillRect/>
          </a:stretch>
        </p:blipFill>
        <p:spPr>
          <a:xfrm>
            <a:off x="4691058" y="4144861"/>
            <a:ext cx="3563942" cy="2003181"/>
          </a:xfrm>
          <a:prstGeom prst="rect">
            <a:avLst/>
          </a:prstGeom>
        </p:spPr>
      </p:pic>
    </p:spTree>
    <p:extLst>
      <p:ext uri="{BB962C8B-B14F-4D97-AF65-F5344CB8AC3E}">
        <p14:creationId xmlns:p14="http://schemas.microsoft.com/office/powerpoint/2010/main" val="2589020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a:xfrm>
            <a:off x="1463040" y="1788198"/>
            <a:ext cx="6196405" cy="3934871"/>
          </a:xfrm>
        </p:spPr>
        <p:txBody>
          <a:bodyPr>
            <a:noAutofit/>
          </a:bodyPr>
          <a:lstStyle/>
          <a:p>
            <a:r>
              <a:rPr lang="en-US" sz="3200" dirty="0" smtClean="0"/>
              <a:t>Where do you think people get their information about health risks? </a:t>
            </a:r>
          </a:p>
          <a:p>
            <a:endParaRPr lang="en-US" sz="3200" dirty="0"/>
          </a:p>
          <a:p>
            <a:endParaRPr lang="en-US" sz="3200" dirty="0" smtClean="0"/>
          </a:p>
          <a:p>
            <a:r>
              <a:rPr lang="en-US" sz="3200" dirty="0" smtClean="0"/>
              <a:t>How reliable are those sources of information? </a:t>
            </a:r>
            <a:endParaRPr lang="en-US" sz="3200" dirty="0"/>
          </a:p>
        </p:txBody>
      </p:sp>
    </p:spTree>
    <p:extLst>
      <p:ext uri="{BB962C8B-B14F-4D97-AF65-F5344CB8AC3E}">
        <p14:creationId xmlns:p14="http://schemas.microsoft.com/office/powerpoint/2010/main" val="1689068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Influences</a:t>
            </a:r>
            <a:endParaRPr lang="en-US" dirty="0"/>
          </a:p>
        </p:txBody>
      </p:sp>
      <p:sp>
        <p:nvSpPr>
          <p:cNvPr id="3" name="Content Placeholder 2"/>
          <p:cNvSpPr>
            <a:spLocks noGrp="1"/>
          </p:cNvSpPr>
          <p:nvPr>
            <p:ph idx="1"/>
          </p:nvPr>
        </p:nvSpPr>
        <p:spPr>
          <a:xfrm>
            <a:off x="1463040" y="1852988"/>
            <a:ext cx="6196405" cy="3870081"/>
          </a:xfrm>
        </p:spPr>
        <p:txBody>
          <a:bodyPr>
            <a:noAutofit/>
          </a:bodyPr>
          <a:lstStyle/>
          <a:p>
            <a:r>
              <a:rPr lang="en-US" sz="2800" dirty="0" smtClean="0"/>
              <a:t>Heredity: all the traits that are passed biologically from parent to child. </a:t>
            </a:r>
            <a:endParaRPr lang="en-US" sz="2800" dirty="0"/>
          </a:p>
          <a:p>
            <a:pPr lvl="1"/>
            <a:r>
              <a:rPr lang="en-US" sz="2400" dirty="0" smtClean="0"/>
              <a:t>Examples: skin color, eye color, height, ability to curl your tongue, </a:t>
            </a:r>
            <a:r>
              <a:rPr lang="en-US" sz="2400" dirty="0" err="1" smtClean="0"/>
              <a:t>Achoo</a:t>
            </a:r>
            <a:r>
              <a:rPr lang="en-US" sz="2400" dirty="0" smtClean="0"/>
              <a:t> syndrome (when exposed to light you suddenly sneeze), far/near sighted, hand clasping, etc. </a:t>
            </a:r>
          </a:p>
          <a:p>
            <a:pPr lvl="1"/>
            <a:endParaRPr lang="en-US" sz="2400" dirty="0"/>
          </a:p>
          <a:p>
            <a:pPr lvl="1"/>
            <a:r>
              <a:rPr lang="en-US" sz="2400" dirty="0" smtClean="0"/>
              <a:t>Gender: whether you are a male or female. </a:t>
            </a:r>
            <a:endParaRPr lang="en-US" sz="2400" dirty="0"/>
          </a:p>
        </p:txBody>
      </p:sp>
    </p:spTree>
    <p:extLst>
      <p:ext uri="{BB962C8B-B14F-4D97-AF65-F5344CB8AC3E}">
        <p14:creationId xmlns:p14="http://schemas.microsoft.com/office/powerpoint/2010/main" val="338556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heel(1)">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1463040" y="1814114"/>
            <a:ext cx="6196405" cy="3908955"/>
          </a:xfrm>
        </p:spPr>
        <p:txBody>
          <a:bodyPr>
            <a:noAutofit/>
          </a:bodyPr>
          <a:lstStyle/>
          <a:p>
            <a:r>
              <a:rPr lang="en-US" sz="3200" dirty="0" smtClean="0"/>
              <a:t>Environment: all of the physical and social conditions that surround a person and can influence that person’s health. </a:t>
            </a:r>
          </a:p>
          <a:p>
            <a:pPr lvl="1"/>
            <a:r>
              <a:rPr lang="en-US" sz="2800" dirty="0" smtClean="0"/>
              <a:t>Examples: air you breath, noise, radiation, smoke inhalation, sun exposure, etc. </a:t>
            </a:r>
          </a:p>
          <a:p>
            <a:pPr lvl="1"/>
            <a:r>
              <a:rPr lang="en-US" sz="2800" dirty="0" smtClean="0"/>
              <a:t>Can be indoor and outdoor risks. </a:t>
            </a:r>
            <a:endParaRPr lang="en-US" sz="2800" dirty="0"/>
          </a:p>
        </p:txBody>
      </p:sp>
    </p:spTree>
    <p:extLst>
      <p:ext uri="{BB962C8B-B14F-4D97-AF65-F5344CB8AC3E}">
        <p14:creationId xmlns:p14="http://schemas.microsoft.com/office/powerpoint/2010/main" val="980607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
                                        <p:tgtEl>
                                          <p:spTgt spid="3">
                                            <p:txEl>
                                              <p:pRg st="1" end="1"/>
                                            </p:txEl>
                                          </p:spTgt>
                                        </p:tgtEl>
                                      </p:cBhvr>
                                    </p:animEffect>
                                    <p:anim calcmode="lin" valueType="num">
                                      <p:cBhvr>
                                        <p:cTn id="15"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normAutofit/>
          </a:bodyPr>
          <a:lstStyle/>
          <a:p>
            <a:r>
              <a:rPr lang="en-US" sz="2800" dirty="0" smtClean="0"/>
              <a:t>Social Environment: includes the people you spend time with. </a:t>
            </a:r>
          </a:p>
          <a:p>
            <a:endParaRPr lang="en-US" sz="2800" dirty="0"/>
          </a:p>
          <a:p>
            <a:r>
              <a:rPr lang="en-US" sz="2800" dirty="0" smtClean="0"/>
              <a:t>Most people learn their first basic health lessons from their family. </a:t>
            </a:r>
          </a:p>
          <a:p>
            <a:endParaRPr lang="en-US" sz="2800" dirty="0"/>
          </a:p>
          <a:p>
            <a:r>
              <a:rPr lang="en-US" sz="2800" dirty="0" smtClean="0"/>
              <a:t>Who else can influence you? </a:t>
            </a:r>
          </a:p>
        </p:txBody>
      </p:sp>
    </p:spTree>
    <p:extLst>
      <p:ext uri="{BB962C8B-B14F-4D97-AF65-F5344CB8AC3E}">
        <p14:creationId xmlns:p14="http://schemas.microsoft.com/office/powerpoint/2010/main" val="3403186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
                                        <p:tgtEl>
                                          <p:spTgt spid="3">
                                            <p:txEl>
                                              <p:pRg st="4" end="4"/>
                                            </p:txEl>
                                          </p:spTgt>
                                        </p:tgtEl>
                                      </p:cBhvr>
                                    </p:animEffect>
                                    <p:anim calcmode="lin" valueType="num">
                                      <p:cBhvr>
                                        <p:cTn id="22"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216339"/>
            <a:ext cx="6965245" cy="1202485"/>
          </a:xfrm>
        </p:spPr>
        <p:txBody>
          <a:bodyPr/>
          <a:lstStyle/>
          <a:p>
            <a:r>
              <a:rPr lang="en-US" dirty="0" smtClean="0"/>
              <a:t>Continued…</a:t>
            </a:r>
            <a:endParaRPr lang="en-US" dirty="0"/>
          </a:p>
        </p:txBody>
      </p:sp>
      <p:sp>
        <p:nvSpPr>
          <p:cNvPr id="3" name="Content Placeholder 2"/>
          <p:cNvSpPr>
            <a:spLocks noGrp="1"/>
          </p:cNvSpPr>
          <p:nvPr>
            <p:ph idx="1"/>
          </p:nvPr>
        </p:nvSpPr>
        <p:spPr>
          <a:xfrm>
            <a:off x="920069" y="1179175"/>
            <a:ext cx="7256886" cy="2384264"/>
          </a:xfrm>
        </p:spPr>
        <p:txBody>
          <a:bodyPr>
            <a:normAutofit/>
          </a:bodyPr>
          <a:lstStyle/>
          <a:p>
            <a:r>
              <a:rPr lang="en-US" sz="3200" dirty="0" smtClean="0"/>
              <a:t>Culture: beliefs and patterns of behavior that are shared by a group of people and passed from generation to generation. </a:t>
            </a:r>
          </a:p>
          <a:p>
            <a:pPr marL="0" indent="0">
              <a:buNone/>
            </a:pPr>
            <a:endParaRPr lang="en-US" sz="3200" dirty="0"/>
          </a:p>
        </p:txBody>
      </p:sp>
      <p:pic>
        <p:nvPicPr>
          <p:cNvPr id="4" name="Picture 3"/>
          <p:cNvPicPr>
            <a:picLocks noChangeAspect="1"/>
          </p:cNvPicPr>
          <p:nvPr/>
        </p:nvPicPr>
        <p:blipFill>
          <a:blip r:embed="rId2"/>
          <a:stretch>
            <a:fillRect/>
          </a:stretch>
        </p:blipFill>
        <p:spPr>
          <a:xfrm>
            <a:off x="3590152" y="3089849"/>
            <a:ext cx="5384800" cy="3594100"/>
          </a:xfrm>
          <a:prstGeom prst="rect">
            <a:avLst/>
          </a:prstGeom>
        </p:spPr>
      </p:pic>
      <p:sp>
        <p:nvSpPr>
          <p:cNvPr id="5" name="TextBox 4"/>
          <p:cNvSpPr txBox="1"/>
          <p:nvPr/>
        </p:nvSpPr>
        <p:spPr>
          <a:xfrm>
            <a:off x="1095023" y="3874430"/>
            <a:ext cx="2222410" cy="2554545"/>
          </a:xfrm>
          <a:prstGeom prst="rect">
            <a:avLst/>
          </a:prstGeom>
          <a:noFill/>
        </p:spPr>
        <p:txBody>
          <a:bodyPr wrap="square" rtlCol="0">
            <a:spAutoFit/>
          </a:bodyPr>
          <a:lstStyle/>
          <a:p>
            <a:r>
              <a:rPr lang="en-US" sz="3200" dirty="0"/>
              <a:t>Examples: religions, regions, etc. </a:t>
            </a:r>
          </a:p>
          <a:p>
            <a:endParaRPr lang="en-US" sz="3200" dirty="0"/>
          </a:p>
        </p:txBody>
      </p:sp>
    </p:spTree>
    <p:extLst>
      <p:ext uri="{BB962C8B-B14F-4D97-AF65-F5344CB8AC3E}">
        <p14:creationId xmlns:p14="http://schemas.microsoft.com/office/powerpoint/2010/main" val="4115492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anim calcmode="lin" valueType="num">
                                      <p:cBhvr>
                                        <p:cTn id="15"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Culture Facts</a:t>
            </a:r>
            <a:endParaRPr lang="en-US" dirty="0"/>
          </a:p>
        </p:txBody>
      </p:sp>
      <p:sp>
        <p:nvSpPr>
          <p:cNvPr id="3" name="Content Placeholder 2"/>
          <p:cNvSpPr>
            <a:spLocks noGrp="1"/>
          </p:cNvSpPr>
          <p:nvPr>
            <p:ph idx="1"/>
          </p:nvPr>
        </p:nvSpPr>
        <p:spPr/>
        <p:txBody>
          <a:bodyPr>
            <a:noAutofit/>
          </a:bodyPr>
          <a:lstStyle/>
          <a:p>
            <a:r>
              <a:rPr lang="en-US" sz="2000" dirty="0"/>
              <a:t>French people have the longest life span for women, the third longest for men, and they have </a:t>
            </a:r>
            <a:r>
              <a:rPr lang="en-US" sz="2000" dirty="0" err="1" smtClean="0"/>
              <a:t>the</a:t>
            </a:r>
            <a:r>
              <a:rPr lang="en-US" sz="2000" dirty="0" err="1" smtClean="0">
                <a:hlinkClick r:id="rId2"/>
              </a:rPr>
              <a:t>fastest</a:t>
            </a:r>
            <a:r>
              <a:rPr lang="en-US" sz="2000" dirty="0" smtClean="0">
                <a:hlinkClick r:id="rId2"/>
              </a:rPr>
              <a:t> </a:t>
            </a:r>
            <a:r>
              <a:rPr lang="en-US" sz="2000" dirty="0">
                <a:hlinkClick r:id="rId2"/>
              </a:rPr>
              <a:t>train in the world clocked at 357mph</a:t>
            </a:r>
            <a:r>
              <a:rPr lang="en-US" sz="2000" dirty="0"/>
              <a:t>! If you feel the need for speed and the desire to live a long time, France may be your country</a:t>
            </a:r>
            <a:r>
              <a:rPr lang="en-US" sz="2000" dirty="0" smtClean="0"/>
              <a:t>.</a:t>
            </a:r>
          </a:p>
          <a:p>
            <a:pPr lvl="0"/>
            <a:r>
              <a:rPr lang="en-US" sz="2000" dirty="0" smtClean="0"/>
              <a:t> </a:t>
            </a:r>
            <a:r>
              <a:rPr lang="en-US" sz="2000" dirty="0"/>
              <a:t>People in Western China, Tibet, and Mongolia put salt in their tea</a:t>
            </a:r>
            <a:r>
              <a:rPr lang="en-US" sz="2000" dirty="0" smtClean="0"/>
              <a:t>.</a:t>
            </a:r>
          </a:p>
          <a:p>
            <a:r>
              <a:rPr lang="en-US" sz="2000" dirty="0" smtClean="0"/>
              <a:t>In </a:t>
            </a:r>
            <a:r>
              <a:rPr lang="en-US" sz="2000" dirty="0"/>
              <a:t>Tibet, it is considered polite to stick out your tongue at your guests</a:t>
            </a:r>
            <a:r>
              <a:rPr lang="en-US" sz="2000" dirty="0" smtClean="0"/>
              <a:t>.</a:t>
            </a:r>
          </a:p>
          <a:p>
            <a:pPr lvl="0"/>
            <a:r>
              <a:rPr lang="en-US" sz="2000" dirty="0" smtClean="0"/>
              <a:t>The </a:t>
            </a:r>
            <a:r>
              <a:rPr lang="en-US" sz="2000" dirty="0"/>
              <a:t>top 4 sources of caffeine in the American diet are coffee, soft drinks, tea, and chocolate</a:t>
            </a:r>
            <a:r>
              <a:rPr lang="en-US" sz="2000" dirty="0" smtClean="0"/>
              <a:t>.</a:t>
            </a:r>
            <a:endParaRPr lang="en-US" sz="2000" dirty="0"/>
          </a:p>
          <a:p>
            <a:pPr lvl="0"/>
            <a:endParaRPr lang="en-US" sz="2000" dirty="0"/>
          </a:p>
          <a:p>
            <a:endParaRPr lang="en-US" sz="2000" dirty="0"/>
          </a:p>
        </p:txBody>
      </p:sp>
      <p:pic>
        <p:nvPicPr>
          <p:cNvPr id="4" name="Picture 3"/>
          <p:cNvPicPr>
            <a:picLocks noChangeAspect="1"/>
          </p:cNvPicPr>
          <p:nvPr/>
        </p:nvPicPr>
        <p:blipFill>
          <a:blip r:embed="rId3"/>
          <a:stretch>
            <a:fillRect/>
          </a:stretch>
        </p:blipFill>
        <p:spPr>
          <a:xfrm>
            <a:off x="193695" y="87256"/>
            <a:ext cx="1957453" cy="1994857"/>
          </a:xfrm>
          <a:prstGeom prst="rect">
            <a:avLst/>
          </a:prstGeom>
        </p:spPr>
      </p:pic>
    </p:spTree>
    <p:extLst>
      <p:ext uri="{BB962C8B-B14F-4D97-AF65-F5344CB8AC3E}">
        <p14:creationId xmlns:p14="http://schemas.microsoft.com/office/powerpoint/2010/main" val="3172881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
                                        <p:tgtEl>
                                          <p:spTgt spid="3">
                                            <p:txEl>
                                              <p:pRg st="1" end="1"/>
                                            </p:txEl>
                                          </p:spTgt>
                                        </p:tgtEl>
                                      </p:cBhvr>
                                    </p:animEffect>
                                    <p:anim calcmode="lin" valueType="num">
                                      <p:cBhvr>
                                        <p:cTn id="15"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4"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Influences Continued…</a:t>
            </a:r>
            <a:endParaRPr lang="en-US" dirty="0"/>
          </a:p>
        </p:txBody>
      </p:sp>
      <p:sp>
        <p:nvSpPr>
          <p:cNvPr id="3" name="Content Placeholder 2"/>
          <p:cNvSpPr>
            <a:spLocks noGrp="1"/>
          </p:cNvSpPr>
          <p:nvPr>
            <p:ph idx="1"/>
          </p:nvPr>
        </p:nvSpPr>
        <p:spPr/>
        <p:txBody>
          <a:bodyPr/>
          <a:lstStyle/>
          <a:p>
            <a:r>
              <a:rPr lang="en-US" dirty="0" smtClean="0"/>
              <a:t>Media: forms of communication that provide news and entertainment. </a:t>
            </a:r>
          </a:p>
          <a:p>
            <a:pPr lvl="1"/>
            <a:r>
              <a:rPr lang="en-US" dirty="0" smtClean="0"/>
              <a:t>Average teen spends about 20 hours a week watching television. </a:t>
            </a:r>
          </a:p>
          <a:p>
            <a:pPr lvl="1"/>
            <a:endParaRPr lang="en-US" dirty="0"/>
          </a:p>
          <a:p>
            <a:pPr lvl="1"/>
            <a:r>
              <a:rPr lang="en-US" dirty="0" smtClean="0"/>
              <a:t>What are some of the negative aspects of media? </a:t>
            </a:r>
            <a:endParaRPr lang="en-US" dirty="0"/>
          </a:p>
        </p:txBody>
      </p:sp>
      <p:pic>
        <p:nvPicPr>
          <p:cNvPr id="4" name="Picture 3"/>
          <p:cNvPicPr>
            <a:picLocks noChangeAspect="1"/>
          </p:cNvPicPr>
          <p:nvPr/>
        </p:nvPicPr>
        <p:blipFill>
          <a:blip r:embed="rId2"/>
          <a:stretch>
            <a:fillRect/>
          </a:stretch>
        </p:blipFill>
        <p:spPr>
          <a:xfrm>
            <a:off x="6494008" y="4431346"/>
            <a:ext cx="1663700" cy="1714500"/>
          </a:xfrm>
          <a:prstGeom prst="rect">
            <a:avLst/>
          </a:prstGeom>
        </p:spPr>
      </p:pic>
    </p:spTree>
    <p:extLst>
      <p:ext uri="{BB962C8B-B14F-4D97-AF65-F5344CB8AC3E}">
        <p14:creationId xmlns:p14="http://schemas.microsoft.com/office/powerpoint/2010/main" val="2367216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and Health</a:t>
            </a:r>
            <a:endParaRPr lang="en-US" dirty="0"/>
          </a:p>
        </p:txBody>
      </p:sp>
      <p:sp>
        <p:nvSpPr>
          <p:cNvPr id="3" name="Content Placeholder 2"/>
          <p:cNvSpPr>
            <a:spLocks noGrp="1"/>
          </p:cNvSpPr>
          <p:nvPr>
            <p:ph idx="1"/>
          </p:nvPr>
        </p:nvSpPr>
        <p:spPr/>
        <p:txBody>
          <a:bodyPr/>
          <a:lstStyle/>
          <a:p>
            <a:r>
              <a:rPr lang="en-US" dirty="0" smtClean="0"/>
              <a:t>What are some positive aspects of technology? </a:t>
            </a:r>
          </a:p>
          <a:p>
            <a:r>
              <a:rPr lang="en-US" dirty="0" smtClean="0"/>
              <a:t>What are some negative aspects of technology? </a:t>
            </a:r>
          </a:p>
          <a:p>
            <a:r>
              <a:rPr lang="en-US" dirty="0" smtClean="0"/>
              <a:t>Have you ever </a:t>
            </a:r>
            <a:r>
              <a:rPr lang="en-US" dirty="0" err="1" smtClean="0"/>
              <a:t>googled</a:t>
            </a:r>
            <a:r>
              <a:rPr lang="en-US" dirty="0" smtClean="0"/>
              <a:t> your symptoms? </a:t>
            </a:r>
          </a:p>
          <a:p>
            <a:endParaRPr lang="en-US" dirty="0"/>
          </a:p>
          <a:p>
            <a:r>
              <a:rPr lang="en-US" dirty="0" smtClean="0"/>
              <a:t>Do the positive influences outweigh</a:t>
            </a:r>
          </a:p>
          <a:p>
            <a:pPr marL="0" indent="0">
              <a:buNone/>
            </a:pPr>
            <a:r>
              <a:rPr lang="en-US" dirty="0" smtClean="0"/>
              <a:t> the negative influences? </a:t>
            </a:r>
            <a:endParaRPr lang="en-US" dirty="0"/>
          </a:p>
        </p:txBody>
      </p:sp>
      <p:pic>
        <p:nvPicPr>
          <p:cNvPr id="4" name="Picture 3"/>
          <p:cNvPicPr>
            <a:picLocks noChangeAspect="1"/>
          </p:cNvPicPr>
          <p:nvPr/>
        </p:nvPicPr>
        <p:blipFill>
          <a:blip r:embed="rId2"/>
          <a:stretch>
            <a:fillRect/>
          </a:stretch>
        </p:blipFill>
        <p:spPr>
          <a:xfrm>
            <a:off x="6330316" y="4833319"/>
            <a:ext cx="2699574" cy="2024681"/>
          </a:xfrm>
          <a:prstGeom prst="rect">
            <a:avLst/>
          </a:prstGeom>
        </p:spPr>
      </p:pic>
    </p:spTree>
    <p:extLst>
      <p:ext uri="{BB962C8B-B14F-4D97-AF65-F5344CB8AC3E}">
        <p14:creationId xmlns:p14="http://schemas.microsoft.com/office/powerpoint/2010/main" val="1854769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
                                        <p:tgtEl>
                                          <p:spTgt spid="3">
                                            <p:txEl>
                                              <p:pRg st="1" end="1"/>
                                            </p:txEl>
                                          </p:spTgt>
                                        </p:tgtEl>
                                      </p:cBhvr>
                                    </p:animEffect>
                                    <p:anim calcmode="lin" valueType="num">
                                      <p:cBhvr>
                                        <p:cTn id="16"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Health?</a:t>
            </a:r>
            <a:endParaRPr lang="en-US" dirty="0"/>
          </a:p>
        </p:txBody>
      </p:sp>
      <p:sp>
        <p:nvSpPr>
          <p:cNvPr id="3" name="Content Placeholder 2"/>
          <p:cNvSpPr>
            <a:spLocks noGrp="1"/>
          </p:cNvSpPr>
          <p:nvPr>
            <p:ph idx="1"/>
          </p:nvPr>
        </p:nvSpPr>
        <p:spPr/>
        <p:txBody>
          <a:bodyPr>
            <a:normAutofit/>
          </a:bodyPr>
          <a:lstStyle/>
          <a:p>
            <a:r>
              <a:rPr lang="en-US" sz="2800" b="1" dirty="0" smtClean="0"/>
              <a:t>Health</a:t>
            </a:r>
            <a:r>
              <a:rPr lang="en-US" sz="2800" dirty="0" smtClean="0"/>
              <a:t>: the overall well-being of your body, your mind, and your relationships with other people. </a:t>
            </a:r>
          </a:p>
          <a:p>
            <a:r>
              <a:rPr lang="en-US" sz="2800" dirty="0" smtClean="0"/>
              <a:t>Two factors that can be used to evaluate health are </a:t>
            </a:r>
            <a:r>
              <a:rPr lang="en-US" sz="2800" u="sng" dirty="0" smtClean="0"/>
              <a:t>life expectancy</a:t>
            </a:r>
            <a:r>
              <a:rPr lang="en-US" sz="2800" dirty="0" smtClean="0"/>
              <a:t> and </a:t>
            </a:r>
            <a:r>
              <a:rPr lang="en-US" sz="2800" u="sng" dirty="0" smtClean="0"/>
              <a:t>quality of life</a:t>
            </a:r>
            <a:r>
              <a:rPr lang="en-US" sz="2800" dirty="0" smtClean="0"/>
              <a:t>. </a:t>
            </a:r>
            <a:endParaRPr lang="en-US" sz="2800" dirty="0"/>
          </a:p>
        </p:txBody>
      </p:sp>
    </p:spTree>
    <p:extLst>
      <p:ext uri="{BB962C8B-B14F-4D97-AF65-F5344CB8AC3E}">
        <p14:creationId xmlns:p14="http://schemas.microsoft.com/office/powerpoint/2010/main" val="3932503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More influences…	</a:t>
            </a:r>
            <a:endParaRPr lang="en-US" dirty="0"/>
          </a:p>
        </p:txBody>
      </p:sp>
      <p:sp>
        <p:nvSpPr>
          <p:cNvPr id="3" name="Content Placeholder 2"/>
          <p:cNvSpPr>
            <a:spLocks noGrp="1"/>
          </p:cNvSpPr>
          <p:nvPr>
            <p:ph idx="1"/>
          </p:nvPr>
        </p:nvSpPr>
        <p:spPr/>
        <p:txBody>
          <a:bodyPr/>
          <a:lstStyle/>
          <a:p>
            <a:r>
              <a:rPr lang="en-US" dirty="0" smtClean="0"/>
              <a:t>Technology</a:t>
            </a:r>
          </a:p>
          <a:p>
            <a:r>
              <a:rPr lang="en-US" dirty="0" smtClean="0"/>
              <a:t>Healthcare</a:t>
            </a:r>
          </a:p>
          <a:p>
            <a:r>
              <a:rPr lang="en-US" dirty="0" smtClean="0"/>
              <a:t>Behavior</a:t>
            </a:r>
          </a:p>
          <a:p>
            <a:pPr lvl="4"/>
            <a:r>
              <a:rPr lang="en-US" sz="3200" dirty="0" smtClean="0"/>
              <a:t>Habit: behavior that is repeated so often that it becomes almost automatic. </a:t>
            </a:r>
            <a:endParaRPr lang="en-US" sz="3200" dirty="0"/>
          </a:p>
        </p:txBody>
      </p:sp>
      <p:pic>
        <p:nvPicPr>
          <p:cNvPr id="4" name="Picture 3"/>
          <p:cNvPicPr>
            <a:picLocks noChangeAspect="1"/>
          </p:cNvPicPr>
          <p:nvPr/>
        </p:nvPicPr>
        <p:blipFill>
          <a:blip r:embed="rId2"/>
          <a:stretch>
            <a:fillRect/>
          </a:stretch>
        </p:blipFill>
        <p:spPr>
          <a:xfrm>
            <a:off x="323968" y="4340916"/>
            <a:ext cx="2837793" cy="2128345"/>
          </a:xfrm>
          <a:prstGeom prst="rect">
            <a:avLst/>
          </a:prstGeom>
        </p:spPr>
      </p:pic>
    </p:spTree>
    <p:extLst>
      <p:ext uri="{BB962C8B-B14F-4D97-AF65-F5344CB8AC3E}">
        <p14:creationId xmlns:p14="http://schemas.microsoft.com/office/powerpoint/2010/main" val="307222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800" decel="100000"/>
                                        <p:tgtEl>
                                          <p:spTgt spid="3">
                                            <p:txEl>
                                              <p:pRg st="3" end="3"/>
                                            </p:txEl>
                                          </p:spTgt>
                                        </p:tgtEl>
                                      </p:cBhvr>
                                    </p:animEffect>
                                    <p:anim calcmode="lin" valueType="num">
                                      <p:cBhvr>
                                        <p:cTn id="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Habits girls have and don’t even know they have them!</a:t>
            </a:r>
            <a:endParaRPr lang="en-US" dirty="0"/>
          </a:p>
        </p:txBody>
      </p:sp>
      <p:sp>
        <p:nvSpPr>
          <p:cNvPr id="3" name="Content Placeholder 2"/>
          <p:cNvSpPr>
            <a:spLocks noGrp="1"/>
          </p:cNvSpPr>
          <p:nvPr>
            <p:ph idx="1"/>
          </p:nvPr>
        </p:nvSpPr>
        <p:spPr/>
        <p:txBody>
          <a:bodyPr/>
          <a:lstStyle/>
          <a:p>
            <a:r>
              <a:rPr lang="en-US" dirty="0"/>
              <a:t>We always apply mascara with an open mouth and, if we ever attempt to shut it up, we always mess up and get that mascara </a:t>
            </a:r>
            <a:r>
              <a:rPr lang="en-US" dirty="0" smtClean="0"/>
              <a:t>stain.</a:t>
            </a:r>
          </a:p>
          <a:p>
            <a:r>
              <a:rPr lang="en-US" dirty="0"/>
              <a:t>We definitely need to check out how we look in the mirror before hitting the outside world</a:t>
            </a:r>
            <a:r>
              <a:rPr lang="en-US" dirty="0" smtClean="0"/>
              <a:t>.</a:t>
            </a:r>
          </a:p>
          <a:p>
            <a:r>
              <a:rPr lang="en-US" dirty="0" smtClean="0"/>
              <a:t>On average, </a:t>
            </a:r>
            <a:r>
              <a:rPr lang="en-US" dirty="0"/>
              <a:t>we have over 50 different items in our bathroom most of which men would hardly identify</a:t>
            </a:r>
            <a:r>
              <a:rPr lang="en-US" dirty="0" smtClean="0"/>
              <a:t>.</a:t>
            </a:r>
          </a:p>
          <a:p>
            <a:endParaRPr lang="en-US" dirty="0"/>
          </a:p>
        </p:txBody>
      </p:sp>
    </p:spTree>
    <p:extLst>
      <p:ext uri="{BB962C8B-B14F-4D97-AF65-F5344CB8AC3E}">
        <p14:creationId xmlns:p14="http://schemas.microsoft.com/office/powerpoint/2010/main" val="3466366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9"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4" dur="5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Habits</a:t>
            </a:r>
            <a:endParaRPr lang="en-US" dirty="0"/>
          </a:p>
        </p:txBody>
      </p:sp>
      <p:sp>
        <p:nvSpPr>
          <p:cNvPr id="3" name="Content Placeholder 2"/>
          <p:cNvSpPr>
            <a:spLocks noGrp="1"/>
          </p:cNvSpPr>
          <p:nvPr>
            <p:ph idx="1"/>
          </p:nvPr>
        </p:nvSpPr>
        <p:spPr/>
        <p:txBody>
          <a:bodyPr/>
          <a:lstStyle/>
          <a:p>
            <a:r>
              <a:rPr lang="en-US" dirty="0" smtClean="0"/>
              <a:t>What are a few unhealthy habits? </a:t>
            </a:r>
          </a:p>
          <a:p>
            <a:pPr marL="0" indent="0">
              <a:buNone/>
            </a:pPr>
            <a:endParaRPr lang="en-US" dirty="0" smtClean="0"/>
          </a:p>
          <a:p>
            <a:r>
              <a:rPr lang="en-US" dirty="0" smtClean="0"/>
              <a:t>What are some excuses a person might offer for not being able to break the habit? </a:t>
            </a:r>
          </a:p>
          <a:p>
            <a:endParaRPr lang="en-US" dirty="0"/>
          </a:p>
          <a:p>
            <a:r>
              <a:rPr lang="en-US" dirty="0" smtClean="0"/>
              <a:t>What could you say to argue against their excuses? </a:t>
            </a:r>
            <a:endParaRPr lang="en-US" dirty="0"/>
          </a:p>
        </p:txBody>
      </p:sp>
    </p:spTree>
    <p:extLst>
      <p:ext uri="{BB962C8B-B14F-4D97-AF65-F5344CB8AC3E}">
        <p14:creationId xmlns:p14="http://schemas.microsoft.com/office/powerpoint/2010/main" val="327779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23"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Health Risks</a:t>
            </a:r>
            <a:endParaRPr lang="en-US" dirty="0"/>
          </a:p>
        </p:txBody>
      </p:sp>
      <p:sp>
        <p:nvSpPr>
          <p:cNvPr id="3" name="Content Placeholder 2"/>
          <p:cNvSpPr>
            <a:spLocks noGrp="1"/>
          </p:cNvSpPr>
          <p:nvPr>
            <p:ph idx="1"/>
          </p:nvPr>
        </p:nvSpPr>
        <p:spPr/>
        <p:txBody>
          <a:bodyPr/>
          <a:lstStyle/>
          <a:p>
            <a:r>
              <a:rPr lang="en-US" dirty="0" smtClean="0"/>
              <a:t>Risk factor: any action or condition that increases the likelihood of injury, disease, or other negative outcome. </a:t>
            </a:r>
          </a:p>
          <a:p>
            <a:r>
              <a:rPr lang="en-US" dirty="0" smtClean="0"/>
              <a:t>You can evaluate a risk factor by:</a:t>
            </a:r>
          </a:p>
          <a:p>
            <a:pPr lvl="1"/>
            <a:r>
              <a:rPr lang="en-US" dirty="0" smtClean="0"/>
              <a:t>Considering both the short and long term consequences. </a:t>
            </a:r>
          </a:p>
          <a:p>
            <a:pPr lvl="1"/>
            <a:r>
              <a:rPr lang="en-US" dirty="0" smtClean="0"/>
              <a:t>Decide whether you can control the risk factor.</a:t>
            </a:r>
          </a:p>
          <a:p>
            <a:pPr lvl="1"/>
            <a:r>
              <a:rPr lang="en-US" dirty="0" smtClean="0"/>
              <a:t>Analyze the possible benefits and risks of a decision. </a:t>
            </a:r>
            <a:endParaRPr lang="en-US" dirty="0"/>
          </a:p>
        </p:txBody>
      </p:sp>
    </p:spTree>
    <p:extLst>
      <p:ext uri="{BB962C8B-B14F-4D97-AF65-F5344CB8AC3E}">
        <p14:creationId xmlns:p14="http://schemas.microsoft.com/office/powerpoint/2010/main" val="1709467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711457"/>
          </a:xfrm>
        </p:spPr>
        <p:txBody>
          <a:bodyPr>
            <a:normAutofit fontScale="90000"/>
          </a:bodyPr>
          <a:lstStyle/>
          <a:p>
            <a:r>
              <a:rPr lang="en-US" dirty="0" smtClean="0"/>
              <a:t>Analyzing Benefits and Risks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79246644"/>
              </p:ext>
            </p:extLst>
          </p:nvPr>
        </p:nvGraphicFramePr>
        <p:xfrm>
          <a:off x="1524000" y="2747086"/>
          <a:ext cx="6096000" cy="3123688"/>
        </p:xfrm>
        <a:graphic>
          <a:graphicData uri="http://schemas.openxmlformats.org/drawingml/2006/table">
            <a:tbl>
              <a:tblPr firstRow="1" bandRow="1">
                <a:tableStyleId>{5C22544A-7EE6-4342-B048-85BDC9FD1C3A}</a:tableStyleId>
              </a:tblPr>
              <a:tblGrid>
                <a:gridCol w="3048000"/>
                <a:gridCol w="3048000"/>
              </a:tblGrid>
              <a:tr h="780922">
                <a:tc>
                  <a:txBody>
                    <a:bodyPr/>
                    <a:lstStyle/>
                    <a:p>
                      <a:r>
                        <a:rPr lang="en-US" sz="2400" dirty="0" smtClean="0"/>
                        <a:t>Benefits</a:t>
                      </a:r>
                      <a:endParaRPr lang="en-US" sz="2400" dirty="0"/>
                    </a:p>
                  </a:txBody>
                  <a:tcPr/>
                </a:tc>
                <a:tc>
                  <a:txBody>
                    <a:bodyPr/>
                    <a:lstStyle/>
                    <a:p>
                      <a:r>
                        <a:rPr lang="en-US" sz="2400" dirty="0" smtClean="0"/>
                        <a:t>Risks</a:t>
                      </a:r>
                      <a:endParaRPr lang="en-US" sz="2400" dirty="0"/>
                    </a:p>
                  </a:txBody>
                  <a:tcPr/>
                </a:tc>
              </a:tr>
              <a:tr h="780922">
                <a:tc>
                  <a:txBody>
                    <a:bodyPr/>
                    <a:lstStyle/>
                    <a:p>
                      <a:r>
                        <a:rPr lang="en-US" dirty="0" smtClean="0"/>
                        <a:t>Home before curfew</a:t>
                      </a:r>
                      <a:endParaRPr lang="en-US" dirty="0"/>
                    </a:p>
                  </a:txBody>
                  <a:tcPr/>
                </a:tc>
                <a:tc>
                  <a:txBody>
                    <a:bodyPr/>
                    <a:lstStyle/>
                    <a:p>
                      <a:r>
                        <a:rPr lang="en-US" dirty="0" smtClean="0"/>
                        <a:t>Inexperienced driver crashes car</a:t>
                      </a:r>
                      <a:endParaRPr lang="en-US" dirty="0"/>
                    </a:p>
                  </a:txBody>
                  <a:tcPr/>
                </a:tc>
              </a:tr>
              <a:tr h="780922">
                <a:tc>
                  <a:txBody>
                    <a:bodyPr/>
                    <a:lstStyle/>
                    <a:p>
                      <a:r>
                        <a:rPr lang="en-US" dirty="0" smtClean="0"/>
                        <a:t>Avoid arguments with parents</a:t>
                      </a:r>
                      <a:endParaRPr lang="en-US" dirty="0"/>
                    </a:p>
                  </a:txBody>
                  <a:tcPr/>
                </a:tc>
                <a:tc>
                  <a:txBody>
                    <a:bodyPr/>
                    <a:lstStyle/>
                    <a:p>
                      <a:r>
                        <a:rPr lang="en-US" dirty="0" smtClean="0"/>
                        <a:t>Parents are angry about the decision</a:t>
                      </a:r>
                      <a:endParaRPr lang="en-US" dirty="0"/>
                    </a:p>
                  </a:txBody>
                  <a:tcPr/>
                </a:tc>
              </a:tr>
              <a:tr h="780922">
                <a:tc>
                  <a:txBody>
                    <a:bodyPr/>
                    <a:lstStyle/>
                    <a:p>
                      <a:r>
                        <a:rPr lang="en-US" dirty="0" smtClean="0"/>
                        <a:t>Show confidence</a:t>
                      </a:r>
                      <a:r>
                        <a:rPr lang="en-US" baseline="0" dirty="0" smtClean="0"/>
                        <a:t> in friend’s skills</a:t>
                      </a:r>
                      <a:endParaRPr lang="en-US" dirty="0"/>
                    </a:p>
                  </a:txBody>
                  <a:tcPr/>
                </a:tc>
                <a:tc>
                  <a:txBody>
                    <a:bodyPr/>
                    <a:lstStyle/>
                    <a:p>
                      <a:r>
                        <a:rPr lang="en-US" dirty="0" smtClean="0"/>
                        <a:t>Friend loses permit</a:t>
                      </a:r>
                      <a:r>
                        <a:rPr lang="en-US" baseline="0" dirty="0" smtClean="0"/>
                        <a:t> or is arrested</a:t>
                      </a:r>
                      <a:endParaRPr lang="en-US" dirty="0"/>
                    </a:p>
                  </a:txBody>
                  <a:tcPr/>
                </a:tc>
              </a:tr>
            </a:tbl>
          </a:graphicData>
        </a:graphic>
      </p:graphicFrame>
      <p:sp>
        <p:nvSpPr>
          <p:cNvPr id="5" name="TextBox 4"/>
          <p:cNvSpPr txBox="1"/>
          <p:nvPr/>
        </p:nvSpPr>
        <p:spPr>
          <a:xfrm>
            <a:off x="1192203" y="1676398"/>
            <a:ext cx="6868065" cy="923330"/>
          </a:xfrm>
          <a:prstGeom prst="rect">
            <a:avLst/>
          </a:prstGeom>
          <a:noFill/>
        </p:spPr>
        <p:txBody>
          <a:bodyPr wrap="square" rtlCol="0">
            <a:spAutoFit/>
          </a:bodyPr>
          <a:lstStyle/>
          <a:p>
            <a:r>
              <a:rPr lang="en-US" dirty="0" smtClean="0"/>
              <a:t>Situation: A friend who only has a learner’s permit offers to drive you home so you don’t miss curfew. What are the risks and benefits of accepting this offer? </a:t>
            </a:r>
            <a:endParaRPr lang="en-US" dirty="0"/>
          </a:p>
        </p:txBody>
      </p:sp>
    </p:spTree>
    <p:extLst>
      <p:ext uri="{BB962C8B-B14F-4D97-AF65-F5344CB8AC3E}">
        <p14:creationId xmlns:p14="http://schemas.microsoft.com/office/powerpoint/2010/main" val="1565211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Crazy Risks Teenagers Have Taken This Year… Already!!</a:t>
            </a:r>
            <a:endParaRPr lang="en-US" dirty="0"/>
          </a:p>
        </p:txBody>
      </p:sp>
      <p:sp>
        <p:nvSpPr>
          <p:cNvPr id="3" name="Content Placeholder 2"/>
          <p:cNvSpPr>
            <a:spLocks noGrp="1"/>
          </p:cNvSpPr>
          <p:nvPr>
            <p:ph idx="1"/>
          </p:nvPr>
        </p:nvSpPr>
        <p:spPr/>
        <p:txBody>
          <a:bodyPr>
            <a:normAutofit fontScale="92500"/>
          </a:bodyPr>
          <a:lstStyle/>
          <a:p>
            <a:r>
              <a:rPr lang="en-US" dirty="0"/>
              <a:t>Kids were </a:t>
            </a:r>
            <a:r>
              <a:rPr lang="en-US" dirty="0">
                <a:hlinkClick r:id="rId2"/>
              </a:rPr>
              <a:t>snorting Smarties</a:t>
            </a:r>
            <a:r>
              <a:rPr lang="en-US" dirty="0"/>
              <a:t> so much that letters had to be sent home to parents warning them of the side effects, like </a:t>
            </a:r>
            <a:r>
              <a:rPr lang="en-US" dirty="0">
                <a:hlinkClick r:id="rId2"/>
              </a:rPr>
              <a:t>nose maggots</a:t>
            </a:r>
            <a:r>
              <a:rPr lang="en-US" dirty="0"/>
              <a:t>. </a:t>
            </a:r>
            <a:endParaRPr lang="en-US" dirty="0" smtClean="0"/>
          </a:p>
          <a:p>
            <a:r>
              <a:rPr lang="en-US" dirty="0"/>
              <a:t>Florida teenager </a:t>
            </a:r>
            <a:r>
              <a:rPr lang="en-US" dirty="0">
                <a:hlinkClick r:id="rId3"/>
              </a:rPr>
              <a:t>filming himself driving "like an idiot" gets into car accident</a:t>
            </a:r>
            <a:r>
              <a:rPr lang="en-US" dirty="0"/>
              <a:t> involving four other vehicles. He's seriously injured, and while in the hospital, he uploads the video of him crashing to YouTube, which helps police arrest him for reckless driving.</a:t>
            </a:r>
          </a:p>
          <a:p>
            <a:endParaRPr lang="en-US" dirty="0"/>
          </a:p>
        </p:txBody>
      </p:sp>
    </p:spTree>
    <p:extLst>
      <p:ext uri="{BB962C8B-B14F-4D97-AF65-F5344CB8AC3E}">
        <p14:creationId xmlns:p14="http://schemas.microsoft.com/office/powerpoint/2010/main" val="1608916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Crazy Risks Teenagers Have Taken This Year… Already!!</a:t>
            </a:r>
          </a:p>
        </p:txBody>
      </p:sp>
      <p:sp>
        <p:nvSpPr>
          <p:cNvPr id="3" name="Content Placeholder 2"/>
          <p:cNvSpPr>
            <a:spLocks noGrp="1"/>
          </p:cNvSpPr>
          <p:nvPr>
            <p:ph idx="1"/>
          </p:nvPr>
        </p:nvSpPr>
        <p:spPr/>
        <p:txBody>
          <a:bodyPr/>
          <a:lstStyle/>
          <a:p>
            <a:r>
              <a:rPr lang="en-US" dirty="0"/>
              <a:t>A teenager </a:t>
            </a:r>
            <a:r>
              <a:rPr lang="en-US" dirty="0">
                <a:hlinkClick r:id="rId2"/>
              </a:rPr>
              <a:t>got stuck in a storm drain</a:t>
            </a:r>
            <a:r>
              <a:rPr lang="en-US" dirty="0"/>
              <a:t> after she dropped her iPhone down it. She had to be airlifted out</a:t>
            </a:r>
            <a:r>
              <a:rPr lang="en-US" dirty="0" smtClean="0"/>
              <a:t>.</a:t>
            </a:r>
          </a:p>
          <a:p>
            <a:r>
              <a:rPr lang="en-US" dirty="0"/>
              <a:t>Teenager gets two (that's right, two) </a:t>
            </a:r>
            <a:r>
              <a:rPr lang="en-US" dirty="0">
                <a:hlinkClick r:id="rId3"/>
              </a:rPr>
              <a:t>tattoos of McDonald's receipts</a:t>
            </a:r>
            <a:r>
              <a:rPr lang="en-US" dirty="0"/>
              <a:t> on his arms</a:t>
            </a:r>
            <a:r>
              <a:rPr lang="en-US" dirty="0" smtClean="0"/>
              <a:t>.</a:t>
            </a:r>
          </a:p>
          <a:p>
            <a:r>
              <a:rPr lang="en-US" dirty="0"/>
              <a:t>Teenagers (but also adults) </a:t>
            </a:r>
            <a:r>
              <a:rPr lang="en-US" dirty="0">
                <a:hlinkClick r:id="rId4"/>
              </a:rPr>
              <a:t>wrapped their faces in tape and took selfies</a:t>
            </a:r>
            <a:r>
              <a:rPr lang="en-US" dirty="0"/>
              <a:t>. It looked painful. And hilarious.</a:t>
            </a:r>
          </a:p>
          <a:p>
            <a:endParaRPr lang="en-US" dirty="0"/>
          </a:p>
        </p:txBody>
      </p:sp>
    </p:spTree>
    <p:extLst>
      <p:ext uri="{BB962C8B-B14F-4D97-AF65-F5344CB8AC3E}">
        <p14:creationId xmlns:p14="http://schemas.microsoft.com/office/powerpoint/2010/main" val="3558902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0" y="1041400"/>
            <a:ext cx="7112000" cy="4762500"/>
          </a:xfrm>
          <a:prstGeom prst="rect">
            <a:avLst/>
          </a:prstGeom>
        </p:spPr>
      </p:pic>
    </p:spTree>
    <p:extLst>
      <p:ext uri="{BB962C8B-B14F-4D97-AF65-F5344CB8AC3E}">
        <p14:creationId xmlns:p14="http://schemas.microsoft.com/office/powerpoint/2010/main" val="121376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0" y="1054100"/>
            <a:ext cx="7112000" cy="4737100"/>
          </a:xfrm>
          <a:prstGeom prst="rect">
            <a:avLst/>
          </a:prstGeom>
        </p:spPr>
      </p:pic>
    </p:spTree>
    <p:extLst>
      <p:ext uri="{BB962C8B-B14F-4D97-AF65-F5344CB8AC3E}">
        <p14:creationId xmlns:p14="http://schemas.microsoft.com/office/powerpoint/2010/main" val="2401560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798895"/>
          </a:xfrm>
        </p:spPr>
        <p:txBody>
          <a:bodyPr/>
          <a:lstStyle/>
          <a:p>
            <a:r>
              <a:rPr lang="en-US" dirty="0" smtClean="0"/>
              <a:t>And the Best… </a:t>
            </a:r>
            <a:endParaRPr lang="en-US" dirty="0"/>
          </a:p>
        </p:txBody>
      </p:sp>
      <p:sp>
        <p:nvSpPr>
          <p:cNvPr id="3" name="Content Placeholder 2"/>
          <p:cNvSpPr>
            <a:spLocks noGrp="1"/>
          </p:cNvSpPr>
          <p:nvPr>
            <p:ph idx="1"/>
          </p:nvPr>
        </p:nvSpPr>
        <p:spPr>
          <a:xfrm>
            <a:off x="1463040" y="1638163"/>
            <a:ext cx="6196405" cy="1306134"/>
          </a:xfrm>
        </p:spPr>
        <p:txBody>
          <a:bodyPr/>
          <a:lstStyle/>
          <a:p>
            <a:r>
              <a:rPr lang="en-US" dirty="0"/>
              <a:t>Teenager takes a </a:t>
            </a:r>
            <a:r>
              <a:rPr lang="en-US" dirty="0" err="1"/>
              <a:t>selfie</a:t>
            </a:r>
            <a:r>
              <a:rPr lang="en-US" dirty="0"/>
              <a:t> with a squirrel and </a:t>
            </a:r>
            <a:r>
              <a:rPr lang="en-US" dirty="0">
                <a:hlinkClick r:id="rId2"/>
              </a:rPr>
              <a:t>then immediately gets attacked</a:t>
            </a:r>
            <a:r>
              <a:rPr lang="en-US" dirty="0"/>
              <a:t> by </a:t>
            </a:r>
            <a:r>
              <a:rPr lang="en-US" dirty="0" smtClean="0"/>
              <a:t>the </a:t>
            </a:r>
            <a:r>
              <a:rPr lang="en-US" dirty="0"/>
              <a:t>squirrel</a:t>
            </a:r>
            <a:r>
              <a:rPr lang="en-US" dirty="0" smtClean="0"/>
              <a:t>.</a:t>
            </a:r>
          </a:p>
          <a:p>
            <a:endParaRPr lang="en-US" dirty="0"/>
          </a:p>
        </p:txBody>
      </p:sp>
      <p:pic>
        <p:nvPicPr>
          <p:cNvPr id="4" name="Picture 3"/>
          <p:cNvPicPr>
            <a:picLocks noChangeAspect="1"/>
          </p:cNvPicPr>
          <p:nvPr/>
        </p:nvPicPr>
        <p:blipFill>
          <a:blip r:embed="rId3"/>
          <a:stretch>
            <a:fillRect/>
          </a:stretch>
        </p:blipFill>
        <p:spPr>
          <a:xfrm>
            <a:off x="1463040" y="817582"/>
            <a:ext cx="5963756" cy="5186477"/>
          </a:xfrm>
          <a:prstGeom prst="rect">
            <a:avLst/>
          </a:prstGeom>
        </p:spPr>
      </p:pic>
    </p:spTree>
    <p:extLst>
      <p:ext uri="{BB962C8B-B14F-4D97-AF65-F5344CB8AC3E}">
        <p14:creationId xmlns:p14="http://schemas.microsoft.com/office/powerpoint/2010/main" val="2628136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1463040" y="2119257"/>
            <a:ext cx="6364030" cy="3919152"/>
          </a:xfrm>
        </p:spPr>
        <p:txBody>
          <a:bodyPr>
            <a:normAutofit/>
          </a:bodyPr>
          <a:lstStyle/>
          <a:p>
            <a:r>
              <a:rPr lang="en-US" sz="2800" dirty="0" smtClean="0"/>
              <a:t>Life Expectancy: number of years a person can expect to live. </a:t>
            </a:r>
          </a:p>
          <a:p>
            <a:pPr lvl="1"/>
            <a:r>
              <a:rPr lang="en-US" sz="2400" dirty="0" smtClean="0"/>
              <a:t>In the year 2000, life expectancy was at an average of 75 years old. By 2050, life expectancy is projected to be 80+ years old. </a:t>
            </a:r>
          </a:p>
          <a:p>
            <a:pPr lvl="1"/>
            <a:r>
              <a:rPr lang="en-US" sz="2400" dirty="0" smtClean="0"/>
              <a:t>Why do you believe life expectancy is increasing? Is there any reason it could decrease? </a:t>
            </a:r>
          </a:p>
        </p:txBody>
      </p:sp>
    </p:spTree>
    <p:extLst>
      <p:ext uri="{BB962C8B-B14F-4D97-AF65-F5344CB8AC3E}">
        <p14:creationId xmlns:p14="http://schemas.microsoft.com/office/powerpoint/2010/main" val="369916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Taking Responsibility For Your Health</a:t>
            </a:r>
            <a:endParaRPr lang="en-US" dirty="0"/>
          </a:p>
        </p:txBody>
      </p:sp>
      <p:sp>
        <p:nvSpPr>
          <p:cNvPr id="3" name="Content Placeholder 2"/>
          <p:cNvSpPr>
            <a:spLocks noGrp="1"/>
          </p:cNvSpPr>
          <p:nvPr>
            <p:ph idx="1"/>
          </p:nvPr>
        </p:nvSpPr>
        <p:spPr/>
        <p:txBody>
          <a:bodyPr/>
          <a:lstStyle/>
          <a:p>
            <a:r>
              <a:rPr lang="en-US" dirty="0" smtClean="0"/>
              <a:t>Healthy People 2010 has 2 broad goals. </a:t>
            </a:r>
          </a:p>
          <a:p>
            <a:pPr lvl="1"/>
            <a:r>
              <a:rPr lang="en-US" dirty="0" smtClean="0"/>
              <a:t>1. Increase the years of healthy life for each American.</a:t>
            </a:r>
          </a:p>
          <a:p>
            <a:pPr lvl="1"/>
            <a:r>
              <a:rPr lang="en-US" dirty="0" smtClean="0"/>
              <a:t>2. Eliminate differences in health based on race, ethnic group, or income. </a:t>
            </a:r>
          </a:p>
          <a:p>
            <a:pPr lvl="1"/>
            <a:endParaRPr lang="en-US" dirty="0"/>
          </a:p>
          <a:p>
            <a:pPr lvl="1"/>
            <a:r>
              <a:rPr lang="en-US" dirty="0" smtClean="0"/>
              <a:t>Leading causes of death for young people are motor- vehicle injuries, homicide, suicide, cancer, and heart disease. </a:t>
            </a:r>
            <a:endParaRPr lang="en-US" dirty="0"/>
          </a:p>
        </p:txBody>
      </p:sp>
    </p:spTree>
    <p:extLst>
      <p:ext uri="{BB962C8B-B14F-4D97-AF65-F5344CB8AC3E}">
        <p14:creationId xmlns:p14="http://schemas.microsoft.com/office/powerpoint/2010/main" val="24836772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People 2020</a:t>
            </a:r>
            <a:endParaRPr lang="en-US" dirty="0"/>
          </a:p>
        </p:txBody>
      </p:sp>
      <p:sp>
        <p:nvSpPr>
          <p:cNvPr id="3" name="Content Placeholder 2"/>
          <p:cNvSpPr>
            <a:spLocks noGrp="1"/>
          </p:cNvSpPr>
          <p:nvPr>
            <p:ph idx="1"/>
          </p:nvPr>
        </p:nvSpPr>
        <p:spPr/>
        <p:txBody>
          <a:bodyPr/>
          <a:lstStyle/>
          <a:p>
            <a:r>
              <a:rPr lang="en-US" dirty="0" smtClean="0"/>
              <a:t>Has 4 broad goals: </a:t>
            </a:r>
          </a:p>
          <a:p>
            <a:pPr lvl="1"/>
            <a:r>
              <a:rPr lang="en-US" dirty="0" smtClean="0"/>
              <a:t>Increase the quality of years of healthy life</a:t>
            </a:r>
          </a:p>
          <a:p>
            <a:pPr lvl="1"/>
            <a:r>
              <a:rPr lang="en-US" dirty="0" smtClean="0"/>
              <a:t>Eliminate differences in health based on race, ethnic group, or income</a:t>
            </a:r>
          </a:p>
          <a:p>
            <a:pPr lvl="1"/>
            <a:r>
              <a:rPr lang="en-US" dirty="0" smtClean="0"/>
              <a:t>Create social and physical environments that promote good health</a:t>
            </a:r>
          </a:p>
          <a:p>
            <a:pPr lvl="1"/>
            <a:r>
              <a:rPr lang="en-US" dirty="0" smtClean="0"/>
              <a:t>Promote healthy behaviors, health development, and quality of life across all life stages</a:t>
            </a:r>
            <a:endParaRPr lang="en-US" dirty="0"/>
          </a:p>
        </p:txBody>
      </p:sp>
    </p:spTree>
    <p:extLst>
      <p:ext uri="{BB962C8B-B14F-4D97-AF65-F5344CB8AC3E}">
        <p14:creationId xmlns:p14="http://schemas.microsoft.com/office/powerpoint/2010/main" val="39059862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0" y="958890"/>
            <a:ext cx="6196405" cy="4764180"/>
          </a:xfrm>
        </p:spPr>
        <p:txBody>
          <a:bodyPr>
            <a:normAutofit/>
          </a:bodyPr>
          <a:lstStyle/>
          <a:p>
            <a:r>
              <a:rPr lang="en-US" dirty="0" smtClean="0"/>
              <a:t>There are three steps you can take to help you meet your personal health goals…</a:t>
            </a:r>
          </a:p>
          <a:p>
            <a:r>
              <a:rPr lang="en-US" dirty="0" smtClean="0"/>
              <a:t>1. Gaining Awareness</a:t>
            </a:r>
          </a:p>
          <a:p>
            <a:r>
              <a:rPr lang="en-US" dirty="0" smtClean="0"/>
              <a:t>2. Gaining Knowledge</a:t>
            </a:r>
          </a:p>
          <a:p>
            <a:r>
              <a:rPr lang="en-US" dirty="0" smtClean="0"/>
              <a:t>3. Building Health Skills</a:t>
            </a:r>
          </a:p>
          <a:p>
            <a:pPr lvl="1"/>
            <a:r>
              <a:rPr lang="en-US" dirty="0" smtClean="0"/>
              <a:t>Values: standards and beliefs that are most important to you. </a:t>
            </a:r>
          </a:p>
          <a:p>
            <a:pPr lvl="1"/>
            <a:r>
              <a:rPr lang="en-US" dirty="0" smtClean="0"/>
              <a:t>Action Plan: series of specific steps you can take to achieve the goal.</a:t>
            </a:r>
          </a:p>
          <a:p>
            <a:pPr lvl="1"/>
            <a:r>
              <a:rPr lang="en-US" dirty="0" smtClean="0"/>
              <a:t>Advocacy: using communication to influence and support others in making positive health decisions</a:t>
            </a:r>
            <a:endParaRPr lang="en-US" dirty="0"/>
          </a:p>
        </p:txBody>
      </p:sp>
    </p:spTree>
    <p:extLst>
      <p:ext uri="{BB962C8B-B14F-4D97-AF65-F5344CB8AC3E}">
        <p14:creationId xmlns:p14="http://schemas.microsoft.com/office/powerpoint/2010/main" val="4113158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
                                        <p:tgtEl>
                                          <p:spTgt spid="3">
                                            <p:txEl>
                                              <p:pRg st="1" end="1"/>
                                            </p:txEl>
                                          </p:spTgt>
                                        </p:tgtEl>
                                      </p:cBhvr>
                                    </p:animEffect>
                                    <p:anim calcmode="lin" valueType="num">
                                      <p:cBhvr>
                                        <p:cTn id="8"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
                                        <p:tgtEl>
                                          <p:spTgt spid="3">
                                            <p:txEl>
                                              <p:pRg st="2" end="2"/>
                                            </p:txEl>
                                          </p:spTgt>
                                        </p:tgtEl>
                                      </p:cBhvr>
                                    </p:animEffect>
                                    <p:anim calcmode="lin" valueType="num">
                                      <p:cBhvr>
                                        <p:cTn id="15"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
                                        <p:tgtEl>
                                          <p:spTgt spid="3">
                                            <p:txEl>
                                              <p:pRg st="3" end="3"/>
                                            </p:txEl>
                                          </p:spTgt>
                                        </p:tgtEl>
                                      </p:cBhvr>
                                    </p:animEffect>
                                    <p:anim calcmode="lin" valueType="num">
                                      <p:cBhvr>
                                        <p:cTn id="22"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anim calcmode="lin" valueType="num">
                                      <p:cBhvr>
                                        <p:cTn id="31"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p:cTn id="44"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5"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Literacy</a:t>
            </a:r>
            <a:endParaRPr lang="en-US" dirty="0"/>
          </a:p>
        </p:txBody>
      </p:sp>
      <p:sp>
        <p:nvSpPr>
          <p:cNvPr id="3" name="Content Placeholder 2"/>
          <p:cNvSpPr>
            <a:spLocks noGrp="1"/>
          </p:cNvSpPr>
          <p:nvPr>
            <p:ph idx="1"/>
          </p:nvPr>
        </p:nvSpPr>
        <p:spPr/>
        <p:txBody>
          <a:bodyPr/>
          <a:lstStyle/>
          <a:p>
            <a:r>
              <a:rPr lang="en-US" dirty="0" smtClean="0"/>
              <a:t>A person with health literacy has the ability to gather, understand, and use health information to improve his or her health. </a:t>
            </a:r>
          </a:p>
          <a:p>
            <a:endParaRPr lang="en-US" dirty="0"/>
          </a:p>
          <a:p>
            <a:endParaRPr lang="en-US" dirty="0" smtClean="0"/>
          </a:p>
          <a:p>
            <a:r>
              <a:rPr lang="en-US" dirty="0" smtClean="0"/>
              <a:t>What is your most common source of health information? What is your most reliable source? </a:t>
            </a:r>
            <a:endParaRPr lang="en-US" dirty="0"/>
          </a:p>
        </p:txBody>
      </p:sp>
    </p:spTree>
    <p:extLst>
      <p:ext uri="{BB962C8B-B14F-4D97-AF65-F5344CB8AC3E}">
        <p14:creationId xmlns:p14="http://schemas.microsoft.com/office/powerpoint/2010/main" val="7502666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Proposal</a:t>
            </a:r>
            <a:endParaRPr lang="en-US" dirty="0"/>
          </a:p>
        </p:txBody>
      </p:sp>
      <p:sp>
        <p:nvSpPr>
          <p:cNvPr id="3" name="Content Placeholder 2"/>
          <p:cNvSpPr>
            <a:spLocks noGrp="1"/>
          </p:cNvSpPr>
          <p:nvPr>
            <p:ph idx="1"/>
          </p:nvPr>
        </p:nvSpPr>
        <p:spPr/>
        <p:txBody>
          <a:bodyPr/>
          <a:lstStyle/>
          <a:p>
            <a:r>
              <a:rPr lang="en-US" dirty="0" smtClean="0"/>
              <a:t>Think for a moment and identify a small, but important change that could make our school a healthier place to live… </a:t>
            </a:r>
          </a:p>
          <a:p>
            <a:endParaRPr lang="en-US" dirty="0"/>
          </a:p>
          <a:p>
            <a:r>
              <a:rPr lang="en-US" dirty="0" smtClean="0"/>
              <a:t>What would it be? What might be some obstacles might you have to overcome to make this change a reality? </a:t>
            </a:r>
          </a:p>
        </p:txBody>
      </p:sp>
    </p:spTree>
    <p:extLst>
      <p:ext uri="{BB962C8B-B14F-4D97-AF65-F5344CB8AC3E}">
        <p14:creationId xmlns:p14="http://schemas.microsoft.com/office/powerpoint/2010/main" val="2156755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924298590"/>
              </p:ext>
            </p:extLst>
          </p:nvPr>
        </p:nvGraphicFramePr>
        <p:xfrm>
          <a:off x="889022" y="855225"/>
          <a:ext cx="5668093" cy="5351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6310900" y="725645"/>
            <a:ext cx="1775344" cy="5632311"/>
          </a:xfrm>
          <a:prstGeom prst="rect">
            <a:avLst/>
          </a:prstGeom>
          <a:noFill/>
        </p:spPr>
        <p:txBody>
          <a:bodyPr wrap="square" rtlCol="0">
            <a:spAutoFit/>
          </a:bodyPr>
          <a:lstStyle/>
          <a:p>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a:cs typeface="Arial Black"/>
              </a:rPr>
              <a:t>D</a:t>
            </a:r>
          </a:p>
          <a:p>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a:cs typeface="Arial Black"/>
              </a:rPr>
              <a:t>E</a:t>
            </a:r>
          </a:p>
          <a:p>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a:cs typeface="Arial Black"/>
              </a:rPr>
              <a:t>C</a:t>
            </a:r>
          </a:p>
          <a:p>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a:cs typeface="Arial Black"/>
              </a:rPr>
              <a:t>I</a:t>
            </a:r>
          </a:p>
          <a:p>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a:cs typeface="Arial Black"/>
              </a:rPr>
              <a:t>D</a:t>
            </a:r>
          </a:p>
          <a:p>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a:cs typeface="Arial Black"/>
              </a:rPr>
              <a:t>E </a:t>
            </a:r>
            <a:endPar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a:cs typeface="Arial Black"/>
            </a:endParaRPr>
          </a:p>
        </p:txBody>
      </p:sp>
    </p:spTree>
    <p:extLst>
      <p:ext uri="{BB962C8B-B14F-4D97-AF65-F5344CB8AC3E}">
        <p14:creationId xmlns:p14="http://schemas.microsoft.com/office/powerpoint/2010/main" val="23591050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Being a Wise Health Consumer</a:t>
            </a:r>
            <a:endParaRPr lang="en-US" dirty="0"/>
          </a:p>
        </p:txBody>
      </p:sp>
      <p:sp>
        <p:nvSpPr>
          <p:cNvPr id="3" name="Content Placeholder 2"/>
          <p:cNvSpPr>
            <a:spLocks noGrp="1"/>
          </p:cNvSpPr>
          <p:nvPr>
            <p:ph idx="1"/>
          </p:nvPr>
        </p:nvSpPr>
        <p:spPr/>
        <p:txBody>
          <a:bodyPr/>
          <a:lstStyle/>
          <a:p>
            <a:r>
              <a:rPr lang="en-US" dirty="0" smtClean="0"/>
              <a:t>Consumer: buys products or services for personal use. </a:t>
            </a:r>
          </a:p>
          <a:p>
            <a:r>
              <a:rPr lang="en-US" dirty="0" smtClean="0"/>
              <a:t>Some factors to consider before buying a product are:</a:t>
            </a:r>
          </a:p>
          <a:p>
            <a:pPr lvl="1"/>
            <a:r>
              <a:rPr lang="en-US" dirty="0" smtClean="0"/>
              <a:t>Safety</a:t>
            </a:r>
          </a:p>
          <a:p>
            <a:pPr lvl="1"/>
            <a:r>
              <a:rPr lang="en-US" dirty="0" smtClean="0"/>
              <a:t>Cost</a:t>
            </a:r>
          </a:p>
          <a:p>
            <a:pPr lvl="1"/>
            <a:r>
              <a:rPr lang="en-US" dirty="0" smtClean="0"/>
              <a:t>Warranty (an offer to repair or replace the product if there is a problem)</a:t>
            </a:r>
          </a:p>
          <a:p>
            <a:pPr lvl="1"/>
            <a:r>
              <a:rPr lang="en-US" dirty="0" smtClean="0"/>
              <a:t>Consumer testing </a:t>
            </a:r>
            <a:endParaRPr lang="en-US" dirty="0"/>
          </a:p>
        </p:txBody>
      </p:sp>
    </p:spTree>
    <p:extLst>
      <p:ext uri="{BB962C8B-B14F-4D97-AF65-F5344CB8AC3E}">
        <p14:creationId xmlns:p14="http://schemas.microsoft.com/office/powerpoint/2010/main" val="18740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xEl>
                                              <p:pRg st="2" end="2"/>
                                            </p:txEl>
                                          </p:spTgt>
                                        </p:tgtEl>
                                      </p:cBhvr>
                                    </p:animEffect>
                                  </p:childTnLst>
                                </p:cTn>
                              </p:par>
                              <p:par>
                                <p:cTn id="29" presetID="25"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3" end="3"/>
                                            </p:txEl>
                                          </p:spTgt>
                                        </p:tgtEl>
                                      </p:cBhvr>
                                    </p:animEffect>
                                  </p:childTnLst>
                                </p:cTn>
                              </p:par>
                              <p:par>
                                <p:cTn id="39" presetID="25"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4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
                                            <p:txEl>
                                              <p:pRg st="4" end="4"/>
                                            </p:txEl>
                                          </p:spTgt>
                                        </p:tgtEl>
                                      </p:cBhvr>
                                    </p:animEffect>
                                  </p:childTnLst>
                                </p:cTn>
                              </p:par>
                              <p:par>
                                <p:cTn id="49" presetID="25" presetClass="entr" presetSubtype="0" fill="hold"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54"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Advertising</a:t>
            </a:r>
            <a:endParaRPr lang="en-US" dirty="0"/>
          </a:p>
        </p:txBody>
      </p:sp>
      <p:sp>
        <p:nvSpPr>
          <p:cNvPr id="3" name="Content Placeholder 2"/>
          <p:cNvSpPr>
            <a:spLocks noGrp="1"/>
          </p:cNvSpPr>
          <p:nvPr>
            <p:ph idx="1"/>
          </p:nvPr>
        </p:nvSpPr>
        <p:spPr/>
        <p:txBody>
          <a:bodyPr>
            <a:normAutofit/>
          </a:bodyPr>
          <a:lstStyle/>
          <a:p>
            <a:r>
              <a:rPr lang="en-US" sz="2800" dirty="0" smtClean="0"/>
              <a:t>Advertising: public promotion of a product or service</a:t>
            </a:r>
          </a:p>
          <a:p>
            <a:r>
              <a:rPr lang="en-US" sz="2800" dirty="0" smtClean="0"/>
              <a:t>Ads can let you know what products and services are available, but they rarely provide the information you need to make wise choices. </a:t>
            </a:r>
            <a:endParaRPr lang="en-US" sz="2800" dirty="0"/>
          </a:p>
        </p:txBody>
      </p:sp>
    </p:spTree>
    <p:extLst>
      <p:ext uri="{BB962C8B-B14F-4D97-AF65-F5344CB8AC3E}">
        <p14:creationId xmlns:p14="http://schemas.microsoft.com/office/powerpoint/2010/main" val="1025503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711457"/>
          </a:xfrm>
        </p:spPr>
        <p:txBody>
          <a:bodyPr>
            <a:normAutofit fontScale="90000"/>
          </a:bodyPr>
          <a:lstStyle/>
          <a:p>
            <a:r>
              <a:rPr lang="en-US" dirty="0" smtClean="0"/>
              <a:t>Advertising Methods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68293287"/>
              </p:ext>
            </p:extLst>
          </p:nvPr>
        </p:nvGraphicFramePr>
        <p:xfrm>
          <a:off x="1990514" y="1710451"/>
          <a:ext cx="5486670" cy="4480559"/>
        </p:xfrm>
        <a:graphic>
          <a:graphicData uri="http://schemas.openxmlformats.org/drawingml/2006/table">
            <a:tbl>
              <a:tblPr firstRow="1" bandRow="1">
                <a:tableStyleId>{5C22544A-7EE6-4342-B048-85BDC9FD1C3A}</a:tableStyleId>
              </a:tblPr>
              <a:tblGrid>
                <a:gridCol w="2743335"/>
                <a:gridCol w="2743335"/>
              </a:tblGrid>
              <a:tr h="306523">
                <a:tc>
                  <a:txBody>
                    <a:bodyPr/>
                    <a:lstStyle/>
                    <a:p>
                      <a:r>
                        <a:rPr lang="en-US" dirty="0" smtClean="0"/>
                        <a:t>Method</a:t>
                      </a:r>
                      <a:endParaRPr lang="en-US" dirty="0"/>
                    </a:p>
                  </a:txBody>
                  <a:tcPr/>
                </a:tc>
                <a:tc>
                  <a:txBody>
                    <a:bodyPr/>
                    <a:lstStyle/>
                    <a:p>
                      <a:r>
                        <a:rPr lang="en-US" dirty="0" smtClean="0"/>
                        <a:t>Message</a:t>
                      </a:r>
                      <a:endParaRPr lang="en-US" dirty="0"/>
                    </a:p>
                  </a:txBody>
                  <a:tcPr/>
                </a:tc>
              </a:tr>
              <a:tr h="536416">
                <a:tc>
                  <a:txBody>
                    <a:bodyPr/>
                    <a:lstStyle/>
                    <a:p>
                      <a:r>
                        <a:rPr lang="en-US" dirty="0" smtClean="0"/>
                        <a:t>Scientific Studies</a:t>
                      </a:r>
                      <a:endParaRPr lang="en-US" dirty="0"/>
                    </a:p>
                  </a:txBody>
                  <a:tcPr/>
                </a:tc>
                <a:tc>
                  <a:txBody>
                    <a:bodyPr/>
                    <a:lstStyle/>
                    <a:p>
                      <a:r>
                        <a:rPr lang="en-US" dirty="0" smtClean="0"/>
                        <a:t>Scientific tests</a:t>
                      </a:r>
                      <a:r>
                        <a:rPr lang="en-US" baseline="0" dirty="0" smtClean="0"/>
                        <a:t> prove the product is effective </a:t>
                      </a:r>
                      <a:endParaRPr lang="en-US" dirty="0"/>
                    </a:p>
                  </a:txBody>
                  <a:tcPr/>
                </a:tc>
              </a:tr>
              <a:tr h="536416">
                <a:tc>
                  <a:txBody>
                    <a:bodyPr/>
                    <a:lstStyle/>
                    <a:p>
                      <a:r>
                        <a:rPr lang="en-US" dirty="0" smtClean="0"/>
                        <a:t>Bandwagon approach</a:t>
                      </a:r>
                      <a:endParaRPr lang="en-US" dirty="0"/>
                    </a:p>
                  </a:txBody>
                  <a:tcPr/>
                </a:tc>
                <a:tc>
                  <a:txBody>
                    <a:bodyPr/>
                    <a:lstStyle/>
                    <a:p>
                      <a:r>
                        <a:rPr lang="en-US" dirty="0" smtClean="0"/>
                        <a:t>Everyone</a:t>
                      </a:r>
                      <a:r>
                        <a:rPr lang="en-US" baseline="0" dirty="0" smtClean="0"/>
                        <a:t> is using the product. You should too. </a:t>
                      </a:r>
                      <a:endParaRPr lang="en-US" dirty="0"/>
                    </a:p>
                  </a:txBody>
                  <a:tcPr/>
                </a:tc>
              </a:tr>
              <a:tr h="766309">
                <a:tc>
                  <a:txBody>
                    <a:bodyPr/>
                    <a:lstStyle/>
                    <a:p>
                      <a:r>
                        <a:rPr lang="en-US" dirty="0" smtClean="0"/>
                        <a:t>Testimonial</a:t>
                      </a:r>
                      <a:endParaRPr lang="en-US" dirty="0"/>
                    </a:p>
                  </a:txBody>
                  <a:tcPr/>
                </a:tc>
                <a:tc>
                  <a:txBody>
                    <a:bodyPr/>
                    <a:lstStyle/>
                    <a:p>
                      <a:r>
                        <a:rPr lang="en-US" dirty="0" smtClean="0"/>
                        <a:t>The product is effective because trustworthy people recommend it</a:t>
                      </a:r>
                      <a:endParaRPr lang="en-US" dirty="0"/>
                    </a:p>
                  </a:txBody>
                  <a:tcPr/>
                </a:tc>
              </a:tr>
              <a:tr h="536416">
                <a:tc>
                  <a:txBody>
                    <a:bodyPr/>
                    <a:lstStyle/>
                    <a:p>
                      <a:r>
                        <a:rPr lang="en-US" dirty="0" smtClean="0"/>
                        <a:t>Comparison to other products</a:t>
                      </a:r>
                      <a:endParaRPr lang="en-US" dirty="0"/>
                    </a:p>
                  </a:txBody>
                  <a:tcPr/>
                </a:tc>
                <a:tc>
                  <a:txBody>
                    <a:bodyPr/>
                    <a:lstStyle/>
                    <a:p>
                      <a:r>
                        <a:rPr lang="en-US" dirty="0" smtClean="0"/>
                        <a:t>The product is more effective</a:t>
                      </a:r>
                      <a:r>
                        <a:rPr lang="en-US" baseline="0" dirty="0" smtClean="0"/>
                        <a:t> than others</a:t>
                      </a:r>
                      <a:endParaRPr lang="en-US" dirty="0"/>
                    </a:p>
                  </a:txBody>
                  <a:tcPr/>
                </a:tc>
              </a:tr>
              <a:tr h="536416">
                <a:tc>
                  <a:txBody>
                    <a:bodyPr/>
                    <a:lstStyle/>
                    <a:p>
                      <a:r>
                        <a:rPr lang="en-US" dirty="0" smtClean="0"/>
                        <a:t>Emotional appeal</a:t>
                      </a:r>
                      <a:endParaRPr lang="en-US" dirty="0"/>
                    </a:p>
                  </a:txBody>
                  <a:tcPr/>
                </a:tc>
                <a:tc>
                  <a:txBody>
                    <a:bodyPr/>
                    <a:lstStyle/>
                    <a:p>
                      <a:r>
                        <a:rPr lang="en-US" dirty="0" smtClean="0"/>
                        <a:t>The product</a:t>
                      </a:r>
                      <a:r>
                        <a:rPr lang="en-US" baseline="0" dirty="0" smtClean="0"/>
                        <a:t> is the safest for you and your family</a:t>
                      </a:r>
                      <a:endParaRPr lang="en-US" dirty="0"/>
                    </a:p>
                  </a:txBody>
                  <a:tcPr/>
                </a:tc>
              </a:tr>
              <a:tr h="536416">
                <a:tc>
                  <a:txBody>
                    <a:bodyPr/>
                    <a:lstStyle/>
                    <a:p>
                      <a:r>
                        <a:rPr lang="en-US" dirty="0" smtClean="0"/>
                        <a:t>Price appeal</a:t>
                      </a:r>
                      <a:endParaRPr lang="en-US" dirty="0"/>
                    </a:p>
                  </a:txBody>
                  <a:tcPr/>
                </a:tc>
                <a:tc>
                  <a:txBody>
                    <a:bodyPr/>
                    <a:lstStyle/>
                    <a:p>
                      <a:r>
                        <a:rPr lang="en-US" dirty="0" smtClean="0"/>
                        <a:t>The product gives more for your money</a:t>
                      </a:r>
                      <a:endParaRPr lang="en-US" dirty="0"/>
                    </a:p>
                  </a:txBody>
                  <a:tcPr/>
                </a:tc>
              </a:tr>
            </a:tbl>
          </a:graphicData>
        </a:graphic>
      </p:graphicFrame>
    </p:spTree>
    <p:extLst>
      <p:ext uri="{BB962C8B-B14F-4D97-AF65-F5344CB8AC3E}">
        <p14:creationId xmlns:p14="http://schemas.microsoft.com/office/powerpoint/2010/main" val="40270847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these methods? </a:t>
            </a:r>
            <a:endParaRPr lang="en-US" dirty="0"/>
          </a:p>
        </p:txBody>
      </p:sp>
      <p:sp>
        <p:nvSpPr>
          <p:cNvPr id="4" name="Rectangle 3"/>
          <p:cNvSpPr/>
          <p:nvPr/>
        </p:nvSpPr>
        <p:spPr>
          <a:xfrm>
            <a:off x="2073636" y="2227394"/>
            <a:ext cx="958706" cy="2585323"/>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linkClick r:id="rId2"/>
              </a:rPr>
              <a:t>1</a:t>
            </a:r>
            <a:endPar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linkClick r:id="rId3"/>
              </a:rPr>
              <a:t>2</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4548511" y="2319438"/>
            <a:ext cx="2196863" cy="2585323"/>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linkClick r:id="rId4"/>
              </a:rPr>
              <a:t>3</a:t>
            </a:r>
            <a:endPar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linkClick r:id="rId5"/>
              </a:rPr>
              <a:t>4</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24830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normAutofit lnSpcReduction="10000"/>
          </a:bodyPr>
          <a:lstStyle/>
          <a:p>
            <a:r>
              <a:rPr lang="en-US" dirty="0" smtClean="0"/>
              <a:t>Quality of life: degree of overall satisfaction that a person gets from life. </a:t>
            </a:r>
          </a:p>
          <a:p>
            <a:pPr lvl="1"/>
            <a:r>
              <a:rPr lang="en-US" dirty="0" smtClean="0"/>
              <a:t>Example: Two women are born in the same area. One lives an adventurous, healthy lifestyle, the other is sick often and stays home a lot. Both have the same life expectancy but a different quality of life. </a:t>
            </a:r>
          </a:p>
          <a:p>
            <a:r>
              <a:rPr lang="en-US" dirty="0" smtClean="0"/>
              <a:t>Goal: a result that a person aims for and works hard to reach. </a:t>
            </a:r>
          </a:p>
          <a:p>
            <a:pPr lvl="1"/>
            <a:r>
              <a:rPr lang="en-US" dirty="0" smtClean="0"/>
              <a:t>Example: New Year’s Resolutions</a:t>
            </a:r>
            <a:endParaRPr lang="en-US" dirty="0"/>
          </a:p>
        </p:txBody>
      </p:sp>
    </p:spTree>
    <p:extLst>
      <p:ext uri="{BB962C8B-B14F-4D97-AF65-F5344CB8AC3E}">
        <p14:creationId xmlns:p14="http://schemas.microsoft.com/office/powerpoint/2010/main" val="4045057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 </a:t>
            </a:r>
            <a:endParaRPr lang="en-US" dirty="0"/>
          </a:p>
        </p:txBody>
      </p:sp>
      <p:sp>
        <p:nvSpPr>
          <p:cNvPr id="3" name="Content Placeholder 2"/>
          <p:cNvSpPr>
            <a:spLocks noGrp="1"/>
          </p:cNvSpPr>
          <p:nvPr>
            <p:ph idx="1"/>
          </p:nvPr>
        </p:nvSpPr>
        <p:spPr/>
        <p:txBody>
          <a:bodyPr>
            <a:normAutofit/>
          </a:bodyPr>
          <a:lstStyle/>
          <a:p>
            <a:r>
              <a:rPr lang="en-US" sz="2800" dirty="0" smtClean="0"/>
              <a:t>Including all media, the average teen sees between 20,000 and 40,000 advertisements each year. </a:t>
            </a:r>
          </a:p>
          <a:p>
            <a:endParaRPr lang="en-US" sz="2800" dirty="0"/>
          </a:p>
          <a:p>
            <a:r>
              <a:rPr lang="en-US" sz="2800" dirty="0" smtClean="0"/>
              <a:t>Do you believe advertisements has a major influence on teen behavior and health? </a:t>
            </a:r>
            <a:endParaRPr lang="en-US" sz="2800" dirty="0"/>
          </a:p>
        </p:txBody>
      </p:sp>
    </p:spTree>
    <p:extLst>
      <p:ext uri="{BB962C8B-B14F-4D97-AF65-F5344CB8AC3E}">
        <p14:creationId xmlns:p14="http://schemas.microsoft.com/office/powerpoint/2010/main" val="3543299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Fraud</a:t>
            </a:r>
            <a:endParaRPr lang="en-US" dirty="0"/>
          </a:p>
        </p:txBody>
      </p:sp>
      <p:sp>
        <p:nvSpPr>
          <p:cNvPr id="3" name="Content Placeholder 2"/>
          <p:cNvSpPr>
            <a:spLocks noGrp="1"/>
          </p:cNvSpPr>
          <p:nvPr>
            <p:ph idx="1"/>
          </p:nvPr>
        </p:nvSpPr>
        <p:spPr>
          <a:xfrm>
            <a:off x="4976150" y="2119257"/>
            <a:ext cx="2683295" cy="3603812"/>
          </a:xfrm>
        </p:spPr>
        <p:txBody>
          <a:bodyPr/>
          <a:lstStyle/>
          <a:p>
            <a:r>
              <a:rPr lang="en-US" dirty="0" smtClean="0"/>
              <a:t>Fraud: if a person tells lies to obtain money or property. </a:t>
            </a:r>
          </a:p>
          <a:p>
            <a:r>
              <a:rPr lang="en-US" dirty="0" smtClean="0"/>
              <a:t>Quackery: people who sell useless medical treatments or products. </a:t>
            </a:r>
            <a:endParaRPr lang="en-US" dirty="0"/>
          </a:p>
        </p:txBody>
      </p:sp>
      <p:pic>
        <p:nvPicPr>
          <p:cNvPr id="4" name="Picture 3"/>
          <p:cNvPicPr>
            <a:picLocks noChangeAspect="1"/>
          </p:cNvPicPr>
          <p:nvPr/>
        </p:nvPicPr>
        <p:blipFill>
          <a:blip r:embed="rId2"/>
          <a:stretch>
            <a:fillRect/>
          </a:stretch>
        </p:blipFill>
        <p:spPr>
          <a:xfrm>
            <a:off x="1495022" y="1790262"/>
            <a:ext cx="2483306" cy="4316684"/>
          </a:xfrm>
          <a:prstGeom prst="rect">
            <a:avLst/>
          </a:prstGeom>
        </p:spPr>
      </p:pic>
    </p:spTree>
    <p:extLst>
      <p:ext uri="{BB962C8B-B14F-4D97-AF65-F5344CB8AC3E}">
        <p14:creationId xmlns:p14="http://schemas.microsoft.com/office/powerpoint/2010/main" val="1879657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17175458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0" y="1077651"/>
            <a:ext cx="6196405" cy="4645418"/>
          </a:xfrm>
        </p:spPr>
        <p:txBody>
          <a:bodyPr>
            <a:normAutofit/>
          </a:bodyPr>
          <a:lstStyle/>
          <a:p>
            <a:r>
              <a:rPr lang="en-US" sz="2800" b="1" dirty="0"/>
              <a:t>Top Telemarketing Scam</a:t>
            </a:r>
          </a:p>
          <a:p>
            <a:r>
              <a:rPr lang="en-US" sz="2800" i="1" dirty="0"/>
              <a:t>The Unknown Caller</a:t>
            </a:r>
            <a:r>
              <a:rPr lang="en-US" sz="2800" dirty="0"/>
              <a:t> – You may receive a call that your computer security has been compromised and that they can help you, or that your grandchild is in jail and in need of money. In either case, it is a cold call that has come out of the blue and is asking you to take action quickly and send money now.</a:t>
            </a:r>
          </a:p>
          <a:p>
            <a:endParaRPr lang="en-US" sz="2800" dirty="0"/>
          </a:p>
        </p:txBody>
      </p:sp>
    </p:spTree>
    <p:extLst>
      <p:ext uri="{BB962C8B-B14F-4D97-AF65-F5344CB8AC3E}">
        <p14:creationId xmlns:p14="http://schemas.microsoft.com/office/powerpoint/2010/main" val="7692539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9108" y="1039164"/>
            <a:ext cx="6888062" cy="5080356"/>
          </a:xfrm>
        </p:spPr>
        <p:txBody>
          <a:bodyPr>
            <a:normAutofit lnSpcReduction="10000"/>
          </a:bodyPr>
          <a:lstStyle/>
          <a:p>
            <a:r>
              <a:rPr lang="en-US" b="1" dirty="0"/>
              <a:t>Top Youth Scam</a:t>
            </a:r>
          </a:p>
          <a:p>
            <a:r>
              <a:rPr lang="en-US" i="1" dirty="0"/>
              <a:t>The </a:t>
            </a:r>
            <a:r>
              <a:rPr lang="en-US" i="1" dirty="0" err="1"/>
              <a:t>Insta</a:t>
            </a:r>
            <a:r>
              <a:rPr lang="en-US" i="1" dirty="0"/>
              <a:t>-scam</a:t>
            </a:r>
            <a:r>
              <a:rPr lang="en-US" dirty="0"/>
              <a:t> – A social media mobile app like </a:t>
            </a:r>
            <a:r>
              <a:rPr lang="en-US" dirty="0" err="1"/>
              <a:t>Instagram</a:t>
            </a:r>
            <a:r>
              <a:rPr lang="en-US" dirty="0"/>
              <a:t> targets a lot its young users because its followers are readily willing to “like” or share a picture. Through a mobile app like </a:t>
            </a:r>
            <a:r>
              <a:rPr lang="en-US" dirty="0" err="1"/>
              <a:t>Instagram</a:t>
            </a:r>
            <a:r>
              <a:rPr lang="en-US" dirty="0"/>
              <a:t>, a scammer can post pictures of prize giveaways that look to be linked to big brands and retailers, but in reality may redirect you to online quizzes or other websites trying to get your credit card information.</a:t>
            </a:r>
          </a:p>
          <a:p>
            <a:r>
              <a:rPr lang="en-US" dirty="0"/>
              <a:t>Users of the social media app may share or “like” a promo in order to fulfill the contest rules, but in reality they are just giving help to spammers and will never get a prize.</a:t>
            </a:r>
          </a:p>
          <a:p>
            <a:endParaRPr lang="en-US" dirty="0"/>
          </a:p>
        </p:txBody>
      </p:sp>
    </p:spTree>
    <p:extLst>
      <p:ext uri="{BB962C8B-B14F-4D97-AF65-F5344CB8AC3E}">
        <p14:creationId xmlns:p14="http://schemas.microsoft.com/office/powerpoint/2010/main" val="315606086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 as a Consumer</a:t>
            </a:r>
            <a:endParaRPr lang="en-US" dirty="0"/>
          </a:p>
        </p:txBody>
      </p:sp>
      <p:sp>
        <p:nvSpPr>
          <p:cNvPr id="3" name="Content Placeholder 2"/>
          <p:cNvSpPr>
            <a:spLocks noGrp="1"/>
          </p:cNvSpPr>
          <p:nvPr>
            <p:ph idx="1"/>
          </p:nvPr>
        </p:nvSpPr>
        <p:spPr>
          <a:xfrm>
            <a:off x="1463040" y="1821224"/>
            <a:ext cx="6196405" cy="3603812"/>
          </a:xfrm>
        </p:spPr>
        <p:txBody>
          <a:bodyPr/>
          <a:lstStyle/>
          <a:p>
            <a:r>
              <a:rPr lang="en-US" dirty="0" smtClean="0"/>
              <a:t>1. Right to information</a:t>
            </a:r>
          </a:p>
          <a:p>
            <a:r>
              <a:rPr lang="en-US" dirty="0" smtClean="0"/>
              <a:t>2. Right to consumer protection</a:t>
            </a:r>
          </a:p>
          <a:p>
            <a:r>
              <a:rPr lang="en-US" dirty="0" smtClean="0"/>
              <a:t>3. Right to complain</a:t>
            </a:r>
            <a:endParaRPr lang="en-US" dirty="0"/>
          </a:p>
        </p:txBody>
      </p:sp>
      <p:pic>
        <p:nvPicPr>
          <p:cNvPr id="4" name="Picture 3">
            <a:hlinkClick r:id="rId2"/>
          </p:cNvPr>
          <p:cNvPicPr>
            <a:picLocks noChangeAspect="1"/>
          </p:cNvPicPr>
          <p:nvPr/>
        </p:nvPicPr>
        <p:blipFill>
          <a:blip r:embed="rId3"/>
          <a:stretch>
            <a:fillRect/>
          </a:stretch>
        </p:blipFill>
        <p:spPr>
          <a:xfrm>
            <a:off x="4911357" y="3321914"/>
            <a:ext cx="2250082" cy="2590431"/>
          </a:xfrm>
          <a:prstGeom prst="rect">
            <a:avLst/>
          </a:prstGeom>
        </p:spPr>
      </p:pic>
    </p:spTree>
    <p:extLst>
      <p:ext uri="{BB962C8B-B14F-4D97-AF65-F5344CB8AC3E}">
        <p14:creationId xmlns:p14="http://schemas.microsoft.com/office/powerpoint/2010/main" val="18763421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Around the World</a:t>
            </a:r>
            <a:endParaRPr lang="en-US" dirty="0"/>
          </a:p>
        </p:txBody>
      </p:sp>
      <p:sp>
        <p:nvSpPr>
          <p:cNvPr id="3" name="Content Placeholder 2"/>
          <p:cNvSpPr>
            <a:spLocks noGrp="1"/>
          </p:cNvSpPr>
          <p:nvPr>
            <p:ph idx="1"/>
          </p:nvPr>
        </p:nvSpPr>
        <p:spPr/>
        <p:txBody>
          <a:bodyPr>
            <a:normAutofit/>
          </a:bodyPr>
          <a:lstStyle/>
          <a:p>
            <a:r>
              <a:rPr lang="en-US" sz="4000" dirty="0" smtClean="0"/>
              <a:t>Do you think American school lunches are more or less healthy than other schools around the world? </a:t>
            </a:r>
            <a:endParaRPr lang="en-US" sz="4000" dirty="0"/>
          </a:p>
        </p:txBody>
      </p:sp>
    </p:spTree>
    <p:extLst>
      <p:ext uri="{BB962C8B-B14F-4D97-AF65-F5344CB8AC3E}">
        <p14:creationId xmlns:p14="http://schemas.microsoft.com/office/powerpoint/2010/main" val="23947911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261" b="5261"/>
          <a:stretch>
            <a:fillRect/>
          </a:stretch>
        </p:blipFill>
        <p:spPr>
          <a:xfrm>
            <a:off x="973667" y="818444"/>
            <a:ext cx="7295443" cy="5221112"/>
          </a:xfrm>
        </p:spPr>
      </p:pic>
    </p:spTree>
    <p:extLst>
      <p:ext uri="{BB962C8B-B14F-4D97-AF65-F5344CB8AC3E}">
        <p14:creationId xmlns:p14="http://schemas.microsoft.com/office/powerpoint/2010/main" val="32895042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261" b="5261"/>
          <a:stretch>
            <a:fillRect/>
          </a:stretch>
        </p:blipFill>
        <p:spPr>
          <a:xfrm>
            <a:off x="987778" y="817582"/>
            <a:ext cx="7072490" cy="5179640"/>
          </a:xfrm>
        </p:spPr>
      </p:pic>
    </p:spTree>
    <p:extLst>
      <p:ext uri="{BB962C8B-B14F-4D97-AF65-F5344CB8AC3E}">
        <p14:creationId xmlns:p14="http://schemas.microsoft.com/office/powerpoint/2010/main" val="22652724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261" b="5261"/>
          <a:stretch>
            <a:fillRect/>
          </a:stretch>
        </p:blipFill>
        <p:spPr>
          <a:xfrm>
            <a:off x="1095023" y="817582"/>
            <a:ext cx="6965245" cy="5207862"/>
          </a:xfrm>
        </p:spPr>
      </p:pic>
    </p:spTree>
    <p:extLst>
      <p:ext uri="{BB962C8B-B14F-4D97-AF65-F5344CB8AC3E}">
        <p14:creationId xmlns:p14="http://schemas.microsoft.com/office/powerpoint/2010/main" val="18754190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Aspects of Health</a:t>
            </a:r>
            <a:endParaRPr lang="en-US" dirty="0"/>
          </a:p>
        </p:txBody>
      </p:sp>
      <p:sp>
        <p:nvSpPr>
          <p:cNvPr id="3" name="Content Placeholder 2"/>
          <p:cNvSpPr>
            <a:spLocks noGrp="1"/>
          </p:cNvSpPr>
          <p:nvPr>
            <p:ph idx="1"/>
          </p:nvPr>
        </p:nvSpPr>
        <p:spPr>
          <a:xfrm>
            <a:off x="1463040" y="2020068"/>
            <a:ext cx="6196405" cy="4034598"/>
          </a:xfrm>
        </p:spPr>
        <p:txBody>
          <a:bodyPr>
            <a:normAutofit/>
          </a:bodyPr>
          <a:lstStyle/>
          <a:p>
            <a:r>
              <a:rPr lang="en-US" dirty="0"/>
              <a:t>4</a:t>
            </a:r>
            <a:r>
              <a:rPr lang="en-US" dirty="0" smtClean="0"/>
              <a:t> aspects of health are important to overall well- being…</a:t>
            </a:r>
          </a:p>
          <a:p>
            <a:pPr lvl="1"/>
            <a:r>
              <a:rPr lang="en-US" dirty="0" smtClean="0"/>
              <a:t>Physical Health: how well your body functions. </a:t>
            </a:r>
          </a:p>
          <a:p>
            <a:pPr lvl="1"/>
            <a:r>
              <a:rPr lang="en-US" dirty="0" smtClean="0"/>
              <a:t>Mental Health: state of being comfortable with yourself, with others, and with your surroundings.</a:t>
            </a:r>
          </a:p>
          <a:p>
            <a:pPr lvl="1"/>
            <a:r>
              <a:rPr lang="en-US" dirty="0" smtClean="0"/>
              <a:t>Emotional Health: how you react to events in your life. </a:t>
            </a:r>
          </a:p>
          <a:p>
            <a:pPr lvl="1"/>
            <a:r>
              <a:rPr lang="en-US" dirty="0" smtClean="0"/>
              <a:t>Social Health: how well you get along with others. </a:t>
            </a:r>
            <a:endParaRPr lang="en-US" dirty="0"/>
          </a:p>
        </p:txBody>
      </p:sp>
    </p:spTree>
    <p:extLst>
      <p:ext uri="{BB962C8B-B14F-4D97-AF65-F5344CB8AC3E}">
        <p14:creationId xmlns:p14="http://schemas.microsoft.com/office/powerpoint/2010/main" val="4065898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
                                        <p:tgtEl>
                                          <p:spTgt spid="3">
                                            <p:txEl>
                                              <p:pRg st="3" end="3"/>
                                            </p:txEl>
                                          </p:spTgt>
                                        </p:tgtEl>
                                      </p:cBhvr>
                                    </p:animEffect>
                                    <p:anim calcmode="lin" valueType="num">
                                      <p:cBhvr>
                                        <p:cTn id="20"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261" b="5261"/>
          <a:stretch>
            <a:fillRect/>
          </a:stretch>
        </p:blipFill>
        <p:spPr>
          <a:xfrm>
            <a:off x="987778" y="817582"/>
            <a:ext cx="7072490" cy="5221974"/>
          </a:xfrm>
        </p:spPr>
      </p:pic>
    </p:spTree>
    <p:extLst>
      <p:ext uri="{BB962C8B-B14F-4D97-AF65-F5344CB8AC3E}">
        <p14:creationId xmlns:p14="http://schemas.microsoft.com/office/powerpoint/2010/main" val="10861209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261" b="5261"/>
          <a:stretch>
            <a:fillRect/>
          </a:stretch>
        </p:blipFill>
        <p:spPr>
          <a:xfrm>
            <a:off x="1095023" y="817581"/>
            <a:ext cx="6965245" cy="5292529"/>
          </a:xfrm>
        </p:spPr>
      </p:pic>
    </p:spTree>
    <p:extLst>
      <p:ext uri="{BB962C8B-B14F-4D97-AF65-F5344CB8AC3E}">
        <p14:creationId xmlns:p14="http://schemas.microsoft.com/office/powerpoint/2010/main" val="8353919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261" b="5261"/>
          <a:stretch>
            <a:fillRect/>
          </a:stretch>
        </p:blipFill>
        <p:spPr>
          <a:xfrm>
            <a:off x="1095024" y="817582"/>
            <a:ext cx="6965244" cy="5123196"/>
          </a:xfrm>
        </p:spPr>
      </p:pic>
    </p:spTree>
    <p:extLst>
      <p:ext uri="{BB962C8B-B14F-4D97-AF65-F5344CB8AC3E}">
        <p14:creationId xmlns:p14="http://schemas.microsoft.com/office/powerpoint/2010/main" val="6476262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261" b="5261"/>
          <a:stretch>
            <a:fillRect/>
          </a:stretch>
        </p:blipFill>
        <p:spPr>
          <a:xfrm>
            <a:off x="1095023" y="817582"/>
            <a:ext cx="6965245" cy="5094974"/>
          </a:xfrm>
        </p:spPr>
      </p:pic>
    </p:spTree>
    <p:extLst>
      <p:ext uri="{BB962C8B-B14F-4D97-AF65-F5344CB8AC3E}">
        <p14:creationId xmlns:p14="http://schemas.microsoft.com/office/powerpoint/2010/main" val="253059181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261" b="5261"/>
          <a:stretch>
            <a:fillRect/>
          </a:stretch>
        </p:blipFill>
        <p:spPr>
          <a:xfrm>
            <a:off x="1095023" y="817582"/>
            <a:ext cx="6965245" cy="5207862"/>
          </a:xfrm>
        </p:spPr>
      </p:pic>
    </p:spTree>
    <p:extLst>
      <p:ext uri="{BB962C8B-B14F-4D97-AF65-F5344CB8AC3E}">
        <p14:creationId xmlns:p14="http://schemas.microsoft.com/office/powerpoint/2010/main" val="283569592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216339"/>
            <a:ext cx="6965245" cy="1202485"/>
          </a:xfrm>
        </p:spPr>
        <p:txBody>
          <a:bodyPr/>
          <a:lstStyle/>
          <a:p>
            <a:r>
              <a:rPr lang="en-US" dirty="0" smtClean="0"/>
              <a:t>This puts it into perspective</a:t>
            </a:r>
            <a:endParaRPr lang="en-US" dirty="0"/>
          </a:p>
        </p:txBody>
      </p:sp>
      <p:pic>
        <p:nvPicPr>
          <p:cNvPr id="4" name="Content Placeholder 3"/>
          <p:cNvPicPr>
            <a:picLocks noGrp="1" noChangeAspect="1"/>
          </p:cNvPicPr>
          <p:nvPr>
            <p:ph idx="1"/>
          </p:nvPr>
        </p:nvPicPr>
        <p:blipFill>
          <a:blip r:embed="rId2"/>
          <a:srcRect l="1642" r="1642"/>
          <a:stretch>
            <a:fillRect/>
          </a:stretch>
        </p:blipFill>
        <p:spPr>
          <a:xfrm>
            <a:off x="821822" y="1418824"/>
            <a:ext cx="7461400" cy="4677176"/>
          </a:xfrm>
        </p:spPr>
      </p:pic>
    </p:spTree>
    <p:extLst>
      <p:ext uri="{BB962C8B-B14F-4D97-AF65-F5344CB8AC3E}">
        <p14:creationId xmlns:p14="http://schemas.microsoft.com/office/powerpoint/2010/main" val="38391386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2723" y="934633"/>
            <a:ext cx="6465908" cy="5172727"/>
          </a:xfrm>
          <a:prstGeom prst="rect">
            <a:avLst/>
          </a:prstGeom>
        </p:spPr>
      </p:pic>
    </p:spTree>
    <p:extLst>
      <p:ext uri="{BB962C8B-B14F-4D97-AF65-F5344CB8AC3E}">
        <p14:creationId xmlns:p14="http://schemas.microsoft.com/office/powerpoint/2010/main" val="27791219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Continuum of Health</a:t>
            </a:r>
            <a:endParaRPr lang="en-US" dirty="0"/>
          </a:p>
        </p:txBody>
      </p:sp>
      <p:sp>
        <p:nvSpPr>
          <p:cNvPr id="3" name="Content Placeholder 2"/>
          <p:cNvSpPr>
            <a:spLocks noGrp="1"/>
          </p:cNvSpPr>
          <p:nvPr>
            <p:ph idx="1"/>
          </p:nvPr>
        </p:nvSpPr>
        <p:spPr/>
        <p:txBody>
          <a:bodyPr/>
          <a:lstStyle/>
          <a:p>
            <a:r>
              <a:rPr lang="en-US" dirty="0" smtClean="0"/>
              <a:t>Would you say that you are in perfect health or in poor health?</a:t>
            </a:r>
          </a:p>
          <a:p>
            <a:r>
              <a:rPr lang="en-US" dirty="0" smtClean="0"/>
              <a:t>Continuum: a gradual progression through many stages between one extreme and another. </a:t>
            </a:r>
          </a:p>
          <a:p>
            <a:r>
              <a:rPr lang="en-US" dirty="0" smtClean="0"/>
              <a:t>Wellness: a state of high-level health. (Do not confuse this with the definition of health). </a:t>
            </a:r>
            <a:endParaRPr lang="en-US" dirty="0"/>
          </a:p>
        </p:txBody>
      </p:sp>
    </p:spTree>
    <p:extLst>
      <p:ext uri="{BB962C8B-B14F-4D97-AF65-F5344CB8AC3E}">
        <p14:creationId xmlns:p14="http://schemas.microsoft.com/office/powerpoint/2010/main" val="2210763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Continuum</a:t>
            </a:r>
            <a:endParaRPr lang="en-US" dirty="0"/>
          </a:p>
        </p:txBody>
      </p:sp>
      <p:sp>
        <p:nvSpPr>
          <p:cNvPr id="3" name="Content Placeholder 2"/>
          <p:cNvSpPr>
            <a:spLocks noGrp="1"/>
          </p:cNvSpPr>
          <p:nvPr>
            <p:ph idx="1"/>
          </p:nvPr>
        </p:nvSpPr>
        <p:spPr/>
        <p:txBody>
          <a:bodyPr/>
          <a:lstStyle/>
          <a:p>
            <a:r>
              <a:rPr lang="en-US" dirty="0" smtClean="0"/>
              <a:t>Refer to the top of page 5 for the continuum.</a:t>
            </a:r>
          </a:p>
          <a:p>
            <a:r>
              <a:rPr lang="en-US" dirty="0" smtClean="0"/>
              <a:t>Your location on the health continuum is not always in one spot. </a:t>
            </a:r>
          </a:p>
          <a:p>
            <a:r>
              <a:rPr lang="en-US" dirty="0" smtClean="0"/>
              <a:t>Many of the choices you make on a daily basis affect your position on the health continuum. </a:t>
            </a:r>
          </a:p>
          <a:p>
            <a:r>
              <a:rPr lang="en-US" dirty="0" smtClean="0"/>
              <a:t>You have more control over your life than you think. </a:t>
            </a:r>
            <a:endParaRPr lang="en-US" dirty="0"/>
          </a:p>
        </p:txBody>
      </p:sp>
    </p:spTree>
    <p:extLst>
      <p:ext uri="{BB962C8B-B14F-4D97-AF65-F5344CB8AC3E}">
        <p14:creationId xmlns:p14="http://schemas.microsoft.com/office/powerpoint/2010/main" val="1297211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428844"/>
            <a:ext cx="6965245" cy="1202485"/>
          </a:xfrm>
        </p:spPr>
        <p:txBody>
          <a:bodyPr/>
          <a:lstStyle/>
          <a:p>
            <a:r>
              <a:rPr lang="en-US" dirty="0" smtClean="0"/>
              <a:t>Question???</a:t>
            </a:r>
            <a:endParaRPr lang="en-US" dirty="0"/>
          </a:p>
        </p:txBody>
      </p:sp>
      <p:sp>
        <p:nvSpPr>
          <p:cNvPr id="3" name="Content Placeholder 2"/>
          <p:cNvSpPr>
            <a:spLocks noGrp="1"/>
          </p:cNvSpPr>
          <p:nvPr>
            <p:ph idx="1"/>
          </p:nvPr>
        </p:nvSpPr>
        <p:spPr>
          <a:xfrm>
            <a:off x="1463040" y="1341779"/>
            <a:ext cx="6196405" cy="3603812"/>
          </a:xfrm>
        </p:spPr>
        <p:txBody>
          <a:bodyPr>
            <a:normAutofit/>
          </a:bodyPr>
          <a:lstStyle/>
          <a:p>
            <a:r>
              <a:rPr lang="en-US" sz="3600" dirty="0" smtClean="0"/>
              <a:t>How could deciding not to smoke affect your position on the health continuum? </a:t>
            </a:r>
            <a:endParaRPr lang="en-US" sz="3600" dirty="0"/>
          </a:p>
        </p:txBody>
      </p:sp>
      <p:pic>
        <p:nvPicPr>
          <p:cNvPr id="4" name="Picture 3"/>
          <p:cNvPicPr>
            <a:picLocks noChangeAspect="1"/>
          </p:cNvPicPr>
          <p:nvPr/>
        </p:nvPicPr>
        <p:blipFill>
          <a:blip r:embed="rId2"/>
          <a:stretch>
            <a:fillRect/>
          </a:stretch>
        </p:blipFill>
        <p:spPr>
          <a:xfrm>
            <a:off x="233257" y="3200616"/>
            <a:ext cx="8721222" cy="3498649"/>
          </a:xfrm>
          <a:prstGeom prst="rect">
            <a:avLst/>
          </a:prstGeom>
        </p:spPr>
      </p:pic>
    </p:spTree>
    <p:extLst>
      <p:ext uri="{BB962C8B-B14F-4D97-AF65-F5344CB8AC3E}">
        <p14:creationId xmlns:p14="http://schemas.microsoft.com/office/powerpoint/2010/main" val="743316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Pushpin.thmx</Template>
  <TotalTime>991</TotalTime>
  <Words>1689</Words>
  <Application>Microsoft Macintosh PowerPoint</Application>
  <PresentationFormat>On-screen Show (4:3)</PresentationFormat>
  <Paragraphs>208</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Pushpin</vt:lpstr>
      <vt:lpstr>Chapter 1</vt:lpstr>
      <vt:lpstr>What is Health?</vt:lpstr>
      <vt:lpstr>Continued…</vt:lpstr>
      <vt:lpstr>Continued…</vt:lpstr>
      <vt:lpstr>Aspects of Health</vt:lpstr>
      <vt:lpstr>PowerPoint Presentation</vt:lpstr>
      <vt:lpstr>A Continuum of Health</vt:lpstr>
      <vt:lpstr>Health Continuum</vt:lpstr>
      <vt:lpstr>Question???</vt:lpstr>
      <vt:lpstr>Where are you on the health continuum? </vt:lpstr>
      <vt:lpstr>Identifying Health Risks</vt:lpstr>
      <vt:lpstr>??????</vt:lpstr>
      <vt:lpstr>Health Influences</vt:lpstr>
      <vt:lpstr>Continued…</vt:lpstr>
      <vt:lpstr>Continued…</vt:lpstr>
      <vt:lpstr>Continued…</vt:lpstr>
      <vt:lpstr>Fun Culture Facts</vt:lpstr>
      <vt:lpstr>Influences Continued…</vt:lpstr>
      <vt:lpstr>Technology and Health</vt:lpstr>
      <vt:lpstr>More influences… </vt:lpstr>
      <vt:lpstr>Habits girls have and don’t even know they have them!</vt:lpstr>
      <vt:lpstr>Habits</vt:lpstr>
      <vt:lpstr>Evaluating Health Risks</vt:lpstr>
      <vt:lpstr>Analyzing Benefits and Risks</vt:lpstr>
      <vt:lpstr>Crazy Risks Teenagers Have Taken This Year… Already!!</vt:lpstr>
      <vt:lpstr>Crazy Risks Teenagers Have Taken This Year… Already!!</vt:lpstr>
      <vt:lpstr>PowerPoint Presentation</vt:lpstr>
      <vt:lpstr>PowerPoint Presentation</vt:lpstr>
      <vt:lpstr>And the Best… </vt:lpstr>
      <vt:lpstr>Taking Responsibility For Your Health</vt:lpstr>
      <vt:lpstr>Healthy People 2020</vt:lpstr>
      <vt:lpstr>PowerPoint Presentation</vt:lpstr>
      <vt:lpstr>Health Literacy</vt:lpstr>
      <vt:lpstr>Proposal</vt:lpstr>
      <vt:lpstr>PowerPoint Presentation</vt:lpstr>
      <vt:lpstr>Being a Wise Health Consumer</vt:lpstr>
      <vt:lpstr>Advertising</vt:lpstr>
      <vt:lpstr>Advertising Methods</vt:lpstr>
      <vt:lpstr>What are these methods? </vt:lpstr>
      <vt:lpstr>Did you Know? </vt:lpstr>
      <vt:lpstr>Health Fraud</vt:lpstr>
      <vt:lpstr>PowerPoint Presentation</vt:lpstr>
      <vt:lpstr>PowerPoint Presentation</vt:lpstr>
      <vt:lpstr>PowerPoint Presentation</vt:lpstr>
      <vt:lpstr>Rights as a Consumer</vt:lpstr>
      <vt:lpstr>Health Around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puts it into perspective</vt:lpstr>
    </vt:vector>
  </TitlesOfParts>
  <Company>LHS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Chelsea Malone</dc:creator>
  <cp:lastModifiedBy>Brooke Lee</cp:lastModifiedBy>
  <cp:revision>29</cp:revision>
  <dcterms:created xsi:type="dcterms:W3CDTF">2015-01-02T15:52:22Z</dcterms:created>
  <dcterms:modified xsi:type="dcterms:W3CDTF">2019-08-30T02:10:36Z</dcterms:modified>
</cp:coreProperties>
</file>