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handoutMasterIdLst>
    <p:handoutMasterId r:id="rId19"/>
  </p:handoutMasterIdLst>
  <p:sldIdLst>
    <p:sldId id="256" r:id="rId2"/>
    <p:sldId id="278" r:id="rId3"/>
    <p:sldId id="279" r:id="rId4"/>
    <p:sldId id="280" r:id="rId5"/>
    <p:sldId id="260" r:id="rId6"/>
    <p:sldId id="261" r:id="rId7"/>
    <p:sldId id="281" r:id="rId8"/>
    <p:sldId id="282" r:id="rId9"/>
    <p:sldId id="268" r:id="rId10"/>
    <p:sldId id="269" r:id="rId11"/>
    <p:sldId id="270" r:id="rId12"/>
    <p:sldId id="271" r:id="rId13"/>
    <p:sldId id="274" r:id="rId14"/>
    <p:sldId id="275" r:id="rId15"/>
    <p:sldId id="276" r:id="rId16"/>
    <p:sldId id="277"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298" autoAdjust="0"/>
    <p:restoredTop sz="85429" autoAdjust="0"/>
  </p:normalViewPr>
  <p:slideViewPr>
    <p:cSldViewPr>
      <p:cViewPr varScale="1">
        <p:scale>
          <a:sx n="98" d="100"/>
          <a:sy n="98" d="100"/>
        </p:scale>
        <p:origin x="18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6080"/>
          </a:xfrm>
          <a:prstGeom prst="rect">
            <a:avLst/>
          </a:prstGeom>
        </p:spPr>
        <p:txBody>
          <a:bodyPr vert="horz" lIns="90590" tIns="45295" rIns="90590" bIns="45295" rtlCol="0"/>
          <a:lstStyle>
            <a:lvl1pPr algn="l">
              <a:defRPr sz="1200"/>
            </a:lvl1pPr>
          </a:lstStyle>
          <a:p>
            <a:endParaRPr lang="en-US"/>
          </a:p>
        </p:txBody>
      </p:sp>
      <p:sp>
        <p:nvSpPr>
          <p:cNvPr id="3" name="Date Placeholder 2"/>
          <p:cNvSpPr>
            <a:spLocks noGrp="1"/>
          </p:cNvSpPr>
          <p:nvPr>
            <p:ph type="dt" sz="quarter" idx="1"/>
          </p:nvPr>
        </p:nvSpPr>
        <p:spPr>
          <a:xfrm>
            <a:off x="3971619" y="0"/>
            <a:ext cx="3037212" cy="466080"/>
          </a:xfrm>
          <a:prstGeom prst="rect">
            <a:avLst/>
          </a:prstGeom>
        </p:spPr>
        <p:txBody>
          <a:bodyPr vert="horz" lIns="90590" tIns="45295" rIns="90590" bIns="45295" rtlCol="0"/>
          <a:lstStyle>
            <a:lvl1pPr algn="r">
              <a:defRPr sz="1200"/>
            </a:lvl1pPr>
          </a:lstStyle>
          <a:p>
            <a:fld id="{A15F0915-091F-4019-90B2-16957C3C9F8B}" type="datetimeFigureOut">
              <a:rPr lang="en-US" smtClean="0"/>
              <a:t>8/8/2019</a:t>
            </a:fld>
            <a:endParaRPr lang="en-US"/>
          </a:p>
        </p:txBody>
      </p:sp>
      <p:sp>
        <p:nvSpPr>
          <p:cNvPr id="4" name="Footer Placeholder 3"/>
          <p:cNvSpPr>
            <a:spLocks noGrp="1"/>
          </p:cNvSpPr>
          <p:nvPr>
            <p:ph type="ftr" sz="quarter" idx="2"/>
          </p:nvPr>
        </p:nvSpPr>
        <p:spPr>
          <a:xfrm>
            <a:off x="0" y="8830320"/>
            <a:ext cx="3037212" cy="466080"/>
          </a:xfrm>
          <a:prstGeom prst="rect">
            <a:avLst/>
          </a:prstGeom>
        </p:spPr>
        <p:txBody>
          <a:bodyPr vert="horz" lIns="90590" tIns="45295" rIns="90590" bIns="45295" rtlCol="0" anchor="b"/>
          <a:lstStyle>
            <a:lvl1pPr algn="l">
              <a:defRPr sz="1200"/>
            </a:lvl1pPr>
          </a:lstStyle>
          <a:p>
            <a:endParaRPr lang="en-US"/>
          </a:p>
        </p:txBody>
      </p:sp>
      <p:sp>
        <p:nvSpPr>
          <p:cNvPr id="5" name="Slide Number Placeholder 4"/>
          <p:cNvSpPr>
            <a:spLocks noGrp="1"/>
          </p:cNvSpPr>
          <p:nvPr>
            <p:ph type="sldNum" sz="quarter" idx="3"/>
          </p:nvPr>
        </p:nvSpPr>
        <p:spPr>
          <a:xfrm>
            <a:off x="3971619" y="8830320"/>
            <a:ext cx="3037212" cy="466080"/>
          </a:xfrm>
          <a:prstGeom prst="rect">
            <a:avLst/>
          </a:prstGeom>
        </p:spPr>
        <p:txBody>
          <a:bodyPr vert="horz" lIns="90590" tIns="45295" rIns="90590" bIns="45295" rtlCol="0" anchor="b"/>
          <a:lstStyle>
            <a:lvl1pPr algn="r">
              <a:defRPr sz="1200"/>
            </a:lvl1pPr>
          </a:lstStyle>
          <a:p>
            <a:fld id="{A7882573-C46D-42BA-9C33-610AE2279F2B}" type="slidenum">
              <a:rPr lang="en-US" smtClean="0"/>
              <a:t>‹#›</a:t>
            </a:fld>
            <a:endParaRPr lang="en-US"/>
          </a:p>
        </p:txBody>
      </p:sp>
    </p:spTree>
    <p:extLst>
      <p:ext uri="{BB962C8B-B14F-4D97-AF65-F5344CB8AC3E}">
        <p14:creationId xmlns:p14="http://schemas.microsoft.com/office/powerpoint/2010/main" val="182207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1" tIns="46586" rIns="93171" bIns="46586" rtlCol="0"/>
          <a:lstStyle>
            <a:lvl1pPr algn="r">
              <a:defRPr sz="1200"/>
            </a:lvl1pPr>
          </a:lstStyle>
          <a:p>
            <a:fld id="{87A91BD4-0D56-409C-9C0A-F61C788CC613}" type="datetimeFigureOut">
              <a:rPr lang="en-US" smtClean="0"/>
              <a:pPr/>
              <a:t>8/8/2019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1" tIns="46586" rIns="93171" bIns="46586" rtlCol="0" anchor="b"/>
          <a:lstStyle>
            <a:lvl1pPr algn="r">
              <a:defRPr sz="1200"/>
            </a:lvl1pPr>
          </a:lstStyle>
          <a:p>
            <a:fld id="{E65E4ABC-A8FA-40CB-B7C7-93584E2CFA90}" type="slidenum">
              <a:rPr lang="en-US" smtClean="0"/>
              <a:pPr/>
              <a:t>‹#›</a:t>
            </a:fld>
            <a:endParaRPr lang="en-US"/>
          </a:p>
        </p:txBody>
      </p:sp>
    </p:spTree>
    <p:extLst>
      <p:ext uri="{BB962C8B-B14F-4D97-AF65-F5344CB8AC3E}">
        <p14:creationId xmlns:p14="http://schemas.microsoft.com/office/powerpoint/2010/main" val="234389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97039"/>
            <a:ext cx="5608320" cy="529063"/>
          </a:xfrm>
        </p:spPr>
        <p:txBody>
          <a:bodyPr/>
          <a:lstStyle/>
          <a:p>
            <a:endParaRPr lang="en-US" dirty="0"/>
          </a:p>
        </p:txBody>
      </p:sp>
      <p:sp>
        <p:nvSpPr>
          <p:cNvPr id="4" name="Slide Number Placeholder 3"/>
          <p:cNvSpPr>
            <a:spLocks noGrp="1"/>
          </p:cNvSpPr>
          <p:nvPr>
            <p:ph type="sldNum" sz="quarter" idx="10"/>
          </p:nvPr>
        </p:nvSpPr>
        <p:spPr/>
        <p:txBody>
          <a:bodyPr/>
          <a:lstStyle/>
          <a:p>
            <a:fld id="{E65E4ABC-A8FA-40CB-B7C7-93584E2CFA90}" type="slidenum">
              <a:rPr lang="en-US" smtClean="0"/>
              <a:pPr/>
              <a:t>1</a:t>
            </a:fld>
            <a:endParaRPr lang="en-US"/>
          </a:p>
        </p:txBody>
      </p:sp>
    </p:spTree>
    <p:extLst>
      <p:ext uri="{BB962C8B-B14F-4D97-AF65-F5344CB8AC3E}">
        <p14:creationId xmlns:p14="http://schemas.microsoft.com/office/powerpoint/2010/main" val="3331006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E4ABC-A8FA-40CB-B7C7-93584E2CFA90}" type="slidenum">
              <a:rPr lang="en-US" smtClean="0"/>
              <a:pPr/>
              <a:t>10</a:t>
            </a:fld>
            <a:endParaRPr lang="en-US"/>
          </a:p>
        </p:txBody>
      </p:sp>
    </p:spTree>
    <p:extLst>
      <p:ext uri="{BB962C8B-B14F-4D97-AF65-F5344CB8AC3E}">
        <p14:creationId xmlns:p14="http://schemas.microsoft.com/office/powerpoint/2010/main" val="205277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E4ABC-A8FA-40CB-B7C7-93584E2CFA90}" type="slidenum">
              <a:rPr lang="en-US" smtClean="0"/>
              <a:pPr/>
              <a:t>11</a:t>
            </a:fld>
            <a:endParaRPr lang="en-US"/>
          </a:p>
        </p:txBody>
      </p:sp>
    </p:spTree>
    <p:extLst>
      <p:ext uri="{BB962C8B-B14F-4D97-AF65-F5344CB8AC3E}">
        <p14:creationId xmlns:p14="http://schemas.microsoft.com/office/powerpoint/2010/main" val="93849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E4ABC-A8FA-40CB-B7C7-93584E2CFA90}" type="slidenum">
              <a:rPr lang="en-US" smtClean="0"/>
              <a:pPr/>
              <a:t>12</a:t>
            </a:fld>
            <a:endParaRPr lang="en-US"/>
          </a:p>
        </p:txBody>
      </p:sp>
    </p:spTree>
    <p:extLst>
      <p:ext uri="{BB962C8B-B14F-4D97-AF65-F5344CB8AC3E}">
        <p14:creationId xmlns:p14="http://schemas.microsoft.com/office/powerpoint/2010/main" val="350799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Notes:</a:t>
            </a:r>
          </a:p>
          <a:p>
            <a:endParaRPr lang="en-US" baseline="0" dirty="0" smtClean="0"/>
          </a:p>
          <a:p>
            <a:r>
              <a:rPr lang="en-US" baseline="0" dirty="0" smtClean="0"/>
              <a:t>This slide gives you the opportunity to determine if students know the difference between objective and subjective information.  You can have them write their answers on scratch paper before revealing the correct response.  Recognize those students who answer all 8 correctly.</a:t>
            </a:r>
          </a:p>
        </p:txBody>
      </p:sp>
      <p:sp>
        <p:nvSpPr>
          <p:cNvPr id="4" name="Slide Number Placeholder 3"/>
          <p:cNvSpPr>
            <a:spLocks noGrp="1"/>
          </p:cNvSpPr>
          <p:nvPr>
            <p:ph type="sldNum" sz="quarter" idx="10"/>
          </p:nvPr>
        </p:nvSpPr>
        <p:spPr/>
        <p:txBody>
          <a:bodyPr/>
          <a:lstStyle/>
          <a:p>
            <a:fld id="{E65E4ABC-A8FA-40CB-B7C7-93584E2CFA9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Notes:</a:t>
            </a:r>
          </a:p>
          <a:p>
            <a:endParaRPr lang="en-US" dirty="0" smtClean="0"/>
          </a:p>
          <a:p>
            <a:r>
              <a:rPr lang="en-US" dirty="0" smtClean="0"/>
              <a:t>Call</a:t>
            </a:r>
            <a:r>
              <a:rPr lang="en-US" baseline="0" dirty="0" smtClean="0"/>
              <a:t> on a student to explain “why” for each point.  </a:t>
            </a:r>
          </a:p>
          <a:p>
            <a:r>
              <a:rPr lang="en-US" baseline="0" dirty="0" smtClean="0"/>
              <a:t>Explain the difference between open-ended and </a:t>
            </a:r>
            <a:r>
              <a:rPr lang="en-US" baseline="0" smtClean="0"/>
              <a:t>closed-ended questions.</a:t>
            </a:r>
            <a:endParaRPr lang="en-US" dirty="0"/>
          </a:p>
        </p:txBody>
      </p:sp>
      <p:sp>
        <p:nvSpPr>
          <p:cNvPr id="4" name="Slide Number Placeholder 3"/>
          <p:cNvSpPr>
            <a:spLocks noGrp="1"/>
          </p:cNvSpPr>
          <p:nvPr>
            <p:ph type="sldNum" sz="quarter" idx="10"/>
          </p:nvPr>
        </p:nvSpPr>
        <p:spPr/>
        <p:txBody>
          <a:bodyPr/>
          <a:lstStyle/>
          <a:p>
            <a:fld id="{E65E4ABC-A8FA-40CB-B7C7-93584E2CFA9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Notes:</a:t>
            </a:r>
          </a:p>
          <a:p>
            <a:endParaRPr lang="en-US" baseline="0" dirty="0" smtClean="0"/>
          </a:p>
          <a:p>
            <a:r>
              <a:rPr lang="en-US" baseline="0" dirty="0" smtClean="0"/>
              <a:t>Stress the importance of active listening in the healthcare professions. </a:t>
            </a:r>
            <a:endParaRPr lang="en-US" dirty="0"/>
          </a:p>
        </p:txBody>
      </p:sp>
      <p:sp>
        <p:nvSpPr>
          <p:cNvPr id="4" name="Slide Number Placeholder 3"/>
          <p:cNvSpPr>
            <a:spLocks noGrp="1"/>
          </p:cNvSpPr>
          <p:nvPr>
            <p:ph type="sldNum" sz="quarter" idx="10"/>
          </p:nvPr>
        </p:nvSpPr>
        <p:spPr/>
        <p:txBody>
          <a:bodyPr/>
          <a:lstStyle/>
          <a:p>
            <a:fld id="{E65E4ABC-A8FA-40CB-B7C7-93584E2CFA9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E4ABC-A8FA-40CB-B7C7-93584E2CFA90}" type="slidenum">
              <a:rPr lang="en-US" smtClean="0"/>
              <a:pPr/>
              <a:t>16</a:t>
            </a:fld>
            <a:endParaRPr lang="en-US"/>
          </a:p>
        </p:txBody>
      </p:sp>
    </p:spTree>
    <p:extLst>
      <p:ext uri="{BB962C8B-B14F-4D97-AF65-F5344CB8AC3E}">
        <p14:creationId xmlns:p14="http://schemas.microsoft.com/office/powerpoint/2010/main" val="369234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3020" y="4415790"/>
            <a:ext cx="4598219" cy="685893"/>
          </a:xfrm>
        </p:spPr>
        <p:txBody>
          <a:bodyPr/>
          <a:lstStyle/>
          <a:p>
            <a:endParaRPr lang="en-US" dirty="0"/>
          </a:p>
        </p:txBody>
      </p:sp>
      <p:sp>
        <p:nvSpPr>
          <p:cNvPr id="4" name="Slide Number Placeholder 3"/>
          <p:cNvSpPr>
            <a:spLocks noGrp="1"/>
          </p:cNvSpPr>
          <p:nvPr>
            <p:ph type="sldNum" sz="quarter" idx="10"/>
          </p:nvPr>
        </p:nvSpPr>
        <p:spPr/>
        <p:txBody>
          <a:bodyPr/>
          <a:lstStyle/>
          <a:p>
            <a:fld id="{E65E4ABC-A8FA-40CB-B7C7-93584E2CFA90}" type="slidenum">
              <a:rPr lang="en-US" smtClean="0"/>
              <a:pPr/>
              <a:t>2</a:t>
            </a:fld>
            <a:endParaRPr lang="en-US"/>
          </a:p>
        </p:txBody>
      </p:sp>
    </p:spTree>
    <p:extLst>
      <p:ext uri="{BB962C8B-B14F-4D97-AF65-F5344CB8AC3E}">
        <p14:creationId xmlns:p14="http://schemas.microsoft.com/office/powerpoint/2010/main" val="1638221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685893"/>
          </a:xfrm>
        </p:spPr>
        <p:txBody>
          <a:bodyPr/>
          <a:lstStyle/>
          <a:p>
            <a:endParaRPr lang="en-US" dirty="0"/>
          </a:p>
        </p:txBody>
      </p:sp>
      <p:sp>
        <p:nvSpPr>
          <p:cNvPr id="4" name="Slide Number Placeholder 3"/>
          <p:cNvSpPr>
            <a:spLocks noGrp="1"/>
          </p:cNvSpPr>
          <p:nvPr>
            <p:ph type="sldNum" sz="quarter" idx="10"/>
          </p:nvPr>
        </p:nvSpPr>
        <p:spPr/>
        <p:txBody>
          <a:bodyPr/>
          <a:lstStyle/>
          <a:p>
            <a:fld id="{E65E4ABC-A8FA-40CB-B7C7-93584E2CFA90}" type="slidenum">
              <a:rPr lang="en-US" smtClean="0"/>
              <a:pPr/>
              <a:t>3</a:t>
            </a:fld>
            <a:endParaRPr lang="en-US"/>
          </a:p>
        </p:txBody>
      </p:sp>
    </p:spTree>
    <p:extLst>
      <p:ext uri="{BB962C8B-B14F-4D97-AF65-F5344CB8AC3E}">
        <p14:creationId xmlns:p14="http://schemas.microsoft.com/office/powerpoint/2010/main" val="148764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E4ABC-A8FA-40CB-B7C7-93584E2CFA90}" type="slidenum">
              <a:rPr lang="en-US" smtClean="0"/>
              <a:pPr/>
              <a:t>4</a:t>
            </a:fld>
            <a:endParaRPr lang="en-US"/>
          </a:p>
        </p:txBody>
      </p:sp>
    </p:spTree>
    <p:extLst>
      <p:ext uri="{BB962C8B-B14F-4D97-AF65-F5344CB8AC3E}">
        <p14:creationId xmlns:p14="http://schemas.microsoft.com/office/powerpoint/2010/main" val="202660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1139376"/>
          </a:xfrm>
        </p:spPr>
        <p:txBody>
          <a:bodyPr>
            <a:normAutofit/>
          </a:bodyPr>
          <a:lstStyle/>
          <a:p>
            <a:r>
              <a:rPr lang="en-US" dirty="0" smtClean="0"/>
              <a:t>Teacher</a:t>
            </a:r>
            <a:r>
              <a:rPr lang="en-US" baseline="0" dirty="0" smtClean="0"/>
              <a:t> Notes:</a:t>
            </a:r>
          </a:p>
          <a:p>
            <a:endParaRPr lang="en-US" baseline="0" dirty="0" smtClean="0"/>
          </a:p>
          <a:p>
            <a:r>
              <a:rPr lang="en-US" baseline="0" dirty="0" smtClean="0"/>
              <a:t>First question – have students give examples of situations that would block any of the elements of communication.  Pages 86-88 in Diversified Health Occupations, 7</a:t>
            </a:r>
            <a:r>
              <a:rPr lang="en-US" baseline="30000" dirty="0" smtClean="0"/>
              <a:t>th</a:t>
            </a:r>
            <a:r>
              <a:rPr lang="en-US" baseline="0" dirty="0" smtClean="0"/>
              <a:t> edition, contains a number of examples.</a:t>
            </a:r>
          </a:p>
        </p:txBody>
      </p:sp>
      <p:sp>
        <p:nvSpPr>
          <p:cNvPr id="4" name="Slide Number Placeholder 3"/>
          <p:cNvSpPr>
            <a:spLocks noGrp="1"/>
          </p:cNvSpPr>
          <p:nvPr>
            <p:ph type="sldNum" sz="quarter" idx="10"/>
          </p:nvPr>
        </p:nvSpPr>
        <p:spPr/>
        <p:txBody>
          <a:bodyPr/>
          <a:lstStyle/>
          <a:p>
            <a:fld id="{E65E4ABC-A8FA-40CB-B7C7-93584E2CFA9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Notes:</a:t>
            </a:r>
          </a:p>
          <a:p>
            <a:endParaRPr lang="en-US" dirty="0" smtClean="0"/>
          </a:p>
          <a:p>
            <a:r>
              <a:rPr lang="en-US" dirty="0" smtClean="0"/>
              <a:t>The sender is likely</a:t>
            </a:r>
            <a:r>
              <a:rPr lang="en-US" baseline="0" dirty="0" smtClean="0"/>
              <a:t> a home health nurse or hospice volunteer.</a:t>
            </a:r>
          </a:p>
          <a:p>
            <a:r>
              <a:rPr lang="en-US" baseline="0" dirty="0" smtClean="0"/>
              <a:t>The receive is the patient.</a:t>
            </a:r>
          </a:p>
          <a:p>
            <a:r>
              <a:rPr lang="en-US" baseline="0" dirty="0" smtClean="0"/>
              <a:t>The message includes an element of caring and encouragement – evidenced by the touch and smile.</a:t>
            </a:r>
          </a:p>
          <a:p>
            <a:r>
              <a:rPr lang="en-US" baseline="0" dirty="0" smtClean="0"/>
              <a:t>The feedback is acceptance and/or agreement by the patient, who appears to be smiling at the healthcare worker.</a:t>
            </a:r>
          </a:p>
        </p:txBody>
      </p:sp>
      <p:sp>
        <p:nvSpPr>
          <p:cNvPr id="4" name="Slide Number Placeholder 3"/>
          <p:cNvSpPr>
            <a:spLocks noGrp="1"/>
          </p:cNvSpPr>
          <p:nvPr>
            <p:ph type="sldNum" sz="quarter" idx="10"/>
          </p:nvPr>
        </p:nvSpPr>
        <p:spPr/>
        <p:txBody>
          <a:bodyPr/>
          <a:lstStyle/>
          <a:p>
            <a:fld id="{E65E4ABC-A8FA-40CB-B7C7-93584E2CFA9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E4ABC-A8FA-40CB-B7C7-93584E2CFA90}" type="slidenum">
              <a:rPr lang="en-US" smtClean="0"/>
              <a:pPr/>
              <a:t>7</a:t>
            </a:fld>
            <a:endParaRPr lang="en-US"/>
          </a:p>
        </p:txBody>
      </p:sp>
    </p:spTree>
    <p:extLst>
      <p:ext uri="{BB962C8B-B14F-4D97-AF65-F5344CB8AC3E}">
        <p14:creationId xmlns:p14="http://schemas.microsoft.com/office/powerpoint/2010/main" val="397951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E4ABC-A8FA-40CB-B7C7-93584E2CFA90}" type="slidenum">
              <a:rPr lang="en-US" smtClean="0"/>
              <a:pPr/>
              <a:t>8</a:t>
            </a:fld>
            <a:endParaRPr lang="en-US"/>
          </a:p>
        </p:txBody>
      </p:sp>
    </p:spTree>
    <p:extLst>
      <p:ext uri="{BB962C8B-B14F-4D97-AF65-F5344CB8AC3E}">
        <p14:creationId xmlns:p14="http://schemas.microsoft.com/office/powerpoint/2010/main" val="940360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Notes:</a:t>
            </a:r>
          </a:p>
          <a:p>
            <a:endParaRPr lang="en-US" baseline="0" dirty="0" smtClean="0"/>
          </a:p>
          <a:p>
            <a:r>
              <a:rPr lang="en-US" baseline="0" dirty="0" smtClean="0"/>
              <a:t>The next 5 slides will help students learn the difference between objective and subjective information.</a:t>
            </a:r>
            <a:endParaRPr lang="en-US" dirty="0"/>
          </a:p>
        </p:txBody>
      </p:sp>
      <p:sp>
        <p:nvSpPr>
          <p:cNvPr id="4" name="Slide Number Placeholder 3"/>
          <p:cNvSpPr>
            <a:spLocks noGrp="1"/>
          </p:cNvSpPr>
          <p:nvPr>
            <p:ph type="sldNum" sz="quarter" idx="10"/>
          </p:nvPr>
        </p:nvSpPr>
        <p:spPr/>
        <p:txBody>
          <a:bodyPr/>
          <a:lstStyle/>
          <a:p>
            <a:fld id="{E65E4ABC-A8FA-40CB-B7C7-93584E2CFA9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EC3068-B771-462F-A501-D8AE44D056F9}"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
        <p:nvSpPr>
          <p:cNvPr id="26" name="Half Frame 25"/>
          <p:cNvSpPr/>
          <p:nvPr userDrawn="1"/>
        </p:nvSpPr>
        <p:spPr>
          <a:xfrm>
            <a:off x="0" y="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userDrawn="1"/>
        </p:nvSpPr>
        <p:spPr>
          <a:xfrm rot="16200000">
            <a:off x="-38100" y="59817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lf Frame 28"/>
          <p:cNvSpPr/>
          <p:nvPr userDrawn="1"/>
        </p:nvSpPr>
        <p:spPr>
          <a:xfrm rot="5400000">
            <a:off x="8267700" y="381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Half Frame 29"/>
          <p:cNvSpPr/>
          <p:nvPr userDrawn="1"/>
        </p:nvSpPr>
        <p:spPr>
          <a:xfrm rot="10800000">
            <a:off x="8229600" y="60198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2207230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EC3068-B771-462F-A501-D8AE44D056F9}"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Tree>
    <p:extLst>
      <p:ext uri="{BB962C8B-B14F-4D97-AF65-F5344CB8AC3E}">
        <p14:creationId xmlns:p14="http://schemas.microsoft.com/office/powerpoint/2010/main" val="172781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EC3068-B771-462F-A501-D8AE44D056F9}"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7735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EC3068-B771-462F-A501-D8AE44D056F9}"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Tree>
    <p:extLst>
      <p:ext uri="{BB962C8B-B14F-4D97-AF65-F5344CB8AC3E}">
        <p14:creationId xmlns:p14="http://schemas.microsoft.com/office/powerpoint/2010/main" val="420334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EC3068-B771-462F-A501-D8AE44D056F9}"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1447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EC3068-B771-462F-A501-D8AE44D056F9}"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Tree>
    <p:extLst>
      <p:ext uri="{BB962C8B-B14F-4D97-AF65-F5344CB8AC3E}">
        <p14:creationId xmlns:p14="http://schemas.microsoft.com/office/powerpoint/2010/main" val="1263088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EC3068-B771-462F-A501-D8AE44D056F9}"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Tree>
    <p:extLst>
      <p:ext uri="{BB962C8B-B14F-4D97-AF65-F5344CB8AC3E}">
        <p14:creationId xmlns:p14="http://schemas.microsoft.com/office/powerpoint/2010/main" val="112818376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EC3068-B771-462F-A501-D8AE44D056F9}"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Tree>
    <p:extLst>
      <p:ext uri="{BB962C8B-B14F-4D97-AF65-F5344CB8AC3E}">
        <p14:creationId xmlns:p14="http://schemas.microsoft.com/office/powerpoint/2010/main" val="325296183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EC3068-B771-462F-A501-D8AE44D056F9}"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
        <p:nvSpPr>
          <p:cNvPr id="7" name="Half Frame 6"/>
          <p:cNvSpPr/>
          <p:nvPr userDrawn="1"/>
        </p:nvSpPr>
        <p:spPr>
          <a:xfrm>
            <a:off x="0" y="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userDrawn="1"/>
        </p:nvSpPr>
        <p:spPr>
          <a:xfrm rot="16200000">
            <a:off x="-38100" y="59817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userDrawn="1"/>
        </p:nvSpPr>
        <p:spPr>
          <a:xfrm rot="5400000">
            <a:off x="8267700" y="381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userDrawn="1"/>
        </p:nvSpPr>
        <p:spPr>
          <a:xfrm rot="10800000">
            <a:off x="8229600" y="60198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5931019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EC3068-B771-462F-A501-D8AE44D056F9}"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DBC5D-0F00-4351-840D-98C126E5D0BD}" type="slidenum">
              <a:rPr lang="en-US" smtClean="0"/>
              <a:pPr/>
              <a:t>‹#›</a:t>
            </a:fld>
            <a:endParaRPr lang="en-US"/>
          </a:p>
        </p:txBody>
      </p:sp>
    </p:spTree>
    <p:extLst>
      <p:ext uri="{BB962C8B-B14F-4D97-AF65-F5344CB8AC3E}">
        <p14:creationId xmlns:p14="http://schemas.microsoft.com/office/powerpoint/2010/main" val="219270225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EC3068-B771-462F-A501-D8AE44D056F9}" type="datetimeFigureOut">
              <a:rPr lang="en-US" smtClean="0"/>
              <a:pPr/>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DBC5D-0F00-4351-840D-98C126E5D0BD}" type="slidenum">
              <a:rPr lang="en-US" smtClean="0"/>
              <a:pPr/>
              <a:t>‹#›</a:t>
            </a:fld>
            <a:endParaRPr lang="en-US"/>
          </a:p>
        </p:txBody>
      </p:sp>
      <p:sp>
        <p:nvSpPr>
          <p:cNvPr id="8" name="Half Frame 7"/>
          <p:cNvSpPr/>
          <p:nvPr userDrawn="1"/>
        </p:nvSpPr>
        <p:spPr>
          <a:xfrm>
            <a:off x="0" y="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userDrawn="1"/>
        </p:nvSpPr>
        <p:spPr>
          <a:xfrm rot="16200000">
            <a:off x="-38100" y="59817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userDrawn="1"/>
        </p:nvSpPr>
        <p:spPr>
          <a:xfrm rot="5400000">
            <a:off x="8267700" y="381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userDrawn="1"/>
        </p:nvSpPr>
        <p:spPr>
          <a:xfrm rot="10800000">
            <a:off x="8229600" y="60198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440920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EC3068-B771-462F-A501-D8AE44D056F9}" type="datetimeFigureOut">
              <a:rPr lang="en-US" smtClean="0"/>
              <a:pPr/>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DBC5D-0F00-4351-840D-98C126E5D0BD}" type="slidenum">
              <a:rPr lang="en-US" smtClean="0"/>
              <a:pPr/>
              <a:t>‹#›</a:t>
            </a:fld>
            <a:endParaRPr lang="en-US"/>
          </a:p>
        </p:txBody>
      </p:sp>
    </p:spTree>
    <p:extLst>
      <p:ext uri="{BB962C8B-B14F-4D97-AF65-F5344CB8AC3E}">
        <p14:creationId xmlns:p14="http://schemas.microsoft.com/office/powerpoint/2010/main" val="254217778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EC3068-B771-462F-A501-D8AE44D056F9}" type="datetimeFigureOut">
              <a:rPr lang="en-US" smtClean="0"/>
              <a:pPr/>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DBC5D-0F00-4351-840D-98C126E5D0BD}" type="slidenum">
              <a:rPr lang="en-US" smtClean="0"/>
              <a:pPr/>
              <a:t>‹#›</a:t>
            </a:fld>
            <a:endParaRPr lang="en-US"/>
          </a:p>
        </p:txBody>
      </p:sp>
    </p:spTree>
    <p:extLst>
      <p:ext uri="{BB962C8B-B14F-4D97-AF65-F5344CB8AC3E}">
        <p14:creationId xmlns:p14="http://schemas.microsoft.com/office/powerpoint/2010/main" val="323776453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C3068-B771-462F-A501-D8AE44D056F9}" type="datetimeFigureOut">
              <a:rPr lang="en-US" smtClean="0"/>
              <a:pPr/>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DBC5D-0F00-4351-840D-98C126E5D0BD}" type="slidenum">
              <a:rPr lang="en-US" smtClean="0"/>
              <a:pPr/>
              <a:t>‹#›</a:t>
            </a:fld>
            <a:endParaRPr lang="en-US"/>
          </a:p>
        </p:txBody>
      </p:sp>
    </p:spTree>
    <p:extLst>
      <p:ext uri="{BB962C8B-B14F-4D97-AF65-F5344CB8AC3E}">
        <p14:creationId xmlns:p14="http://schemas.microsoft.com/office/powerpoint/2010/main" val="333158811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9EC3068-B771-462F-A501-D8AE44D056F9}" type="datetimeFigureOut">
              <a:rPr lang="en-US" smtClean="0"/>
              <a:pPr/>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DBC5D-0F00-4351-840D-98C126E5D0BD}" type="slidenum">
              <a:rPr lang="en-US" smtClean="0"/>
              <a:pPr/>
              <a:t>‹#›</a:t>
            </a:fld>
            <a:endParaRPr lang="en-US"/>
          </a:p>
        </p:txBody>
      </p:sp>
    </p:spTree>
    <p:extLst>
      <p:ext uri="{BB962C8B-B14F-4D97-AF65-F5344CB8AC3E}">
        <p14:creationId xmlns:p14="http://schemas.microsoft.com/office/powerpoint/2010/main" val="185631822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9EC3068-B771-462F-A501-D8AE44D056F9}" type="datetimeFigureOut">
              <a:rPr lang="en-US" smtClean="0"/>
              <a:pPr/>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DBC5D-0F00-4351-840D-98C126E5D0BD}" type="slidenum">
              <a:rPr lang="en-US" smtClean="0"/>
              <a:pPr/>
              <a:t>‹#›</a:t>
            </a:fld>
            <a:endParaRPr lang="en-US"/>
          </a:p>
        </p:txBody>
      </p:sp>
    </p:spTree>
    <p:extLst>
      <p:ext uri="{BB962C8B-B14F-4D97-AF65-F5344CB8AC3E}">
        <p14:creationId xmlns:p14="http://schemas.microsoft.com/office/powerpoint/2010/main" val="227874122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EC3068-B771-462F-A501-D8AE44D056F9}" type="datetimeFigureOut">
              <a:rPr lang="en-US" smtClean="0"/>
              <a:pPr/>
              <a:t>8/8/2019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24DBC5D-0F00-4351-840D-98C126E5D0BD}" type="slidenum">
              <a:rPr lang="en-US" smtClean="0"/>
              <a:pPr/>
              <a:t>‹#›</a:t>
            </a:fld>
            <a:endParaRPr lang="en-US"/>
          </a:p>
        </p:txBody>
      </p:sp>
    </p:spTree>
    <p:extLst>
      <p:ext uri="{BB962C8B-B14F-4D97-AF65-F5344CB8AC3E}">
        <p14:creationId xmlns:p14="http://schemas.microsoft.com/office/powerpoint/2010/main" val="21510896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ransition>
    <p:fad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848600" cy="1752601"/>
          </a:xfrm>
        </p:spPr>
        <p:txBody>
          <a:bodyPr>
            <a:norm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Healthcare</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Communication Skills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1295400" y="5791200"/>
            <a:ext cx="6781800" cy="838200"/>
          </a:xfrm>
        </p:spPr>
        <p:txBody>
          <a:bodyPr>
            <a:normAutofit/>
          </a:bodyPr>
          <a:lstStyle/>
          <a:p>
            <a:pPr algn="ctr"/>
            <a:r>
              <a:rPr lang="en-US" sz="2000" b="1" dirty="0" smtClean="0"/>
              <a:t>DHO8</a:t>
            </a:r>
            <a:r>
              <a:rPr lang="en-US" sz="2000" b="1" dirty="0" smtClean="0"/>
              <a:t>, Chapter 4, </a:t>
            </a:r>
            <a:r>
              <a:rPr lang="en-US" sz="2000" b="1" dirty="0" err="1" smtClean="0"/>
              <a:t>pg</a:t>
            </a:r>
            <a:r>
              <a:rPr lang="en-US" sz="2000" b="1" dirty="0" smtClean="0"/>
              <a:t> 87</a:t>
            </a:r>
          </a:p>
          <a:p>
            <a:pPr algn="ctr"/>
            <a:endParaRPr lang="en-US" sz="2000" dirty="0"/>
          </a:p>
        </p:txBody>
      </p:sp>
      <p:pic>
        <p:nvPicPr>
          <p:cNvPr id="4" name="Picture 3"/>
          <p:cNvPicPr>
            <a:picLocks noChangeAspect="1"/>
          </p:cNvPicPr>
          <p:nvPr/>
        </p:nvPicPr>
        <p:blipFill>
          <a:blip r:embed="rId3"/>
          <a:stretch>
            <a:fillRect/>
          </a:stretch>
        </p:blipFill>
        <p:spPr>
          <a:xfrm>
            <a:off x="2438401" y="2357437"/>
            <a:ext cx="4419600" cy="3205163"/>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Healthcare Information  </a:t>
            </a:r>
            <a:r>
              <a:rPr lang="en-US" sz="2800" dirty="0" smtClean="0"/>
              <a:t>Subjective vs Objective data</a:t>
            </a:r>
            <a:endParaRPr lang="en-US" sz="2800" dirty="0"/>
          </a:p>
        </p:txBody>
      </p:sp>
      <p:sp>
        <p:nvSpPr>
          <p:cNvPr id="3" name="Content Placeholder 2"/>
          <p:cNvSpPr>
            <a:spLocks noGrp="1"/>
          </p:cNvSpPr>
          <p:nvPr>
            <p:ph idx="1"/>
          </p:nvPr>
        </p:nvSpPr>
        <p:spPr>
          <a:xfrm>
            <a:off x="533400" y="1930400"/>
            <a:ext cx="8229600" cy="4424363"/>
          </a:xfrm>
        </p:spPr>
        <p:txBody>
          <a:bodyPr/>
          <a:lstStyle/>
          <a:p>
            <a:r>
              <a:rPr lang="en-US" sz="2800" b="1" dirty="0" smtClean="0"/>
              <a:t>Objective</a:t>
            </a:r>
          </a:p>
          <a:p>
            <a:pPr lvl="1"/>
            <a:r>
              <a:rPr lang="en-US" sz="2400" dirty="0" smtClean="0"/>
              <a:t>Can be seen or measured</a:t>
            </a:r>
          </a:p>
          <a:p>
            <a:pPr lvl="1"/>
            <a:r>
              <a:rPr lang="en-US" sz="2400" dirty="0" smtClean="0"/>
              <a:t>Often called </a:t>
            </a:r>
            <a:r>
              <a:rPr lang="en-US" sz="2400" b="1" dirty="0" smtClean="0"/>
              <a:t>signs</a:t>
            </a:r>
          </a:p>
          <a:p>
            <a:pPr lvl="1"/>
            <a:r>
              <a:rPr lang="en-US" sz="2400" dirty="0" smtClean="0"/>
              <a:t>Information collected by the senses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 Symptoms</a:t>
            </a:r>
            <a:endParaRPr lang="en-US" dirty="0"/>
          </a:p>
        </p:txBody>
      </p:sp>
      <p:pic>
        <p:nvPicPr>
          <p:cNvPr id="5122" name="Picture 2" descr="E:\IMAGES.TIF\PROF\MED_DEN\PRFMD027.TIF"/>
          <p:cNvPicPr>
            <a:picLocks noGrp="1" noChangeAspect="1" noChangeArrowheads="1"/>
          </p:cNvPicPr>
          <p:nvPr>
            <p:ph idx="1"/>
          </p:nvPr>
        </p:nvPicPr>
        <p:blipFill>
          <a:blip r:embed="rId3" cstate="print"/>
          <a:stretch>
            <a:fillRect/>
          </a:stretch>
        </p:blipFill>
        <p:spPr bwMode="auto">
          <a:xfrm>
            <a:off x="3866413" y="1981200"/>
            <a:ext cx="2196286" cy="3881437"/>
          </a:xfrm>
          <a:prstGeom prst="rect">
            <a:avLst/>
          </a:prstGeom>
          <a:noFill/>
        </p:spPr>
      </p:pic>
      <p:sp>
        <p:nvSpPr>
          <p:cNvPr id="6" name="Line Callout 1 (No Border) 5"/>
          <p:cNvSpPr/>
          <p:nvPr/>
        </p:nvSpPr>
        <p:spPr>
          <a:xfrm>
            <a:off x="6248400" y="1981200"/>
            <a:ext cx="1828800" cy="1524000"/>
          </a:xfrm>
          <a:prstGeom prst="callout1">
            <a:avLst>
              <a:gd name="adj1" fmla="val 18750"/>
              <a:gd name="adj2" fmla="val -8333"/>
              <a:gd name="adj3" fmla="val 72237"/>
              <a:gd name="adj4" fmla="val -357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My tummy hurts.</a:t>
            </a:r>
            <a:endParaRPr lang="en-US" sz="2400" dirty="0"/>
          </a:p>
        </p:txBody>
      </p:sp>
      <p:sp>
        <p:nvSpPr>
          <p:cNvPr id="7" name="Line Callout 1 (No Border) 6"/>
          <p:cNvSpPr/>
          <p:nvPr/>
        </p:nvSpPr>
        <p:spPr>
          <a:xfrm>
            <a:off x="6248400" y="4191000"/>
            <a:ext cx="1828800" cy="1524000"/>
          </a:xfrm>
          <a:prstGeom prst="callout1">
            <a:avLst>
              <a:gd name="adj1" fmla="val 18750"/>
              <a:gd name="adj2" fmla="val -8333"/>
              <a:gd name="adj3" fmla="val -31973"/>
              <a:gd name="adj4" fmla="val -42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 don’t feel very good.</a:t>
            </a:r>
            <a:endParaRPr lang="en-US" sz="2400" dirty="0"/>
          </a:p>
        </p:txBody>
      </p:sp>
      <p:sp>
        <p:nvSpPr>
          <p:cNvPr id="8" name="Line Callout 1 (No Border) 7"/>
          <p:cNvSpPr/>
          <p:nvPr/>
        </p:nvSpPr>
        <p:spPr>
          <a:xfrm>
            <a:off x="1143000" y="1828800"/>
            <a:ext cx="1828800" cy="1524000"/>
          </a:xfrm>
          <a:prstGeom prst="callout1">
            <a:avLst>
              <a:gd name="adj1" fmla="val 10856"/>
              <a:gd name="adj2" fmla="val 110088"/>
              <a:gd name="adj3" fmla="val 51710"/>
              <a:gd name="adj4" fmla="val 178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 think I’m </a:t>
            </a:r>
            <a:r>
              <a:rPr lang="en-US" sz="2400" dirty="0" err="1" smtClean="0"/>
              <a:t>gonna</a:t>
            </a:r>
            <a:r>
              <a:rPr lang="en-US" sz="2400" dirty="0" smtClean="0"/>
              <a:t> throw up.</a:t>
            </a:r>
            <a:endParaRPr lang="en-US" sz="2400" dirty="0"/>
          </a:p>
        </p:txBody>
      </p:sp>
      <p:sp>
        <p:nvSpPr>
          <p:cNvPr id="9" name="Line Callout 1 (No Border) 8"/>
          <p:cNvSpPr/>
          <p:nvPr/>
        </p:nvSpPr>
        <p:spPr>
          <a:xfrm>
            <a:off x="1143000" y="4093068"/>
            <a:ext cx="1828800" cy="1524000"/>
          </a:xfrm>
          <a:prstGeom prst="callout1">
            <a:avLst>
              <a:gd name="adj1" fmla="val 29013"/>
              <a:gd name="adj2" fmla="val 111404"/>
              <a:gd name="adj3" fmla="val -12237"/>
              <a:gd name="adj4" fmla="val 181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It’s really sore on my chest.</a:t>
            </a:r>
            <a:endParaRPr lang="en-US" sz="24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Signs of Illness</a:t>
            </a:r>
            <a:endParaRPr lang="en-US" dirty="0"/>
          </a:p>
        </p:txBody>
      </p:sp>
      <p:sp>
        <p:nvSpPr>
          <p:cNvPr id="3" name="Content Placeholder 2"/>
          <p:cNvSpPr>
            <a:spLocks noGrp="1"/>
          </p:cNvSpPr>
          <p:nvPr>
            <p:ph idx="1"/>
          </p:nvPr>
        </p:nvSpPr>
        <p:spPr>
          <a:xfrm>
            <a:off x="609599" y="1752600"/>
            <a:ext cx="6347714" cy="4288763"/>
          </a:xfrm>
        </p:spPr>
        <p:txBody>
          <a:bodyPr/>
          <a:lstStyle/>
          <a:p>
            <a:r>
              <a:rPr lang="en-US" sz="2800" dirty="0" smtClean="0"/>
              <a:t>Pulse rapid, irregular and </a:t>
            </a:r>
            <a:r>
              <a:rPr lang="en-US" sz="2800" dirty="0" err="1" smtClean="0"/>
              <a:t>thready</a:t>
            </a:r>
            <a:endParaRPr lang="en-US" sz="2800" dirty="0" smtClean="0"/>
          </a:p>
          <a:p>
            <a:r>
              <a:rPr lang="en-US" sz="2800" dirty="0" smtClean="0"/>
              <a:t>Skin cold and clammy</a:t>
            </a:r>
          </a:p>
          <a:p>
            <a:r>
              <a:rPr lang="en-US" sz="2800" dirty="0" smtClean="0"/>
              <a:t>No respirations</a:t>
            </a:r>
          </a:p>
          <a:p>
            <a:r>
              <a:rPr lang="en-US" sz="2800" dirty="0" smtClean="0"/>
              <a:t>Lips cyanotic</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4114800"/>
            <a:ext cx="3962400" cy="2639568"/>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 or Objective?</a:t>
            </a:r>
            <a:endParaRPr lang="en-US" dirty="0"/>
          </a:p>
        </p:txBody>
      </p:sp>
      <p:sp>
        <p:nvSpPr>
          <p:cNvPr id="4" name="Content Placeholder 3"/>
          <p:cNvSpPr>
            <a:spLocks noGrp="1"/>
          </p:cNvSpPr>
          <p:nvPr>
            <p:ph sz="half" idx="2"/>
          </p:nvPr>
        </p:nvSpPr>
        <p:spPr>
          <a:xfrm>
            <a:off x="457200" y="1524000"/>
            <a:ext cx="4040188" cy="4602163"/>
          </a:xfrm>
        </p:spPr>
        <p:txBody>
          <a:bodyPr>
            <a:normAutofit/>
          </a:bodyPr>
          <a:lstStyle/>
          <a:p>
            <a:pPr marL="514350" indent="-514350">
              <a:buFont typeface="+mj-lt"/>
              <a:buAutoNum type="arabicPeriod"/>
            </a:pPr>
            <a:r>
              <a:rPr lang="en-US" sz="2800" dirty="0" smtClean="0"/>
              <a:t>Coughing</a:t>
            </a:r>
          </a:p>
          <a:p>
            <a:pPr marL="514350" indent="-514350">
              <a:buFont typeface="+mj-lt"/>
              <a:buAutoNum type="arabicPeriod"/>
            </a:pPr>
            <a:r>
              <a:rPr lang="en-US" sz="2800" dirty="0" smtClean="0">
                <a:solidFill>
                  <a:schemeClr val="tx2">
                    <a:lumMod val="50000"/>
                  </a:schemeClr>
                </a:solidFill>
              </a:rPr>
              <a:t>Fatigue</a:t>
            </a:r>
          </a:p>
          <a:p>
            <a:pPr marL="514350" indent="-514350">
              <a:buFont typeface="+mj-lt"/>
              <a:buAutoNum type="arabicPeriod"/>
            </a:pPr>
            <a:r>
              <a:rPr lang="en-US" sz="2800" dirty="0" smtClean="0"/>
              <a:t>Headache</a:t>
            </a:r>
          </a:p>
          <a:p>
            <a:pPr marL="514350" indent="-514350">
              <a:buFont typeface="+mj-lt"/>
              <a:buAutoNum type="arabicPeriod"/>
            </a:pPr>
            <a:r>
              <a:rPr lang="en-US" sz="2800" dirty="0" smtClean="0">
                <a:solidFill>
                  <a:schemeClr val="tx2">
                    <a:lumMod val="50000"/>
                  </a:schemeClr>
                </a:solidFill>
              </a:rPr>
              <a:t>Foul smelling breath</a:t>
            </a:r>
          </a:p>
          <a:p>
            <a:pPr marL="514350" indent="-514350">
              <a:buFont typeface="+mj-lt"/>
              <a:buAutoNum type="arabicPeriod"/>
            </a:pPr>
            <a:r>
              <a:rPr lang="en-US" sz="2800" dirty="0" smtClean="0"/>
              <a:t>Did not eat anything</a:t>
            </a:r>
          </a:p>
          <a:p>
            <a:pPr marL="514350" indent="-514350">
              <a:buFont typeface="+mj-lt"/>
              <a:buAutoNum type="arabicPeriod"/>
            </a:pPr>
            <a:r>
              <a:rPr lang="en-US" sz="2800" dirty="0" smtClean="0">
                <a:solidFill>
                  <a:schemeClr val="tx2">
                    <a:lumMod val="50000"/>
                  </a:schemeClr>
                </a:solidFill>
              </a:rPr>
              <a:t>Speech slurred</a:t>
            </a:r>
          </a:p>
          <a:p>
            <a:pPr marL="514350" indent="-514350">
              <a:buFont typeface="+mj-lt"/>
              <a:buAutoNum type="arabicPeriod"/>
            </a:pPr>
            <a:r>
              <a:rPr lang="en-US" sz="2800" dirty="0" smtClean="0"/>
              <a:t>Joints ache</a:t>
            </a:r>
          </a:p>
          <a:p>
            <a:pPr marL="514350" indent="-514350">
              <a:buFont typeface="+mj-lt"/>
              <a:buAutoNum type="arabicPeriod"/>
            </a:pPr>
            <a:r>
              <a:rPr lang="en-US" sz="2800" dirty="0" smtClean="0">
                <a:solidFill>
                  <a:schemeClr val="tx2">
                    <a:lumMod val="50000"/>
                  </a:schemeClr>
                </a:solidFill>
              </a:rPr>
              <a:t>Nervousness</a:t>
            </a:r>
            <a:endParaRPr lang="en-US" sz="2800" dirty="0">
              <a:solidFill>
                <a:schemeClr val="tx2">
                  <a:lumMod val="50000"/>
                </a:schemeClr>
              </a:solidFill>
            </a:endParaRPr>
          </a:p>
        </p:txBody>
      </p:sp>
      <p:sp>
        <p:nvSpPr>
          <p:cNvPr id="6" name="Content Placeholder 5"/>
          <p:cNvSpPr>
            <a:spLocks noGrp="1"/>
          </p:cNvSpPr>
          <p:nvPr>
            <p:ph sz="quarter" idx="4"/>
          </p:nvPr>
        </p:nvSpPr>
        <p:spPr>
          <a:xfrm>
            <a:off x="4645025" y="1524000"/>
            <a:ext cx="4041775" cy="4602163"/>
          </a:xfrm>
        </p:spPr>
        <p:txBody>
          <a:bodyPr>
            <a:normAutofit/>
          </a:bodyPr>
          <a:lstStyle/>
          <a:p>
            <a:r>
              <a:rPr lang="en-US" sz="2800" dirty="0" smtClean="0">
                <a:solidFill>
                  <a:schemeClr val="tx2">
                    <a:lumMod val="50000"/>
                  </a:schemeClr>
                </a:solidFill>
              </a:rPr>
              <a:t>?</a:t>
            </a:r>
          </a:p>
          <a:p>
            <a:r>
              <a:rPr lang="en-US" sz="2800" dirty="0" smtClean="0">
                <a:solidFill>
                  <a:schemeClr val="tx2">
                    <a:lumMod val="50000"/>
                  </a:schemeClr>
                </a:solidFill>
              </a:rPr>
              <a:t>?</a:t>
            </a:r>
          </a:p>
          <a:p>
            <a:r>
              <a:rPr lang="en-US" sz="2800" dirty="0" smtClean="0">
                <a:solidFill>
                  <a:schemeClr val="tx2">
                    <a:lumMod val="50000"/>
                  </a:schemeClr>
                </a:solidFill>
              </a:rPr>
              <a:t>?</a:t>
            </a:r>
          </a:p>
          <a:p>
            <a:r>
              <a:rPr lang="en-US" sz="2800" dirty="0" smtClean="0">
                <a:solidFill>
                  <a:schemeClr val="tx2">
                    <a:lumMod val="50000"/>
                  </a:schemeClr>
                </a:solidFill>
              </a:rPr>
              <a:t>?</a:t>
            </a:r>
          </a:p>
          <a:p>
            <a:r>
              <a:rPr lang="en-US" sz="2800" dirty="0" smtClean="0">
                <a:solidFill>
                  <a:schemeClr val="tx2">
                    <a:lumMod val="50000"/>
                  </a:schemeClr>
                </a:solidFill>
              </a:rPr>
              <a:t>?</a:t>
            </a:r>
          </a:p>
          <a:p>
            <a:r>
              <a:rPr lang="en-US" sz="2800" dirty="0" smtClean="0">
                <a:solidFill>
                  <a:schemeClr val="tx2">
                    <a:lumMod val="50000"/>
                  </a:schemeClr>
                </a:solidFill>
              </a:rPr>
              <a:t>?</a:t>
            </a:r>
          </a:p>
          <a:p>
            <a:r>
              <a:rPr lang="en-US" sz="2800" dirty="0" smtClean="0">
                <a:solidFill>
                  <a:schemeClr val="tx2">
                    <a:lumMod val="50000"/>
                  </a:schemeClr>
                </a:solidFill>
              </a:rPr>
              <a:t>?</a:t>
            </a:r>
          </a:p>
          <a:p>
            <a:r>
              <a:rPr lang="en-US" sz="2800" dirty="0">
                <a:solidFill>
                  <a:schemeClr val="tx2">
                    <a:lumMod val="50000"/>
                  </a:schemeClr>
                </a:solidFill>
              </a:rPr>
              <a:t>?</a:t>
            </a:r>
            <a:endParaRPr lang="en-US" sz="2800" dirty="0" smtClean="0">
              <a:solidFill>
                <a:schemeClr val="tx2">
                  <a:lumMod val="50000"/>
                </a:schemeClr>
              </a:solidFill>
            </a:endParaRPr>
          </a:p>
          <a:p>
            <a:endParaRPr lang="en-US" sz="2800" dirty="0">
              <a:solidFill>
                <a:schemeClr val="tx2">
                  <a:lumMod val="50000"/>
                </a:schemeClr>
              </a:solidFill>
            </a:endParaRPr>
          </a:p>
        </p:txBody>
      </p:sp>
      <p:sp>
        <p:nvSpPr>
          <p:cNvPr id="7" name="Half Frame 6"/>
          <p:cNvSpPr/>
          <p:nvPr/>
        </p:nvSpPr>
        <p:spPr>
          <a:xfrm>
            <a:off x="0" y="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p:nvSpPr>
        <p:spPr>
          <a:xfrm rot="16200000">
            <a:off x="-38100" y="59817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rot="5400000">
            <a:off x="8241491" y="61998"/>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rot="10800000">
            <a:off x="8229600" y="6019800"/>
            <a:ext cx="914400" cy="8382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 Skills</a:t>
            </a:r>
            <a:endParaRPr lang="en-US" dirty="0"/>
          </a:p>
        </p:txBody>
      </p:sp>
      <p:sp>
        <p:nvSpPr>
          <p:cNvPr id="3" name="Content Placeholder 2"/>
          <p:cNvSpPr>
            <a:spLocks noGrp="1"/>
          </p:cNvSpPr>
          <p:nvPr>
            <p:ph idx="1"/>
          </p:nvPr>
        </p:nvSpPr>
        <p:spPr>
          <a:xfrm>
            <a:off x="609599" y="2554290"/>
            <a:ext cx="6347714" cy="3846510"/>
          </a:xfrm>
        </p:spPr>
        <p:txBody>
          <a:bodyPr>
            <a:normAutofit/>
          </a:bodyPr>
          <a:lstStyle/>
          <a:p>
            <a:r>
              <a:rPr lang="en-US" sz="2400" dirty="0" smtClean="0"/>
              <a:t>Speak appropriately to the age or status of the receiver.</a:t>
            </a:r>
          </a:p>
          <a:p>
            <a:r>
              <a:rPr lang="en-US" sz="2400" dirty="0" smtClean="0"/>
              <a:t>Use appropriate terminology or words.</a:t>
            </a:r>
          </a:p>
          <a:p>
            <a:r>
              <a:rPr lang="en-US" sz="2400" dirty="0" smtClean="0"/>
              <a:t>Ask open-ended questions.</a:t>
            </a:r>
          </a:p>
          <a:p>
            <a:r>
              <a:rPr lang="en-US" sz="2400" dirty="0" smtClean="0"/>
              <a:t>Speak slowly and clearly.</a:t>
            </a:r>
          </a:p>
          <a:p>
            <a:r>
              <a:rPr lang="en-US" sz="2400" dirty="0" smtClean="0"/>
              <a:t>Try to be eye-level with the receiver.</a:t>
            </a:r>
          </a:p>
          <a:p>
            <a:r>
              <a:rPr lang="en-US" sz="2400" dirty="0" smtClean="0"/>
              <a:t>Make sure your non-verbal is consistent with your words.</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95305"/>
            <a:ext cx="3810000" cy="19446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514925"/>
            <a:ext cx="3429001" cy="628075"/>
          </a:xfrm>
        </p:spPr>
        <p:txBody>
          <a:bodyPr>
            <a:noAutofit/>
          </a:bodyPr>
          <a:lstStyle/>
          <a:p>
            <a:r>
              <a:rPr lang="en-US" sz="3200" dirty="0" smtClean="0"/>
              <a:t>Listening Skills</a:t>
            </a:r>
            <a:endParaRPr lang="en-US" sz="3200" dirty="0"/>
          </a:p>
        </p:txBody>
      </p:sp>
      <p:sp>
        <p:nvSpPr>
          <p:cNvPr id="3" name="Content Placeholder 2"/>
          <p:cNvSpPr>
            <a:spLocks noGrp="1"/>
          </p:cNvSpPr>
          <p:nvPr>
            <p:ph idx="1"/>
          </p:nvPr>
        </p:nvSpPr>
        <p:spPr>
          <a:xfrm>
            <a:off x="5029200" y="514925"/>
            <a:ext cx="1928112" cy="5526437"/>
          </a:xfrm>
        </p:spPr>
        <p:txBody>
          <a:bodyPr>
            <a:normAutofit/>
          </a:bodyPr>
          <a:lstStyle/>
          <a:p>
            <a:endParaRPr lang="en-US" sz="2800" dirty="0"/>
          </a:p>
        </p:txBody>
      </p:sp>
      <p:sp>
        <p:nvSpPr>
          <p:cNvPr id="6" name="Text Placeholder 5"/>
          <p:cNvSpPr>
            <a:spLocks noGrp="1"/>
          </p:cNvSpPr>
          <p:nvPr>
            <p:ph type="body" sz="half" idx="2"/>
          </p:nvPr>
        </p:nvSpPr>
        <p:spPr>
          <a:xfrm>
            <a:off x="609598" y="1600200"/>
            <a:ext cx="3429001" cy="4953000"/>
          </a:xfrm>
        </p:spPr>
        <p:txBody>
          <a:bodyPr>
            <a:noAutofit/>
          </a:bodyPr>
          <a:lstStyle/>
          <a:p>
            <a:r>
              <a:rPr lang="en-US" sz="2400" dirty="0"/>
              <a:t>Show interest and concern.</a:t>
            </a:r>
          </a:p>
          <a:p>
            <a:r>
              <a:rPr lang="en-US" sz="2400" dirty="0"/>
              <a:t>Stay alert and maintain eye contact.</a:t>
            </a:r>
          </a:p>
          <a:p>
            <a:r>
              <a:rPr lang="en-US" sz="2400" dirty="0"/>
              <a:t>Avoid interrupting.</a:t>
            </a:r>
          </a:p>
          <a:p>
            <a:r>
              <a:rPr lang="en-US" sz="2400" dirty="0"/>
              <a:t>Pay attention to what the speaker is saying.</a:t>
            </a:r>
          </a:p>
          <a:p>
            <a:r>
              <a:rPr lang="en-US" sz="2400" dirty="0"/>
              <a:t>Avoid planning your response while the speaker is talking.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2209800"/>
            <a:ext cx="4114800" cy="2667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347713" cy="914400"/>
          </a:xfrm>
        </p:spPr>
        <p:txBody>
          <a:bodyPr/>
          <a:lstStyle/>
          <a:p>
            <a:r>
              <a:rPr lang="en-US" dirty="0" smtClean="0"/>
              <a:t>Listening Skills</a:t>
            </a:r>
            <a:endParaRPr lang="en-US" dirty="0"/>
          </a:p>
        </p:txBody>
      </p:sp>
      <p:sp>
        <p:nvSpPr>
          <p:cNvPr id="3" name="Content Placeholder 2"/>
          <p:cNvSpPr>
            <a:spLocks noGrp="1"/>
          </p:cNvSpPr>
          <p:nvPr>
            <p:ph idx="1"/>
          </p:nvPr>
        </p:nvSpPr>
        <p:spPr>
          <a:xfrm>
            <a:off x="533400" y="990600"/>
            <a:ext cx="6858000" cy="3505201"/>
          </a:xfrm>
        </p:spPr>
        <p:txBody>
          <a:bodyPr>
            <a:normAutofit lnSpcReduction="10000"/>
          </a:bodyPr>
          <a:lstStyle/>
          <a:p>
            <a:r>
              <a:rPr lang="en-US" sz="2800" dirty="0" smtClean="0"/>
              <a:t>Try to see the other person’s point of view.</a:t>
            </a:r>
          </a:p>
          <a:p>
            <a:r>
              <a:rPr lang="en-US" sz="2800" dirty="0" smtClean="0"/>
              <a:t>Find a quiet or private location.</a:t>
            </a:r>
          </a:p>
          <a:p>
            <a:r>
              <a:rPr lang="en-US" sz="2800" dirty="0" smtClean="0"/>
              <a:t>Watch the speaker’s facial expressions for consistency with words.</a:t>
            </a:r>
          </a:p>
          <a:p>
            <a:r>
              <a:rPr lang="en-US" sz="2800" dirty="0" smtClean="0"/>
              <a:t>Ask for clarification when needed.</a:t>
            </a:r>
          </a:p>
          <a:p>
            <a:r>
              <a:rPr lang="en-US" sz="2800" dirty="0" smtClean="0"/>
              <a:t>Maintain a positive attitude.</a:t>
            </a: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912" y="4343400"/>
            <a:ext cx="3786888" cy="2362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533400" y="1828800"/>
            <a:ext cx="7391400" cy="4297363"/>
          </a:xfrm>
        </p:spPr>
        <p:txBody>
          <a:bodyPr/>
          <a:lstStyle/>
          <a:p>
            <a:r>
              <a:rPr lang="en-US" sz="2800" dirty="0" smtClean="0"/>
              <a:t>2.14  	Recognize elements of communication using the sender-receiver model.</a:t>
            </a:r>
          </a:p>
          <a:p>
            <a:r>
              <a:rPr lang="en-US" sz="2800" dirty="0" smtClean="0"/>
              <a:t>2.13  	Report subjective and objective 			information.</a:t>
            </a:r>
          </a:p>
          <a:p>
            <a:r>
              <a:rPr lang="en-US" sz="2800" dirty="0" smtClean="0"/>
              <a:t>2.15  	Apply speaking and listening skills.</a:t>
            </a: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90600"/>
          </a:xfrm>
        </p:spPr>
        <p:txBody>
          <a:bodyPr>
            <a:normAutofit fontScale="90000"/>
          </a:bodyPr>
          <a:lstStyle/>
          <a:p>
            <a:r>
              <a:rPr lang="en-US" dirty="0" smtClean="0"/>
              <a:t>The Communication Process Elements of Communication</a:t>
            </a:r>
            <a:br>
              <a:rPr lang="en-US" dirty="0" smtClean="0"/>
            </a:br>
            <a:r>
              <a:rPr lang="en-US" sz="2800" dirty="0" smtClean="0"/>
              <a:t>The Sender-Receiver Model</a:t>
            </a:r>
            <a:endParaRPr lang="en-US" sz="2800" dirty="0"/>
          </a:p>
        </p:txBody>
      </p:sp>
      <p:pic>
        <p:nvPicPr>
          <p:cNvPr id="4" name="Content Placeholder 3"/>
          <p:cNvPicPr>
            <a:picLocks noGrp="1" noChangeAspect="1" noChangeArrowheads="1"/>
          </p:cNvPicPr>
          <p:nvPr>
            <p:ph idx="1"/>
          </p:nvPr>
        </p:nvPicPr>
        <p:blipFill>
          <a:blip r:embed="rId3"/>
          <a:srcRect l="33889" t="33778" r="21111" b="22667"/>
          <a:stretch>
            <a:fillRect/>
          </a:stretch>
        </p:blipFill>
        <p:spPr bwMode="auto">
          <a:xfrm>
            <a:off x="697355" y="2590800"/>
            <a:ext cx="6172200" cy="3832523"/>
          </a:xfrm>
          <a:prstGeom prst="rect">
            <a:avLst/>
          </a:prstGeom>
          <a:noFill/>
          <a:ln w="9525">
            <a:solidFill>
              <a:schemeClr val="tx2"/>
            </a:solidFill>
            <a:miter lim="800000"/>
            <a:headEnd/>
            <a:tailEnd/>
          </a:ln>
          <a:effectLst/>
        </p:spPr>
      </p:pic>
    </p:spTree>
    <p:extLst>
      <p:ext uri="{BB962C8B-B14F-4D97-AF65-F5344CB8AC3E}">
        <p14:creationId xmlns:p14="http://schemas.microsoft.com/office/powerpoint/2010/main" val="18260762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Communication Process</a:t>
            </a:r>
            <a:br>
              <a:rPr lang="en-US" dirty="0" smtClean="0"/>
            </a:br>
            <a:r>
              <a:rPr lang="en-US" sz="2800" dirty="0" smtClean="0"/>
              <a:t>Elements of Communication</a:t>
            </a:r>
            <a:endParaRPr lang="en-US" sz="2800" dirty="0"/>
          </a:p>
        </p:txBody>
      </p:sp>
      <p:sp>
        <p:nvSpPr>
          <p:cNvPr id="3" name="Content Placeholder 2"/>
          <p:cNvSpPr>
            <a:spLocks noGrp="1"/>
          </p:cNvSpPr>
          <p:nvPr>
            <p:ph idx="1"/>
          </p:nvPr>
        </p:nvSpPr>
        <p:spPr/>
        <p:txBody>
          <a:bodyPr>
            <a:normAutofit/>
          </a:bodyPr>
          <a:lstStyle/>
          <a:p>
            <a:r>
              <a:rPr lang="en-US" sz="2400" dirty="0" smtClean="0"/>
              <a:t>Sender: the person who creates the message to convey information or an idea to another person</a:t>
            </a:r>
          </a:p>
          <a:p>
            <a:r>
              <a:rPr lang="en-US" sz="2400" dirty="0" smtClean="0"/>
              <a:t>Message: the information, idea, or thoughts</a:t>
            </a:r>
          </a:p>
          <a:p>
            <a:r>
              <a:rPr lang="en-US" sz="2400" dirty="0" smtClean="0"/>
              <a:t>Receiver: the person who gets/picks up/receives the message from the sender</a:t>
            </a:r>
            <a:endParaRPr lang="en-US" sz="2400" dirty="0"/>
          </a:p>
        </p:txBody>
      </p:sp>
    </p:spTree>
    <p:extLst>
      <p:ext uri="{BB962C8B-B14F-4D97-AF65-F5344CB8AC3E}">
        <p14:creationId xmlns:p14="http://schemas.microsoft.com/office/powerpoint/2010/main" val="362227766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347713" cy="1219199"/>
          </a:xfrm>
        </p:spPr>
        <p:txBody>
          <a:bodyPr>
            <a:normAutofit/>
          </a:bodyPr>
          <a:lstStyle/>
          <a:p>
            <a:r>
              <a:rPr lang="en-US" dirty="0" smtClean="0"/>
              <a:t>Communication Model Questions</a:t>
            </a:r>
            <a:endParaRPr lang="en-US" dirty="0"/>
          </a:p>
        </p:txBody>
      </p:sp>
      <p:sp>
        <p:nvSpPr>
          <p:cNvPr id="3" name="Content Placeholder 2"/>
          <p:cNvSpPr>
            <a:spLocks noGrp="1"/>
          </p:cNvSpPr>
          <p:nvPr>
            <p:ph idx="1"/>
          </p:nvPr>
        </p:nvSpPr>
        <p:spPr>
          <a:xfrm>
            <a:off x="685800" y="1524000"/>
            <a:ext cx="3962400" cy="2514599"/>
          </a:xfrm>
        </p:spPr>
        <p:txBody>
          <a:bodyPr>
            <a:normAutofit fontScale="92500" lnSpcReduction="10000"/>
          </a:bodyPr>
          <a:lstStyle/>
          <a:p>
            <a:r>
              <a:rPr lang="en-US" sz="3700" baseline="0" dirty="0" smtClean="0"/>
              <a:t>What could happen to block any of the elements of communication?</a:t>
            </a:r>
            <a:endParaRPr lang="en-US" sz="3700" dirty="0" smtClean="0"/>
          </a:p>
          <a:p>
            <a:endParaRPr lang="en-US" dirty="0"/>
          </a:p>
        </p:txBody>
      </p:sp>
      <p:pic>
        <p:nvPicPr>
          <p:cNvPr id="4099" name="Picture 3"/>
          <p:cNvPicPr>
            <a:picLocks noChangeAspect="1" noChangeArrowheads="1"/>
          </p:cNvPicPr>
          <p:nvPr/>
        </p:nvPicPr>
        <p:blipFill>
          <a:blip r:embed="rId3"/>
          <a:srcRect l="33889" t="33778" r="21111" b="22667"/>
          <a:stretch>
            <a:fillRect/>
          </a:stretch>
        </p:blipFill>
        <p:spPr bwMode="auto">
          <a:xfrm>
            <a:off x="4648200" y="1570096"/>
            <a:ext cx="3810000" cy="2304815"/>
          </a:xfrm>
          <a:prstGeom prst="rect">
            <a:avLst/>
          </a:prstGeom>
          <a:noFill/>
          <a:ln w="9525">
            <a:solidFill>
              <a:schemeClr val="tx2"/>
            </a:solidFill>
            <a:miter lim="800000"/>
            <a:headEnd/>
            <a:tailEnd/>
          </a:ln>
          <a:effectLst/>
        </p:spPr>
      </p:pic>
      <p:sp>
        <p:nvSpPr>
          <p:cNvPr id="7" name="Content Placeholder 2"/>
          <p:cNvSpPr txBox="1">
            <a:spLocks/>
          </p:cNvSpPr>
          <p:nvPr/>
        </p:nvSpPr>
        <p:spPr>
          <a:xfrm>
            <a:off x="685800" y="4038600"/>
            <a:ext cx="7848600" cy="2239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Is the message always verbal?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Is</a:t>
            </a:r>
            <a:r>
              <a:rPr kumimoji="0" lang="en-US" sz="3200" b="0" i="0" u="none" strike="noStrike" kern="1200" cap="none" spc="0" normalizeH="0" noProof="0" dirty="0" smtClean="0">
                <a:ln>
                  <a:noFill/>
                </a:ln>
                <a:solidFill>
                  <a:schemeClr val="tx1"/>
                </a:solidFill>
                <a:effectLst/>
                <a:uLnTx/>
                <a:uFillTx/>
                <a:latin typeface="+mn-lt"/>
                <a:ea typeface="+mn-ea"/>
                <a:cs typeface="+mn-cs"/>
              </a:rPr>
              <a:t> the feedback always verbal?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What interruptions or distractions could interfere with communication?</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86200"/>
            <a:ext cx="6347714" cy="762000"/>
          </a:xfrm>
        </p:spPr>
        <p:txBody>
          <a:bodyPr>
            <a:normAutofit/>
          </a:bodyPr>
          <a:lstStyle/>
          <a:p>
            <a:r>
              <a:rPr lang="en-US" sz="3600" dirty="0" smtClean="0"/>
              <a:t>Healthcare Communication</a:t>
            </a:r>
            <a:endParaRPr lang="en-US" sz="3600" dirty="0"/>
          </a:p>
        </p:txBody>
      </p:sp>
      <p:sp>
        <p:nvSpPr>
          <p:cNvPr id="6" name="Picture Placeholder 5"/>
          <p:cNvSpPr>
            <a:spLocks noGrp="1"/>
          </p:cNvSpPr>
          <p:nvPr>
            <p:ph type="pic" idx="1"/>
          </p:nvPr>
        </p:nvSpPr>
        <p:spPr>
          <a:xfrm>
            <a:off x="609599" y="609600"/>
            <a:ext cx="6347714" cy="3276600"/>
          </a:xfrm>
        </p:spPr>
      </p:sp>
      <p:sp>
        <p:nvSpPr>
          <p:cNvPr id="3" name="Content Placeholder 2"/>
          <p:cNvSpPr>
            <a:spLocks noGrp="1"/>
          </p:cNvSpPr>
          <p:nvPr>
            <p:ph type="body" sz="half" idx="2"/>
          </p:nvPr>
        </p:nvSpPr>
        <p:spPr>
          <a:xfrm>
            <a:off x="609598" y="4648200"/>
            <a:ext cx="7086601" cy="2209800"/>
          </a:xfrm>
        </p:spPr>
        <p:txBody>
          <a:bodyPr>
            <a:normAutofit/>
          </a:bodyPr>
          <a:lstStyle/>
          <a:p>
            <a:r>
              <a:rPr lang="en-US" sz="2800" dirty="0" smtClean="0"/>
              <a:t>Remember that in a healthcare setting, nonverbal cues are important elements of the communication model. What are your nonverbal cues in this picture?</a:t>
            </a:r>
          </a:p>
        </p:txBody>
      </p:sp>
      <p:pic>
        <p:nvPicPr>
          <p:cNvPr id="5" name="Picture 4"/>
          <p:cNvPicPr>
            <a:picLocks noChangeAspect="1"/>
          </p:cNvPicPr>
          <p:nvPr/>
        </p:nvPicPr>
        <p:blipFill>
          <a:blip r:embed="rId3"/>
          <a:stretch>
            <a:fillRect/>
          </a:stretch>
        </p:blipFill>
        <p:spPr>
          <a:xfrm>
            <a:off x="1149793" y="657033"/>
            <a:ext cx="5267325" cy="2962275"/>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90600"/>
          </a:xfrm>
        </p:spPr>
        <p:txBody>
          <a:bodyPr/>
          <a:lstStyle/>
          <a:p>
            <a:r>
              <a:rPr lang="en-US" dirty="0" smtClean="0"/>
              <a:t>Feedback</a:t>
            </a:r>
            <a:endParaRPr lang="en-US" dirty="0"/>
          </a:p>
        </p:txBody>
      </p:sp>
      <p:sp>
        <p:nvSpPr>
          <p:cNvPr id="3" name="Content Placeholder 2"/>
          <p:cNvSpPr>
            <a:spLocks noGrp="1"/>
          </p:cNvSpPr>
          <p:nvPr>
            <p:ph idx="1"/>
          </p:nvPr>
        </p:nvSpPr>
        <p:spPr>
          <a:xfrm>
            <a:off x="609599" y="1600200"/>
            <a:ext cx="6347714" cy="4441163"/>
          </a:xfrm>
        </p:spPr>
        <p:txBody>
          <a:bodyPr>
            <a:normAutofit/>
          </a:bodyPr>
          <a:lstStyle/>
          <a:p>
            <a:r>
              <a:rPr lang="en-US" sz="2400" dirty="0" smtClean="0"/>
              <a:t>Used to determine whether the communication was successful (</a:t>
            </a:r>
            <a:r>
              <a:rPr lang="en-US" sz="2400" dirty="0" err="1" smtClean="0"/>
              <a:t>ie</a:t>
            </a:r>
            <a:r>
              <a:rPr lang="en-US" sz="2400" dirty="0" smtClean="0"/>
              <a:t> the receiver got the message)</a:t>
            </a:r>
          </a:p>
          <a:p>
            <a:r>
              <a:rPr lang="en-US" sz="2400" dirty="0" smtClean="0"/>
              <a:t>It allows the sender to evaluate how the message was interpreted and to make any necessary adjustments</a:t>
            </a:r>
          </a:p>
          <a:p>
            <a:r>
              <a:rPr lang="en-US" sz="2400" dirty="0" smtClean="0"/>
              <a:t>It can be verbal or nonverbal! </a:t>
            </a:r>
          </a:p>
        </p:txBody>
      </p:sp>
    </p:spTree>
    <p:extLst>
      <p:ext uri="{BB962C8B-B14F-4D97-AF65-F5344CB8AC3E}">
        <p14:creationId xmlns:p14="http://schemas.microsoft.com/office/powerpoint/2010/main" val="410877589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705601" cy="1320800"/>
          </a:xfrm>
        </p:spPr>
        <p:txBody>
          <a:bodyPr>
            <a:normAutofit/>
          </a:bodyPr>
          <a:lstStyle/>
          <a:p>
            <a:r>
              <a:rPr lang="en-US" sz="3200" dirty="0" smtClean="0"/>
              <a:t>Rules for Effective Communication</a:t>
            </a:r>
            <a:endParaRPr lang="en-US" sz="3200" dirty="0"/>
          </a:p>
        </p:txBody>
      </p:sp>
      <p:sp>
        <p:nvSpPr>
          <p:cNvPr id="3" name="Content Placeholder 2"/>
          <p:cNvSpPr>
            <a:spLocks noGrp="1"/>
          </p:cNvSpPr>
          <p:nvPr>
            <p:ph idx="1"/>
          </p:nvPr>
        </p:nvSpPr>
        <p:spPr>
          <a:xfrm>
            <a:off x="609599" y="1600200"/>
            <a:ext cx="6347714" cy="4441163"/>
          </a:xfrm>
        </p:spPr>
        <p:txBody>
          <a:bodyPr>
            <a:noAutofit/>
          </a:bodyPr>
          <a:lstStyle/>
          <a:p>
            <a:r>
              <a:rPr lang="en-US" sz="2400" dirty="0" smtClean="0"/>
              <a:t>The message must be clear</a:t>
            </a:r>
          </a:p>
          <a:p>
            <a:r>
              <a:rPr lang="en-US" sz="2400" dirty="0" smtClean="0"/>
              <a:t>The sender must deliver the </a:t>
            </a:r>
            <a:r>
              <a:rPr lang="en-US" sz="2400" smtClean="0"/>
              <a:t>message in </a:t>
            </a:r>
            <a:r>
              <a:rPr lang="en-US" sz="2400" dirty="0" smtClean="0"/>
              <a:t>a clear and concise manner</a:t>
            </a:r>
          </a:p>
          <a:p>
            <a:r>
              <a:rPr lang="en-US" sz="2400" dirty="0" smtClean="0"/>
              <a:t>The receiver must be able to hear and receive the message</a:t>
            </a:r>
          </a:p>
          <a:p>
            <a:r>
              <a:rPr lang="en-US" sz="2400" dirty="0" smtClean="0"/>
              <a:t>The receiver must be able to understand the message</a:t>
            </a:r>
          </a:p>
          <a:p>
            <a:r>
              <a:rPr lang="en-US" sz="2400" dirty="0" smtClean="0"/>
              <a:t>Interruptions or distractions must be avoided</a:t>
            </a:r>
            <a:endParaRPr lang="en-US" sz="2400" dirty="0"/>
          </a:p>
        </p:txBody>
      </p:sp>
    </p:spTree>
    <p:extLst>
      <p:ext uri="{BB962C8B-B14F-4D97-AF65-F5344CB8AC3E}">
        <p14:creationId xmlns:p14="http://schemas.microsoft.com/office/powerpoint/2010/main" val="28083396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90600"/>
          </a:xfrm>
        </p:spPr>
        <p:txBody>
          <a:bodyPr>
            <a:normAutofit fontScale="90000"/>
          </a:bodyPr>
          <a:lstStyle/>
          <a:p>
            <a:r>
              <a:rPr lang="en-US" dirty="0" smtClean="0"/>
              <a:t>Healthcare Information</a:t>
            </a:r>
            <a:br>
              <a:rPr lang="en-US" dirty="0" smtClean="0"/>
            </a:br>
            <a:r>
              <a:rPr lang="en-US" sz="3100" dirty="0" smtClean="0"/>
              <a:t>Subjective vs Objective data</a:t>
            </a:r>
            <a:endParaRPr lang="en-US" sz="3100" dirty="0"/>
          </a:p>
        </p:txBody>
      </p:sp>
      <p:sp>
        <p:nvSpPr>
          <p:cNvPr id="3" name="Content Placeholder 2"/>
          <p:cNvSpPr>
            <a:spLocks noGrp="1"/>
          </p:cNvSpPr>
          <p:nvPr>
            <p:ph idx="1"/>
          </p:nvPr>
        </p:nvSpPr>
        <p:spPr>
          <a:xfrm>
            <a:off x="533400" y="1981200"/>
            <a:ext cx="8229600" cy="4373563"/>
          </a:xfrm>
        </p:spPr>
        <p:txBody>
          <a:bodyPr/>
          <a:lstStyle/>
          <a:p>
            <a:r>
              <a:rPr lang="en-US" sz="2800" b="1" dirty="0" smtClean="0"/>
              <a:t>Subjective</a:t>
            </a:r>
          </a:p>
          <a:p>
            <a:pPr lvl="1"/>
            <a:r>
              <a:rPr lang="en-US" sz="2400" dirty="0" smtClean="0"/>
              <a:t>Cannot be seen or felt</a:t>
            </a:r>
          </a:p>
          <a:p>
            <a:pPr lvl="1"/>
            <a:r>
              <a:rPr lang="en-US" sz="2400" dirty="0" smtClean="0"/>
              <a:t>Often called </a:t>
            </a:r>
            <a:r>
              <a:rPr lang="en-US" sz="2400" b="1" dirty="0" smtClean="0"/>
              <a:t>symptoms</a:t>
            </a:r>
          </a:p>
          <a:p>
            <a:pPr lvl="1"/>
            <a:r>
              <a:rPr lang="en-US" sz="2400" dirty="0" smtClean="0"/>
              <a:t>Usually statements or complaints from the patient</a:t>
            </a:r>
          </a:p>
          <a:p>
            <a:pPr lvl="1"/>
            <a:r>
              <a:rPr lang="en-US" sz="2400" dirty="0" smtClean="0"/>
              <a:t>Use the patient’s exact words</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10582</TotalTime>
  <Words>662</Words>
  <Application>Microsoft Office PowerPoint</Application>
  <PresentationFormat>On-screen Show (4:3)</PresentationFormat>
  <Paragraphs>123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Healthcare Communication Skills</vt:lpstr>
      <vt:lpstr>Objectives</vt:lpstr>
      <vt:lpstr>The Communication Process Elements of Communication The Sender-Receiver Model</vt:lpstr>
      <vt:lpstr>The Communication Process Elements of Communication</vt:lpstr>
      <vt:lpstr>Communication Model Questions</vt:lpstr>
      <vt:lpstr>Healthcare Communication</vt:lpstr>
      <vt:lpstr>Feedback</vt:lpstr>
      <vt:lpstr>Rules for Effective Communication</vt:lpstr>
      <vt:lpstr>Healthcare Information Subjective vs Objective data</vt:lpstr>
      <vt:lpstr>Healthcare Information  Subjective vs Objective data</vt:lpstr>
      <vt:lpstr>Subjective Symptoms</vt:lpstr>
      <vt:lpstr>Objective Signs of Illness</vt:lpstr>
      <vt:lpstr>Subjective or Objective?</vt:lpstr>
      <vt:lpstr>Speaking Skills</vt:lpstr>
      <vt:lpstr>Listening Skills</vt:lpstr>
      <vt:lpstr>Listening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Communication  Skills</dc:title>
  <dc:creator>Kim Smith</dc:creator>
  <cp:lastModifiedBy>Lorna Golden</cp:lastModifiedBy>
  <cp:revision>36</cp:revision>
  <cp:lastPrinted>2019-08-08T20:15:04Z</cp:lastPrinted>
  <dcterms:created xsi:type="dcterms:W3CDTF">2009-03-08T13:40:02Z</dcterms:created>
  <dcterms:modified xsi:type="dcterms:W3CDTF">2019-08-15T18:17:37Z</dcterms:modified>
</cp:coreProperties>
</file>