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sldIdLst>
    <p:sldId id="354" r:id="rId2"/>
    <p:sldId id="319" r:id="rId3"/>
    <p:sldId id="361" r:id="rId4"/>
    <p:sldId id="360" r:id="rId5"/>
    <p:sldId id="362" r:id="rId6"/>
    <p:sldId id="359" r:id="rId7"/>
    <p:sldId id="355" r:id="rId8"/>
    <p:sldId id="366" r:id="rId9"/>
    <p:sldId id="365" r:id="rId10"/>
    <p:sldId id="363" r:id="rId11"/>
    <p:sldId id="368" r:id="rId12"/>
    <p:sldId id="367" r:id="rId13"/>
    <p:sldId id="369" r:id="rId14"/>
    <p:sldId id="370" r:id="rId15"/>
    <p:sldId id="371" r:id="rId16"/>
    <p:sldId id="373" r:id="rId17"/>
    <p:sldId id="374" r:id="rId18"/>
    <p:sldId id="376" r:id="rId19"/>
    <p:sldId id="377" r:id="rId20"/>
    <p:sldId id="379" r:id="rId21"/>
    <p:sldId id="380" r:id="rId22"/>
    <p:sldId id="381" r:id="rId23"/>
    <p:sldId id="382" r:id="rId24"/>
    <p:sldId id="383" r:id="rId25"/>
    <p:sldId id="384" r:id="rId26"/>
    <p:sldId id="386" r:id="rId27"/>
    <p:sldId id="385" r:id="rId28"/>
    <p:sldId id="3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5FA"/>
    <a:srgbClr val="A8184B"/>
    <a:srgbClr val="77D3EF"/>
    <a:srgbClr val="452171"/>
    <a:srgbClr val="3E7848"/>
    <a:srgbClr val="802A47"/>
    <a:srgbClr val="64A8FE"/>
    <a:srgbClr val="572A8F"/>
    <a:srgbClr val="730073"/>
    <a:srgbClr val="A31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2" d="100"/>
          <a:sy n="72" d="100"/>
        </p:scale>
        <p:origin x="-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7C5CE-646B-BF4B-BADE-3DC58BDD8D21}" type="datetimeFigureOut">
              <a:rPr lang="en-US" smtClean="0"/>
              <a:t>16-06-21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D77ED-BF02-F54C-9BDE-8CB7CF74C84A}" type="slidenum">
              <a:rPr lang="en-US" smtClean="0"/>
              <a:t>‹#›</a:t>
            </a:fld>
            <a:endParaRPr lang="en-US"/>
          </a:p>
        </p:txBody>
      </p:sp>
    </p:spTree>
    <p:extLst>
      <p:ext uri="{BB962C8B-B14F-4D97-AF65-F5344CB8AC3E}">
        <p14:creationId xmlns:p14="http://schemas.microsoft.com/office/powerpoint/2010/main" val="1734802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16-06-21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16-06-21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16-06-21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16-06-21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6B0F8-1DE7-9E41-A497-8C8D9E0A10A1}" type="datetimeFigureOut">
              <a:rPr lang="en-US" smtClean="0"/>
              <a:pPr/>
              <a:t>16-06-21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6B0F8-1DE7-9E41-A497-8C8D9E0A10A1}" type="datetimeFigureOut">
              <a:rPr lang="en-US" smtClean="0"/>
              <a:pPr/>
              <a:t>16-06-21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6B0F8-1DE7-9E41-A497-8C8D9E0A10A1}" type="datetimeFigureOut">
              <a:rPr lang="en-US" smtClean="0"/>
              <a:pPr/>
              <a:t>16-06-21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6B0F8-1DE7-9E41-A497-8C8D9E0A10A1}" type="datetimeFigureOut">
              <a:rPr lang="en-US" smtClean="0"/>
              <a:pPr/>
              <a:t>16-06-21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B0F8-1DE7-9E41-A497-8C8D9E0A10A1}" type="datetimeFigureOut">
              <a:rPr lang="en-US" smtClean="0"/>
              <a:pPr/>
              <a:t>16-06-21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16-06-21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16-06-21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89E6B0F8-1DE7-9E41-A497-8C8D9E0A10A1}" type="datetimeFigureOut">
              <a:rPr lang="en-US" smtClean="0"/>
              <a:pPr/>
              <a:t>16-06-21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2F29B628-8AA2-6B4C-A685-2EE9A85981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mailto:prestoplans@gmail.com" TargetMode="External"/><Relationship Id="rId4" Type="http://schemas.openxmlformats.org/officeDocument/2006/relationships/hyperlink" Target="http://www.teacherspayteachers.com/Store/Presto-Plans"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618940">
            <a:off x="4867760" y="4643435"/>
            <a:ext cx="4114800" cy="1323439"/>
          </a:xfrm>
          <a:prstGeom prst="rect">
            <a:avLst/>
          </a:prstGeom>
          <a:noFill/>
        </p:spPr>
        <p:txBody>
          <a:bodyPr wrap="square" rtlCol="0">
            <a:spAutoFit/>
          </a:bodyPr>
          <a:lstStyle/>
          <a:p>
            <a:pPr algn="ctr"/>
            <a:r>
              <a:rPr lang="en-US" sz="4000" dirty="0" smtClean="0">
                <a:solidFill>
                  <a:schemeClr val="bg1"/>
                </a:solidFill>
                <a:latin typeface="Times New Roman"/>
                <a:cs typeface="Times New Roman"/>
              </a:rPr>
              <a:t>TKAMB</a:t>
            </a:r>
          </a:p>
          <a:p>
            <a:pPr algn="ctr"/>
            <a:r>
              <a:rPr lang="en-US" sz="4000" dirty="0" smtClean="0">
                <a:solidFill>
                  <a:schemeClr val="bg1"/>
                </a:solidFill>
                <a:latin typeface="Times New Roman"/>
                <a:cs typeface="Times New Roman"/>
              </a:rPr>
              <a:t>Journals</a:t>
            </a:r>
            <a:endParaRPr lang="en-US" sz="4000" dirty="0">
              <a:solidFill>
                <a:schemeClr val="bg1"/>
              </a:solidFill>
              <a:latin typeface="Times New Roman"/>
              <a:cs typeface="Times New Roman"/>
            </a:endParaRPr>
          </a:p>
        </p:txBody>
      </p:sp>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384"/>
            <a:ext cx="7706628" cy="691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905213"/>
            <a:ext cx="8229600" cy="3539430"/>
          </a:xfrm>
          <a:prstGeom prst="rect">
            <a:avLst/>
          </a:prstGeom>
          <a:noFill/>
        </p:spPr>
        <p:txBody>
          <a:bodyPr wrap="square" rtlCol="0">
            <a:spAutoFit/>
          </a:bodyPr>
          <a:lstStyle/>
          <a:p>
            <a:r>
              <a:rPr lang="en-US" sz="3200" dirty="0" smtClean="0">
                <a:latin typeface="Times New Roman"/>
                <a:cs typeface="Times New Roman"/>
              </a:rPr>
              <a:t>Summer turns out to be August’s most </a:t>
            </a:r>
            <a:r>
              <a:rPr lang="en-US" sz="3200" dirty="0">
                <a:latin typeface="Times New Roman"/>
                <a:cs typeface="Times New Roman"/>
              </a:rPr>
              <a:t>reliable </a:t>
            </a:r>
            <a:r>
              <a:rPr lang="en-US" sz="3200" dirty="0" smtClean="0">
                <a:latin typeface="Times New Roman"/>
                <a:cs typeface="Times New Roman"/>
              </a:rPr>
              <a:t>and true friend.  While other students show August kindness, Summer is the only one who doesn’t give into peer pressure and is kind to August no </a:t>
            </a:r>
            <a:r>
              <a:rPr lang="en-US" sz="3200" dirty="0">
                <a:latin typeface="Times New Roman"/>
                <a:cs typeface="Times New Roman"/>
              </a:rPr>
              <a:t>matter how </a:t>
            </a:r>
            <a:r>
              <a:rPr lang="en-US" sz="3200" dirty="0" smtClean="0">
                <a:latin typeface="Times New Roman"/>
                <a:cs typeface="Times New Roman"/>
              </a:rPr>
              <a:t>cruel other </a:t>
            </a:r>
            <a:r>
              <a:rPr lang="en-US" sz="3200" dirty="0">
                <a:latin typeface="Times New Roman"/>
                <a:cs typeface="Times New Roman"/>
              </a:rPr>
              <a:t>kids </a:t>
            </a:r>
            <a:r>
              <a:rPr lang="en-US" sz="3200" dirty="0" smtClean="0">
                <a:latin typeface="Times New Roman"/>
                <a:cs typeface="Times New Roman"/>
              </a:rPr>
              <a:t>are to him.  Summer’s maturity, loyalty, and empathy make her a wonderful friend to August.</a:t>
            </a:r>
            <a:endParaRPr lang="en-CA" sz="3200" dirty="0">
              <a:latin typeface="Times New Roman"/>
              <a:cs typeface="Times New Roman"/>
            </a:endParaRPr>
          </a:p>
        </p:txBody>
      </p:sp>
      <p:sp>
        <p:nvSpPr>
          <p:cNvPr id="9" name="TextBox 8"/>
          <p:cNvSpPr txBox="1"/>
          <p:nvPr/>
        </p:nvSpPr>
        <p:spPr>
          <a:xfrm>
            <a:off x="683568" y="1285890"/>
            <a:ext cx="8012928" cy="630942"/>
          </a:xfrm>
          <a:prstGeom prst="rect">
            <a:avLst/>
          </a:prstGeom>
          <a:noFill/>
        </p:spPr>
        <p:txBody>
          <a:bodyPr wrap="square" rtlCol="0">
            <a:spAutoFit/>
          </a:bodyPr>
          <a:lstStyle/>
          <a:p>
            <a:pPr algn="ctr"/>
            <a:r>
              <a:rPr lang="en-US" sz="3500" b="1" dirty="0" smtClean="0">
                <a:latin typeface="Times New Roman"/>
                <a:cs typeface="Times New Roman"/>
              </a:rPr>
              <a:t>Characterization</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2: VIA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1169364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467544" y="1773972"/>
            <a:ext cx="8229600" cy="3831818"/>
          </a:xfrm>
          <a:prstGeom prst="rect">
            <a:avLst/>
          </a:prstGeom>
          <a:noFill/>
        </p:spPr>
        <p:txBody>
          <a:bodyPr wrap="square" rtlCol="0">
            <a:spAutoFit/>
          </a:bodyPr>
          <a:lstStyle/>
          <a:p>
            <a:r>
              <a:rPr lang="en-US" sz="2700" dirty="0" smtClean="0">
                <a:latin typeface="Times New Roman"/>
                <a:cs typeface="Times New Roman"/>
              </a:rPr>
              <a:t>While Charlotte is nice to August, and Jack befriends him to a certain degree, Summer is the person who is the most genuinely kind to Auggie.  She sees him sitting alone at lunch and decides to sit with him.  She realizes that “[</a:t>
            </a:r>
            <a:r>
              <a:rPr lang="en-US" sz="2700" dirty="0" err="1" smtClean="0">
                <a:latin typeface="Times New Roman"/>
                <a:cs typeface="Times New Roman"/>
              </a:rPr>
              <a:t>i</a:t>
            </a:r>
            <a:r>
              <a:rPr lang="en-US" sz="2700" dirty="0" smtClean="0">
                <a:latin typeface="Times New Roman"/>
                <a:cs typeface="Times New Roman"/>
              </a:rPr>
              <a:t>]t's </a:t>
            </a:r>
            <a:r>
              <a:rPr lang="en-US" sz="2700" dirty="0">
                <a:latin typeface="Times New Roman"/>
                <a:cs typeface="Times New Roman"/>
              </a:rPr>
              <a:t>hard enough being the new kid even when you have a normal </a:t>
            </a:r>
            <a:r>
              <a:rPr lang="en-US" sz="2700" dirty="0" smtClean="0">
                <a:latin typeface="Times New Roman"/>
                <a:cs typeface="Times New Roman"/>
              </a:rPr>
              <a:t>face” (119).  She also does not trade her morals for popularity as indicated when she leaves the party.  Her empathy and </a:t>
            </a:r>
            <a:r>
              <a:rPr lang="en-US" sz="2700" dirty="0" smtClean="0">
                <a:latin typeface="Times New Roman"/>
                <a:cs typeface="Times New Roman"/>
              </a:rPr>
              <a:t>kindness </a:t>
            </a:r>
            <a:r>
              <a:rPr lang="en-US" sz="2700" dirty="0" smtClean="0">
                <a:latin typeface="Times New Roman"/>
                <a:cs typeface="Times New Roman"/>
              </a:rPr>
              <a:t>are what make her one </a:t>
            </a:r>
            <a:endParaRPr lang="en-US" sz="2700" dirty="0" smtClean="0">
              <a:latin typeface="Times New Roman"/>
              <a:cs typeface="Times New Roman"/>
            </a:endParaRPr>
          </a:p>
          <a:p>
            <a:r>
              <a:rPr lang="en-US" sz="2700" dirty="0" smtClean="0">
                <a:latin typeface="Times New Roman"/>
                <a:cs typeface="Times New Roman"/>
              </a:rPr>
              <a:t>of </a:t>
            </a:r>
            <a:r>
              <a:rPr lang="en-US" sz="2700" dirty="0" smtClean="0">
                <a:latin typeface="Times New Roman"/>
                <a:cs typeface="Times New Roman"/>
              </a:rPr>
              <a:t>the most </a:t>
            </a:r>
            <a:r>
              <a:rPr lang="en-US" sz="2700" dirty="0" smtClean="0">
                <a:latin typeface="Times New Roman"/>
                <a:cs typeface="Times New Roman"/>
              </a:rPr>
              <a:t>likeable </a:t>
            </a:r>
            <a:r>
              <a:rPr lang="en-US" sz="2700" dirty="0" smtClean="0">
                <a:latin typeface="Times New Roman"/>
                <a:cs typeface="Times New Roman"/>
              </a:rPr>
              <a:t>characters in the novel.</a:t>
            </a:r>
            <a:endParaRPr lang="en-CA" sz="2700" dirty="0">
              <a:latin typeface="Times New Roman"/>
              <a:cs typeface="Times New Roman"/>
            </a:endParaRPr>
          </a:p>
        </p:txBody>
      </p:sp>
      <p:sp>
        <p:nvSpPr>
          <p:cNvPr id="9" name="TextBox 8"/>
          <p:cNvSpPr txBox="1"/>
          <p:nvPr/>
        </p:nvSpPr>
        <p:spPr>
          <a:xfrm>
            <a:off x="683568"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Theme: Kindness</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3: SUMMER</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23929029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72816"/>
            <a:ext cx="8229600" cy="3970318"/>
          </a:xfrm>
          <a:prstGeom prst="rect">
            <a:avLst/>
          </a:prstGeom>
          <a:noFill/>
        </p:spPr>
        <p:txBody>
          <a:bodyPr wrap="square" rtlCol="0">
            <a:spAutoFit/>
          </a:bodyPr>
          <a:lstStyle/>
          <a:p>
            <a:r>
              <a:rPr lang="en-US" sz="2800" dirty="0" smtClean="0">
                <a:latin typeface="Times New Roman"/>
                <a:cs typeface="Times New Roman"/>
              </a:rPr>
              <a:t>Jack is probably the most relatable character in the novel.  He is not perfect.  He makes mistakes like not wanting to be a welcome buddy or talking cruelly about August behind his back, but overall he is a good-hearted, courageous kid who sometimes makes mistakes.  Jack thinks he wants to be popular, but soon realizes that he doesn’t “actually enjoy hanging out </a:t>
            </a:r>
            <a:r>
              <a:rPr lang="en-US" sz="2800" dirty="0" smtClean="0">
                <a:latin typeface="Times New Roman"/>
                <a:cs typeface="Times New Roman"/>
              </a:rPr>
              <a:t>with the </a:t>
            </a:r>
            <a:r>
              <a:rPr lang="en-US" sz="2800" dirty="0" smtClean="0">
                <a:latin typeface="Times New Roman"/>
                <a:cs typeface="Times New Roman"/>
              </a:rPr>
              <a:t>popular group that much” </a:t>
            </a:r>
            <a:r>
              <a:rPr lang="en-US" sz="2800" dirty="0" smtClean="0">
                <a:latin typeface="Times New Roman"/>
                <a:cs typeface="Times New Roman"/>
              </a:rPr>
              <a:t>(</a:t>
            </a:r>
            <a:r>
              <a:rPr lang="en-US" sz="2800" dirty="0" smtClean="0">
                <a:latin typeface="Times New Roman"/>
                <a:cs typeface="Times New Roman"/>
              </a:rPr>
              <a:t>145) and </a:t>
            </a:r>
            <a:endParaRPr lang="en-US" sz="2800" dirty="0" smtClean="0">
              <a:latin typeface="Times New Roman"/>
              <a:cs typeface="Times New Roman"/>
            </a:endParaRPr>
          </a:p>
          <a:p>
            <a:r>
              <a:rPr lang="en-US" sz="2800" dirty="0" smtClean="0">
                <a:latin typeface="Times New Roman"/>
                <a:cs typeface="Times New Roman"/>
              </a:rPr>
              <a:t>prefers </a:t>
            </a:r>
            <a:r>
              <a:rPr lang="en-US" sz="2800" dirty="0" smtClean="0">
                <a:latin typeface="Times New Roman"/>
                <a:cs typeface="Times New Roman"/>
              </a:rPr>
              <a:t>August’s company. </a:t>
            </a:r>
            <a:endParaRPr lang="en-CA" sz="2800" dirty="0">
              <a:latin typeface="Times New Roman"/>
              <a:cs typeface="Times New Roman"/>
            </a:endParaRPr>
          </a:p>
        </p:txBody>
      </p:sp>
      <p:sp>
        <p:nvSpPr>
          <p:cNvPr id="9" name="TextBox 8"/>
          <p:cNvSpPr txBox="1"/>
          <p:nvPr/>
        </p:nvSpPr>
        <p:spPr>
          <a:xfrm>
            <a:off x="683568" y="1213882"/>
            <a:ext cx="8012928" cy="630942"/>
          </a:xfrm>
          <a:prstGeom prst="rect">
            <a:avLst/>
          </a:prstGeom>
          <a:noFill/>
        </p:spPr>
        <p:txBody>
          <a:bodyPr wrap="square" rtlCol="0">
            <a:spAutoFit/>
          </a:bodyPr>
          <a:lstStyle/>
          <a:p>
            <a:pPr algn="ctr"/>
            <a:r>
              <a:rPr lang="en-US" sz="3500" b="1" dirty="0" smtClean="0">
                <a:latin typeface="Times New Roman"/>
                <a:cs typeface="Times New Roman"/>
              </a:rPr>
              <a:t>Characterization</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4: JACK</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42690718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33785"/>
            <a:ext cx="8229600" cy="3539431"/>
          </a:xfrm>
          <a:prstGeom prst="rect">
            <a:avLst/>
          </a:prstGeom>
          <a:noFill/>
        </p:spPr>
        <p:txBody>
          <a:bodyPr wrap="square" rtlCol="0">
            <a:spAutoFit/>
          </a:bodyPr>
          <a:lstStyle/>
          <a:p>
            <a:r>
              <a:rPr lang="en-US" sz="2800" dirty="0">
                <a:latin typeface="Times New Roman"/>
                <a:cs typeface="Times New Roman"/>
              </a:rPr>
              <a:t>W</a:t>
            </a:r>
            <a:r>
              <a:rPr lang="en-US" sz="2800" dirty="0" smtClean="0">
                <a:latin typeface="Times New Roman"/>
                <a:cs typeface="Times New Roman"/>
              </a:rPr>
              <a:t>hile </a:t>
            </a:r>
            <a:r>
              <a:rPr lang="en-US" sz="2800" dirty="0">
                <a:latin typeface="Times New Roman"/>
                <a:cs typeface="Times New Roman"/>
              </a:rPr>
              <a:t>Summer </a:t>
            </a:r>
            <a:r>
              <a:rPr lang="en-US" sz="2800" dirty="0" smtClean="0">
                <a:latin typeface="Times New Roman"/>
                <a:cs typeface="Times New Roman"/>
              </a:rPr>
              <a:t>consistently defends </a:t>
            </a:r>
            <a:r>
              <a:rPr lang="en-US" sz="2800" dirty="0">
                <a:latin typeface="Times New Roman"/>
                <a:cs typeface="Times New Roman"/>
              </a:rPr>
              <a:t>Auggie, Jack takes longer to learn the value of </a:t>
            </a:r>
            <a:r>
              <a:rPr lang="en-US" sz="2800" dirty="0" smtClean="0">
                <a:latin typeface="Times New Roman"/>
                <a:cs typeface="Times New Roman"/>
              </a:rPr>
              <a:t>true friendship.  Although Jack prefers August’s company, he is not fully willing to make the sacrifices needed to be his friend.  His betrayal of his friendship with August is incredibly hurtful, but eventually he is able to re</a:t>
            </a:r>
            <a:r>
              <a:rPr lang="en-US" sz="2800" dirty="0">
                <a:latin typeface="Times New Roman"/>
                <a:cs typeface="Times New Roman"/>
              </a:rPr>
              <a:t>-</a:t>
            </a:r>
            <a:r>
              <a:rPr lang="en-US" sz="2800" dirty="0" smtClean="0">
                <a:latin typeface="Times New Roman"/>
                <a:cs typeface="Times New Roman"/>
              </a:rPr>
              <a:t>evaluate </a:t>
            </a:r>
            <a:r>
              <a:rPr lang="en-US" sz="2800" dirty="0">
                <a:latin typeface="Times New Roman"/>
                <a:cs typeface="Times New Roman"/>
              </a:rPr>
              <a:t>his </a:t>
            </a:r>
            <a:r>
              <a:rPr lang="en-US" sz="2800" dirty="0" smtClean="0">
                <a:latin typeface="Times New Roman"/>
                <a:cs typeface="Times New Roman"/>
              </a:rPr>
              <a:t>priorities and apologize.  By rebuilding his relationship with August, he learns the </a:t>
            </a:r>
            <a:r>
              <a:rPr lang="en-US" sz="2800" dirty="0" smtClean="0">
                <a:latin typeface="Times New Roman"/>
                <a:cs typeface="Times New Roman"/>
              </a:rPr>
              <a:t>value </a:t>
            </a:r>
            <a:r>
              <a:rPr lang="en-US" sz="2800" dirty="0" smtClean="0">
                <a:latin typeface="Times New Roman"/>
                <a:cs typeface="Times New Roman"/>
              </a:rPr>
              <a:t>of true friendship. </a:t>
            </a:r>
            <a:endParaRPr lang="en-CA" sz="2800" dirty="0">
              <a:latin typeface="Times New Roman"/>
              <a:cs typeface="Times New Roman"/>
            </a:endParaRPr>
          </a:p>
        </p:txBody>
      </p:sp>
      <p:sp>
        <p:nvSpPr>
          <p:cNvPr id="9" name="TextBox 8"/>
          <p:cNvSpPr txBox="1"/>
          <p:nvPr/>
        </p:nvSpPr>
        <p:spPr>
          <a:xfrm>
            <a:off x="683568" y="1141874"/>
            <a:ext cx="7776864" cy="630942"/>
          </a:xfrm>
          <a:prstGeom prst="rect">
            <a:avLst/>
          </a:prstGeom>
          <a:noFill/>
        </p:spPr>
        <p:txBody>
          <a:bodyPr wrap="square" rtlCol="0">
            <a:spAutoFit/>
          </a:bodyPr>
          <a:lstStyle/>
          <a:p>
            <a:pPr algn="ctr"/>
            <a:r>
              <a:rPr lang="en-US" sz="3500" b="1" dirty="0" smtClean="0">
                <a:latin typeface="Times New Roman"/>
                <a:cs typeface="Times New Roman"/>
              </a:rPr>
              <a:t>Theme: Friendship</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4: JACK</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5853281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33785"/>
            <a:ext cx="8229600" cy="3539431"/>
          </a:xfrm>
          <a:prstGeom prst="rect">
            <a:avLst/>
          </a:prstGeom>
          <a:noFill/>
        </p:spPr>
        <p:txBody>
          <a:bodyPr wrap="square" rtlCol="0">
            <a:spAutoFit/>
          </a:bodyPr>
          <a:lstStyle/>
          <a:p>
            <a:r>
              <a:rPr lang="en-US" sz="2800" dirty="0" smtClean="0">
                <a:latin typeface="Times New Roman"/>
                <a:cs typeface="Times New Roman"/>
              </a:rPr>
              <a:t>Because Beecher Prep is a private school, most of the students there come from well-to-do families.  Jack puts on the appearance that he fits in with that group, but in these chapters he says “My parents are not rich” (149).  Jack’s parents sacrifice so their son can have a better future.  As a result, Jack is more appreciative of what he has.  Julian and Miles, on the other hand, complain about trips to </a:t>
            </a:r>
            <a:r>
              <a:rPr lang="en-US" sz="2800" dirty="0" smtClean="0">
                <a:latin typeface="Times New Roman"/>
                <a:cs typeface="Times New Roman"/>
              </a:rPr>
              <a:t>Paris </a:t>
            </a:r>
            <a:r>
              <a:rPr lang="en-US" sz="2800" dirty="0" smtClean="0">
                <a:latin typeface="Times New Roman"/>
                <a:cs typeface="Times New Roman"/>
              </a:rPr>
              <a:t>and expensive sleds. </a:t>
            </a:r>
            <a:endParaRPr lang="en-CA" sz="2800" dirty="0">
              <a:latin typeface="Times New Roman"/>
              <a:cs typeface="Times New Roman"/>
            </a:endParaRPr>
          </a:p>
        </p:txBody>
      </p:sp>
      <p:sp>
        <p:nvSpPr>
          <p:cNvPr id="9" name="TextBox 8"/>
          <p:cNvSpPr txBox="1"/>
          <p:nvPr/>
        </p:nvSpPr>
        <p:spPr>
          <a:xfrm>
            <a:off x="683568" y="1141874"/>
            <a:ext cx="7776864" cy="630942"/>
          </a:xfrm>
          <a:prstGeom prst="rect">
            <a:avLst/>
          </a:prstGeom>
          <a:noFill/>
        </p:spPr>
        <p:txBody>
          <a:bodyPr wrap="square" rtlCol="0">
            <a:spAutoFit/>
          </a:bodyPr>
          <a:lstStyle/>
          <a:p>
            <a:pPr algn="ctr"/>
            <a:r>
              <a:rPr lang="en-US" sz="3500" b="1" dirty="0" smtClean="0">
                <a:latin typeface="Times New Roman"/>
                <a:cs typeface="Times New Roman"/>
              </a:rPr>
              <a:t>Theme: Appearance </a:t>
            </a:r>
            <a:r>
              <a:rPr lang="en-US" sz="3500" b="1" dirty="0" err="1" smtClean="0">
                <a:latin typeface="Times New Roman"/>
                <a:cs typeface="Times New Roman"/>
              </a:rPr>
              <a:t>vs</a:t>
            </a:r>
            <a:r>
              <a:rPr lang="en-US" sz="3500" b="1" dirty="0" smtClean="0">
                <a:latin typeface="Times New Roman"/>
                <a:cs typeface="Times New Roman"/>
              </a:rPr>
              <a:t> Reality</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4: JACK</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9416951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75596"/>
            <a:ext cx="8229600" cy="3785652"/>
          </a:xfrm>
          <a:prstGeom prst="rect">
            <a:avLst/>
          </a:prstGeom>
          <a:noFill/>
        </p:spPr>
        <p:txBody>
          <a:bodyPr wrap="square" rtlCol="0">
            <a:spAutoFit/>
          </a:bodyPr>
          <a:lstStyle/>
          <a:p>
            <a:r>
              <a:rPr lang="en-US" sz="3000" dirty="0" smtClean="0">
                <a:latin typeface="Times New Roman"/>
                <a:cs typeface="Times New Roman"/>
              </a:rPr>
              <a:t>Through the emails between Mr. </a:t>
            </a:r>
            <a:r>
              <a:rPr lang="en-US" sz="3000" dirty="0" err="1" smtClean="0">
                <a:latin typeface="Times New Roman"/>
                <a:cs typeface="Times New Roman"/>
              </a:rPr>
              <a:t>Tushman</a:t>
            </a:r>
            <a:r>
              <a:rPr lang="en-US" sz="3000" dirty="0" smtClean="0">
                <a:latin typeface="Times New Roman"/>
                <a:cs typeface="Times New Roman"/>
              </a:rPr>
              <a:t> and Julian’s mother, the reader learns that Julian was not born a bully, but that his upbringing shaped his views.  Julian’s mother is also cruel to August by </a:t>
            </a:r>
            <a:r>
              <a:rPr lang="en-US" sz="3000" dirty="0" err="1" smtClean="0">
                <a:latin typeface="Times New Roman"/>
                <a:cs typeface="Times New Roman"/>
              </a:rPr>
              <a:t>photoshopping</a:t>
            </a:r>
            <a:r>
              <a:rPr lang="en-US" sz="3000" dirty="0" smtClean="0">
                <a:latin typeface="Times New Roman"/>
                <a:cs typeface="Times New Roman"/>
              </a:rPr>
              <a:t> him out of the school picture and attempting to have August removed from the school.  Julian is clearly the way he is because of his mother’s influence. </a:t>
            </a:r>
            <a:endParaRPr lang="en-CA" sz="3000" dirty="0">
              <a:latin typeface="Times New Roman"/>
              <a:cs typeface="Times New Roman"/>
            </a:endParaRPr>
          </a:p>
        </p:txBody>
      </p:sp>
      <p:sp>
        <p:nvSpPr>
          <p:cNvPr id="9" name="TextBox 8"/>
          <p:cNvSpPr txBox="1"/>
          <p:nvPr/>
        </p:nvSpPr>
        <p:spPr>
          <a:xfrm>
            <a:off x="683568"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Theme: Nature </a:t>
            </a:r>
            <a:r>
              <a:rPr lang="en-US" sz="3500" b="1" dirty="0" err="1" smtClean="0">
                <a:latin typeface="Times New Roman"/>
                <a:cs typeface="Times New Roman"/>
              </a:rPr>
              <a:t>vs</a:t>
            </a:r>
            <a:r>
              <a:rPr lang="en-US" sz="3500" b="1" dirty="0" smtClean="0">
                <a:latin typeface="Times New Roman"/>
                <a:cs typeface="Times New Roman"/>
              </a:rPr>
              <a:t> Nurture</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5010271"/>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4: JACK</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15718588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17816"/>
            <a:ext cx="8229600" cy="4401205"/>
          </a:xfrm>
          <a:prstGeom prst="rect">
            <a:avLst/>
          </a:prstGeom>
          <a:noFill/>
        </p:spPr>
        <p:txBody>
          <a:bodyPr wrap="square" rtlCol="0">
            <a:spAutoFit/>
          </a:bodyPr>
          <a:lstStyle/>
          <a:p>
            <a:r>
              <a:rPr lang="en-US" sz="2800" dirty="0" smtClean="0">
                <a:latin typeface="Times New Roman"/>
                <a:cs typeface="Times New Roman"/>
              </a:rPr>
              <a:t>While Jack struggles with understanding the meaning of true friendship, he learns the greatest amount from empathizing with August.  When Julian turns the students at school against Jack, he is able to have a deeper understanding of what it means to be excluded (like August).  No one will sit with him and people constantly talk behind his back.  The only people to extend him kindness are </a:t>
            </a:r>
            <a:r>
              <a:rPr lang="en-US" sz="2800" dirty="0" smtClean="0">
                <a:latin typeface="Times New Roman"/>
                <a:cs typeface="Times New Roman"/>
              </a:rPr>
              <a:t>Summer </a:t>
            </a:r>
            <a:r>
              <a:rPr lang="en-US" sz="2800" dirty="0" smtClean="0">
                <a:latin typeface="Times New Roman"/>
                <a:cs typeface="Times New Roman"/>
              </a:rPr>
              <a:t>and </a:t>
            </a:r>
            <a:endParaRPr lang="en-US" sz="2800" dirty="0" smtClean="0">
              <a:latin typeface="Times New Roman"/>
              <a:cs typeface="Times New Roman"/>
            </a:endParaRPr>
          </a:p>
          <a:p>
            <a:r>
              <a:rPr lang="en-US" sz="2800" dirty="0" smtClean="0">
                <a:latin typeface="Times New Roman"/>
                <a:cs typeface="Times New Roman"/>
              </a:rPr>
              <a:t>August (</a:t>
            </a:r>
            <a:r>
              <a:rPr lang="en-US" sz="2800" dirty="0" smtClean="0">
                <a:latin typeface="Times New Roman"/>
                <a:cs typeface="Times New Roman"/>
              </a:rPr>
              <a:t>and Charlotte…but </a:t>
            </a:r>
            <a:r>
              <a:rPr lang="en-US" sz="2800" dirty="0" smtClean="0">
                <a:latin typeface="Times New Roman"/>
                <a:cs typeface="Times New Roman"/>
              </a:rPr>
              <a:t>only </a:t>
            </a:r>
            <a:r>
              <a:rPr lang="en-US" sz="2800" dirty="0" smtClean="0">
                <a:latin typeface="Times New Roman"/>
                <a:cs typeface="Times New Roman"/>
              </a:rPr>
              <a:t>behind </a:t>
            </a:r>
            <a:endParaRPr lang="en-US" sz="2800" dirty="0" smtClean="0">
              <a:latin typeface="Times New Roman"/>
              <a:cs typeface="Times New Roman"/>
            </a:endParaRPr>
          </a:p>
          <a:p>
            <a:r>
              <a:rPr lang="en-US" sz="2800" dirty="0" smtClean="0">
                <a:latin typeface="Times New Roman"/>
                <a:cs typeface="Times New Roman"/>
              </a:rPr>
              <a:t>closed </a:t>
            </a:r>
            <a:r>
              <a:rPr lang="en-US" sz="2800" dirty="0" smtClean="0">
                <a:latin typeface="Times New Roman"/>
                <a:cs typeface="Times New Roman"/>
              </a:rPr>
              <a:t>doors!). </a:t>
            </a:r>
            <a:endParaRPr lang="en-CA" sz="2800" dirty="0">
              <a:latin typeface="Times New Roman"/>
              <a:cs typeface="Times New Roman"/>
            </a:endParaRPr>
          </a:p>
        </p:txBody>
      </p:sp>
      <p:sp>
        <p:nvSpPr>
          <p:cNvPr id="9" name="TextBox 8"/>
          <p:cNvSpPr txBox="1"/>
          <p:nvPr/>
        </p:nvSpPr>
        <p:spPr>
          <a:xfrm>
            <a:off x="683568" y="1196752"/>
            <a:ext cx="7776864" cy="630942"/>
          </a:xfrm>
          <a:prstGeom prst="rect">
            <a:avLst/>
          </a:prstGeom>
          <a:noFill/>
        </p:spPr>
        <p:txBody>
          <a:bodyPr wrap="square" rtlCol="0">
            <a:spAutoFit/>
          </a:bodyPr>
          <a:lstStyle/>
          <a:p>
            <a:pPr algn="ctr"/>
            <a:r>
              <a:rPr lang="en-US" sz="3500" b="1" dirty="0" smtClean="0">
                <a:latin typeface="Times New Roman"/>
                <a:cs typeface="Times New Roman"/>
              </a:rPr>
              <a:t>Theme: Empathy</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4: JACK</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20237935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2060848"/>
            <a:ext cx="8229600" cy="3785652"/>
          </a:xfrm>
          <a:prstGeom prst="rect">
            <a:avLst/>
          </a:prstGeom>
          <a:noFill/>
        </p:spPr>
        <p:txBody>
          <a:bodyPr wrap="square" rtlCol="0">
            <a:spAutoFit/>
          </a:bodyPr>
          <a:lstStyle/>
          <a:p>
            <a:r>
              <a:rPr lang="en-US" sz="3000" dirty="0" smtClean="0">
                <a:latin typeface="Times New Roman"/>
                <a:cs typeface="Times New Roman"/>
              </a:rPr>
              <a:t>Justin’s section of the novel does not use any uppercase letters.  This writing style mirrors his personality.  He is quiet and low-impact on the surface, but there is still a lot of deep and positive character traits if you look more closely.  The writing style also reflects the writing of the digital age (texting, emailing) which doesn’t </a:t>
            </a:r>
            <a:endParaRPr lang="en-US" sz="3000" dirty="0" smtClean="0">
              <a:latin typeface="Times New Roman"/>
              <a:cs typeface="Times New Roman"/>
            </a:endParaRPr>
          </a:p>
          <a:p>
            <a:r>
              <a:rPr lang="en-US" sz="3000" dirty="0" smtClean="0">
                <a:latin typeface="Times New Roman"/>
                <a:cs typeface="Times New Roman"/>
              </a:rPr>
              <a:t>always </a:t>
            </a:r>
            <a:r>
              <a:rPr lang="en-US" sz="3000" dirty="0" smtClean="0">
                <a:latin typeface="Times New Roman"/>
                <a:cs typeface="Times New Roman"/>
              </a:rPr>
              <a:t>follow grammar conventions. </a:t>
            </a:r>
            <a:endParaRPr lang="en-CA" sz="3000" dirty="0">
              <a:latin typeface="Times New Roman"/>
              <a:cs typeface="Times New Roman"/>
            </a:endParaRPr>
          </a:p>
        </p:txBody>
      </p:sp>
      <p:sp>
        <p:nvSpPr>
          <p:cNvPr id="9" name="TextBox 8"/>
          <p:cNvSpPr txBox="1"/>
          <p:nvPr/>
        </p:nvSpPr>
        <p:spPr>
          <a:xfrm>
            <a:off x="755576" y="1357898"/>
            <a:ext cx="7776864" cy="630942"/>
          </a:xfrm>
          <a:prstGeom prst="rect">
            <a:avLst/>
          </a:prstGeom>
          <a:noFill/>
        </p:spPr>
        <p:txBody>
          <a:bodyPr wrap="square" rtlCol="0">
            <a:spAutoFit/>
          </a:bodyPr>
          <a:lstStyle/>
          <a:p>
            <a:pPr algn="ctr"/>
            <a:r>
              <a:rPr lang="en-US" sz="3500" b="1" dirty="0" smtClean="0">
                <a:latin typeface="Times New Roman"/>
                <a:cs typeface="Times New Roman"/>
              </a:rPr>
              <a:t>Writing Style</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5: JUSTIN</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22852843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2006838"/>
            <a:ext cx="8229600" cy="3400931"/>
          </a:xfrm>
          <a:prstGeom prst="rect">
            <a:avLst/>
          </a:prstGeom>
          <a:noFill/>
        </p:spPr>
        <p:txBody>
          <a:bodyPr wrap="square" rtlCol="0">
            <a:spAutoFit/>
          </a:bodyPr>
          <a:lstStyle/>
          <a:p>
            <a:pPr>
              <a:lnSpc>
                <a:spcPct val="120000"/>
              </a:lnSpc>
            </a:pPr>
            <a:r>
              <a:rPr lang="en-US" sz="3000" dirty="0" smtClean="0">
                <a:latin typeface="Times New Roman"/>
                <a:cs typeface="Times New Roman"/>
              </a:rPr>
              <a:t>Although Justin doesn’t play a major role in the story, he is still important to the narrative.  He is a loving and sensitive person who cares about others.  He shows this in his sensitivity to Via’s feelings about August and in his defense of Jack against his bullies.  </a:t>
            </a:r>
            <a:endParaRPr lang="en-CA" sz="3000" dirty="0">
              <a:latin typeface="Times New Roman"/>
              <a:cs typeface="Times New Roman"/>
            </a:endParaRPr>
          </a:p>
        </p:txBody>
      </p:sp>
      <p:sp>
        <p:nvSpPr>
          <p:cNvPr id="9" name="TextBox 8"/>
          <p:cNvSpPr txBox="1"/>
          <p:nvPr/>
        </p:nvSpPr>
        <p:spPr>
          <a:xfrm>
            <a:off x="755576" y="1357898"/>
            <a:ext cx="7776864" cy="630942"/>
          </a:xfrm>
          <a:prstGeom prst="rect">
            <a:avLst/>
          </a:prstGeom>
          <a:noFill/>
        </p:spPr>
        <p:txBody>
          <a:bodyPr wrap="square" rtlCol="0">
            <a:spAutoFit/>
          </a:bodyPr>
          <a:lstStyle/>
          <a:p>
            <a:pPr algn="ctr"/>
            <a:r>
              <a:rPr lang="en-US" sz="3500" b="1" dirty="0" smtClean="0">
                <a:latin typeface="Times New Roman"/>
                <a:cs typeface="Times New Roman"/>
              </a:rPr>
              <a:t>Characterization</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5: JUSTIN</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4227431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72816"/>
            <a:ext cx="8229600" cy="4247316"/>
          </a:xfrm>
          <a:prstGeom prst="rect">
            <a:avLst/>
          </a:prstGeom>
          <a:noFill/>
        </p:spPr>
        <p:txBody>
          <a:bodyPr wrap="square" rtlCol="0">
            <a:spAutoFit/>
          </a:bodyPr>
          <a:lstStyle/>
          <a:p>
            <a:r>
              <a:rPr lang="en-US" sz="2700" dirty="0" err="1" smtClean="0">
                <a:latin typeface="Times New Roman"/>
                <a:cs typeface="Times New Roman"/>
              </a:rPr>
              <a:t>Auggie’s</a:t>
            </a:r>
            <a:r>
              <a:rPr lang="en-US" sz="2700" dirty="0" smtClean="0">
                <a:latin typeface="Times New Roman"/>
                <a:cs typeface="Times New Roman"/>
              </a:rPr>
              <a:t> family is incredibly loving and nurturing.  August’s relationship on his parents and sister are unconditional and have allowed him the courage to go to school. When he learns that his sister does not want him at her play, this is heartbreaking to him.  He waits in his room to be comforted by his family, and is surprised that no one comes.  Although Daisy’s death is tragic, it also brings the family closer </a:t>
            </a:r>
            <a:r>
              <a:rPr lang="en-US" sz="2700" dirty="0" smtClean="0">
                <a:latin typeface="Times New Roman"/>
                <a:cs typeface="Times New Roman"/>
              </a:rPr>
              <a:t>together </a:t>
            </a:r>
            <a:r>
              <a:rPr lang="en-US" sz="2700" dirty="0" smtClean="0">
                <a:latin typeface="Times New Roman"/>
                <a:cs typeface="Times New Roman"/>
              </a:rPr>
              <a:t>and makes </a:t>
            </a:r>
            <a:endParaRPr lang="en-US" sz="2700" dirty="0" smtClean="0">
              <a:latin typeface="Times New Roman"/>
              <a:cs typeface="Times New Roman"/>
            </a:endParaRPr>
          </a:p>
          <a:p>
            <a:r>
              <a:rPr lang="en-US" sz="2700" dirty="0" smtClean="0">
                <a:latin typeface="Times New Roman"/>
                <a:cs typeface="Times New Roman"/>
              </a:rPr>
              <a:t>Via </a:t>
            </a:r>
            <a:r>
              <a:rPr lang="en-US" sz="2700" dirty="0" smtClean="0">
                <a:latin typeface="Times New Roman"/>
                <a:cs typeface="Times New Roman"/>
              </a:rPr>
              <a:t>realize that family </a:t>
            </a:r>
            <a:r>
              <a:rPr lang="en-US" sz="2700" dirty="0" smtClean="0">
                <a:latin typeface="Times New Roman"/>
                <a:cs typeface="Times New Roman"/>
              </a:rPr>
              <a:t>is </a:t>
            </a:r>
            <a:r>
              <a:rPr lang="en-US" sz="2700" dirty="0" smtClean="0">
                <a:latin typeface="Times New Roman"/>
                <a:cs typeface="Times New Roman"/>
              </a:rPr>
              <a:t>more important than </a:t>
            </a:r>
            <a:endParaRPr lang="en-US" sz="2700" dirty="0" smtClean="0">
              <a:latin typeface="Times New Roman"/>
              <a:cs typeface="Times New Roman"/>
            </a:endParaRPr>
          </a:p>
          <a:p>
            <a:r>
              <a:rPr lang="en-US" sz="2700" dirty="0" smtClean="0">
                <a:latin typeface="Times New Roman"/>
                <a:cs typeface="Times New Roman"/>
              </a:rPr>
              <a:t>her </a:t>
            </a:r>
            <a:r>
              <a:rPr lang="en-US" sz="2700" dirty="0" smtClean="0">
                <a:latin typeface="Times New Roman"/>
                <a:cs typeface="Times New Roman"/>
              </a:rPr>
              <a:t>worries about </a:t>
            </a:r>
            <a:r>
              <a:rPr lang="en-US" sz="2700" dirty="0" smtClean="0">
                <a:latin typeface="Times New Roman"/>
                <a:cs typeface="Times New Roman"/>
              </a:rPr>
              <a:t>the </a:t>
            </a:r>
            <a:r>
              <a:rPr lang="en-US" sz="2700" dirty="0" smtClean="0">
                <a:latin typeface="Times New Roman"/>
                <a:cs typeface="Times New Roman"/>
              </a:rPr>
              <a:t>play.</a:t>
            </a:r>
            <a:endParaRPr lang="en-CA" sz="2700" dirty="0">
              <a:latin typeface="Times New Roman"/>
              <a:cs typeface="Times New Roman"/>
            </a:endParaRPr>
          </a:p>
        </p:txBody>
      </p:sp>
      <p:sp>
        <p:nvSpPr>
          <p:cNvPr id="9" name="TextBox 8"/>
          <p:cNvSpPr txBox="1"/>
          <p:nvPr/>
        </p:nvSpPr>
        <p:spPr>
          <a:xfrm>
            <a:off x="755576" y="1196752"/>
            <a:ext cx="7776864" cy="630942"/>
          </a:xfrm>
          <a:prstGeom prst="rect">
            <a:avLst/>
          </a:prstGeom>
          <a:noFill/>
        </p:spPr>
        <p:txBody>
          <a:bodyPr wrap="square" rtlCol="0">
            <a:spAutoFit/>
          </a:bodyPr>
          <a:lstStyle/>
          <a:p>
            <a:pPr algn="ctr"/>
            <a:r>
              <a:rPr lang="en-US" sz="3500" b="1" dirty="0" smtClean="0">
                <a:latin typeface="Times New Roman"/>
                <a:cs typeface="Times New Roman"/>
              </a:rPr>
              <a:t>Theme: Family</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2" name="TextBox 21"/>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6: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26002675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grpSp>
        <p:nvGrpSpPr>
          <p:cNvPr id="3" name="Group 2"/>
          <p:cNvGrpSpPr/>
          <p:nvPr/>
        </p:nvGrpSpPr>
        <p:grpSpPr>
          <a:xfrm>
            <a:off x="152400" y="152400"/>
            <a:ext cx="8839200" cy="6634554"/>
            <a:chOff x="152400" y="152400"/>
            <a:chExt cx="8839200" cy="6634554"/>
          </a:xfrm>
        </p:grpSpPr>
        <p:sp>
          <p:nvSpPr>
            <p:cNvPr id="12" name="Rectangle 11"/>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Rectangle 12"/>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16" name="TextBox 15"/>
          <p:cNvSpPr txBox="1"/>
          <p:nvPr/>
        </p:nvSpPr>
        <p:spPr>
          <a:xfrm>
            <a:off x="539552" y="2013515"/>
            <a:ext cx="8229600" cy="3431709"/>
          </a:xfrm>
          <a:prstGeom prst="rect">
            <a:avLst/>
          </a:prstGeom>
          <a:noFill/>
        </p:spPr>
        <p:txBody>
          <a:bodyPr wrap="square" rtlCol="0">
            <a:spAutoFit/>
          </a:bodyPr>
          <a:lstStyle/>
          <a:p>
            <a:r>
              <a:rPr lang="en-US" sz="3100" dirty="0" smtClean="0">
                <a:latin typeface="Times New Roman"/>
                <a:cs typeface="Times New Roman"/>
              </a:rPr>
              <a:t>The theme of appearance </a:t>
            </a:r>
            <a:r>
              <a:rPr lang="en-US" sz="3100" dirty="0" err="1" smtClean="0">
                <a:latin typeface="Times New Roman"/>
                <a:cs typeface="Times New Roman"/>
              </a:rPr>
              <a:t>vs</a:t>
            </a:r>
            <a:r>
              <a:rPr lang="en-US" sz="3100" dirty="0" smtClean="0">
                <a:latin typeface="Times New Roman"/>
                <a:cs typeface="Times New Roman"/>
              </a:rPr>
              <a:t> reality emerges in this part of the novel when August discusses how he feels about himself compared to how others view him.  He says “I think the only person in the world who realizes how ordinary I am is me” (3).  To the rest of the world, August is not ordinary, but in reality </a:t>
            </a:r>
            <a:r>
              <a:rPr lang="en-US" sz="3100" dirty="0" smtClean="0">
                <a:latin typeface="Times New Roman"/>
                <a:cs typeface="Times New Roman"/>
              </a:rPr>
              <a:t>August </a:t>
            </a:r>
            <a:r>
              <a:rPr lang="en-US" sz="3100" dirty="0" smtClean="0">
                <a:latin typeface="Times New Roman"/>
                <a:cs typeface="Times New Roman"/>
              </a:rPr>
              <a:t>is just like anyone else! </a:t>
            </a:r>
            <a:endParaRPr lang="en-CA" sz="3100" dirty="0">
              <a:latin typeface="Times New Roman"/>
              <a:cs typeface="Times New Roman"/>
            </a:endParaRPr>
          </a:p>
        </p:txBody>
      </p:sp>
      <p:sp>
        <p:nvSpPr>
          <p:cNvPr id="2" name="TextBox 1"/>
          <p:cNvSpPr txBox="1"/>
          <p:nvPr/>
        </p:nvSpPr>
        <p:spPr>
          <a:xfrm>
            <a:off x="539552"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Theme: Appearance </a:t>
            </a:r>
            <a:r>
              <a:rPr lang="en-US" sz="3500" b="1" dirty="0" err="1" smtClean="0">
                <a:latin typeface="Times New Roman"/>
                <a:cs typeface="Times New Roman"/>
              </a:rPr>
              <a:t>vs</a:t>
            </a:r>
            <a:r>
              <a:rPr lang="en-US" sz="3500" b="1" dirty="0" smtClean="0">
                <a:latin typeface="Times New Roman"/>
                <a:cs typeface="Times New Roman"/>
              </a:rPr>
              <a:t> Reality </a:t>
            </a:r>
            <a:endParaRPr lang="en-US" sz="3500" b="1" dirty="0">
              <a:latin typeface="Times New Roman"/>
              <a:cs typeface="Times New Roman"/>
            </a:endParaRP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sp>
        <p:nvSpPr>
          <p:cNvPr id="17" name="TextBox 16"/>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1: AUGUST</a:t>
            </a:r>
            <a:endParaRPr lang="en-US" sz="6500" b="1" dirty="0">
              <a:solidFill>
                <a:srgbClr val="A8184B"/>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34946"/>
            <a:ext cx="8229600" cy="4401205"/>
          </a:xfrm>
          <a:prstGeom prst="rect">
            <a:avLst/>
          </a:prstGeom>
          <a:noFill/>
        </p:spPr>
        <p:txBody>
          <a:bodyPr wrap="square" rtlCol="0">
            <a:spAutoFit/>
          </a:bodyPr>
          <a:lstStyle/>
          <a:p>
            <a:r>
              <a:rPr lang="en-US" sz="2800" dirty="0" smtClean="0">
                <a:latin typeface="Times New Roman"/>
                <a:cs typeface="Times New Roman"/>
              </a:rPr>
              <a:t>By this point in the novel, August has had to suffer a great deal of hardships.  Not only has he has been stared at, called names, and betrayed by friends, but he has also suffered 27 surgeries and deals with hearing loss (until he gets the hearing aids that is!).  Through all this, Auggie is able to keep a positive attitude and remain optimistic.  He does sometimes wish for a normal life, but he does not </a:t>
            </a:r>
            <a:r>
              <a:rPr lang="en-US" sz="2800" dirty="0" smtClean="0">
                <a:latin typeface="Times New Roman"/>
                <a:cs typeface="Times New Roman"/>
              </a:rPr>
              <a:t>give </a:t>
            </a:r>
            <a:r>
              <a:rPr lang="en-US" sz="2800" dirty="0" smtClean="0">
                <a:latin typeface="Times New Roman"/>
                <a:cs typeface="Times New Roman"/>
              </a:rPr>
              <a:t>up no matter what.  </a:t>
            </a:r>
            <a:endParaRPr lang="en-US" sz="2800" dirty="0" smtClean="0">
              <a:latin typeface="Times New Roman"/>
              <a:cs typeface="Times New Roman"/>
            </a:endParaRPr>
          </a:p>
          <a:p>
            <a:r>
              <a:rPr lang="en-US" sz="2800" dirty="0" smtClean="0">
                <a:latin typeface="Times New Roman"/>
                <a:cs typeface="Times New Roman"/>
              </a:rPr>
              <a:t>He is </a:t>
            </a:r>
            <a:r>
              <a:rPr lang="en-US" sz="2800" dirty="0" smtClean="0">
                <a:latin typeface="Times New Roman"/>
                <a:cs typeface="Times New Roman"/>
              </a:rPr>
              <a:t>a </a:t>
            </a:r>
            <a:r>
              <a:rPr lang="en-US" sz="2800" dirty="0" smtClean="0">
                <a:latin typeface="Times New Roman"/>
                <a:cs typeface="Times New Roman"/>
              </a:rPr>
              <a:t>symbol for </a:t>
            </a:r>
            <a:r>
              <a:rPr lang="en-US" sz="2800" dirty="0" smtClean="0">
                <a:latin typeface="Times New Roman"/>
                <a:cs typeface="Times New Roman"/>
              </a:rPr>
              <a:t>perseverance in the </a:t>
            </a:r>
            <a:endParaRPr lang="en-US" sz="2800" dirty="0" smtClean="0">
              <a:latin typeface="Times New Roman"/>
              <a:cs typeface="Times New Roman"/>
            </a:endParaRPr>
          </a:p>
          <a:p>
            <a:r>
              <a:rPr lang="en-US" sz="2800" dirty="0" smtClean="0">
                <a:latin typeface="Times New Roman"/>
                <a:cs typeface="Times New Roman"/>
              </a:rPr>
              <a:t>face </a:t>
            </a:r>
            <a:r>
              <a:rPr lang="en-US" sz="2800" dirty="0" smtClean="0">
                <a:latin typeface="Times New Roman"/>
                <a:cs typeface="Times New Roman"/>
              </a:rPr>
              <a:t>of hardship.</a:t>
            </a:r>
            <a:endParaRPr lang="en-CA" sz="2800" dirty="0">
              <a:latin typeface="Times New Roman"/>
              <a:cs typeface="Times New Roman"/>
            </a:endParaRPr>
          </a:p>
        </p:txBody>
      </p:sp>
      <p:sp>
        <p:nvSpPr>
          <p:cNvPr id="9" name="TextBox 8"/>
          <p:cNvSpPr txBox="1"/>
          <p:nvPr/>
        </p:nvSpPr>
        <p:spPr>
          <a:xfrm>
            <a:off x="755576" y="1196752"/>
            <a:ext cx="7776864" cy="630942"/>
          </a:xfrm>
          <a:prstGeom prst="rect">
            <a:avLst/>
          </a:prstGeom>
          <a:noFill/>
        </p:spPr>
        <p:txBody>
          <a:bodyPr wrap="square" rtlCol="0">
            <a:spAutoFit/>
          </a:bodyPr>
          <a:lstStyle/>
          <a:p>
            <a:pPr algn="ctr"/>
            <a:r>
              <a:rPr lang="en-US" sz="3500" b="1" dirty="0" smtClean="0">
                <a:latin typeface="Times New Roman"/>
                <a:cs typeface="Times New Roman"/>
              </a:rPr>
              <a:t>Theme: Suffering</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6: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8577195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905793"/>
            <a:ext cx="8229600" cy="3876958"/>
          </a:xfrm>
          <a:prstGeom prst="rect">
            <a:avLst/>
          </a:prstGeom>
          <a:noFill/>
        </p:spPr>
        <p:txBody>
          <a:bodyPr wrap="square" rtlCol="0">
            <a:spAutoFit/>
          </a:bodyPr>
          <a:lstStyle/>
          <a:p>
            <a:pPr>
              <a:lnSpc>
                <a:spcPct val="110000"/>
              </a:lnSpc>
            </a:pPr>
            <a:r>
              <a:rPr lang="en-US" sz="2800" dirty="0" smtClean="0">
                <a:latin typeface="Times New Roman"/>
                <a:cs typeface="Times New Roman"/>
              </a:rPr>
              <a:t>As seen in the multiple references to the movies, </a:t>
            </a:r>
          </a:p>
          <a:p>
            <a:pPr>
              <a:lnSpc>
                <a:spcPct val="110000"/>
              </a:lnSpc>
            </a:pPr>
            <a:r>
              <a:rPr lang="en-US" sz="2800" i="1" dirty="0" smtClean="0">
                <a:latin typeface="Times New Roman"/>
                <a:cs typeface="Times New Roman"/>
              </a:rPr>
              <a:t>Star Wars </a:t>
            </a:r>
            <a:r>
              <a:rPr lang="en-US" sz="2800" dirty="0" smtClean="0">
                <a:latin typeface="Times New Roman"/>
                <a:cs typeface="Times New Roman"/>
              </a:rPr>
              <a:t>plays an important role in August’s life.  August relates and identifies with </a:t>
            </a:r>
            <a:r>
              <a:rPr lang="en-US" sz="2800" i="1" dirty="0" smtClean="0">
                <a:latin typeface="Times New Roman"/>
                <a:cs typeface="Times New Roman"/>
              </a:rPr>
              <a:t>Star Wars’ </a:t>
            </a:r>
            <a:r>
              <a:rPr lang="en-US" sz="2800" dirty="0" smtClean="0">
                <a:latin typeface="Times New Roman"/>
                <a:cs typeface="Times New Roman"/>
              </a:rPr>
              <a:t>characters because they are all different in appearance, yet they are all (for the most part) accepting of one another.  Auggie aspires to be fearless like the characters in the series, face challenges heroically, and to be accepting </a:t>
            </a:r>
          </a:p>
          <a:p>
            <a:pPr>
              <a:lnSpc>
                <a:spcPct val="110000"/>
              </a:lnSpc>
            </a:pPr>
            <a:r>
              <a:rPr lang="en-US" sz="2800" dirty="0" smtClean="0">
                <a:latin typeface="Times New Roman"/>
                <a:cs typeface="Times New Roman"/>
              </a:rPr>
              <a:t>of his own identity.</a:t>
            </a:r>
            <a:endParaRPr lang="en-CA" sz="2800" dirty="0">
              <a:latin typeface="Times New Roman"/>
              <a:cs typeface="Times New Roman"/>
            </a:endParaRPr>
          </a:p>
        </p:txBody>
      </p:sp>
      <p:sp>
        <p:nvSpPr>
          <p:cNvPr id="9" name="TextBox 8"/>
          <p:cNvSpPr txBox="1"/>
          <p:nvPr/>
        </p:nvSpPr>
        <p:spPr>
          <a:xfrm>
            <a:off x="683568" y="1284729"/>
            <a:ext cx="7776864" cy="630942"/>
          </a:xfrm>
          <a:prstGeom prst="rect">
            <a:avLst/>
          </a:prstGeom>
          <a:noFill/>
        </p:spPr>
        <p:txBody>
          <a:bodyPr wrap="square" rtlCol="0">
            <a:spAutoFit/>
          </a:bodyPr>
          <a:lstStyle/>
          <a:p>
            <a:pPr algn="ctr"/>
            <a:r>
              <a:rPr lang="en-US" sz="3500" b="1" dirty="0" smtClean="0">
                <a:latin typeface="Times New Roman"/>
                <a:cs typeface="Times New Roman"/>
              </a:rPr>
              <a:t>Important Ideas: Star Wars</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6: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1399644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69035"/>
            <a:ext cx="8229600" cy="4324261"/>
          </a:xfrm>
          <a:prstGeom prst="rect">
            <a:avLst/>
          </a:prstGeom>
          <a:noFill/>
        </p:spPr>
        <p:txBody>
          <a:bodyPr wrap="square" rtlCol="0">
            <a:spAutoFit/>
          </a:bodyPr>
          <a:lstStyle/>
          <a:p>
            <a:r>
              <a:rPr lang="en-US" sz="2500" dirty="0" smtClean="0">
                <a:latin typeface="Times New Roman"/>
                <a:cs typeface="Times New Roman"/>
              </a:rPr>
              <a:t>At first, Miranda is not the most likeable character.  She turns her back on Via for what seems like no particular reason.  In these chapters, the readers get a deeper look into her character.  Miranda feels alone and abandoned by her family and, at camp, she sees an opportunity to build a new identity for herself. As a result, she becomes a more sympathetic character. Through her lies at camp, and losing her friendship with Via, she realizes how important the Pullman family truly is to her life.  When she </a:t>
            </a:r>
            <a:r>
              <a:rPr lang="en-US" sz="2500" dirty="0" smtClean="0">
                <a:latin typeface="Times New Roman"/>
                <a:cs typeface="Times New Roman"/>
              </a:rPr>
              <a:t>is </a:t>
            </a:r>
            <a:r>
              <a:rPr lang="en-US" sz="2500" dirty="0" smtClean="0">
                <a:latin typeface="Times New Roman"/>
                <a:cs typeface="Times New Roman"/>
              </a:rPr>
              <a:t>reunited with them at the end of </a:t>
            </a:r>
            <a:endParaRPr lang="en-US" sz="2500" dirty="0" smtClean="0">
              <a:latin typeface="Times New Roman"/>
              <a:cs typeface="Times New Roman"/>
            </a:endParaRPr>
          </a:p>
          <a:p>
            <a:r>
              <a:rPr lang="en-US" sz="2500" dirty="0" smtClean="0">
                <a:latin typeface="Times New Roman"/>
                <a:cs typeface="Times New Roman"/>
              </a:rPr>
              <a:t>this </a:t>
            </a:r>
            <a:r>
              <a:rPr lang="en-US" sz="2500" dirty="0" smtClean="0">
                <a:latin typeface="Times New Roman"/>
                <a:cs typeface="Times New Roman"/>
              </a:rPr>
              <a:t>part of </a:t>
            </a:r>
            <a:r>
              <a:rPr lang="en-US" sz="2500" dirty="0" smtClean="0">
                <a:latin typeface="Times New Roman"/>
                <a:cs typeface="Times New Roman"/>
              </a:rPr>
              <a:t>the </a:t>
            </a:r>
            <a:r>
              <a:rPr lang="en-US" sz="2500" dirty="0" smtClean="0">
                <a:latin typeface="Times New Roman"/>
                <a:cs typeface="Times New Roman"/>
              </a:rPr>
              <a:t>novel, the reader feels a sense of </a:t>
            </a:r>
            <a:endParaRPr lang="en-US" sz="2500" dirty="0" smtClean="0">
              <a:latin typeface="Times New Roman"/>
              <a:cs typeface="Times New Roman"/>
            </a:endParaRPr>
          </a:p>
          <a:p>
            <a:r>
              <a:rPr lang="en-US" sz="2500" dirty="0" smtClean="0">
                <a:latin typeface="Times New Roman"/>
                <a:cs typeface="Times New Roman"/>
              </a:rPr>
              <a:t>relief </a:t>
            </a:r>
            <a:r>
              <a:rPr lang="en-US" sz="2500" dirty="0" smtClean="0">
                <a:latin typeface="Times New Roman"/>
                <a:cs typeface="Times New Roman"/>
              </a:rPr>
              <a:t>that </a:t>
            </a:r>
            <a:r>
              <a:rPr lang="en-US" sz="2500" dirty="0" smtClean="0">
                <a:latin typeface="Times New Roman"/>
                <a:cs typeface="Times New Roman"/>
              </a:rPr>
              <a:t>Miranda </a:t>
            </a:r>
            <a:r>
              <a:rPr lang="en-US" sz="2500" dirty="0" smtClean="0">
                <a:latin typeface="Times New Roman"/>
                <a:cs typeface="Times New Roman"/>
              </a:rPr>
              <a:t>is finally happy. </a:t>
            </a:r>
            <a:endParaRPr lang="en-CA" sz="2500" dirty="0">
              <a:latin typeface="Times New Roman"/>
              <a:cs typeface="Times New Roman"/>
            </a:endParaRPr>
          </a:p>
        </p:txBody>
      </p:sp>
      <p:sp>
        <p:nvSpPr>
          <p:cNvPr id="9" name="TextBox 8"/>
          <p:cNvSpPr txBox="1"/>
          <p:nvPr/>
        </p:nvSpPr>
        <p:spPr>
          <a:xfrm>
            <a:off x="755576" y="1213882"/>
            <a:ext cx="7776864" cy="630942"/>
          </a:xfrm>
          <a:prstGeom prst="rect">
            <a:avLst/>
          </a:prstGeom>
          <a:noFill/>
        </p:spPr>
        <p:txBody>
          <a:bodyPr wrap="square" rtlCol="0">
            <a:spAutoFit/>
          </a:bodyPr>
          <a:lstStyle/>
          <a:p>
            <a:pPr algn="ctr"/>
            <a:r>
              <a:rPr lang="en-US" sz="3500" b="1" dirty="0" smtClean="0">
                <a:latin typeface="Times New Roman"/>
                <a:cs typeface="Times New Roman"/>
              </a:rPr>
              <a:t>Characterization</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7: MIRANDA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41827964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18514"/>
            <a:ext cx="8229600" cy="4662814"/>
          </a:xfrm>
          <a:prstGeom prst="rect">
            <a:avLst/>
          </a:prstGeom>
          <a:noFill/>
        </p:spPr>
        <p:txBody>
          <a:bodyPr wrap="square" rtlCol="0">
            <a:spAutoFit/>
          </a:bodyPr>
          <a:lstStyle/>
          <a:p>
            <a:r>
              <a:rPr lang="en-US" sz="2700" dirty="0" smtClean="0">
                <a:latin typeface="Times New Roman"/>
                <a:cs typeface="Times New Roman"/>
              </a:rPr>
              <a:t>Miranda’s transition into high school is difficult as she struggles between her desire to be popular and her true friendship with Via.  When she arrives home from camp, </a:t>
            </a:r>
            <a:r>
              <a:rPr lang="en-US" sz="2700" dirty="0">
                <a:latin typeface="Times New Roman"/>
                <a:cs typeface="Times New Roman"/>
              </a:rPr>
              <a:t>s</a:t>
            </a:r>
            <a:r>
              <a:rPr lang="en-US" sz="2700" dirty="0" smtClean="0">
                <a:latin typeface="Times New Roman"/>
                <a:cs typeface="Times New Roman"/>
              </a:rPr>
              <a:t>he says that “Ella never really asked [her] about things.  She was an easier friend to have in that way.  She </a:t>
            </a:r>
            <a:r>
              <a:rPr lang="en-US" sz="2700" dirty="0" err="1" smtClean="0">
                <a:latin typeface="Times New Roman"/>
                <a:cs typeface="Times New Roman"/>
              </a:rPr>
              <a:t>wasn</a:t>
            </a:r>
            <a:r>
              <a:rPr lang="fr-FR" sz="2700" dirty="0" smtClean="0">
                <a:latin typeface="Times New Roman"/>
                <a:cs typeface="Times New Roman"/>
              </a:rPr>
              <a:t>’</a:t>
            </a:r>
            <a:r>
              <a:rPr lang="en-US" sz="2700" dirty="0">
                <a:latin typeface="Times New Roman"/>
                <a:cs typeface="Times New Roman"/>
              </a:rPr>
              <a:t>t</a:t>
            </a:r>
            <a:r>
              <a:rPr lang="en-US" sz="2700" dirty="0" smtClean="0">
                <a:latin typeface="Times New Roman"/>
                <a:cs typeface="Times New Roman"/>
              </a:rPr>
              <a:t> serious like Via.  She was fun” (238).   Miranda avoids the difficult conversations and takes the easier path, but she soon realizes that the easier path is not always </a:t>
            </a:r>
            <a:endParaRPr lang="en-US" sz="2700" dirty="0" smtClean="0">
              <a:latin typeface="Times New Roman"/>
              <a:cs typeface="Times New Roman"/>
            </a:endParaRPr>
          </a:p>
          <a:p>
            <a:r>
              <a:rPr lang="en-US" sz="2700" dirty="0" smtClean="0">
                <a:latin typeface="Times New Roman"/>
                <a:cs typeface="Times New Roman"/>
              </a:rPr>
              <a:t>the </a:t>
            </a:r>
            <a:r>
              <a:rPr lang="en-US" sz="2700" dirty="0" smtClean="0">
                <a:latin typeface="Times New Roman"/>
                <a:cs typeface="Times New Roman"/>
              </a:rPr>
              <a:t>best choice.  Her </a:t>
            </a:r>
            <a:r>
              <a:rPr lang="en-US" sz="2700" dirty="0" smtClean="0">
                <a:latin typeface="Times New Roman"/>
                <a:cs typeface="Times New Roman"/>
              </a:rPr>
              <a:t>decision </a:t>
            </a:r>
            <a:r>
              <a:rPr lang="en-US" sz="2700" dirty="0" smtClean="0">
                <a:latin typeface="Times New Roman"/>
                <a:cs typeface="Times New Roman"/>
              </a:rPr>
              <a:t>to let Via be in </a:t>
            </a:r>
            <a:endParaRPr lang="en-US" sz="2700" dirty="0" smtClean="0">
              <a:latin typeface="Times New Roman"/>
              <a:cs typeface="Times New Roman"/>
            </a:endParaRPr>
          </a:p>
          <a:p>
            <a:r>
              <a:rPr lang="en-US" sz="2700" dirty="0" smtClean="0">
                <a:latin typeface="Times New Roman"/>
                <a:cs typeface="Times New Roman"/>
              </a:rPr>
              <a:t>the </a:t>
            </a:r>
            <a:r>
              <a:rPr lang="en-US" sz="2700" dirty="0" smtClean="0">
                <a:latin typeface="Times New Roman"/>
                <a:cs typeface="Times New Roman"/>
              </a:rPr>
              <a:t>play is </a:t>
            </a:r>
            <a:r>
              <a:rPr lang="en-US" sz="2700" dirty="0" smtClean="0">
                <a:latin typeface="Times New Roman"/>
                <a:cs typeface="Times New Roman"/>
              </a:rPr>
              <a:t>her </a:t>
            </a:r>
            <a:r>
              <a:rPr lang="en-US" sz="2700" dirty="0" smtClean="0">
                <a:latin typeface="Times New Roman"/>
                <a:cs typeface="Times New Roman"/>
              </a:rPr>
              <a:t>way </a:t>
            </a:r>
            <a:r>
              <a:rPr lang="en-US" sz="2700" dirty="0" smtClean="0">
                <a:latin typeface="Times New Roman"/>
                <a:cs typeface="Times New Roman"/>
              </a:rPr>
              <a:t>of apologizing for turning </a:t>
            </a:r>
          </a:p>
          <a:p>
            <a:r>
              <a:rPr lang="en-US" sz="2700" dirty="0" smtClean="0">
                <a:latin typeface="Times New Roman"/>
                <a:cs typeface="Times New Roman"/>
              </a:rPr>
              <a:t>her back on her. </a:t>
            </a:r>
            <a:endParaRPr lang="en-CA" sz="2700" dirty="0">
              <a:latin typeface="Times New Roman"/>
              <a:cs typeface="Times New Roman"/>
            </a:endParaRPr>
          </a:p>
        </p:txBody>
      </p:sp>
      <p:sp>
        <p:nvSpPr>
          <p:cNvPr id="9" name="TextBox 8"/>
          <p:cNvSpPr txBox="1"/>
          <p:nvPr/>
        </p:nvSpPr>
        <p:spPr>
          <a:xfrm>
            <a:off x="683568" y="1159580"/>
            <a:ext cx="7776864" cy="630942"/>
          </a:xfrm>
          <a:prstGeom prst="rect">
            <a:avLst/>
          </a:prstGeom>
          <a:noFill/>
        </p:spPr>
        <p:txBody>
          <a:bodyPr wrap="square" rtlCol="0">
            <a:spAutoFit/>
          </a:bodyPr>
          <a:lstStyle/>
          <a:p>
            <a:pPr algn="ctr"/>
            <a:r>
              <a:rPr lang="en-US" sz="3500" b="1" dirty="0" smtClean="0">
                <a:latin typeface="Times New Roman"/>
                <a:cs typeface="Times New Roman"/>
              </a:rPr>
              <a:t>Theme: Friendship</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7: MIRANDA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25811158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45980"/>
            <a:ext cx="8229600" cy="4247316"/>
          </a:xfrm>
          <a:prstGeom prst="rect">
            <a:avLst/>
          </a:prstGeom>
          <a:noFill/>
        </p:spPr>
        <p:txBody>
          <a:bodyPr wrap="square" rtlCol="0">
            <a:spAutoFit/>
          </a:bodyPr>
          <a:lstStyle/>
          <a:p>
            <a:r>
              <a:rPr lang="en-CA" sz="2700" dirty="0" smtClean="0">
                <a:latin typeface="Times New Roman"/>
                <a:cs typeface="Times New Roman"/>
              </a:rPr>
              <a:t>August’s reliance on his family has been steadfast since the day he was born.  This is shown in the fact that he has never spent a night away from them since he was born.  For August to find his place in the world, he has to get outside of his comfort zone and interact with others.  The nature retreat is one way that he does this.  Although he is nervous, his family encourages and supports him and he feels more comfortable. </a:t>
            </a:r>
            <a:r>
              <a:rPr lang="en-CA" sz="2700" dirty="0" smtClean="0">
                <a:latin typeface="Times New Roman"/>
                <a:cs typeface="Times New Roman"/>
              </a:rPr>
              <a:t>Leaving </a:t>
            </a:r>
            <a:r>
              <a:rPr lang="en-CA" sz="2700" dirty="0" smtClean="0">
                <a:latin typeface="Times New Roman"/>
                <a:cs typeface="Times New Roman"/>
              </a:rPr>
              <a:t>his stuffed </a:t>
            </a:r>
            <a:endParaRPr lang="en-CA" sz="2700" dirty="0" smtClean="0">
              <a:latin typeface="Times New Roman"/>
              <a:cs typeface="Times New Roman"/>
            </a:endParaRPr>
          </a:p>
          <a:p>
            <a:r>
              <a:rPr lang="en-CA" sz="2700" dirty="0" smtClean="0">
                <a:latin typeface="Times New Roman"/>
                <a:cs typeface="Times New Roman"/>
              </a:rPr>
              <a:t>bear </a:t>
            </a:r>
            <a:r>
              <a:rPr lang="en-CA" sz="2700" dirty="0" smtClean="0">
                <a:latin typeface="Times New Roman"/>
                <a:cs typeface="Times New Roman"/>
              </a:rPr>
              <a:t>at home is a symbol </a:t>
            </a:r>
            <a:r>
              <a:rPr lang="en-CA" sz="2700" dirty="0" smtClean="0">
                <a:latin typeface="Times New Roman"/>
                <a:cs typeface="Times New Roman"/>
              </a:rPr>
              <a:t>for </a:t>
            </a:r>
            <a:r>
              <a:rPr lang="en-CA" sz="2700" dirty="0" smtClean="0">
                <a:latin typeface="Times New Roman"/>
                <a:cs typeface="Times New Roman"/>
              </a:rPr>
              <a:t>how much he </a:t>
            </a:r>
            <a:endParaRPr lang="en-CA" sz="2700" dirty="0" smtClean="0">
              <a:latin typeface="Times New Roman"/>
              <a:cs typeface="Times New Roman"/>
            </a:endParaRPr>
          </a:p>
          <a:p>
            <a:r>
              <a:rPr lang="en-CA" sz="2700" dirty="0" smtClean="0">
                <a:latin typeface="Times New Roman"/>
                <a:cs typeface="Times New Roman"/>
              </a:rPr>
              <a:t>has </a:t>
            </a:r>
            <a:r>
              <a:rPr lang="en-CA" sz="2700" dirty="0" smtClean="0">
                <a:latin typeface="Times New Roman"/>
                <a:cs typeface="Times New Roman"/>
              </a:rPr>
              <a:t>grown and matured.</a:t>
            </a:r>
            <a:endParaRPr lang="en-CA" sz="2700" dirty="0">
              <a:latin typeface="Times New Roman"/>
              <a:cs typeface="Times New Roman"/>
            </a:endParaRPr>
          </a:p>
        </p:txBody>
      </p:sp>
      <p:sp>
        <p:nvSpPr>
          <p:cNvPr id="9" name="TextBox 8"/>
          <p:cNvSpPr txBox="1"/>
          <p:nvPr/>
        </p:nvSpPr>
        <p:spPr>
          <a:xfrm>
            <a:off x="755576"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Theme: Family</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8: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452830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00808"/>
            <a:ext cx="8229600" cy="4662814"/>
          </a:xfrm>
          <a:prstGeom prst="rect">
            <a:avLst/>
          </a:prstGeom>
          <a:noFill/>
        </p:spPr>
        <p:txBody>
          <a:bodyPr wrap="square" rtlCol="0">
            <a:spAutoFit/>
          </a:bodyPr>
          <a:lstStyle/>
          <a:p>
            <a:r>
              <a:rPr lang="en-CA" sz="2700" dirty="0" smtClean="0">
                <a:latin typeface="Times New Roman"/>
                <a:cs typeface="Times New Roman"/>
              </a:rPr>
              <a:t>The incident in the woods symbolizes both the evil and good in the world.  August suffers cruel stares, jokes, and violence at the hands of Eddie and his gang, but he also receives kindness and love from his defenders: Jack, Amos, Miles and Henry.  In the end, kindness wins as the incident brings the boys closer together and breaks the cruelty towards August and Jack at school.  As Mrs. Pullman says “there are more good people on </a:t>
            </a:r>
            <a:endParaRPr lang="en-CA" sz="2700" dirty="0" smtClean="0">
              <a:latin typeface="Times New Roman"/>
              <a:cs typeface="Times New Roman"/>
            </a:endParaRPr>
          </a:p>
          <a:p>
            <a:r>
              <a:rPr lang="en-CA" sz="2700" dirty="0" smtClean="0">
                <a:latin typeface="Times New Roman"/>
                <a:cs typeface="Times New Roman"/>
              </a:rPr>
              <a:t>this </a:t>
            </a:r>
            <a:r>
              <a:rPr lang="en-CA" sz="2700" dirty="0" smtClean="0">
                <a:latin typeface="Times New Roman"/>
                <a:cs typeface="Times New Roman"/>
              </a:rPr>
              <a:t>earth than bad people, </a:t>
            </a:r>
            <a:r>
              <a:rPr lang="en-CA" sz="2700" dirty="0" smtClean="0">
                <a:latin typeface="Times New Roman"/>
                <a:cs typeface="Times New Roman"/>
              </a:rPr>
              <a:t>and </a:t>
            </a:r>
            <a:r>
              <a:rPr lang="en-CA" sz="2700" dirty="0" smtClean="0">
                <a:latin typeface="Times New Roman"/>
                <a:cs typeface="Times New Roman"/>
              </a:rPr>
              <a:t>the good </a:t>
            </a:r>
            <a:endParaRPr lang="en-CA" sz="2700" dirty="0" smtClean="0">
              <a:latin typeface="Times New Roman"/>
              <a:cs typeface="Times New Roman"/>
            </a:endParaRPr>
          </a:p>
          <a:p>
            <a:r>
              <a:rPr lang="en-CA" sz="2700" dirty="0" smtClean="0">
                <a:latin typeface="Times New Roman"/>
                <a:cs typeface="Times New Roman"/>
              </a:rPr>
              <a:t>people </a:t>
            </a:r>
            <a:r>
              <a:rPr lang="en-CA" sz="2700" dirty="0" smtClean="0">
                <a:latin typeface="Times New Roman"/>
                <a:cs typeface="Times New Roman"/>
              </a:rPr>
              <a:t>watch </a:t>
            </a:r>
            <a:r>
              <a:rPr lang="en-CA" sz="2700" dirty="0" smtClean="0">
                <a:latin typeface="Times New Roman"/>
                <a:cs typeface="Times New Roman"/>
              </a:rPr>
              <a:t>out </a:t>
            </a:r>
            <a:r>
              <a:rPr lang="en-CA" sz="2700" dirty="0" smtClean="0">
                <a:latin typeface="Times New Roman"/>
                <a:cs typeface="Times New Roman"/>
              </a:rPr>
              <a:t>for each other </a:t>
            </a:r>
            <a:r>
              <a:rPr lang="en-CA" sz="2700" dirty="0" smtClean="0">
                <a:latin typeface="Times New Roman"/>
                <a:cs typeface="Times New Roman"/>
              </a:rPr>
              <a:t>and </a:t>
            </a:r>
            <a:r>
              <a:rPr lang="en-CA" sz="2700" dirty="0" smtClean="0">
                <a:latin typeface="Times New Roman"/>
                <a:cs typeface="Times New Roman"/>
              </a:rPr>
              <a:t>take </a:t>
            </a:r>
            <a:endParaRPr lang="en-CA" sz="2700" dirty="0" smtClean="0">
              <a:latin typeface="Times New Roman"/>
              <a:cs typeface="Times New Roman"/>
            </a:endParaRPr>
          </a:p>
          <a:p>
            <a:r>
              <a:rPr lang="en-CA" sz="2700" dirty="0" smtClean="0">
                <a:latin typeface="Times New Roman"/>
                <a:cs typeface="Times New Roman"/>
              </a:rPr>
              <a:t>care </a:t>
            </a:r>
            <a:r>
              <a:rPr lang="en-CA" sz="2700" dirty="0" smtClean="0">
                <a:latin typeface="Times New Roman"/>
                <a:cs typeface="Times New Roman"/>
              </a:rPr>
              <a:t>of each other” (279). </a:t>
            </a:r>
            <a:endParaRPr lang="en-CA" sz="2700" dirty="0">
              <a:latin typeface="Times New Roman"/>
              <a:cs typeface="Times New Roman"/>
            </a:endParaRPr>
          </a:p>
        </p:txBody>
      </p:sp>
      <p:sp>
        <p:nvSpPr>
          <p:cNvPr id="9" name="TextBox 8"/>
          <p:cNvSpPr txBox="1"/>
          <p:nvPr/>
        </p:nvSpPr>
        <p:spPr>
          <a:xfrm>
            <a:off x="827584" y="1213882"/>
            <a:ext cx="7776864" cy="630942"/>
          </a:xfrm>
          <a:prstGeom prst="rect">
            <a:avLst/>
          </a:prstGeom>
          <a:noFill/>
        </p:spPr>
        <p:txBody>
          <a:bodyPr wrap="square" rtlCol="0">
            <a:spAutoFit/>
          </a:bodyPr>
          <a:lstStyle/>
          <a:p>
            <a:pPr algn="ctr"/>
            <a:r>
              <a:rPr lang="en-US" sz="3500" b="1" dirty="0" smtClean="0">
                <a:latin typeface="Times New Roman"/>
                <a:cs typeface="Times New Roman"/>
              </a:rPr>
              <a:t>Theme: Kindness</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5082279"/>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8: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18247278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923797"/>
            <a:ext cx="8229600" cy="3070071"/>
          </a:xfrm>
          <a:prstGeom prst="rect">
            <a:avLst/>
          </a:prstGeom>
          <a:noFill/>
        </p:spPr>
        <p:txBody>
          <a:bodyPr wrap="square" rtlCol="0">
            <a:spAutoFit/>
          </a:bodyPr>
          <a:lstStyle/>
          <a:p>
            <a:pPr>
              <a:lnSpc>
                <a:spcPct val="120000"/>
              </a:lnSpc>
            </a:pPr>
            <a:r>
              <a:rPr lang="en-CA" sz="2700" dirty="0" smtClean="0">
                <a:latin typeface="Times New Roman"/>
                <a:cs typeface="Times New Roman"/>
              </a:rPr>
              <a:t>Mr. </a:t>
            </a:r>
            <a:r>
              <a:rPr lang="en-CA" sz="2700" dirty="0" err="1" smtClean="0">
                <a:latin typeface="Times New Roman"/>
                <a:cs typeface="Times New Roman"/>
              </a:rPr>
              <a:t>Tushman’s</a:t>
            </a:r>
            <a:r>
              <a:rPr lang="en-CA" sz="2700" dirty="0" smtClean="0">
                <a:latin typeface="Times New Roman"/>
                <a:cs typeface="Times New Roman"/>
              </a:rPr>
              <a:t> speech at the graduation puts kindness in the forefront.  He encourages students to strive for greatness through courage, kindness, friendship, and character. August receives the prestigious award because Mr. </a:t>
            </a:r>
            <a:r>
              <a:rPr lang="en-CA" sz="2700" dirty="0" err="1" smtClean="0">
                <a:latin typeface="Times New Roman"/>
                <a:cs typeface="Times New Roman"/>
              </a:rPr>
              <a:t>Tushman</a:t>
            </a:r>
            <a:r>
              <a:rPr lang="en-CA" sz="2700" dirty="0" smtClean="0">
                <a:latin typeface="Times New Roman"/>
                <a:cs typeface="Times New Roman"/>
              </a:rPr>
              <a:t> knows that August has demonstrated all of these qualities this year. </a:t>
            </a:r>
            <a:endParaRPr lang="en-CA" sz="2700" dirty="0">
              <a:latin typeface="Times New Roman"/>
              <a:cs typeface="Times New Roman"/>
            </a:endParaRPr>
          </a:p>
        </p:txBody>
      </p:sp>
      <p:sp>
        <p:nvSpPr>
          <p:cNvPr id="9" name="TextBox 8"/>
          <p:cNvSpPr txBox="1"/>
          <p:nvPr/>
        </p:nvSpPr>
        <p:spPr>
          <a:xfrm>
            <a:off x="755576"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Themes: Kindness</a:t>
            </a:r>
            <a:endParaRPr lang="en-US" sz="3500" b="1" dirty="0" smtClean="0">
              <a:latin typeface="Times New Roman"/>
              <a:cs typeface="Times New Roman"/>
            </a:endParaRP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8: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1018217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00808"/>
            <a:ext cx="8229600" cy="4108817"/>
          </a:xfrm>
          <a:prstGeom prst="rect">
            <a:avLst/>
          </a:prstGeom>
          <a:noFill/>
        </p:spPr>
        <p:txBody>
          <a:bodyPr wrap="square" rtlCol="0">
            <a:spAutoFit/>
          </a:bodyPr>
          <a:lstStyle/>
          <a:p>
            <a:r>
              <a:rPr lang="en-CA" sz="2900" dirty="0" smtClean="0">
                <a:latin typeface="Times New Roman"/>
                <a:cs typeface="Times New Roman"/>
              </a:rPr>
              <a:t>At the end of the novel, the reader can see how much August is a dynamic character because of how much he has changed.  He has grown into a more confident person compared to his first shy, insecure encounter with Mr. </a:t>
            </a:r>
            <a:r>
              <a:rPr lang="en-CA" sz="2900" dirty="0" err="1" smtClean="0">
                <a:latin typeface="Times New Roman"/>
                <a:cs typeface="Times New Roman"/>
              </a:rPr>
              <a:t>Tushman</a:t>
            </a:r>
            <a:r>
              <a:rPr lang="en-CA" sz="2900" dirty="0" smtClean="0">
                <a:latin typeface="Times New Roman"/>
                <a:cs typeface="Times New Roman"/>
              </a:rPr>
              <a:t> and his welcome buddies.  At the reception, August huddles in closely to his friends for pictures and feels a great sense of happiness.  His mother says it best when she states, </a:t>
            </a:r>
            <a:endParaRPr lang="en-CA" sz="2900" dirty="0" smtClean="0">
              <a:latin typeface="Times New Roman"/>
              <a:cs typeface="Times New Roman"/>
            </a:endParaRPr>
          </a:p>
          <a:p>
            <a:r>
              <a:rPr lang="en-CA" sz="2900" dirty="0" smtClean="0">
                <a:latin typeface="Times New Roman"/>
                <a:cs typeface="Times New Roman"/>
              </a:rPr>
              <a:t>“</a:t>
            </a:r>
            <a:r>
              <a:rPr lang="en-CA" sz="2900" dirty="0" err="1" smtClean="0">
                <a:latin typeface="Times New Roman"/>
                <a:cs typeface="Times New Roman"/>
              </a:rPr>
              <a:t>Auggie</a:t>
            </a:r>
            <a:r>
              <a:rPr lang="en-CA" sz="2900" dirty="0" smtClean="0">
                <a:latin typeface="Times New Roman"/>
                <a:cs typeface="Times New Roman"/>
              </a:rPr>
              <a:t>.  You are a wonder” (310).   </a:t>
            </a:r>
            <a:endParaRPr lang="en-CA" sz="2900" dirty="0">
              <a:latin typeface="Times New Roman"/>
              <a:cs typeface="Times New Roman"/>
            </a:endParaRPr>
          </a:p>
        </p:txBody>
      </p:sp>
      <p:sp>
        <p:nvSpPr>
          <p:cNvPr id="9" name="TextBox 8"/>
          <p:cNvSpPr txBox="1"/>
          <p:nvPr/>
        </p:nvSpPr>
        <p:spPr>
          <a:xfrm>
            <a:off x="683568" y="1141874"/>
            <a:ext cx="7776864" cy="630942"/>
          </a:xfrm>
          <a:prstGeom prst="rect">
            <a:avLst/>
          </a:prstGeom>
          <a:noFill/>
        </p:spPr>
        <p:txBody>
          <a:bodyPr wrap="square" rtlCol="0">
            <a:spAutoFit/>
          </a:bodyPr>
          <a:lstStyle/>
          <a:p>
            <a:pPr algn="ctr"/>
            <a:r>
              <a:rPr lang="en-US" sz="3500" b="1" dirty="0" smtClean="0">
                <a:latin typeface="Times New Roman"/>
                <a:cs typeface="Times New Roman"/>
              </a:rPr>
              <a:t>Characterization</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8: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42034272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Times New Roman"/>
            </a:endParaRPr>
          </a:p>
        </p:txBody>
      </p:sp>
      <p:sp>
        <p:nvSpPr>
          <p:cNvPr id="11" name="TextBox 10"/>
          <p:cNvSpPr txBox="1"/>
          <p:nvPr/>
        </p:nvSpPr>
        <p:spPr>
          <a:xfrm>
            <a:off x="152400" y="6574795"/>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sp>
        <p:nvSpPr>
          <p:cNvPr id="18" name="TextBox 17"/>
          <p:cNvSpPr txBox="1"/>
          <p:nvPr/>
        </p:nvSpPr>
        <p:spPr>
          <a:xfrm>
            <a:off x="381000" y="533400"/>
            <a:ext cx="8229600" cy="2800766"/>
          </a:xfrm>
          <a:prstGeom prst="rect">
            <a:avLst/>
          </a:prstGeom>
          <a:noFill/>
        </p:spPr>
        <p:txBody>
          <a:bodyPr wrap="square" rtlCol="0">
            <a:spAutoFit/>
          </a:bodyPr>
          <a:lstStyle/>
          <a:p>
            <a:pPr algn="ctr"/>
            <a:r>
              <a:rPr lang="en-US" sz="2200" dirty="0" smtClean="0">
                <a:latin typeface="Times"/>
                <a:cs typeface="Times"/>
              </a:rPr>
              <a:t>The original purchaser of this document is granted permission to copy for teaching purposes only. If you are NOT the original purchaser, please download the item from my store before making any copies.  Redistributing, editing, selling, or posting this item or any part thereof on the Internet are strictly prohibited without first gaining permission from the author. Violations are subject to the penalties of the Digital Millennium Copyright Act. Please contact me at </a:t>
            </a:r>
            <a:r>
              <a:rPr lang="en-US" sz="2200" u="sng" dirty="0" smtClean="0">
                <a:latin typeface="Times"/>
                <a:cs typeface="Times"/>
                <a:hlinkClick r:id="rId3"/>
              </a:rPr>
              <a:t>prestoplans@gmail.com</a:t>
            </a:r>
            <a:r>
              <a:rPr lang="en-US" sz="2200" u="sng" dirty="0" smtClean="0">
                <a:latin typeface="Times"/>
                <a:cs typeface="Times"/>
              </a:rPr>
              <a:t> </a:t>
            </a:r>
            <a:r>
              <a:rPr lang="en-US" sz="2200" dirty="0" smtClean="0">
                <a:latin typeface="Times"/>
                <a:cs typeface="Times"/>
              </a:rPr>
              <a:t> if you wish you be granted special permission </a:t>
            </a:r>
            <a:endParaRPr lang="en-US" sz="2200" dirty="0">
              <a:latin typeface="Times"/>
              <a:cs typeface="Times"/>
            </a:endParaRPr>
          </a:p>
        </p:txBody>
      </p:sp>
      <p:pic>
        <p:nvPicPr>
          <p:cNvPr id="12" name="Picture 11" descr="logo2.fw.png">
            <a:hlinkClick r:id="rId4"/>
          </p:cNvPr>
          <p:cNvPicPr>
            <a:picLocks noChangeAspect="1"/>
          </p:cNvPicPr>
          <p:nvPr/>
        </p:nvPicPr>
        <p:blipFill>
          <a:blip r:embed="rId5"/>
          <a:stretch>
            <a:fillRect/>
          </a:stretch>
        </p:blipFill>
        <p:spPr>
          <a:xfrm>
            <a:off x="3733800" y="3276600"/>
            <a:ext cx="2362200" cy="2246972"/>
          </a:xfrm>
          <a:prstGeom prst="rect">
            <a:avLst/>
          </a:prstGeom>
        </p:spPr>
      </p:pic>
      <p:sp>
        <p:nvSpPr>
          <p:cNvPr id="16" name="TextBox 15"/>
          <p:cNvSpPr txBox="1"/>
          <p:nvPr/>
        </p:nvSpPr>
        <p:spPr>
          <a:xfrm>
            <a:off x="443443" y="5502295"/>
            <a:ext cx="8167157" cy="1508105"/>
          </a:xfrm>
          <a:prstGeom prst="rect">
            <a:avLst/>
          </a:prstGeom>
          <a:noFill/>
        </p:spPr>
        <p:txBody>
          <a:bodyPr wrap="square" rtlCol="0">
            <a:spAutoFit/>
          </a:bodyPr>
          <a:lstStyle/>
          <a:p>
            <a:pPr algn="ctr"/>
            <a:r>
              <a:rPr lang="en-US" sz="2400" dirty="0" smtClean="0">
                <a:latin typeface="Times"/>
                <a:cs typeface="Times"/>
              </a:rPr>
              <a:t>You can visit my store at </a:t>
            </a:r>
          </a:p>
          <a:p>
            <a:pPr algn="ctr"/>
            <a:r>
              <a:rPr lang="en-US" sz="2000" dirty="0" smtClean="0">
                <a:latin typeface="Times"/>
                <a:cs typeface="Times"/>
                <a:hlinkClick r:id="rId4"/>
              </a:rPr>
              <a:t>http://www.teacherspayteachers.com/Store/Presto-Plans</a:t>
            </a:r>
            <a:endParaRPr lang="en-US" sz="2000" dirty="0" smtClean="0">
              <a:latin typeface="Times"/>
              <a:cs typeface="Times"/>
            </a:endParaRPr>
          </a:p>
          <a:p>
            <a:pPr algn="ctr"/>
            <a:endParaRPr lang="en-US" sz="2400" dirty="0" smtClean="0">
              <a:latin typeface="Times New Roman"/>
              <a:cs typeface="Times New Roman"/>
            </a:endParaRPr>
          </a:p>
          <a:p>
            <a:pPr algn="ctr"/>
            <a:r>
              <a:rPr lang="en-US" sz="2400" dirty="0" smtClean="0">
                <a:latin typeface="Times New Roman"/>
                <a:cs typeface="Times New Roman"/>
              </a:rPr>
              <a:t> </a:t>
            </a:r>
            <a:endParaRPr lang="en-US" sz="2400" dirty="0">
              <a:latin typeface="Times New Roman"/>
              <a:cs typeface="Times New Roman"/>
            </a:endParaRPr>
          </a:p>
        </p:txBody>
      </p:sp>
      <p:sp>
        <p:nvSpPr>
          <p:cNvPr id="8" name="Rectangle 7"/>
          <p:cNvSpPr/>
          <p:nvPr/>
        </p:nvSpPr>
        <p:spPr>
          <a:xfrm>
            <a:off x="395536" y="404664"/>
            <a:ext cx="8367464" cy="6048672"/>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23902579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4" name="TextBox 13"/>
          <p:cNvSpPr txBox="1"/>
          <p:nvPr/>
        </p:nvSpPr>
        <p:spPr>
          <a:xfrm>
            <a:off x="152400" y="6574795"/>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sp>
        <p:nvSpPr>
          <p:cNvPr id="16" name="TextBox 15"/>
          <p:cNvSpPr txBox="1"/>
          <p:nvPr/>
        </p:nvSpPr>
        <p:spPr>
          <a:xfrm>
            <a:off x="467544" y="1917407"/>
            <a:ext cx="8229600" cy="4031873"/>
          </a:xfrm>
          <a:prstGeom prst="rect">
            <a:avLst/>
          </a:prstGeom>
          <a:noFill/>
        </p:spPr>
        <p:txBody>
          <a:bodyPr wrap="square" rtlCol="0">
            <a:spAutoFit/>
          </a:bodyPr>
          <a:lstStyle/>
          <a:p>
            <a:r>
              <a:rPr lang="en-US" sz="3200" dirty="0" smtClean="0">
                <a:latin typeface="Times New Roman"/>
                <a:cs typeface="Times New Roman"/>
              </a:rPr>
              <a:t>Although many of the topics covered in this novel are serious in nature, the author deals with the content in a light-hearted and humorous tone.  For instance, in the chapter </a:t>
            </a:r>
            <a:r>
              <a:rPr lang="en-US" sz="3200" i="1" dirty="0" smtClean="0">
                <a:latin typeface="Times New Roman"/>
                <a:cs typeface="Times New Roman"/>
              </a:rPr>
              <a:t>How I Came To Life</a:t>
            </a:r>
            <a:r>
              <a:rPr lang="en-US" sz="3200" dirty="0" smtClean="0">
                <a:latin typeface="Times New Roman"/>
                <a:cs typeface="Times New Roman"/>
              </a:rPr>
              <a:t>, Palacio uses humor (farting nurse, fainting doctor) to tell </a:t>
            </a:r>
            <a:r>
              <a:rPr lang="en-US" sz="3200" dirty="0" smtClean="0">
                <a:latin typeface="Times New Roman"/>
                <a:cs typeface="Times New Roman"/>
              </a:rPr>
              <a:t>the </a:t>
            </a:r>
            <a:r>
              <a:rPr lang="en-US" sz="3200" dirty="0" smtClean="0">
                <a:latin typeface="Times New Roman"/>
                <a:cs typeface="Times New Roman"/>
              </a:rPr>
              <a:t>story of August’s </a:t>
            </a:r>
            <a:endParaRPr lang="en-US" sz="3200" dirty="0" smtClean="0">
              <a:latin typeface="Times New Roman"/>
              <a:cs typeface="Times New Roman"/>
            </a:endParaRPr>
          </a:p>
          <a:p>
            <a:r>
              <a:rPr lang="en-US" sz="3200" dirty="0" smtClean="0">
                <a:latin typeface="Times New Roman"/>
                <a:cs typeface="Times New Roman"/>
              </a:rPr>
              <a:t>birth </a:t>
            </a:r>
            <a:r>
              <a:rPr lang="en-US" sz="3200" dirty="0" smtClean="0">
                <a:latin typeface="Times New Roman"/>
                <a:cs typeface="Times New Roman"/>
              </a:rPr>
              <a:t>and his </a:t>
            </a:r>
            <a:r>
              <a:rPr lang="en-US" sz="3200" dirty="0" smtClean="0">
                <a:latin typeface="Times New Roman"/>
                <a:cs typeface="Times New Roman"/>
              </a:rPr>
              <a:t>parents </a:t>
            </a:r>
            <a:r>
              <a:rPr lang="en-US" sz="3200" dirty="0" smtClean="0">
                <a:latin typeface="Times New Roman"/>
                <a:cs typeface="Times New Roman"/>
              </a:rPr>
              <a:t>realization that </a:t>
            </a:r>
            <a:endParaRPr lang="en-US" sz="3200" dirty="0" smtClean="0">
              <a:latin typeface="Times New Roman"/>
              <a:cs typeface="Times New Roman"/>
            </a:endParaRPr>
          </a:p>
          <a:p>
            <a:r>
              <a:rPr lang="en-US" sz="3200" dirty="0" smtClean="0">
                <a:latin typeface="Times New Roman"/>
                <a:cs typeface="Times New Roman"/>
              </a:rPr>
              <a:t>he </a:t>
            </a:r>
            <a:r>
              <a:rPr lang="en-US" sz="3200" dirty="0" smtClean="0">
                <a:latin typeface="Times New Roman"/>
                <a:cs typeface="Times New Roman"/>
              </a:rPr>
              <a:t>has </a:t>
            </a:r>
            <a:r>
              <a:rPr lang="en-US" sz="3200" dirty="0" smtClean="0">
                <a:latin typeface="Times New Roman"/>
                <a:cs typeface="Times New Roman"/>
              </a:rPr>
              <a:t>medical </a:t>
            </a:r>
            <a:r>
              <a:rPr lang="en-US" sz="3200" dirty="0" smtClean="0">
                <a:latin typeface="Times New Roman"/>
                <a:cs typeface="Times New Roman"/>
              </a:rPr>
              <a:t>concerns.</a:t>
            </a:r>
            <a:endParaRPr lang="en-CA" sz="3200" dirty="0">
              <a:latin typeface="Times New Roman"/>
              <a:cs typeface="Times New Roman"/>
            </a:endParaRPr>
          </a:p>
        </p:txBody>
      </p:sp>
      <p:sp>
        <p:nvSpPr>
          <p:cNvPr id="2" name="TextBox 1"/>
          <p:cNvSpPr txBox="1"/>
          <p:nvPr/>
        </p:nvSpPr>
        <p:spPr>
          <a:xfrm>
            <a:off x="539552" y="1268760"/>
            <a:ext cx="8156944" cy="630942"/>
          </a:xfrm>
          <a:prstGeom prst="rect">
            <a:avLst/>
          </a:prstGeom>
          <a:noFill/>
        </p:spPr>
        <p:txBody>
          <a:bodyPr wrap="square" rtlCol="0">
            <a:spAutoFit/>
          </a:bodyPr>
          <a:lstStyle/>
          <a:p>
            <a:pPr algn="ctr"/>
            <a:r>
              <a:rPr lang="en-US" sz="3500" b="1" dirty="0" smtClean="0">
                <a:latin typeface="Times New Roman"/>
                <a:cs typeface="Times New Roman"/>
              </a:rPr>
              <a:t>Author’s Tone</a:t>
            </a:r>
            <a:endParaRPr lang="en-US" sz="3500" b="1" dirty="0">
              <a:latin typeface="Times New Roman"/>
              <a:cs typeface="Times New Roman"/>
            </a:endParaRP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1: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4216727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2310552"/>
            <a:ext cx="8229600" cy="954107"/>
          </a:xfrm>
          <a:prstGeom prst="rect">
            <a:avLst/>
          </a:prstGeom>
          <a:noFill/>
        </p:spPr>
        <p:txBody>
          <a:bodyPr wrap="square" rtlCol="0">
            <a:spAutoFit/>
          </a:bodyPr>
          <a:lstStyle/>
          <a:p>
            <a:r>
              <a:rPr lang="en-US" sz="2800" b="1" dirty="0" smtClean="0">
                <a:latin typeface="Times New Roman"/>
                <a:cs typeface="Times New Roman"/>
              </a:rPr>
              <a:t>Palacio uses these characters to show the different reactions to August.  </a:t>
            </a:r>
          </a:p>
        </p:txBody>
      </p:sp>
      <p:sp>
        <p:nvSpPr>
          <p:cNvPr id="2" name="TextBox 1"/>
          <p:cNvSpPr txBox="1"/>
          <p:nvPr/>
        </p:nvSpPr>
        <p:spPr>
          <a:xfrm>
            <a:off x="755576" y="1179329"/>
            <a:ext cx="7776864" cy="1169551"/>
          </a:xfrm>
          <a:prstGeom prst="rect">
            <a:avLst/>
          </a:prstGeom>
          <a:noFill/>
        </p:spPr>
        <p:txBody>
          <a:bodyPr wrap="square" rtlCol="0">
            <a:spAutoFit/>
          </a:bodyPr>
          <a:lstStyle/>
          <a:p>
            <a:pPr algn="ctr"/>
            <a:r>
              <a:rPr lang="en-US" sz="3500" b="1" dirty="0" smtClean="0">
                <a:latin typeface="Times New Roman"/>
                <a:cs typeface="Times New Roman"/>
              </a:rPr>
              <a:t>Characterization: </a:t>
            </a:r>
          </a:p>
          <a:p>
            <a:pPr algn="ctr"/>
            <a:r>
              <a:rPr lang="en-US" sz="3500" b="1" dirty="0" smtClean="0">
                <a:latin typeface="Times New Roman"/>
                <a:cs typeface="Times New Roman"/>
              </a:rPr>
              <a:t>Jack, Julian,  Charlotte</a:t>
            </a:r>
            <a:endParaRPr lang="en-US" sz="3500" b="1" dirty="0">
              <a:latin typeface="Times New Roman"/>
              <a:cs typeface="Times New Roman"/>
            </a:endParaRP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sp>
        <p:nvSpPr>
          <p:cNvPr id="17" name="TextBox 16"/>
          <p:cNvSpPr txBox="1"/>
          <p:nvPr/>
        </p:nvSpPr>
        <p:spPr>
          <a:xfrm>
            <a:off x="467544" y="3356992"/>
            <a:ext cx="8064896" cy="2785378"/>
          </a:xfrm>
          <a:prstGeom prst="rect">
            <a:avLst/>
          </a:prstGeom>
          <a:noFill/>
        </p:spPr>
        <p:txBody>
          <a:bodyPr wrap="square" rtlCol="0">
            <a:spAutoFit/>
          </a:bodyPr>
          <a:lstStyle/>
          <a:p>
            <a:r>
              <a:rPr lang="en-US" sz="2500" dirty="0" smtClean="0">
                <a:latin typeface="Times New Roman"/>
                <a:cs typeface="Times New Roman"/>
              </a:rPr>
              <a:t>- Julian </a:t>
            </a:r>
            <a:r>
              <a:rPr lang="en-US" sz="2500" dirty="0">
                <a:latin typeface="Times New Roman"/>
                <a:cs typeface="Times New Roman"/>
              </a:rPr>
              <a:t>plays the role of the cruel and ignorant bully.</a:t>
            </a:r>
          </a:p>
          <a:p>
            <a:endParaRPr lang="en-US" sz="2500" dirty="0">
              <a:latin typeface="Times New Roman"/>
              <a:cs typeface="Times New Roman"/>
            </a:endParaRPr>
          </a:p>
          <a:p>
            <a:r>
              <a:rPr lang="en-US" sz="2500" dirty="0" smtClean="0">
                <a:latin typeface="Times New Roman"/>
                <a:cs typeface="Times New Roman"/>
              </a:rPr>
              <a:t>- Charlotte </a:t>
            </a:r>
            <a:r>
              <a:rPr lang="en-US" sz="2500" dirty="0">
                <a:latin typeface="Times New Roman"/>
                <a:cs typeface="Times New Roman"/>
              </a:rPr>
              <a:t>is nice to August, but doesn’t</a:t>
            </a:r>
            <a:r>
              <a:rPr lang="fr-FR" sz="2500" dirty="0">
                <a:latin typeface="Times New Roman"/>
                <a:cs typeface="Times New Roman"/>
              </a:rPr>
              <a:t> go out of </a:t>
            </a:r>
            <a:r>
              <a:rPr lang="fr-FR" sz="2500" dirty="0" err="1">
                <a:latin typeface="Times New Roman"/>
                <a:cs typeface="Times New Roman"/>
              </a:rPr>
              <a:t>her</a:t>
            </a:r>
            <a:r>
              <a:rPr lang="fr-FR" sz="2500" dirty="0">
                <a:latin typeface="Times New Roman"/>
                <a:cs typeface="Times New Roman"/>
              </a:rPr>
              <a:t> </a:t>
            </a:r>
            <a:r>
              <a:rPr lang="fr-FR" sz="2500" dirty="0" err="1">
                <a:latin typeface="Times New Roman"/>
                <a:cs typeface="Times New Roman"/>
              </a:rPr>
              <a:t>way</a:t>
            </a:r>
            <a:r>
              <a:rPr lang="fr-FR" sz="2500" dirty="0">
                <a:latin typeface="Times New Roman"/>
                <a:cs typeface="Times New Roman"/>
              </a:rPr>
              <a:t> to </a:t>
            </a:r>
            <a:r>
              <a:rPr lang="fr-FR" sz="2500" dirty="0" err="1">
                <a:latin typeface="Times New Roman"/>
                <a:cs typeface="Times New Roman"/>
              </a:rPr>
              <a:t>befriend</a:t>
            </a:r>
            <a:r>
              <a:rPr lang="fr-FR" sz="2500" dirty="0">
                <a:latin typeface="Times New Roman"/>
                <a:cs typeface="Times New Roman"/>
              </a:rPr>
              <a:t> </a:t>
            </a:r>
            <a:r>
              <a:rPr lang="fr-FR" sz="2500" dirty="0" err="1">
                <a:latin typeface="Times New Roman"/>
                <a:cs typeface="Times New Roman"/>
              </a:rPr>
              <a:t>him</a:t>
            </a:r>
            <a:r>
              <a:rPr lang="fr-FR" sz="2500" dirty="0">
                <a:latin typeface="Times New Roman"/>
                <a:cs typeface="Times New Roman"/>
              </a:rPr>
              <a:t>. </a:t>
            </a:r>
          </a:p>
          <a:p>
            <a:endParaRPr lang="fr-FR" sz="2500" dirty="0">
              <a:latin typeface="Times New Roman"/>
              <a:cs typeface="Times New Roman"/>
            </a:endParaRPr>
          </a:p>
          <a:p>
            <a:r>
              <a:rPr lang="fr-FR" sz="2500" dirty="0" smtClean="0">
                <a:latin typeface="Times New Roman"/>
                <a:cs typeface="Times New Roman"/>
              </a:rPr>
              <a:t>- Jack </a:t>
            </a:r>
            <a:r>
              <a:rPr lang="fr-FR" sz="2500" dirty="0" err="1">
                <a:latin typeface="Times New Roman"/>
                <a:cs typeface="Times New Roman"/>
              </a:rPr>
              <a:t>is</a:t>
            </a:r>
            <a:r>
              <a:rPr lang="fr-FR" sz="2500" dirty="0">
                <a:latin typeface="Times New Roman"/>
                <a:cs typeface="Times New Roman"/>
              </a:rPr>
              <a:t> </a:t>
            </a:r>
            <a:r>
              <a:rPr lang="fr-FR" sz="2500" dirty="0" err="1">
                <a:latin typeface="Times New Roman"/>
                <a:cs typeface="Times New Roman"/>
              </a:rPr>
              <a:t>very</a:t>
            </a:r>
            <a:r>
              <a:rPr lang="fr-FR" sz="2500" dirty="0">
                <a:latin typeface="Times New Roman"/>
                <a:cs typeface="Times New Roman"/>
              </a:rPr>
              <a:t> </a:t>
            </a:r>
            <a:r>
              <a:rPr lang="fr-FR" sz="2500" dirty="0" err="1">
                <a:latin typeface="Times New Roman"/>
                <a:cs typeface="Times New Roman"/>
              </a:rPr>
              <a:t>kind</a:t>
            </a:r>
            <a:r>
              <a:rPr lang="fr-FR" sz="2500" dirty="0">
                <a:latin typeface="Times New Roman"/>
                <a:cs typeface="Times New Roman"/>
              </a:rPr>
              <a:t> and </a:t>
            </a:r>
            <a:r>
              <a:rPr lang="fr-FR" sz="2500" dirty="0" err="1">
                <a:latin typeface="Times New Roman"/>
                <a:cs typeface="Times New Roman"/>
              </a:rPr>
              <a:t>friendly</a:t>
            </a:r>
            <a:r>
              <a:rPr lang="fr-FR" sz="2500" dirty="0">
                <a:latin typeface="Times New Roman"/>
                <a:cs typeface="Times New Roman"/>
              </a:rPr>
              <a:t> to August, but </a:t>
            </a:r>
            <a:endParaRPr lang="fr-FR" sz="2500" dirty="0" smtClean="0">
              <a:latin typeface="Times New Roman"/>
              <a:cs typeface="Times New Roman"/>
            </a:endParaRPr>
          </a:p>
          <a:p>
            <a:r>
              <a:rPr lang="fr-FR" sz="2500" dirty="0" err="1" smtClean="0">
                <a:latin typeface="Times New Roman"/>
                <a:cs typeface="Times New Roman"/>
              </a:rPr>
              <a:t>does</a:t>
            </a:r>
            <a:r>
              <a:rPr lang="fr-FR" sz="2500" dirty="0" smtClean="0">
                <a:latin typeface="Times New Roman"/>
                <a:cs typeface="Times New Roman"/>
              </a:rPr>
              <a:t> </a:t>
            </a:r>
            <a:r>
              <a:rPr lang="fr-FR" sz="2500" dirty="0">
                <a:latin typeface="Times New Roman"/>
                <a:cs typeface="Times New Roman"/>
              </a:rPr>
              <a:t>struggle </a:t>
            </a:r>
            <a:r>
              <a:rPr lang="fr-FR" sz="2500" dirty="0" err="1">
                <a:latin typeface="Times New Roman"/>
                <a:cs typeface="Times New Roman"/>
              </a:rPr>
              <a:t>with</a:t>
            </a:r>
            <a:r>
              <a:rPr lang="fr-FR" sz="2500" dirty="0">
                <a:latin typeface="Times New Roman"/>
                <a:cs typeface="Times New Roman"/>
              </a:rPr>
              <a:t> </a:t>
            </a:r>
            <a:r>
              <a:rPr lang="fr-FR" sz="2500" dirty="0" err="1">
                <a:latin typeface="Times New Roman"/>
                <a:cs typeface="Times New Roman"/>
              </a:rPr>
              <a:t>peer</a:t>
            </a:r>
            <a:r>
              <a:rPr lang="fr-FR" sz="2500" dirty="0">
                <a:latin typeface="Times New Roman"/>
                <a:cs typeface="Times New Roman"/>
              </a:rPr>
              <a:t> pressure. </a:t>
            </a:r>
          </a:p>
        </p:txBody>
      </p:sp>
      <p:grpSp>
        <p:nvGrpSpPr>
          <p:cNvPr id="18" name="Group 17"/>
          <p:cNvGrpSpPr/>
          <p:nvPr/>
        </p:nvGrpSpPr>
        <p:grpSpPr>
          <a:xfrm>
            <a:off x="152400" y="152400"/>
            <a:ext cx="8839200" cy="6634554"/>
            <a:chOff x="152400" y="152400"/>
            <a:chExt cx="8839200" cy="6634554"/>
          </a:xfrm>
        </p:grpSpPr>
        <p:sp>
          <p:nvSpPr>
            <p:cNvPr id="19" name="Rectangle 18"/>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Rectangle 19"/>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1" name="TextBox 20"/>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2" name="TextBox 21"/>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1: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16259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773971"/>
            <a:ext cx="8229600" cy="4247317"/>
          </a:xfrm>
          <a:prstGeom prst="rect">
            <a:avLst/>
          </a:prstGeom>
          <a:noFill/>
        </p:spPr>
        <p:txBody>
          <a:bodyPr wrap="square" rtlCol="0">
            <a:spAutoFit/>
          </a:bodyPr>
          <a:lstStyle/>
          <a:p>
            <a:r>
              <a:rPr lang="en-US" sz="3000" dirty="0" err="1">
                <a:latin typeface="Times New Roman"/>
                <a:cs typeface="Times New Roman"/>
              </a:rPr>
              <a:t>Auggie's</a:t>
            </a:r>
            <a:r>
              <a:rPr lang="en-US" sz="3000" dirty="0">
                <a:latin typeface="Times New Roman"/>
                <a:cs typeface="Times New Roman"/>
              </a:rPr>
              <a:t> </a:t>
            </a:r>
            <a:r>
              <a:rPr lang="en-US" sz="3000" dirty="0" smtClean="0">
                <a:latin typeface="Times New Roman"/>
                <a:cs typeface="Times New Roman"/>
              </a:rPr>
              <a:t>friendships open him up to a more positive experience at school, but some characters face challenges with being August’s friend because there </a:t>
            </a:r>
            <a:r>
              <a:rPr lang="en-US" sz="3000" dirty="0">
                <a:latin typeface="Times New Roman"/>
                <a:cs typeface="Times New Roman"/>
              </a:rPr>
              <a:t>are social penalties for hanging out with </a:t>
            </a:r>
            <a:r>
              <a:rPr lang="en-US" sz="3000" dirty="0" smtClean="0">
                <a:latin typeface="Times New Roman"/>
                <a:cs typeface="Times New Roman"/>
              </a:rPr>
              <a:t>someone different.  Summer’s actions suggest that she is able to look past the social pressures, while </a:t>
            </a:r>
            <a:r>
              <a:rPr lang="en-US" sz="3000" dirty="0" smtClean="0">
                <a:latin typeface="Times New Roman"/>
                <a:cs typeface="Times New Roman"/>
              </a:rPr>
              <a:t>Jack struggles </a:t>
            </a:r>
            <a:r>
              <a:rPr lang="en-US" sz="3000" dirty="0" smtClean="0">
                <a:latin typeface="Times New Roman"/>
                <a:cs typeface="Times New Roman"/>
              </a:rPr>
              <a:t>with this.  His need to feel </a:t>
            </a:r>
            <a:endParaRPr lang="en-US" sz="3000" dirty="0" smtClean="0">
              <a:latin typeface="Times New Roman"/>
              <a:cs typeface="Times New Roman"/>
            </a:endParaRPr>
          </a:p>
          <a:p>
            <a:r>
              <a:rPr lang="en-US" sz="3000" dirty="0" smtClean="0">
                <a:latin typeface="Times New Roman"/>
                <a:cs typeface="Times New Roman"/>
              </a:rPr>
              <a:t>accepted </a:t>
            </a:r>
            <a:r>
              <a:rPr lang="en-US" sz="3000" dirty="0" smtClean="0">
                <a:latin typeface="Times New Roman"/>
                <a:cs typeface="Times New Roman"/>
              </a:rPr>
              <a:t>by his peers is </a:t>
            </a:r>
            <a:r>
              <a:rPr lang="en-US" sz="3000" dirty="0" smtClean="0">
                <a:latin typeface="Times New Roman"/>
                <a:cs typeface="Times New Roman"/>
              </a:rPr>
              <a:t>what </a:t>
            </a:r>
            <a:r>
              <a:rPr lang="en-US" sz="3000" dirty="0" smtClean="0">
                <a:latin typeface="Times New Roman"/>
                <a:cs typeface="Times New Roman"/>
              </a:rPr>
              <a:t>leads to </a:t>
            </a:r>
            <a:endParaRPr lang="en-US" sz="3000" dirty="0" smtClean="0">
              <a:latin typeface="Times New Roman"/>
              <a:cs typeface="Times New Roman"/>
            </a:endParaRPr>
          </a:p>
          <a:p>
            <a:r>
              <a:rPr lang="en-US" sz="3000" dirty="0" smtClean="0">
                <a:latin typeface="Times New Roman"/>
                <a:cs typeface="Times New Roman"/>
              </a:rPr>
              <a:t>his </a:t>
            </a:r>
            <a:r>
              <a:rPr lang="en-US" sz="3000" dirty="0" smtClean="0">
                <a:latin typeface="Times New Roman"/>
                <a:cs typeface="Times New Roman"/>
              </a:rPr>
              <a:t>betrayal of August at </a:t>
            </a:r>
            <a:r>
              <a:rPr lang="en-US" sz="3000" dirty="0" smtClean="0">
                <a:latin typeface="Times New Roman"/>
                <a:cs typeface="Times New Roman"/>
              </a:rPr>
              <a:t> the </a:t>
            </a:r>
            <a:r>
              <a:rPr lang="en-US" sz="3000" dirty="0" smtClean="0">
                <a:latin typeface="Times New Roman"/>
                <a:cs typeface="Times New Roman"/>
              </a:rPr>
              <a:t>end of Part 1. </a:t>
            </a:r>
            <a:endParaRPr lang="fr-FR" sz="3000" dirty="0" smtClean="0">
              <a:latin typeface="Times New Roman"/>
              <a:cs typeface="Times New Roman"/>
            </a:endParaRPr>
          </a:p>
        </p:txBody>
      </p:sp>
      <p:sp>
        <p:nvSpPr>
          <p:cNvPr id="2" name="TextBox 1"/>
          <p:cNvSpPr txBox="1"/>
          <p:nvPr/>
        </p:nvSpPr>
        <p:spPr>
          <a:xfrm>
            <a:off x="755576" y="1213882"/>
            <a:ext cx="7776864" cy="630942"/>
          </a:xfrm>
          <a:prstGeom prst="rect">
            <a:avLst/>
          </a:prstGeom>
          <a:noFill/>
        </p:spPr>
        <p:txBody>
          <a:bodyPr wrap="square" rtlCol="0">
            <a:spAutoFit/>
          </a:bodyPr>
          <a:lstStyle/>
          <a:p>
            <a:pPr algn="ctr"/>
            <a:r>
              <a:rPr lang="en-US" sz="3500" b="1" dirty="0" smtClean="0">
                <a:latin typeface="Times New Roman"/>
                <a:cs typeface="Times New Roman"/>
              </a:rPr>
              <a:t>Theme: Friendship</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1: AUGUST</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1957691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467544" y="1700808"/>
            <a:ext cx="8301608" cy="4893647"/>
          </a:xfrm>
          <a:prstGeom prst="rect">
            <a:avLst/>
          </a:prstGeom>
          <a:noFill/>
        </p:spPr>
        <p:txBody>
          <a:bodyPr wrap="square" rtlCol="0">
            <a:spAutoFit/>
          </a:bodyPr>
          <a:lstStyle/>
          <a:p>
            <a:r>
              <a:rPr lang="en-US" sz="2700" dirty="0" smtClean="0">
                <a:latin typeface="Times New Roman"/>
                <a:cs typeface="Times New Roman"/>
              </a:rPr>
              <a:t>Although it seems odd that Grams would say that “She loved [Via] more than anyone else in the world” (87), she says this with a loving purpose.  Grans </a:t>
            </a:r>
            <a:r>
              <a:rPr lang="en-US" sz="2700" dirty="0">
                <a:latin typeface="Times New Roman"/>
                <a:cs typeface="Times New Roman"/>
              </a:rPr>
              <a:t>knows that Auggie has many people in his life who care for him and make him the center of their universe, and she instinctively knows that Via needs that in her life as well.  Although she loves Auggie and Via </a:t>
            </a:r>
            <a:r>
              <a:rPr lang="en-US" sz="2700" dirty="0" smtClean="0">
                <a:latin typeface="Times New Roman"/>
                <a:cs typeface="Times New Roman"/>
              </a:rPr>
              <a:t>equally, </a:t>
            </a:r>
            <a:r>
              <a:rPr lang="en-US" sz="2700" dirty="0">
                <a:latin typeface="Times New Roman"/>
                <a:cs typeface="Times New Roman"/>
              </a:rPr>
              <a:t>as any </a:t>
            </a:r>
            <a:r>
              <a:rPr lang="en-US" sz="2700" dirty="0" smtClean="0">
                <a:latin typeface="Times New Roman"/>
                <a:cs typeface="Times New Roman"/>
              </a:rPr>
              <a:t>grandmother would</a:t>
            </a:r>
            <a:r>
              <a:rPr lang="en-US" sz="2700" dirty="0">
                <a:latin typeface="Times New Roman"/>
                <a:cs typeface="Times New Roman"/>
              </a:rPr>
              <a:t>, she tells Via she loves </a:t>
            </a:r>
            <a:r>
              <a:rPr lang="en-US" sz="2700" dirty="0" smtClean="0">
                <a:latin typeface="Times New Roman"/>
                <a:cs typeface="Times New Roman"/>
              </a:rPr>
              <a:t>her </a:t>
            </a:r>
            <a:r>
              <a:rPr lang="en-US" sz="2700" dirty="0" smtClean="0">
                <a:latin typeface="Times New Roman"/>
                <a:cs typeface="Times New Roman"/>
              </a:rPr>
              <a:t>the </a:t>
            </a:r>
            <a:r>
              <a:rPr lang="en-US" sz="2700" dirty="0">
                <a:latin typeface="Times New Roman"/>
                <a:cs typeface="Times New Roman"/>
              </a:rPr>
              <a:t>most because </a:t>
            </a:r>
            <a:endParaRPr lang="en-US" sz="2700" dirty="0" smtClean="0">
              <a:latin typeface="Times New Roman"/>
              <a:cs typeface="Times New Roman"/>
            </a:endParaRPr>
          </a:p>
          <a:p>
            <a:r>
              <a:rPr lang="en-US" sz="2700" dirty="0" smtClean="0">
                <a:latin typeface="Times New Roman"/>
                <a:cs typeface="Times New Roman"/>
              </a:rPr>
              <a:t>she </a:t>
            </a:r>
            <a:r>
              <a:rPr lang="en-US" sz="2700" dirty="0">
                <a:latin typeface="Times New Roman"/>
                <a:cs typeface="Times New Roman"/>
              </a:rPr>
              <a:t>knows it is </a:t>
            </a:r>
            <a:r>
              <a:rPr lang="en-US" sz="2700" dirty="0" smtClean="0">
                <a:latin typeface="Times New Roman"/>
                <a:cs typeface="Times New Roman"/>
              </a:rPr>
              <a:t>something </a:t>
            </a:r>
            <a:r>
              <a:rPr lang="en-US" sz="2700" dirty="0" smtClean="0">
                <a:latin typeface="Times New Roman"/>
                <a:cs typeface="Times New Roman"/>
              </a:rPr>
              <a:t>that </a:t>
            </a:r>
            <a:r>
              <a:rPr lang="en-US" sz="2700" dirty="0">
                <a:latin typeface="Times New Roman"/>
                <a:cs typeface="Times New Roman"/>
              </a:rPr>
              <a:t>Via needs – to </a:t>
            </a:r>
            <a:endParaRPr lang="en-US" sz="2700" dirty="0" smtClean="0">
              <a:latin typeface="Times New Roman"/>
              <a:cs typeface="Times New Roman"/>
            </a:endParaRPr>
          </a:p>
          <a:p>
            <a:r>
              <a:rPr lang="en-US" sz="2700" dirty="0" smtClean="0">
                <a:latin typeface="Times New Roman"/>
                <a:cs typeface="Times New Roman"/>
              </a:rPr>
              <a:t>feel </a:t>
            </a:r>
            <a:r>
              <a:rPr lang="en-US" sz="2700" dirty="0">
                <a:latin typeface="Times New Roman"/>
                <a:cs typeface="Times New Roman"/>
              </a:rPr>
              <a:t>like </a:t>
            </a:r>
            <a:r>
              <a:rPr lang="en-US" sz="2700" dirty="0">
                <a:latin typeface="Times New Roman"/>
                <a:cs typeface="Times New Roman"/>
              </a:rPr>
              <a:t> </a:t>
            </a:r>
            <a:r>
              <a:rPr lang="en-US" sz="2700" dirty="0" smtClean="0">
                <a:latin typeface="Times New Roman"/>
                <a:cs typeface="Times New Roman"/>
              </a:rPr>
              <a:t>someone’s </a:t>
            </a:r>
            <a:r>
              <a:rPr lang="en-US" sz="2700" dirty="0">
                <a:latin typeface="Times New Roman"/>
                <a:cs typeface="Times New Roman"/>
              </a:rPr>
              <a:t>first priority. </a:t>
            </a:r>
            <a:endParaRPr lang="en-CA" sz="2700" dirty="0">
              <a:latin typeface="Times New Roman"/>
              <a:cs typeface="Times New Roman"/>
            </a:endParaRPr>
          </a:p>
          <a:p>
            <a:r>
              <a:rPr lang="en-US" sz="2400" dirty="0"/>
              <a:t> </a:t>
            </a:r>
            <a:endParaRPr lang="en-CA" sz="2400" dirty="0"/>
          </a:p>
          <a:p>
            <a:endParaRPr lang="en-US" dirty="0"/>
          </a:p>
        </p:txBody>
      </p:sp>
      <p:sp>
        <p:nvSpPr>
          <p:cNvPr id="9" name="TextBox 8"/>
          <p:cNvSpPr txBox="1"/>
          <p:nvPr/>
        </p:nvSpPr>
        <p:spPr>
          <a:xfrm>
            <a:off x="683568" y="1141874"/>
            <a:ext cx="7776864" cy="630942"/>
          </a:xfrm>
          <a:prstGeom prst="rect">
            <a:avLst/>
          </a:prstGeom>
          <a:noFill/>
        </p:spPr>
        <p:txBody>
          <a:bodyPr wrap="square" rtlCol="0">
            <a:spAutoFit/>
          </a:bodyPr>
          <a:lstStyle/>
          <a:p>
            <a:pPr algn="ctr"/>
            <a:r>
              <a:rPr lang="en-US" sz="3500" b="1" dirty="0" smtClean="0">
                <a:latin typeface="Times New Roman"/>
                <a:cs typeface="Times New Roman"/>
              </a:rPr>
              <a:t>Theme: Belonging</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2: VIA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2979134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2006838"/>
            <a:ext cx="8229600" cy="3131627"/>
          </a:xfrm>
          <a:prstGeom prst="rect">
            <a:avLst/>
          </a:prstGeom>
          <a:noFill/>
        </p:spPr>
        <p:txBody>
          <a:bodyPr wrap="square" rtlCol="0">
            <a:spAutoFit/>
          </a:bodyPr>
          <a:lstStyle/>
          <a:p>
            <a:pPr>
              <a:lnSpc>
                <a:spcPct val="110000"/>
              </a:lnSpc>
            </a:pPr>
            <a:r>
              <a:rPr lang="en-US" sz="3000" dirty="0" smtClean="0">
                <a:latin typeface="Times New Roman"/>
                <a:cs typeface="Times New Roman"/>
              </a:rPr>
              <a:t>Although in middle school, Via was knows as the </a:t>
            </a:r>
            <a:r>
              <a:rPr lang="en-US" sz="3000" dirty="0">
                <a:latin typeface="Times New Roman"/>
                <a:cs typeface="Times New Roman"/>
              </a:rPr>
              <a:t>“sister of a kid with a birth defect…[she didn’t] always want to be defined that way” (91). </a:t>
            </a:r>
            <a:r>
              <a:rPr lang="en-US" sz="3000" dirty="0" smtClean="0">
                <a:latin typeface="Times New Roman"/>
                <a:cs typeface="Times New Roman"/>
              </a:rPr>
              <a:t>Via is struggling with her own coming of age identity issues, so she loves high school where she can begin to form her own identity without August.  </a:t>
            </a:r>
            <a:endParaRPr lang="en-CA" sz="3000" dirty="0">
              <a:latin typeface="Times New Roman"/>
              <a:cs typeface="Times New Roman"/>
            </a:endParaRPr>
          </a:p>
        </p:txBody>
      </p:sp>
      <p:sp>
        <p:nvSpPr>
          <p:cNvPr id="9" name="TextBox 8"/>
          <p:cNvSpPr txBox="1"/>
          <p:nvPr/>
        </p:nvSpPr>
        <p:spPr>
          <a:xfrm>
            <a:off x="683568"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Characterization</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2: VIA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754447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905213"/>
            <a:ext cx="8229600" cy="3539430"/>
          </a:xfrm>
          <a:prstGeom prst="rect">
            <a:avLst/>
          </a:prstGeom>
          <a:noFill/>
        </p:spPr>
        <p:txBody>
          <a:bodyPr wrap="square" rtlCol="0">
            <a:spAutoFit/>
          </a:bodyPr>
          <a:lstStyle/>
          <a:p>
            <a:r>
              <a:rPr lang="en-US" sz="3100" dirty="0" smtClean="0">
                <a:latin typeface="Times New Roman"/>
                <a:cs typeface="Times New Roman"/>
              </a:rPr>
              <a:t>Via’s friendships begin to change in these chapters.  As her friend, Miranda, explores her identity and tries to fit in with the popular crowd, she begins to change.  As a result, she and Via can no longer find common ground.  Via finds the loss of </a:t>
            </a:r>
            <a:r>
              <a:rPr lang="en-US" sz="3100" dirty="0" smtClean="0">
                <a:latin typeface="Times New Roman"/>
                <a:cs typeface="Times New Roman"/>
              </a:rPr>
              <a:t>this friendship </a:t>
            </a:r>
            <a:r>
              <a:rPr lang="en-US" sz="3100" dirty="0" smtClean="0">
                <a:latin typeface="Times New Roman"/>
                <a:cs typeface="Times New Roman"/>
              </a:rPr>
              <a:t>very difficult as Miranda was somewhat like a family member.</a:t>
            </a:r>
            <a:endParaRPr lang="en-CA" sz="3100" dirty="0">
              <a:latin typeface="Times New Roman"/>
              <a:cs typeface="Times New Roman"/>
            </a:endParaRPr>
          </a:p>
        </p:txBody>
      </p:sp>
      <p:sp>
        <p:nvSpPr>
          <p:cNvPr id="9" name="TextBox 8"/>
          <p:cNvSpPr txBox="1"/>
          <p:nvPr/>
        </p:nvSpPr>
        <p:spPr>
          <a:xfrm>
            <a:off x="683568"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Theme: Friendship</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2: VIA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5839760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96200" y="6581001"/>
            <a:ext cx="1447800" cy="276999"/>
          </a:xfrm>
          <a:prstGeom prst="rect">
            <a:avLst/>
          </a:prstGeom>
          <a:noFill/>
        </p:spPr>
        <p:txBody>
          <a:bodyPr wrap="square" rtlCol="0">
            <a:spAutoFit/>
          </a:bodyPr>
          <a:lstStyle/>
          <a:p>
            <a:r>
              <a:rPr lang="en-US" sz="1200" dirty="0" smtClean="0">
                <a:solidFill>
                  <a:schemeClr val="bg1"/>
                </a:solidFill>
                <a:latin typeface="Times"/>
                <a:cs typeface="Times"/>
              </a:rPr>
              <a:t>© Presto Plans </a:t>
            </a:r>
            <a:endParaRPr lang="en-US" sz="1200" dirty="0">
              <a:solidFill>
                <a:schemeClr val="bg1"/>
              </a:solidFill>
              <a:latin typeface="Times"/>
              <a:cs typeface="Times"/>
            </a:endParaRPr>
          </a:p>
        </p:txBody>
      </p:sp>
      <p:sp>
        <p:nvSpPr>
          <p:cNvPr id="16" name="TextBox 15"/>
          <p:cNvSpPr txBox="1"/>
          <p:nvPr/>
        </p:nvSpPr>
        <p:spPr>
          <a:xfrm>
            <a:off x="533400" y="1833205"/>
            <a:ext cx="8229600" cy="3323987"/>
          </a:xfrm>
          <a:prstGeom prst="rect">
            <a:avLst/>
          </a:prstGeom>
          <a:noFill/>
        </p:spPr>
        <p:txBody>
          <a:bodyPr wrap="square" rtlCol="0">
            <a:spAutoFit/>
          </a:bodyPr>
          <a:lstStyle/>
          <a:p>
            <a:r>
              <a:rPr lang="en-US" sz="3000" dirty="0">
                <a:latin typeface="Times New Roman"/>
                <a:cs typeface="Times New Roman"/>
              </a:rPr>
              <a:t>While </a:t>
            </a:r>
            <a:r>
              <a:rPr lang="en-US" sz="3000" dirty="0" smtClean="0">
                <a:latin typeface="Times New Roman"/>
                <a:cs typeface="Times New Roman"/>
              </a:rPr>
              <a:t>it is clear that August and Via’s parents are </a:t>
            </a:r>
            <a:r>
              <a:rPr lang="en-US" sz="3000" dirty="0">
                <a:latin typeface="Times New Roman"/>
                <a:cs typeface="Times New Roman"/>
              </a:rPr>
              <a:t>very loving and </a:t>
            </a:r>
            <a:r>
              <a:rPr lang="en-US" sz="3000" dirty="0" smtClean="0">
                <a:latin typeface="Times New Roman"/>
                <a:cs typeface="Times New Roman"/>
              </a:rPr>
              <a:t>caring, Via gets </a:t>
            </a:r>
            <a:r>
              <a:rPr lang="en-US" sz="3000" dirty="0">
                <a:latin typeface="Times New Roman"/>
                <a:cs typeface="Times New Roman"/>
              </a:rPr>
              <a:t>short-changed in </a:t>
            </a:r>
            <a:r>
              <a:rPr lang="en-US" sz="3000" dirty="0" smtClean="0">
                <a:latin typeface="Times New Roman"/>
                <a:cs typeface="Times New Roman"/>
              </a:rPr>
              <a:t>many ways.  Her parents’ focus is always on August and Via both </a:t>
            </a:r>
            <a:r>
              <a:rPr lang="en-US" sz="3000" dirty="0">
                <a:latin typeface="Times New Roman"/>
                <a:cs typeface="Times New Roman"/>
              </a:rPr>
              <a:t>accepts and resents this dynamic</a:t>
            </a:r>
            <a:r>
              <a:rPr lang="en-US" sz="3000" dirty="0" smtClean="0">
                <a:latin typeface="Times New Roman"/>
                <a:cs typeface="Times New Roman"/>
              </a:rPr>
              <a:t>.  She loves her brother very much and defends him at every turn, but she also struggles internally with the guilt of </a:t>
            </a:r>
            <a:r>
              <a:rPr lang="en-US" sz="3000" dirty="0" smtClean="0">
                <a:latin typeface="Times New Roman"/>
                <a:cs typeface="Times New Roman"/>
              </a:rPr>
              <a:t>wishing </a:t>
            </a:r>
            <a:r>
              <a:rPr lang="en-US" sz="3000" dirty="0" smtClean="0">
                <a:latin typeface="Times New Roman"/>
                <a:cs typeface="Times New Roman"/>
              </a:rPr>
              <a:t>her life was much simpler.    </a:t>
            </a:r>
            <a:endParaRPr lang="en-CA" sz="3000" dirty="0">
              <a:latin typeface="Times New Roman"/>
              <a:cs typeface="Times New Roman"/>
            </a:endParaRPr>
          </a:p>
        </p:txBody>
      </p:sp>
      <p:sp>
        <p:nvSpPr>
          <p:cNvPr id="9" name="TextBox 8"/>
          <p:cNvSpPr txBox="1"/>
          <p:nvPr/>
        </p:nvSpPr>
        <p:spPr>
          <a:xfrm>
            <a:off x="683568" y="1285890"/>
            <a:ext cx="7776864" cy="630942"/>
          </a:xfrm>
          <a:prstGeom prst="rect">
            <a:avLst/>
          </a:prstGeom>
          <a:noFill/>
        </p:spPr>
        <p:txBody>
          <a:bodyPr wrap="square" rtlCol="0">
            <a:spAutoFit/>
          </a:bodyPr>
          <a:lstStyle/>
          <a:p>
            <a:pPr algn="ctr"/>
            <a:r>
              <a:rPr lang="en-US" sz="3500" b="1" dirty="0" smtClean="0">
                <a:latin typeface="Times New Roman"/>
                <a:cs typeface="Times New Roman"/>
              </a:rPr>
              <a:t>Internal Conflict</a:t>
            </a:r>
          </a:p>
        </p:txBody>
      </p:sp>
      <p:pic>
        <p:nvPicPr>
          <p:cNvPr id="10" name="Picture 9" descr="136346017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132" y="4941168"/>
            <a:ext cx="1456364" cy="1371057"/>
          </a:xfrm>
          <a:prstGeom prst="rect">
            <a:avLst/>
          </a:prstGeom>
        </p:spPr>
      </p:pic>
      <p:grpSp>
        <p:nvGrpSpPr>
          <p:cNvPr id="17" name="Group 16"/>
          <p:cNvGrpSpPr/>
          <p:nvPr/>
        </p:nvGrpSpPr>
        <p:grpSpPr>
          <a:xfrm>
            <a:off x="152400" y="152400"/>
            <a:ext cx="8839200" cy="6634554"/>
            <a:chOff x="152400" y="152400"/>
            <a:chExt cx="8839200" cy="6634554"/>
          </a:xfrm>
        </p:grpSpPr>
        <p:sp>
          <p:nvSpPr>
            <p:cNvPr id="18" name="Rectangle 17"/>
            <p:cNvSpPr/>
            <p:nvPr/>
          </p:nvSpPr>
          <p:spPr>
            <a:xfrm>
              <a:off x="152400" y="152400"/>
              <a:ext cx="8839200" cy="6553200"/>
            </a:xfrm>
            <a:prstGeom prst="rect">
              <a:avLst/>
            </a:prstGeom>
            <a:noFill/>
            <a:ln w="444500">
              <a:solidFill>
                <a:srgbClr val="8DC5F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9" name="Rectangle 18"/>
            <p:cNvSpPr/>
            <p:nvPr/>
          </p:nvSpPr>
          <p:spPr>
            <a:xfrm>
              <a:off x="381000" y="381000"/>
              <a:ext cx="8382000" cy="6059744"/>
            </a:xfrm>
            <a:prstGeom prst="rect">
              <a:avLst/>
            </a:prstGeom>
            <a:noFill/>
            <a:ln w="1016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20" name="TextBox 19"/>
            <p:cNvSpPr txBox="1"/>
            <p:nvPr/>
          </p:nvSpPr>
          <p:spPr>
            <a:xfrm>
              <a:off x="400472" y="6525344"/>
              <a:ext cx="1219200" cy="261610"/>
            </a:xfrm>
            <a:prstGeom prst="rect">
              <a:avLst/>
            </a:prstGeom>
            <a:noFill/>
          </p:spPr>
          <p:txBody>
            <a:bodyPr wrap="square" rtlCol="0">
              <a:spAutoFit/>
            </a:bodyPr>
            <a:lstStyle/>
            <a:p>
              <a:r>
                <a:rPr lang="en-US" sz="1100" dirty="0" smtClean="0">
                  <a:solidFill>
                    <a:schemeClr val="bg1"/>
                  </a:solidFill>
                  <a:latin typeface="Times"/>
                  <a:cs typeface="Times"/>
                </a:rPr>
                <a:t>© Presto Plans </a:t>
              </a:r>
              <a:endParaRPr lang="en-US" sz="1100" dirty="0">
                <a:solidFill>
                  <a:schemeClr val="bg1"/>
                </a:solidFill>
                <a:latin typeface="Times"/>
                <a:cs typeface="Times"/>
              </a:endParaRPr>
            </a:p>
          </p:txBody>
        </p:sp>
      </p:grpSp>
      <p:sp>
        <p:nvSpPr>
          <p:cNvPr id="21" name="TextBox 20"/>
          <p:cNvSpPr txBox="1"/>
          <p:nvPr/>
        </p:nvSpPr>
        <p:spPr>
          <a:xfrm>
            <a:off x="400472" y="332656"/>
            <a:ext cx="8420000" cy="1092607"/>
          </a:xfrm>
          <a:prstGeom prst="rect">
            <a:avLst/>
          </a:prstGeom>
          <a:noFill/>
        </p:spPr>
        <p:txBody>
          <a:bodyPr wrap="square" rtlCol="0">
            <a:spAutoFit/>
          </a:bodyPr>
          <a:lstStyle/>
          <a:p>
            <a:pPr algn="ctr"/>
            <a:r>
              <a:rPr lang="en-US" sz="6500" b="1" dirty="0" smtClean="0">
                <a:solidFill>
                  <a:srgbClr val="A8184B"/>
                </a:solidFill>
                <a:latin typeface="Times New Roman"/>
                <a:cs typeface="Times New Roman"/>
              </a:rPr>
              <a:t>PART 2: VIA</a:t>
            </a:r>
            <a:endParaRPr lang="en-US" sz="6500" b="1" dirty="0">
              <a:solidFill>
                <a:srgbClr val="A8184B"/>
              </a:solidFill>
              <a:latin typeface="Times New Roman"/>
              <a:cs typeface="Times New Roman"/>
            </a:endParaRPr>
          </a:p>
        </p:txBody>
      </p:sp>
    </p:spTree>
    <p:extLst>
      <p:ext uri="{BB962C8B-B14F-4D97-AF65-F5344CB8AC3E}">
        <p14:creationId xmlns:p14="http://schemas.microsoft.com/office/powerpoint/2010/main" val="32557275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1473</TotalTime>
  <Words>2580</Words>
  <Application>Microsoft Macintosh PowerPoint</Application>
  <PresentationFormat>On-screen Show (4:3)</PresentationFormat>
  <Paragraphs>177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Bonnie Hamer</cp:lastModifiedBy>
  <cp:revision>138</cp:revision>
  <dcterms:created xsi:type="dcterms:W3CDTF">2014-05-26T13:28:34Z</dcterms:created>
  <dcterms:modified xsi:type="dcterms:W3CDTF">2016-06-21T17:01:18Z</dcterms:modified>
</cp:coreProperties>
</file>