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46"/>
  </p:notesMasterIdLst>
  <p:handoutMasterIdLst>
    <p:handoutMasterId r:id="rId47"/>
  </p:handoutMasterIdLst>
  <p:sldIdLst>
    <p:sldId id="1173" r:id="rId3"/>
    <p:sldId id="2528" r:id="rId4"/>
    <p:sldId id="2536" r:id="rId5"/>
    <p:sldId id="2544" r:id="rId6"/>
    <p:sldId id="2545" r:id="rId7"/>
    <p:sldId id="2558" r:id="rId8"/>
    <p:sldId id="2559" r:id="rId9"/>
    <p:sldId id="2560" r:id="rId10"/>
    <p:sldId id="2561" r:id="rId11"/>
    <p:sldId id="2562" r:id="rId12"/>
    <p:sldId id="2563" r:id="rId13"/>
    <p:sldId id="2564" r:id="rId14"/>
    <p:sldId id="2565" r:id="rId15"/>
    <p:sldId id="2566" r:id="rId16"/>
    <p:sldId id="2567" r:id="rId17"/>
    <p:sldId id="2568" r:id="rId18"/>
    <p:sldId id="2569" r:id="rId19"/>
    <p:sldId id="2498" r:id="rId20"/>
    <p:sldId id="2499" r:id="rId21"/>
    <p:sldId id="2570" r:id="rId22"/>
    <p:sldId id="2571" r:id="rId23"/>
    <p:sldId id="2473" r:id="rId24"/>
    <p:sldId id="709" r:id="rId25"/>
    <p:sldId id="834" r:id="rId26"/>
    <p:sldId id="835" r:id="rId27"/>
    <p:sldId id="836" r:id="rId28"/>
    <p:sldId id="837" r:id="rId29"/>
    <p:sldId id="838" r:id="rId30"/>
    <p:sldId id="2572" r:id="rId31"/>
    <p:sldId id="2503" r:id="rId32"/>
    <p:sldId id="2504" r:id="rId33"/>
    <p:sldId id="2476" r:id="rId34"/>
    <p:sldId id="2551" r:id="rId35"/>
    <p:sldId id="2486" r:id="rId36"/>
    <p:sldId id="2514" r:id="rId37"/>
    <p:sldId id="2552" r:id="rId38"/>
    <p:sldId id="2553" r:id="rId39"/>
    <p:sldId id="2496" r:id="rId40"/>
    <p:sldId id="2524" r:id="rId41"/>
    <p:sldId id="2525" r:id="rId42"/>
    <p:sldId id="2505" r:id="rId43"/>
    <p:sldId id="2520" r:id="rId44"/>
    <p:sldId id="331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2" autoAdjust="0"/>
  </p:normalViewPr>
  <p:slideViewPr>
    <p:cSldViewPr>
      <p:cViewPr varScale="1">
        <p:scale>
          <a:sx n="77" d="100"/>
          <a:sy n="77" d="100"/>
        </p:scale>
        <p:origin x="9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0BB574-0895-477B-BED4-3459E7A07FD7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AD2E2F-E2A0-472B-80A9-7B9DFB55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71BEA-E66E-4BEC-BAB5-D10B40ECB992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4DB253-6A32-4472-B248-683C8EB8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41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03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23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2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4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74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6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3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13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13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1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1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3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BEDB3E-0B2A-4EED-B549-23A3C614B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66" t="17729" r="24167" b="11481"/>
          <a:stretch/>
        </p:blipFill>
        <p:spPr>
          <a:xfrm>
            <a:off x="1524000" y="1295400"/>
            <a:ext cx="5987420" cy="461453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409700" y="152400"/>
            <a:ext cx="6477000" cy="914400"/>
          </a:xfrm>
          <a:prstGeom prst="rect">
            <a:avLst/>
          </a:prstGeom>
          <a:solidFill>
            <a:srgbClr val="00B0F0"/>
          </a:solidFill>
          <a:ln w="76200">
            <a:solidFill>
              <a:srgbClr val="92D050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Friday, August 30, 2019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6341082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7:55 – 8:35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5638799"/>
            <a:ext cx="598742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Script MT Bold" panose="03040602040607080904" pitchFamily="66" charset="0"/>
              </a:rPr>
              <a:t>Practice writing “o” in cursive when finished.</a:t>
            </a:r>
          </a:p>
        </p:txBody>
      </p:sp>
    </p:spTree>
    <p:extLst>
      <p:ext uri="{BB962C8B-B14F-4D97-AF65-F5344CB8AC3E}">
        <p14:creationId xmlns:p14="http://schemas.microsoft.com/office/powerpoint/2010/main" val="292857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83101"/>
            <a:ext cx="8229600" cy="4648200"/>
          </a:xfrm>
        </p:spPr>
        <p:txBody>
          <a:bodyPr/>
          <a:lstStyle/>
          <a:p>
            <a:r>
              <a:rPr lang="en-US" dirty="0"/>
              <a:t>Your mother says your family is going for a two-week camping trip in a desert.</a:t>
            </a:r>
          </a:p>
          <a:p>
            <a:endParaRPr lang="en-US" dirty="0"/>
          </a:p>
          <a:p>
            <a:r>
              <a:rPr lang="en-US" dirty="0"/>
              <a:t>What might you utter when you hear you are going for a two-week camping trip in a desert?  Why?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i="1" dirty="0"/>
              <a:t>I might utter…because…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Might You Utter”</a:t>
            </a:r>
          </a:p>
        </p:txBody>
      </p:sp>
    </p:spTree>
    <p:extLst>
      <p:ext uri="{BB962C8B-B14F-4D97-AF65-F5344CB8AC3E}">
        <p14:creationId xmlns:p14="http://schemas.microsoft.com/office/powerpoint/2010/main" val="268303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What’s the new word we are learning that means “say something or make some sort of sound”?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276600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utter</a:t>
            </a:r>
          </a:p>
        </p:txBody>
      </p:sp>
    </p:spTree>
    <p:extLst>
      <p:ext uri="{BB962C8B-B14F-4D97-AF65-F5344CB8AC3E}">
        <p14:creationId xmlns:p14="http://schemas.microsoft.com/office/powerpoint/2010/main" val="20660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93516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whoop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shout from excitement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2514600"/>
            <a:ext cx="8229600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Whoop 		</a:t>
            </a:r>
            <a:r>
              <a:rPr lang="en-US" u="sng" dirty="0"/>
              <a:t>Whoop</a:t>
            </a:r>
            <a:r>
              <a:rPr lang="en-US" dirty="0"/>
              <a:t>ee  </a:t>
            </a:r>
          </a:p>
          <a:p>
            <a:endParaRPr lang="en-US" dirty="0"/>
          </a:p>
          <a:p>
            <a:r>
              <a:rPr lang="en-US" dirty="0"/>
              <a:t>When have you whooped because you were excited? 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I whooped when…</a:t>
            </a:r>
          </a:p>
        </p:txBody>
      </p:sp>
    </p:spTree>
    <p:extLst>
      <p:ext uri="{BB962C8B-B14F-4D97-AF65-F5344CB8AC3E}">
        <p14:creationId xmlns:p14="http://schemas.microsoft.com/office/powerpoint/2010/main" val="24586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What’s the new word we are learning that means “shout from excitement”?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810000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whoop</a:t>
            </a:r>
          </a:p>
        </p:txBody>
      </p:sp>
    </p:spTree>
    <p:extLst>
      <p:ext uri="{BB962C8B-B14F-4D97-AF65-F5344CB8AC3E}">
        <p14:creationId xmlns:p14="http://schemas.microsoft.com/office/powerpoint/2010/main" val="161376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401762"/>
          </a:xfrm>
          <a:solidFill>
            <a:srgbClr val="FFFF00"/>
          </a:solidFill>
        </p:spPr>
        <p:txBody>
          <a:bodyPr/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plop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sit down heavily or put something down heavily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86" y="2133600"/>
            <a:ext cx="8030227" cy="3276600"/>
          </a:xfrm>
        </p:spPr>
        <p:txBody>
          <a:bodyPr/>
          <a:lstStyle/>
          <a:p>
            <a:r>
              <a:rPr lang="en-US" dirty="0"/>
              <a:t>Watch the difference between sitting and plopping.  </a:t>
            </a:r>
          </a:p>
          <a:p>
            <a:endParaRPr lang="en-US" dirty="0"/>
          </a:p>
          <a:p>
            <a:r>
              <a:rPr lang="en-US" dirty="0"/>
              <a:t>What did you see when I plopped in my chair?</a:t>
            </a:r>
          </a:p>
          <a:p>
            <a:pPr marL="0" indent="0" algn="ctr">
              <a:buNone/>
            </a:pPr>
            <a:r>
              <a:rPr lang="en-US" b="1" dirty="0"/>
              <a:t>When you plopped in your chair you…</a:t>
            </a:r>
          </a:p>
        </p:txBody>
      </p:sp>
    </p:spTree>
    <p:extLst>
      <p:ext uri="{BB962C8B-B14F-4D97-AF65-F5344CB8AC3E}">
        <p14:creationId xmlns:p14="http://schemas.microsoft.com/office/powerpoint/2010/main" val="21788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791200" cy="1020762"/>
          </a:xfrm>
          <a:solidFill>
            <a:srgbClr val="FFFF00"/>
          </a:solidFill>
        </p:spPr>
        <p:txBody>
          <a:bodyPr/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plop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972" y="1676400"/>
            <a:ext cx="7801627" cy="3276600"/>
          </a:xfrm>
        </p:spPr>
        <p:txBody>
          <a:bodyPr/>
          <a:lstStyle/>
          <a:p>
            <a:r>
              <a:rPr lang="en-US" dirty="0"/>
              <a:t>Why might a person plop? </a:t>
            </a:r>
            <a:r>
              <a:rPr lang="en-US" i="1" dirty="0">
                <a:solidFill>
                  <a:srgbClr val="FF0000"/>
                </a:solidFill>
              </a:rPr>
              <a:t>Turn to your partner</a:t>
            </a:r>
            <a:r>
              <a:rPr lang="en-US" i="1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A person might plop because...</a:t>
            </a:r>
          </a:p>
        </p:txBody>
      </p:sp>
    </p:spTree>
    <p:extLst>
      <p:ext uri="{BB962C8B-B14F-4D97-AF65-F5344CB8AC3E}">
        <p14:creationId xmlns:p14="http://schemas.microsoft.com/office/powerpoint/2010/main" val="1579812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What’s the new word we are learning that means “sit down heavily or put something down heavily”?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4191000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plop</a:t>
            </a:r>
          </a:p>
        </p:txBody>
      </p:sp>
    </p:spTree>
    <p:extLst>
      <p:ext uri="{BB962C8B-B14F-4D97-AF65-F5344CB8AC3E}">
        <p14:creationId xmlns:p14="http://schemas.microsoft.com/office/powerpoint/2010/main" val="7295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881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Onomatopoeia – </a:t>
            </a:r>
            <a:br>
              <a:rPr lang="en-US" dirty="0"/>
            </a:br>
            <a:r>
              <a:rPr lang="en-US" dirty="0"/>
              <a:t>word to imitate a sound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786" y="1809206"/>
            <a:ext cx="24003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085" y="4254137"/>
            <a:ext cx="2257425" cy="201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349387"/>
            <a:ext cx="2371725" cy="1924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523" y="2041503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64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35814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CHOMP TIME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F.A.S.T.  Groups</a:t>
            </a:r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Academic Support Time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oy scout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5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BD29755-B54A-4966-B2CE-096F275E0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686279"/>
              </p:ext>
            </p:extLst>
          </p:nvPr>
        </p:nvGraphicFramePr>
        <p:xfrm>
          <a:off x="1066800" y="1149560"/>
          <a:ext cx="709151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194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Computers –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Epic: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Aiden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Alexis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Cayli</a:t>
                      </a:r>
                      <a:endParaRPr lang="en-US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Brena</a:t>
                      </a:r>
                      <a:endParaRPr lang="en-US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Khamani</a:t>
                      </a:r>
                      <a:endParaRPr lang="en-US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Carleen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McKenzie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Erin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Elin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Roby: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LLI</a:t>
                      </a: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Landon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Paisleigh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Thompson: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LLI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Jaylie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Jearon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Amiyah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Cohen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Paired Partners Complete passage: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Katelynn &amp; 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Caydance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Kaylah &amp; Emma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Adalyn &amp; Macon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Jordyn, Jaiden &amp;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  Kaylee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9216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F.A.S.T. Designations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196614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9:15 – 9:45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126" t="13000" r="26874" b="6000"/>
          <a:stretch/>
        </p:blipFill>
        <p:spPr>
          <a:xfrm>
            <a:off x="4438415" y="3733800"/>
            <a:ext cx="303294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3394BC9-6E02-4FBA-9286-ABC1CF65A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30" t="13470" r="24430" b="17502"/>
          <a:stretch/>
        </p:blipFill>
        <p:spPr>
          <a:xfrm>
            <a:off x="607741" y="304800"/>
            <a:ext cx="792851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26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26" t="13000" r="26874" b="6000"/>
          <a:stretch/>
        </p:blipFill>
        <p:spPr>
          <a:xfrm>
            <a:off x="426929" y="274638"/>
            <a:ext cx="8061362" cy="62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9:45 – 9:55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301" y="228600"/>
            <a:ext cx="7315200" cy="26670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Time</a:t>
            </a: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3750" t="21000" r="30625" b="59000"/>
          <a:stretch/>
        </p:blipFill>
        <p:spPr>
          <a:xfrm>
            <a:off x="5692344" y="5230947"/>
            <a:ext cx="31242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875" t="46000" r="16249" b="42000"/>
          <a:stretch/>
        </p:blipFill>
        <p:spPr>
          <a:xfrm>
            <a:off x="1677667" y="2246971"/>
            <a:ext cx="5867400" cy="5724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678" y="2895600"/>
            <a:ext cx="8319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Objective:  RI.3.1 </a:t>
            </a:r>
          </a:p>
          <a:p>
            <a:r>
              <a:rPr lang="en-US" sz="2400" b="1" i="1" dirty="0"/>
              <a:t>I can ask and answer questions to demonstrate understanding of a text, referring explicitly to the text as the basis for answers.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398" y="4063274"/>
            <a:ext cx="8319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Objective:  RI.3.9 </a:t>
            </a:r>
          </a:p>
          <a:p>
            <a:r>
              <a:rPr lang="en-US" sz="2400" b="1" i="1" dirty="0"/>
              <a:t>I can compare and contrast the most important points and key details presented in two texts on the same topic.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15967" y="328696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9:55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– 10:25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at the Carpet…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28255" y="1600200"/>
            <a:ext cx="7606145" cy="4525963"/>
          </a:xfrm>
        </p:spPr>
        <p:txBody>
          <a:bodyPr/>
          <a:lstStyle/>
          <a:p>
            <a:r>
              <a:rPr lang="en-US" sz="4800" b="1" dirty="0"/>
              <a:t>Are we still the best?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5029200" cy="362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00762" y="408820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Bill </a:t>
            </a:r>
            <a:r>
              <a:rPr lang="en-US" dirty="0" err="1"/>
              <a:t>Peet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19850" y="1259171"/>
            <a:ext cx="142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Author: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743029"/>
            <a:ext cx="3777343" cy="4412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12" y="1663506"/>
            <a:ext cx="2000250" cy="228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524808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do you remember about this story? </a:t>
            </a:r>
            <a:r>
              <a:rPr lang="en-US" sz="3200" dirty="0">
                <a:solidFill>
                  <a:srgbClr val="FF0000"/>
                </a:solidFill>
              </a:rPr>
              <a:t> - Turn to Your Partner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07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r>
              <a:rPr lang="en-US" dirty="0"/>
              <a:t>Today, I will reread parts of the story and you will visualize what is happening.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11" y="3733800"/>
            <a:ext cx="3771900" cy="2834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623457"/>
            <a:ext cx="2803482" cy="3273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2741" y="613096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page 8 and model</a:t>
            </a:r>
          </a:p>
        </p:txBody>
      </p:sp>
    </p:spTree>
    <p:extLst>
      <p:ext uri="{BB962C8B-B14F-4D97-AF65-F5344CB8AC3E}">
        <p14:creationId xmlns:p14="http://schemas.microsoft.com/office/powerpoint/2010/main" val="36309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38677" y="116532"/>
            <a:ext cx="142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p 17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487797"/>
            <a:ext cx="3777343" cy="44129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50854" y="338209"/>
            <a:ext cx="243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did you see in your mind as you listened to this part? </a:t>
            </a:r>
            <a:r>
              <a:rPr lang="en-US" sz="3200" dirty="0">
                <a:solidFill>
                  <a:srgbClr val="FF0000"/>
                </a:solidFill>
              </a:rPr>
              <a:t> - Turn to Your Partner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105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do you imagine Prewitt feels in this part of the story?  How would you feel if you were him? </a:t>
            </a:r>
            <a:r>
              <a:rPr lang="en-US" sz="3200" dirty="0">
                <a:solidFill>
                  <a:srgbClr val="FF0000"/>
                </a:solidFill>
              </a:rPr>
              <a:t> - Turn to Your Partner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722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791200" y="116532"/>
            <a:ext cx="142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p 24-27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2426" y="485864"/>
            <a:ext cx="3777343" cy="44129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922626"/>
            <a:ext cx="243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did you see in your mind as you listened to this part? </a:t>
            </a:r>
            <a:r>
              <a:rPr lang="en-US" sz="3200" dirty="0">
                <a:solidFill>
                  <a:srgbClr val="FF0000"/>
                </a:solidFill>
              </a:rPr>
              <a:t> - Turn to Your Partner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105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do you imagine Prewitt feels in this part of the story?  How would you feel if you were him? </a:t>
            </a:r>
            <a:r>
              <a:rPr lang="en-US" sz="3200" dirty="0">
                <a:solidFill>
                  <a:srgbClr val="FF0000"/>
                </a:solidFill>
              </a:rPr>
              <a:t> - Turn to Your Partner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87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r>
              <a:rPr lang="en-US" sz="2800" dirty="0"/>
              <a:t>How did visualizing parts of The Spooky Tail of Prewitt Peacock help you understand and enjoy the story?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43171"/>
            <a:ext cx="3771900" cy="2834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623457"/>
            <a:ext cx="2803482" cy="32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</a:t>
            </a:r>
            <a:r>
              <a:rPr lang="en-US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Recess </a:t>
            </a:r>
            <a:r>
              <a:rPr lang="en-US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Earned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4282" y="2438400"/>
            <a:ext cx="2815436" cy="1673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5873816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10:25 – 10:40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C588D7-691A-418B-89AC-5359E16C5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800" dirty="0"/>
              <a:t>Lockdown Drill</a:t>
            </a:r>
          </a:p>
        </p:txBody>
      </p:sp>
    </p:spTree>
    <p:extLst>
      <p:ext uri="{BB962C8B-B14F-4D97-AF65-F5344CB8AC3E}">
        <p14:creationId xmlns:p14="http://schemas.microsoft.com/office/powerpoint/2010/main" val="537985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76300" y="2667000"/>
            <a:ext cx="73914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Recess 10:40 – 11:05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370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6019800"/>
            <a:ext cx="274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11:05 – 11:30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91" y="215578"/>
            <a:ext cx="2098818" cy="127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72853"/>
            <a:ext cx="2438399" cy="251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65" y="2272853"/>
            <a:ext cx="2520431" cy="251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4762137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 W3.3  </a:t>
            </a:r>
          </a:p>
          <a:p>
            <a:r>
              <a:rPr lang="en-US" sz="2400" b="1" i="1" dirty="0"/>
              <a:t>Write narratives to develop real or imagined experiences or events using effective technique, descriptive details, and clear event sequences.</a:t>
            </a:r>
          </a:p>
        </p:txBody>
      </p:sp>
    </p:spTree>
    <p:extLst>
      <p:ext uri="{BB962C8B-B14F-4D97-AF65-F5344CB8AC3E}">
        <p14:creationId xmlns:p14="http://schemas.microsoft.com/office/powerpoint/2010/main" val="27588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at the Carpet…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28255" y="1600200"/>
            <a:ext cx="7606145" cy="4525963"/>
          </a:xfrm>
        </p:spPr>
        <p:txBody>
          <a:bodyPr/>
          <a:lstStyle/>
          <a:p>
            <a:r>
              <a:rPr lang="en-US" sz="4800" b="1" dirty="0"/>
              <a:t>Was it a perfect transition?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5029200" cy="362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9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389C-0E05-41A0-9203-B4CBF285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About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489D2-9C6E-4C72-86F1-B8852B797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2362200"/>
            <a:ext cx="4876800" cy="2209800"/>
          </a:xfrm>
        </p:spPr>
        <p:txBody>
          <a:bodyPr/>
          <a:lstStyle/>
          <a:p>
            <a:r>
              <a:rPr lang="en-US" dirty="0"/>
              <a:t>Write from the perspective/point of view of the tiger using sensory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8FC72-1437-4F8F-8C99-0CB4C479F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2128"/>
            <a:ext cx="2803482" cy="32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825024"/>
            <a:ext cx="8229600" cy="226270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Kicking it Quiz!</a:t>
            </a:r>
            <a:endParaRPr lang="en-US" alt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295106"/>
            <a:ext cx="1981200" cy="248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5386387" cy="2020887"/>
          </a:xfrm>
        </p:spPr>
        <p:txBody>
          <a:bodyPr/>
          <a:lstStyle/>
          <a:p>
            <a:pPr>
              <a:defRPr/>
            </a:pPr>
            <a:r>
              <a:rPr lang="en-US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TIME</a:t>
            </a:r>
          </a:p>
        </p:txBody>
      </p:sp>
      <p:sp>
        <p:nvSpPr>
          <p:cNvPr id="99335" name="AutoShape 10" descr="data:image/jpeg;base64,/9j/4AAQSkZJRgABAQAAAQABAAD/2wCEAAkGBhQSERUUEhQUFRUVGBsYFhgXGRgeHhoYGCAXHBscGBgcHCYeGBwjGRsZIC8gIycpLSwvFx49NzAqNSYsLCkBCQoKDgwOGg8PGiskHyQsLS00Ly0sKSwsNDAsKS0sLCkqLC8sLSosLjQpLCksLCwsLy8pLCksLCwsLCwpLCwsLP/AABEIAMMBAwMBIgACEQEDEQH/xAAbAAACAwEBAQAAAAAAAAAAAAAABQMEBgIBB//EAEgQAAICAAQEAwQECgcIAgMAAAECAxEABBIhBSIxQQYTUTJhcYEUI5GSBxUzQlJTYnKh0hYkc4OxstE0Q2OCk6LB8BfhNVTC/8QAGQEBAAMBAQAAAAAAAAAAAAAAAAECAwQF/8QAMREAAgIABAIIBQUBAQAAAAAAAAECEQMSITFBUQQTUmFxkbHwgaHB0eEUIjJC0mIF/9oADAMBAAIRAxEAPwD7jgwYMAGDBgwAk4/4qTKvGjo7a1LWumlAeKOyCwJ55U2UHa/msyv4Q0YJ9TKWegm8QDtyBgCZOQAuN2q96va9FmeExSSpK8atJGrKhYXpDFSavYElV367YxH9NYn0RtkF0uShDmMC1aFZFVWUBykxII7+TY7DADX/AOSYNAk8uby22Rvq7ZtJIXRr1gltMYJFFnXfcHFfMfhKCRMxy7eYBJy6006lOZ0qWu91y8jEhSBsN96Vf0vhlCSHLRLqMTsfM0IHiOYZPMnVPrAPIXSKK6itHa8MfDnH48zOIZMpCGKPqeowSGAdqjI1GNtZBazbarHfADvhHixZ5TFoYFWdC1xgBkaUBdJfWxKxk2oI/jT/ABWj4dErB1jjDAFQwVQQCSSAauixJr1OOZOIUSNEpruEJHyOIbS3LRi5bFvBil+M/wDhzfcOD8Zj9XL9w4jMi3VS5F3BhP8A0lRgfKjllI25F2v01khbHcXY9MRNn53qw8Q7hIyzfJ3Gn/sOKPFgt2OqnyHuPGYDqaxiMtx1JA3mRZt6Om9bFWJOlQdJVQS1Dp1OGGV8PiJkM6RzawiEsNRjZQxAUvZZL27HvvZqscZTTlFbFsXAngyyzVMdvxqAGjNCD6GRP9ccjj2XPSeH/qJ/riaOBV9lQPgAMeZiRFUlyoUdS3TGf6nuM6O4s7G3sujfBgf8DifGM4pxeBwQq5df25VU/dj0liavqNjVjFODiyrGFyy5qZ121x6kQ7nqnMi7UN4+2LR6QnwFG/wYU5ebMKilgJLAJVtKyLdbEqfLdhuNtI9+LmU4kkhKi1ce0jCmHv0nqP2hYPY42jOMtiKLWDBgxcgMGDBgAwYMGADBgwYAMGDBgAwYMGADBgwYAMGDCtfE2W0sxmjUI7xtqYKQyGRSKO/+7cj1CkjADTHlYWt4myou8xDsoc86+y2nSevQ60r99fUWSeJsquq8xCNIUt9YuwetPfvqWvXUPUYAZVj2sLYPEmVcqEzELFyVTS6nURWwo79R9o9cMsAGDBhK0gzLEE/UAkAX+WYe0SO8YO1dG3vlrVWc1FWyUrJpeLlwfIXWAN5CDo266a5pT7l27agcRcPy/nIksvmMWAYJINIX+6BIB/eLH34Y7KOwAHwAA/wFYzee8dRg6cvFLmSDuYwAgrr9YxAY/u3jgxMfS26XkWS4I0yrQodBijxSZgYkVtHmyaS3cAK7UL21Np0j971rEfAuPJmkLKrIymnjcUyn3+oPY/HuCMW3aKXXGdD6a1odLVe41L29ReM4tJ3uClPlEMnkh3oprYamYoyshjYFrKm7IB2OjpscJP6SKXsfSM0YiSKjCIpFqS5ABBAJFsKFnYYbcQzq5RUjgy5ZnJ0rGmlbFXqYCl293b0BIotwPMT6WzTBwWW4VbQqL3JIB1MPS7v8+sayxG9tEwL4/FWdzLFMtAq1+cSCAfe+4HzXftqwwj8HNLzZzMSSseqqdKAegU2PmApONJBl1RQqKFUdABQ+zEmMrJFmS8NZaIckKbdyNR+Ra6+WLPEM6sMTSMDSC6HX0AHzrFrFbiWRWaJ426OK+HoR8DR+WIBkIvHk5ehAjKWoDUykHflLEUzWK2FA7GjhjF4ry0xCZhTC4O2vYBv2JR0IPfbGOOSZHaKRN4xzc50nSWbWLN6SjCwov1WiMd5dmWthpYW0VLV6NNHbcWF37Uet7bftT105P38zs6mElobD+mKQSeVI5kFin0lSLO/mWADQ31L1HbuXv44i/SP3X/lx81yXG/IoMgkhAOuKQDSNJAPkaySpog6CSDuAb6brgXEVOkI4eCQXA99K9qI97ABK96DA+zZ3w5yum13GeNHCiklF+f4GH44i/SP3X/lwfjiL9I/df+XF3Bjf93P35nPcOT8/wZriHjuKKdoTFMSrBC4Eemz9GHd9VA5mEHl/ONXpOKuR/CNGy6pIpEAK2w0sAj+WEcjUGpnfSAASK3oY00nDImJZooySbJKKSTyGya63HH/00/RFRLwPLhlYQQhlNqRGlg0q2DW3Kqjbso9MWMxBJ+ENEYmSCZIxGjliYiV1iZlDKsh9pI7FX7W+nHU/4RYEL+ZFOvlg+bYjOgjz6U1IdRPkPWmxutkWaew8Dy6LpSCFV9BGgG11sB+033j649i4JAq6VghC1VCNAK5z0r1d/vt6nAGcH4RVGvzIZI/LZhJZQ6VVp1F6WJLnyXNLY29rcYu5bxvG8oi8qZW1Kj6hHUbuZAqsVkN3oO6agLF12bQcFgQaUgiVfRUQDYsRsB6sx/5m9Tj3L8HgjACQxKFqgqKKosRVDaizH4sfU4AuYMGDABgwYMAGMtN4BheZ5CTpaORK2J1TSvMzHVamizKoK7B3BsHGpxnfFfFJIjGFcxIyyFpAqnnXR5cdvyLqBc79fLoEE4AgP4O8vp065iNIHMytzAQqX5kNsVhjFG12NAXiaDwJArK2qY6CCgZ7o/VljZGpi7RIWLE7g1Vm0mY8eZkVWXa1CMy6GD1piYh0IIj8zWwWmavKbrvTnwp4lkzUkgZVCoKtNWksHkUkalDDYDY//ZAMv4AyySpKuvUnl9SpvyliRLtSRXlKbUgkk2a2DuTh6kk6pN/SRwPkA1DFlmA6msc+cPUfaMQ0nuWi5LYTcSynMkUbyhn3Y+bJyxrWo+11NhR72vfSRiHiXhKOYRjXIqx9AGJ2oABdRIWq7DEicVVElzMhJVjSBdzoU6UAHfUxLb9PM914u5LLJGZCHZjI5c6muiQBSj81QABWPPxqk64HRh42LB5ot2Zfj2VBdMmGkMQXzZdTsS4JKohJ3C2GY1XRfXHfKi9lVR7gAB/ADDXjnh6LMsH8xopVFB0YXW5ph3Fk+nU4oZbwTHqDZid5wNwjGlv3qDv/AO9ceD07/wA2fS8RPPUVw9a4G2H0jInatvie+CoS7T5kWElKrH+0IxRevQnYfA40kOTRGZlVVZ92IG569fmSfmfXHSuoFAqANgBWKzcZhEhjMiBxWxNdelE7H5Y9aEVhwUFskl5HNlnNtpXxLjNQs7AYocQ47FDEJGYFW2TSQdR/ZN10BN3QrFHPcXhmmbJMH51ILjTVlddDfUeXe9JXar7YXzZNDlJ4YlnLQvqsoLZyST5dVsaI5aajYvUNVwo8zw+K525lWFEPTW6j7CzKf+ysejxLP+llT/ep/OMZkSKvKoAI25mZSP8AlEkKj7uPTJW58ogdbnYH7Rnaxz23v9f8nZkiuC+X+jTJ4pzC7vEjD9k9veyPIB86w84RxyPMg6DzLWpT1W7rpsRsdwSNj3BxggiOLVHZh3jmSWvkFlYfaPjjUeG8xFBl9ckgXWxP1ihGpTpr2mZwCCQbPtbUKA0hm/t7+S+viZYkE9ILXu+1v6DDjfh9MwLHJIBSuPnQYdwCT7xZo7kHGS8K8plSVTGykjUvMGU1361sKIFCjYTpjdZTjcMq6kkWrI3NdPcaOOsxNBIul2iYejFSP442jOisOsw3TT8D5sQVA1gNpU0U5zY2YqbPY9Luuvpht4Ly7P58N0o0SI4A5ZQTThaAB5VJXvRHrhjxPguVMsYVSQ5Id0lSkobFtZJo9OX0+AL3h0eWgXTE0ajqecEk9NyT6be7tibUdVxLYknNUosvcNzRkiVmGliKYejKSGHwDAjFnCbI56NJpU1ppepVOoVZ5XHX1Ct8ZDhj+MYv1kf3l/1x6EZppM5OrlyLGDFbOqXiZY30M6MEcb0SDTD1okHGIHh7OojDLrFBaxgrHJTO6JMC+sghl81oXLFQ7BWDXQU3KH0DBj5q+Qz4m8kMxVjK5cE+SFdp33tCpYu0Z9qxsKoWfosWZVtQVlbSdLUQabY0fQ0Rt7xgCXBjwG+mPcAGDBgwAYMGDABjI8c41xCOWVYYFaNShWTQ7WsmgbKhLMyETagB0aI11vXYMAYGbjvEWDhsqGoAhBHIEa4JiyMXI1gyhBQHeiQTQ4yXEc9C6pDlx5JkoH6PJGtXGOWJbaLXqkcs+wKb1dY+g4MAIPDWZmzMLHOQqHWQgAxsoI0qbVXJY0Sy3Q6Hr7RscYycaQtpjiDtSIdC7O5CqenZiD8AcN8K82NeZjXtEpkI/abkT/t877BjOdJNsvGclomdw8IhVQojSlAAtVuhtua3xBKMusqRGNNbhio8sVS9bNUO9etH0wyOMH4V/rGekmJvTb2ryKRqJVQ0MnPRXX1AArYdMcEIKSbfAu8SfNmwmycCKWdIlVRZJVQAB3JIoY7HDYv1Uf3F/wBMYbjitn+InLa2REVh7GkqKUynTICuYVj5QBqqdiOlmxwCR8rn2hkeMLMzUNTuzFQREobop8pGJBA9jve1+p031qyOtnzZpuJ/R4E1NHHvso0ruaJ9NhQJJ7AHCfh+XiecHMZZEaUXHsdJoE1oOwNC7IBPcLtdnMAZjOhOqxdR25dLNXxdowf3DibjyE5jK1+mf8UP+Ctiyw4UotatX4aWgsfFTbUmuG5JxczxvH9GhjIogmhYFik6roU7m9xt09e+O8LMmmRKaSINoVjSEtQJNCwQL6EX0JAOJ+I8T0HRGA0hF0eiA3zP7tjSjdqPQAkJsygbeUmU/tezfuj9kfEgn34zjht6s2w4SnsZkcB0kDz4I6oBfpQAAHYLob7MXcn4bkfaN8tJ8JtXT4RXhzHmANgKHoBX8BjiWGKQ26KSOjVzAj0b2lPwOI/TQOx4eKluvIWZrwnmDX1MTb9RI+3T9Nio+OhvhjYZfg0axCJ7lAveWmO5Jq66C6FdABhdHn5Ytxc6d1JAkA/ZY0JPg1HrzE7GPiPiGRWEkWhoKpiQQQ4PMsh6wkDTWpetg1tiVgO8qOHFnOLuQ5ynCool0oigWTXXr8cTfRl/RX7BiPIZ5ZkDrfoQdip7hh2P/wBVYIOLOM2q0KOcpatkX0Zf0V+wY4mWNBbBFBIAvSNzsB8ScT4+feKcxLnM19FiJWrpZFVk1JqPm0rByK5av84WpG2L4cMzKuTRrc3AhkglUIQHKMRXsuCpHp+UEf3cNfoqfor9gx814HnGi86I6KTnoS7K+WcMUghsqAVXW2k8pejdDH08Y7sOOW4lczepkfGPgds43mJKqMsLxohTbUyToOcGwp83cU3sCqs3Q/8AjVjIT5sSqUNFIVBV2OZJESklYo6lW15tdG6vG9wY1KmFT8FyiJ081Sz0NRhBCqJJpSqguWALSjowP1a7nEsf4ONIpZwAdGv6oW2g5duuvqWh3JB2eu1na4MAKfDHAvoeXWHWHCliCF0gBiTQFk7X1JJPrhtgwYAMGDBgAwYMZ6bxvArlSstB2QtpGkaHSIt1vT5rql1fU1QJAGhwYzT+P8vy6RKxbyzsvsiUQaC1nYEzxja6N7UCccxeNw+T+kJC+rXChia7DT+SV3RXLDTMrbKT2oHYAafBjKJ42b6THA0HM5jGzS3cnmHZXhXZUQsQxQ0DQNC9XgAwuyqXLM93bKg+CKD/AJmfDHCrghuLWR+UZ5Pk7My/9hXHP0h/tJRQ8a8RaLKsqAl5SIhQ1aQ+xZhrQ6QDRIaxqBxD4Gy3l5JXsnzLkosxAHRRzqCvKBdjrZs9cIvHZ87MiNQSUjCKRGGp8wdBIdLlWoyxIobUe2NnxZ1jy0hcx6VjazMeSqr6xj+ae/xxg1lw0uZK1ZlfwfrI8+ZlcSLdWr1IAzMzELmLtwo0jSNgNHXET/8A5P6lo1JzCq5ijskLFI0izWfaoqC46Wm2JvwdunmZgDyg5WAlU17L5a1QPIEBPLp3o79sMeDQrPm3nKi47KGuhk5b+PlIoP7+N3+2U2+Cr6FLtIk8Kgs80hq2P2amkY/4r9mOOI5us3qIJEKco9ZGpVX3FjKBf7OLHhUhYG9FO/wAHp8MK8hGzyCRjsS7kX+cOUbfGSUf8gwcbnJ/D38LJgs1RGax6VJO7MSzn1Y/+AAAPQADthbmJepJoevuw0zHTCjMw6gVPQgg/A7YpI93AVLQyuYmM51vek7qlnSAelr0ZiOpN10GOY2EH1kYCldyAAAyjcggbHboexwSAw0svKQALN6WrurdN+tXY7jFjI5MzsKB8oEFmINNW4Vf0rIFkbVfc49pvBjhaVVFtH4mnHHYo9mcX0obn+HT54mz06JrmhkQSBTqW1YShQaVk1KC3ZWsEWBZG2OE4fHIedFb3kb/AG9cOUjFjYY8WGbjVGfSFhNVT98jO+F855M+iRogJE1Wrgr1JStl0kDWmmtgse5xqMzxyCNdTSpXuIJJPYKtkn4DGdhULLw7+zdD79KhR/Fj9uLPEMuMxnViIuNBzjaiAAzD3hmaEEdwrDucVnFzlb5X5aHkXCKqn5/gbZTxHl5FJWRduoa1P3WonGK8DZhTm5Zn0qGBIYxJHuzHux1q2kAFRQOx70NDmsusGdiZAFWQBWUAAbnTddLJ8v7nxxDwrNrDlJ5SQblaiWQWxCLsz7e1exxGRxi2uNe/kM0G6p+f4EPCJkbONI5ZEZZ2ZpUh5fM0LoLCtBsGtIOoKLJ6nc8G4xE2XhLSx2Y0Jtluyou9+uPk+WgdmMaqqM5WLUtqaGnUkkKjS8LSTM1LQPkSCzVY+q+E8sVycCPTNGgjY+pjtSd/Ui8dWVp7+0QnCtn5/gl4l4jhgCFyxEmogopcaUrUxKg0qg7nEA8YZclFUyOzhWASN2OltXMQBYUaTZ7beuGOc4XFLXmIrUGUX+i9Bh8wBih/Q/Kb/ULu2rq3a9uvs7nk9nfpjQoyhkPwi5WVVovrZI28sKWOqQR0grZmBkQHt17K1S5Tx5lnV2tgqlaIVjqV9OlgAL3LVpq9umLa+EcqAQIVAIUUCwrRo0laPKw8tOYUeRd9seHwflOX+rx0vQAEDYAC1Bo0FFX07YAu8J4omZhWaIko91YroSD/ABB+OLmK3D+HRwJoiXStk1ubLEliSSSSSSSScWcAGDBgwBms945ihzDQujmpBGCgBN6YHdiNuVRPENrY21DbCPPeMMkU8xcmXkTVNGrrENm0SGTVrNAvoJ6tqAOnaxs34LCXMjRozFle2ANOg0q4B2VgtDUKNAemPn+emzzRaTkcuG+jiVSMqW0OFkpQGLDWnLHoO58wkbcpAkzfE+FrpP0SQCJjIgRYwGVBI/m+2NgMkw0mmqNRpogYuN4wyQRoXypIJclIkRgfozPHHa2GD+Xl1ZQVFBRR2xTzMUxLlsij6GmnjByznzX15pAz6WC2IRHSOrM3mAjfce5rM5jXLKeHq4ZXWNWy1m/6+VsVr+sIh16jX1x6asAXYfF+QAXRlXK8jagsJCsmlxZ8yy0eu9ro2BZ2w24P4jGbkKoZkIBDFfJ0BhvpGoeYSVIawunfre2M5n85m40lJykEcapLpZcuQUCrnRGbLFT/ALPlwRp3GZUbUL3mU4bGpWQQxpJo0khVsAnUV1AXWok164hqyU6K/FI3jglcTS2kbsNovzVJ/V+7CvhXhWSFrGZkC3si1Vdr1WOnoMOuPj+qz/2T/wCU4st0OOPpMVodGH0icU0q17l9j5/waJ5+KMxU6Ud5Cxj0GwFWIF4mKyUrNXmbkFtthjW+JtX0SbQWDBCRojWVtuoWJuVyRYo+uMf+D5FGZYgLZiIGmCdOrBtix0otVsw1N1BA2xqPG2n6BmNZjClCD5iu60SBzLHzn5YjF/ml4GCM/wCF5CkGae3A8uIKClKGMSgaW/ONkWO3zxpfDMAWGx+czf8AbyD5UoxleCbQZg2p1TQIQHYkFRFYZDyp8uoO+Nh4fH9Vh96Bvvb/APnG3SNFLvl6L8mcN14Gei4h5cUsK7O0pRRfYsy9t6pdN+rDDFcqI5dA6JDGPiS02o/EkXhZw7h+rijtpsIJDqPrrsLXpbs392MO+IKFzAN7yR0B/ZsT9v1n8D6YSksyS4q/kbYH8gmSxhfLDhqnTEbxA4NWenDEyifHaJeLz5PFLPZpoRywvJ7xVfwtv4Yzay6s6ozz6R3LuWirF6Lbc9O+FeQ4izxqxicEizWmv4sD9ox7xHOnyivlyLr5LPl7KQdZ9vtGHPxAxeMlVnJjRlbv1RSy76p8kP0I9Zvt5gZjfw0L94euLvhi5JZZiPaAr/nLN/kEY+WFcEzOMxP5TboUSgoC6woF817RiIbDrq6YY8EzphgkkMblSzEG0qlAQD276r6d++E2lBrjovqzy1Bt8Oe68Cvx7MaswxX/AHSkj96NWe/+o0a/HC3xDmTBkoIiKTSZHLCMo1nZDdspMjpzBehO946bzPJI0MXnYIp5d21anPtXRkoem2KWUmR8xJmgCscPM0kRUsUiBSIOrk67XzNWmt0Sruzo2o1/z9Py2QsOT5a9697HHgvhzNnQT5WqC/NKzFmkKiSPWNuZRI8ylT7J0jerx9E4CPqR+9J/nfGV8F5l2eeVlaRiVRiIkQggBiSxcXqvVpGwJPrjQ8FzreRH9TIbF2PL3sk93vviqlc3ZdYbrh5oc4MVos2xIBikX3nRQ+xyf4YyUXjTNKoMuWougddKy+0/l6YzynmAMhJ29jtRxsnZRqtzbYMYDMeNc4CGWEEaWDL5ctRsWhAEjMq6mQM4OhqN3tWJc/47zKqdOVOtVLOCspC/7PpF6QGLCSSt19j15cSQbrBjiJ9Sg0RYBoiiL9Qehx3gAwYMGADBirJxSJWKNIisNNgkDd70jfuaO3Xp6jGLyPg99AEubDrC/NUsu3PAzh21jcokgOobCXfUSzMBvscCVSasX6WL+zHznKcEdmKfTkkZEUurSTL5yqUXnOq1RTFJTperXbdTqs8M8IeXIshzcbOumYSB2DOmvLtLI3NVOscik7jn+OANrLxSFWKtLEGUWyl1BA62QTY23xPBmFdQyMrKehUgg/AjbGLz/AxJJmF+kQhc06yL9abAIhAqPoxJTZr/ADhhvwXLrlonRcxGzNPIwc8zMSdRVlVhcijlpeyg1ZOBKGfHv9ln/spP8rYsYVZ93kyruJYnjeJmBWNuZSpNg+Yeo747knmEqx2DqDHUIWKjTWzN5uxN7euOPpFutDVQXaXz+xi89qyXEBNIZTHqNyTTMQyuAWZY0U6impIkWurnp30fjzPacqYlYiSciNNMgjfcjUyEgltI3IAvTfTriTjPhlsxzF4ll06VlER1KuoMQLcjevTufU4z+R/B5MQvmShAq6QAWk0qjcqgPylXT2iRqINEkE4qpRlUpcCHDlJfP7F/IZSuHs/NRl88atPsB1IKleqeWLF70fSsPvDrf1aMfogp9wlf4gA/PC3IcGzQLI0sQgOpRHoseXuAoAI0DTsBqNYiTguai1LC4ptr1AXtQY2pKPQAJXUDV16FNYsWno7vUYuEsKSpqWnAm8MnVPmH7ajXzkl/8KuPPEbsczAIgGdFkcqe6kVymwAx0lRe3NvtinkZX4fI6zkvHIFKFQAEKgKVXURqHfqW70bIVrwEtLJJmGWg3LH+4PT1GwN9CS1WACdJ6SeJwrTyoyi604+2dZbMBlDKbB6H/wB6EHauxBxOpGDOcJOovCQrn2lN6X95r2W/aAPvB2qg2dCnTIDE3YPsD+6/st8Ab9QMTGakd8ZqXiMNsckYhGYFXYr1sf44gPE0OynWfSPnPz03XzrFy+25aL4TcXluAzN7DDRGP+EeaV67mREoDstH84gNYuEtKQZhpjG/l2CW/tCNtN/mAkGtyRtir4vUhsu5BKK/OAL6NG3s9+VH279O+KRmnNJe+45cedqkR8RUw5WGN9mZtcm/StUjC/QNpX4YjzbFYctl+jMFdx7yRpBHvka/7s49zEwzeaUKCYwK3scl3IxBFgMQqD1r0OOc3xNVzsrSEDyl5B3LaU00OrD6yQn0BB2rGitVe+svi9Ecm91tt9znichVm8oOVykTUUCltdUWAOxNtqo94T1wigjA4dIXu8zmCJS8Uf5NL13Ztk0oxDmzbCgBVaaLw8XyUyOqvJOpOmSwNXtIHI3HPzmuhY4QcH8GyPIPMiEaK8hkLAMJGZ4zKvln2o5aJDmiAoFV1opQ4vavj7ZambLw3lXjy6CQMHa3dWfVpZiSVUjbSOwHQYt8DH9Wh/sk/wAox7nH0RORsFRiK7UD0xNkYtMSL+iqj7ABiuA23Jsu9CfBgwY6ioYMGDABgwYMAGDBgwBmuI+C1nlmaRuWTUVoAlWkhWBuoI2REIruWvBB4GjWKeMuxWYKp2QUiM7gHbna3a2ayRXpjS4MAY7Nfg0hkdyZXAcuaCx7M7ZphR03pH0mQaTsdK33v3/43j1FvOeyp1UqUXaVprK1RUSN7B7CrokHYYMAZKP8HEABtmLEsS2lLttF6aXlFrYA6aqGIcp+DWOIxMkj6oXVlsLZCeXpVmonfy1BPQg7KCFK7PBgBNDwow8PMAOplhZb7Fipuh2Go7DsKxeil1Rhl3tQRfexYxbOFfAz9Qi/q7j/AOkSn/8AOOXpK0TLIq+GM+2YiE7EguNJjFaVKMwtdtVsKNE+mGqzKWKhgWFEixYB6WOoxiuAcYbL5lsqVXymmlAYkjTQLAVVVQH3vdvqZ3iiWTMhQeTUzJuWVRtW9E0Bv7hvQGOVokYY8JrHEEwdVZdwwDD4EWP4YkxUky0/EpSz9aJNAxPsO217+vTr9mM+/iTOSZgxRSV5ZsswpSAAGVlMWu9Z/NIsCwfTd5/Iu9mOUo3YEKV+yr6e/GazXgB5pVkmzLMw7qpUharTGQ9ICaJ2JNY9BYmDWxrmhWxN4R8Rs8ckbiWaSAkSMNBBYsRpSyCarqQLo7Dpi7kvEjSytG2WkUBbpgNR3A3U0K+Zxi+E8fMMpjykWpcsD5rsQDPEBys7Mg8sl9ekXvRJJC82z8F+I2zkTu+gMrgAKGHIyo6llYkg8xHUg6fjXPj4UrzrY0UoRTco3ffVfAsploQbGTo9bEcXX7cW1zpGwhlA+CfzYu4Mc+pjmj2fUp/Tz+pl+xP5sQ5uQSoUkgkZT1BC/Ig67BB3BG4xPxDJNIFCyvHpcMdFcwH5pvsfd6b2LBt4bajNHs+oqyKrCCI8vKL6nlJPxYuSfmcRT5SN5PMbLyltvSiVqiV10SKHX0HoMOsGJzSu7Fx7PqU/p5/Uy/Yn82D6ef1Mv2J/Njp5pPOVRGDGVJaTUNmBFKF6mxZvEWf4usUkUZVmaZiBprYCrY2egsdPf6Yiic0ez6lLinFRJl5gqObDR3yEBzyUac0QTVYafjA/qZvsT+fEE+TRQFUBNcqsa/ObUrEn1J018MUOL5vOJmj5SM8IhtVAWml+usMTvsBEa1L179MdmAtG0yrlHs+o0m4g+h9EMhcIxQNpAZgCQpIY1ZoYyU3ibiQ9iAOPKZgWy86a30zHTp1No0ssY5yuvWa7EXxxbiLKp+jKrAqXTYgjyXZlD+Z1M2lRQ5dr1A4t5/iecV3EeXDKHAQ7bppJvV5g9p6X2eS7IbHSjJtPZCh+KcT81107bqCIH00n00l1OvZn0ZZd2I+sBAxDPx3idDRAxKaiU8thdRZjQrOTUodhG50aSppTucXpOPcRVRqyqamICBQTuULkN9Z+lyarAGknewMSPxviIO2TU/lNtQG4W0F66069tfe9lGJIDgnHM6+YjSaECJka3WKVaIaUKWMlaAVVOWi1t0ANhZLxjMs1mWeNVGZaVvLBijEbZhVQERnnGmNrYgVGKsyUW+U4nxBmYvl1AWB2VQRTy1CYxrLWtkyjTXLp3JsYizGZ4iYZ3WMB6j8lAq23MwcnUzUWTSaN6em5F4A0vD5naKNpF0uyKXX9FiAWHyNjBiaEtpGqg1DVXS+9e68eYAkwYMGADBgwYAMGDBgAwsyXLLOn7SuP3XUD/Oj4Z4XZ1dM0cnZgYm+fMhPwIZR/aYyxo3BkoxPieEJnHZwCmqGVgehjoxyD5mu3fGg4YhEM+WfrGHA26qwJ/wDN12DAdsL/ABtlblT/AIkMq/OOpV+1hhi83JBmh3RVlrurDex3pifnWPPfMuNODLWXhHpGg+xRjvLebrk8zRoseVpu6rfXe3XpWK/hyfXlYmu+WrHfSSLHuNXhlgAx5gLDp64r57iEcK6pGCj39+9AdSa9PTEA+acU8GpLrJbTIFnZyQSGMbBVU2QfL0qRtXUb7AY1XgXgS5ZZgnQso3UAkgaybAFi5DXz3xW4t4nvnWKNAQU8ydSToO5tVFhPia9awjzXG55aHnSqSL0qfL5O2nT0J6bjbHbi4uaFVR0uE5Laj6dj3HzPKeIpYpSyzSOlg+XKwJK2b2KgxkjURv8AmjH0mWMMpU3RBBokGjtsRuPiMcjjRjODhud45dwASSAALJPQAdST2xTBiykAttMcSgWxJNDYe8k9K+zGH494kebryR2uhDq3DMNLSlenqFv09xYo34CEHN6DziHj6ONqSN5FutYICkjstjfbvsPkQS84RxdcxHrQMKNEN1Bx8yEIN6AgYmRSVail6mrUK3FDc1VdsbbwRk9MbuL0uVC36INN9B1PuHSqFYlpVaNcTCUY2aXGYLtJnZpECn6PFpTUaXzCGq2o0LMik12GNDmswI0Z26IpY/AC8Y3w7G+YjdBYV3ZsxJ3JJI0Lt3A1X6PfddVDnNOrM75cOAHAaVgpsbLoIB7i5RXwxDxbKZxpg0EqJEAlqQu5DMXsmMnddIFEd+nXE3CcuolfQAqRKkCAdBpGpq93Mi/3eG2PRwlUSjMrFw/iQQAzRhgOtqQaQgDmhJHPRLEsSRew5TG3DeJ0486M6+5aigqIDTpiG9LLZFWZAQFqhrsGNSDJJw/idKrTRUCpvVzcrg6WKxLqtBuRpvpXU4mXh3ECkGqdBINQnK6QCGeMgqDGQWWISAbAWwu8afBgDFLw7ipsebGug8pY2G+qAvZLI81mvWTdLsNPNd4fkuIpKrSSxyJuXWwL+rjA01Fa1KGNXvqv9nGowYAMGDBgAwYMeE4A9wY81Dbfr0wBsAe4MGPLwB7ivxCAvGwWtVWt9NS7rf8AzAYsYMAZTxNMrR5afss0Zb3K1hwf8DibwpHqyhhfrGzxN8Qb/hf8MQ+LMsBl8zH2ZDOnxQq0gHzAb+8b0xW4VxpIHzLyagjCOcUpJ+tALGgLoM4F+7HnTg06LjTwo4ETRA/kpHUbVS6mqh2AIKj9334d4yfDx5M8slnSZ2Vt6ADhWBo/tWT88aPiGeEMZcq71WyLqbc1sMZLkSeTcOjeRJWW3jvQ1nbUKPQ0dvXGA47xUyy6yaFkIdjoVa3CmxqPUk9NJO/Lp+kYRZjwhEWZkZ4yxJIUgrbdaUja/dti8XT1NcKUYu2YWKHmoe0wIB2qQsaLsO9MDe/Q9fSQMXOhdRde0Y1Ww9wPs9SbI9OuNvF4Ng/3hll/tJGr7q0p29Rhvlsqka6Y1VF9FAA+wYh5N9/E2l0hf1RleAeE5Cyy5nSNJtYwBdmvbffbYcoPYWe2Nfj3HmIbs5ZScnbPn/i7jmvMtGRccA1DmUAyGxqbUQCATpr3HrdYUIpMgAZ/MvfUTTNpUkX1IAAHTbXdbbaDjHheUzl1XWHYsarcFg4Bv2SDt0qhd7kCxw3wY2nTI2hD1VGLMwGwVnIFKBtQHrv3xommtduR1wnCEVqL+D8COZcWulFvzGBvVe4QMNuhNkXWo0a9rewwhFCqAFUAADsB0xTik8uRIUhIj0FtYoKpB9mutnr8+/NS/i/E3kk+jZb2z+Uk7Rr33G9/DfehR3WknZzTm5u2K/FfHWldMrl/znCyPQIsHZL/AH61HfuPUi1xaWTKRrFlvo8aBToVmOshBbEBtmPc9SbxWihihzNDaLJxlmO1mRwOtdSQUoDugAqgMT8JyJnmE82zy06p10QIQVW+xZ9J94DdLYYRhndE4eJ1cs1J+Ow44VFmFiQMIyxGpiSwOpt2sBaBs9sW9U/6MX3n/lxdwY9FRpVZR4ibvKhVxP6UYJBFoWWvqypujYs8407C+uM42U4oG9t3UXv/AFcOAZXUhAAqFvo6ow1gjUxuhsNxgxZGbdsxWjimx1Pu1BT9F2AWDSZKFaCTPr0EtYTTQ61Gy3FPJSKpjRQtJry+ulCagGLbuZA5FiipAJ3Ix9AwYkgw0icVdVQg3rRteqFeQGAhXKMDrsSF9I0myASCBj3hf42DZfztRHmfXCsuvKRDfMrMSobzSukAnYEjYncYMAGDBgwBT4zlpJMvKkL+XIyMqPuNLEGjY3HxG4xjpfCebeTmzACWhWIzyuFCsG0EOhMh5dQkJBvaqGN7jJcS/B3FNO8xcq7vrsKuoc2TOz9QQMsQD285vmBS4rwSdIMokRDGGAQkpJoAZXyutg4plUxRzKWHMATtzHFbL+Hc0WDR5uPlmQzETS2DH9HBRjX1tJHJHzizYNi2GLuR/BdCgTWyvoKGjGK5GhY7MzVqEQBo0bOw6Y94b+DRImQtKHCFDvEoL6dH5Q2de6Arfs23W9gIcl4UzWlFmzZOlq5cxmLYaoy4ZgV1sVEg6CtXQGzjnLeGs8JFaSYSjVBuJHbS0TxGR6fZSY0lQ6TzGToATXeR/BYiDmmLEEEMI1UqQcodS7nSxGWG4ofWGgAAMPvCXhgZGExq2u2BuiPZREFgs25CAkihZ6DpgBk+bcEjyZDXcGPf37veIM1xKRUZhBJaqSLMdWATvT39mGODFWnzNFOK/qvn9zN5PiM+aQasu8TKQyOSNOoeoam0sCVNA7McVJcy34xy0ibJNHJE4bYhktiCP0gwC9e3fqNfhJxXgw81J1QuUbUygkG6A1rRAZqAtT7QUd1F4ywnW9stiTjKVxjS5a/UhTJh5c3H01iMg+8qaPyIH2YmybztlSANE4DKpkBrUtgE9yNuvfruMdNlC4kmgkp5YwqlgCqlbo6aBuzuDdV06grE43mMttmoy6j/AHi6f4mgh+Yj9ynHEypc4J4gMjGKdfKnXqvQN1NpuewurPeiwF4d4R5qCDPLyPUi7qwsOncalNNVgHt6gggERcN448b+Rm9n/Mk7P2FmgLuhe1kgEKSA0Ab8R4lHAmuVtK2BdE7npsATizhNk/FMEjeW+qKT9XMuk7dOux92+HOJaIAnGf4l4peIgDKzHcDUwAHyI1A/wxoceYq03sbYU4Rdzjm+LRT/ABif1M32L/Ng/GJ/UzfYv82LuDAjPHs+pmuMeJGLfR4Ek89h3C2q1uepAPTc9LB3JVWm4MEy6+WscrSUGc0mo3e5GskLd11+JJJLsQLqL6RqIClqFkCyAT1oEk17zhH4gzFOIoAPpM406h1SPe2J7dDXw76QMSM0ez6iKLJxy5iRlSUwK5ee9J1SgsdBNgaFLMas+16aa0/DM23NIYZiZTY2XZBsgHN6cxHq7Y5y3DUVVysYHloAZveD0U9rc2T+yCKGoYe468GD/kVc49n1KP4yP6mb7E/nwfjI/qZvsT+fF7Bjpp8yM8ez6iLj/iCSGON0iI1OVbzA5CgK7biIOxLFQgoHdxsTSlB/TnMmT8gqInmxPYc/WxPlkZwwH5NRJI/qyxP0q8bp3AFkgD1OOMrCiqBGFVdyAoAHMSSRW25JN97xYze5hsv48zEr6FhCkNCG0iRmUMcqzMQUACskzAD2hQNda5yv4RMwwUnK7EyDYSWdMcTrQr9JypO5Gg2F5tO9SIAkgAFjbEDqaAs+poAX6AY7wIM54d49mJZSk8KoNLEMvmdVMex1KOofb9w+u2jwYMAGDBgwAYMGDABgwYMAeFwO436Y9xg/FHA8w+cDrEZYj1AcLY+poXpPTTNynStzBg2ocrj8V5y5PrRTQCNDqPJJpAMlaCCddtv6/LAGkwYzf0DP/RtHmx+f5mrzLNabLaANHs2FT90t3xzmMnxLmKTZcWGoFTQJ9nfRZq/nQ9+ANNgxmRlOJCz5uXPNYBBoDmJFiMEgcqgddrvseFi4iTKjGMjyWEcgIQGQkaLIUsp06tRC10qupAdzZAhi8RCsd2U+y/xA9lv2h8w1VjmHPgnS4KP00t3/AHW6OPhv6gdMIfxNxG2/rQorIF3FglCEP5Ktm0n3aWO+ul1LwBl0uAwPUEWD8jjGeFGepKYlzvhWJzqjuFxuCmwB/dFafeUKk+uFXEYp1QpmY/pEXaRPaXarutjV7MumidTkEjGjHCin5GRlH6D26/KzqX5NQ9MeyTTKd4tY7GNxfzV9IHyJxyywJLYtZjMjxuE6YM1pliN+UzDmWuveyAOpUmqJBZQdDBNEQByedi09RHJIrIQemlgbUV6Xfri3xTIZWazKjwsdy5Rk3HdmI8tiOxJJHYjCKHhq5Q63WLNwud3RAWBJ22BPMfdyuemljUmdSW5I6ynjiPVonARvVGDofgVJ+zf34ap4iyxusxAaNGpE2Pod9j7seN4dyxFGCMg9QVG/xGF3EfBEDU0f1LL00+xt2KE1VdhQxAGf4/y3/wCxD/1E/wBcVjxSOSZPLzkOmmXy1aMl3atJB1XYo7Ab4T8NhjDmOePKOALEkRBJPoYgCbIs2Ntu94aDLQKQYsozMCCKj0Uex1SaRt7sWUJcECjxjLTwMMxJmyY0NlaC70QAFHKxv16de2I+GZabWXDE5qUAyWo0wptQcn2TVHyxuaHQAuH78PkmAExVE2OhOY2DYJkIFdjyqCCNmwwyuUSNdKKFUdh6nqT6k9z3xth9GrWRrPpMp1dady+xRyvCnjFCZtyWYlEssepJr5e4ADoMTfRJf1x+4n+mLuDHXlRl1j7vJfYpfRJf1x+4n+mD6JL+uP3E/wBMXcGGVe2x1j7vJfYz/HvD8s7RFZiPLRgd2Gp2eBgxVSAaRJV3/WfHCLIeBs3GkajMBVQqAqyTUpXyfrVBO7EI48o8g8z43vcGLGZhcr4Nzq6LzOyuWB8yYlRqhYnfaQsEkSmAAEvVjqL8N4CzQUBM0/RQ4Ms3OAMrY1Nq028c7XpP5bpucb3BgCtw3LtHDGjsXZEVWYkksQACSTuSTveLODBgAwYMGADBgwYAMGDBgAwYMGADBgwYAMGDBgAwYMGADBgwYAMQSZKMmyiE+pUX9tYMGAI5OExN1Rf/AH4Y9/FkVV5aEe8A/wCODBiKQLCIAKAoegx1gwYkBgwYMAGDBgwAYMGDABgwYMAGDBgwAYMGDABgwYMAf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99338" name="Picture 7" descr="http://www.moreheadplanetarium.org/elements/news_icons/Just_Spl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27" y="2971800"/>
            <a:ext cx="1828800" cy="175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6863" y="472646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Objective: E.3.10.1-4  </a:t>
            </a:r>
          </a:p>
          <a:p>
            <a:r>
              <a:rPr lang="en-US" sz="2400" b="1" i="1" dirty="0"/>
              <a:t>I can demonstrate an understanding that all materials, energy, and fuels that humans use are derived from natural sources.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5867400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11:35 – 12:35</a:t>
            </a:r>
          </a:p>
        </p:txBody>
      </p:sp>
    </p:spTree>
    <p:extLst>
      <p:ext uri="{BB962C8B-B14F-4D97-AF65-F5344CB8AC3E}">
        <p14:creationId xmlns:p14="http://schemas.microsoft.com/office/powerpoint/2010/main" val="32771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6C03-B9EC-4026-B2E9-429F348E4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Partners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F1D1D9-0C29-4785-9E3E-F6C380CEA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89" t="20203" r="34846" b="10767"/>
          <a:stretch/>
        </p:blipFill>
        <p:spPr>
          <a:xfrm>
            <a:off x="152400" y="1600200"/>
            <a:ext cx="2895600" cy="3666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FBF203-EBDE-4F73-B682-1976EB640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67" t="13394" r="36471" b="17407"/>
          <a:stretch/>
        </p:blipFill>
        <p:spPr>
          <a:xfrm>
            <a:off x="3124200" y="1601680"/>
            <a:ext cx="2764800" cy="3665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A1C79F-0A80-4858-9270-539DD57FBE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81" t="19565" r="36683" b="13594"/>
          <a:stretch/>
        </p:blipFill>
        <p:spPr>
          <a:xfrm>
            <a:off x="5993313" y="1600200"/>
            <a:ext cx="2947448" cy="366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76A2-33C7-493E-A07F-A05634DA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0"/>
            <a:ext cx="3276600" cy="2239962"/>
          </a:xfrm>
        </p:spPr>
        <p:txBody>
          <a:bodyPr/>
          <a:lstStyle/>
          <a:p>
            <a:r>
              <a:rPr lang="en-US" dirty="0"/>
              <a:t>Wind Power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BE82E6-F084-4109-A3BF-98605F161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00" t="20203" r="35795" b="12452"/>
          <a:stretch/>
        </p:blipFill>
        <p:spPr>
          <a:xfrm>
            <a:off x="4038600" y="283516"/>
            <a:ext cx="4900930" cy="61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11167"/>
            <a:ext cx="7633063" cy="1117834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Lunch 12:35 – 1:05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800600"/>
            <a:ext cx="2438400" cy="141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2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1:05 – 1:10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875" t="13000" r="41250" b="7000"/>
          <a:stretch/>
        </p:blipFill>
        <p:spPr>
          <a:xfrm>
            <a:off x="4572000" y="207201"/>
            <a:ext cx="4495800" cy="6096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6188710"/>
            <a:ext cx="5029200" cy="5847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Reading Homework Review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250" t="13000" r="40625" b="7000"/>
          <a:stretch/>
        </p:blipFill>
        <p:spPr>
          <a:xfrm>
            <a:off x="105668" y="326459"/>
            <a:ext cx="4466332" cy="58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67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60241"/>
            <a:ext cx="1447800" cy="14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3690" y="2759504"/>
            <a:ext cx="7396619" cy="898633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Activity 1:10 – 1:55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3375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Test!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5873816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1:55 – 3:10</a:t>
            </a:r>
          </a:p>
        </p:txBody>
      </p:sp>
    </p:spTree>
    <p:extLst>
      <p:ext uri="{BB962C8B-B14F-4D97-AF65-F5344CB8AC3E}">
        <p14:creationId xmlns:p14="http://schemas.microsoft.com/office/powerpoint/2010/main" val="22902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3:10 – 3:15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6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3:15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Wrap Up!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Pair-Up back to back and share one thing you learned in class today with your partner</a:t>
            </a:r>
          </a:p>
          <a:p>
            <a:pPr eaLnBrk="1" hangingPunct="1"/>
            <a:r>
              <a:rPr lang="en-US" altLang="en-US" dirty="0"/>
              <a:t>Pack-Up</a:t>
            </a:r>
          </a:p>
          <a:p>
            <a:pPr eaLnBrk="1" hangingPunct="1">
              <a:defRPr/>
            </a:pPr>
            <a:r>
              <a:rPr lang="en-US" dirty="0"/>
              <a:t>Office will announce: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Car Riders – Leave </a:t>
            </a:r>
            <a:r>
              <a:rPr lang="en-US"/>
              <a:t>around 3:20</a:t>
            </a: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	Bus Riders – (listen to intercom for dismissal)</a:t>
            </a:r>
            <a:endParaRPr lang="en-US" altLang="en-US" dirty="0"/>
          </a:p>
        </p:txBody>
      </p:sp>
      <p:pic>
        <p:nvPicPr>
          <p:cNvPr id="138244" name="Picture 2" descr="Listening, speaking — what's the difference?  ionpsyc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133600" cy="11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4" descr="Child Who Goes To School With A Backpack Royalty Free Clipar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863446"/>
            <a:ext cx="1219282" cy="1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8094"/>
            <a:ext cx="1383779" cy="13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7027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077" y="6412978"/>
            <a:ext cx="29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has elapsed?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062213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2:30 – 3:20</a:t>
            </a:r>
          </a:p>
        </p:txBody>
      </p:sp>
    </p:spTree>
    <p:extLst>
      <p:ext uri="{BB962C8B-B14F-4D97-AF65-F5344CB8AC3E}">
        <p14:creationId xmlns:p14="http://schemas.microsoft.com/office/powerpoint/2010/main" val="367164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125" t="16000" r="40625" b="13000"/>
          <a:stretch/>
        </p:blipFill>
        <p:spPr>
          <a:xfrm>
            <a:off x="228600" y="151356"/>
            <a:ext cx="5400890" cy="6611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600200"/>
            <a:ext cx="3200400" cy="3048000"/>
          </a:xfrm>
        </p:spPr>
        <p:txBody>
          <a:bodyPr/>
          <a:lstStyle/>
          <a:p>
            <a:r>
              <a:rPr lang="en-US" sz="3200" b="1" i="1" dirty="0"/>
              <a:t>Math Homework Review </a:t>
            </a:r>
          </a:p>
        </p:txBody>
      </p:sp>
    </p:spTree>
    <p:extLst>
      <p:ext uri="{BB962C8B-B14F-4D97-AF65-F5344CB8AC3E}">
        <p14:creationId xmlns:p14="http://schemas.microsoft.com/office/powerpoint/2010/main" val="40679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770773"/>
            <a:ext cx="6553200" cy="4267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&amp; Grammar Time</a:t>
            </a:r>
          </a:p>
        </p:txBody>
      </p:sp>
      <p:sp>
        <p:nvSpPr>
          <p:cNvPr id="3" name="AutoShape 2" descr="Image result for clock 8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Image result for vocabulary gramm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0" y="990433"/>
            <a:ext cx="1307857" cy="8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0" y="4724400"/>
            <a:ext cx="1752600" cy="17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26" y="347881"/>
            <a:ext cx="2650347" cy="14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4267200" cy="71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Snack Time </a:t>
            </a:r>
          </a:p>
        </p:txBody>
      </p:sp>
    </p:spTree>
    <p:extLst>
      <p:ext uri="{BB962C8B-B14F-4D97-AF65-F5344CB8AC3E}">
        <p14:creationId xmlns:p14="http://schemas.microsoft.com/office/powerpoint/2010/main" val="114334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2590800"/>
          </a:xfrm>
        </p:spPr>
        <p:txBody>
          <a:bodyPr/>
          <a:lstStyle/>
          <a:p>
            <a:r>
              <a:rPr lang="en-US" dirty="0"/>
              <a:t>Why might people utter? </a:t>
            </a:r>
          </a:p>
          <a:p>
            <a:pPr marL="0" indent="0">
              <a:buNone/>
            </a:pPr>
            <a:r>
              <a:rPr lang="en-US" dirty="0"/>
              <a:t>      I think people might utter because…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17827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utter –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something or make some sort of sound</a:t>
            </a:r>
          </a:p>
        </p:txBody>
      </p:sp>
    </p:spTree>
    <p:extLst>
      <p:ext uri="{BB962C8B-B14F-4D97-AF65-F5344CB8AC3E}">
        <p14:creationId xmlns:p14="http://schemas.microsoft.com/office/powerpoint/2010/main" val="250092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3276600"/>
          </a:xfrm>
        </p:spPr>
        <p:txBody>
          <a:bodyPr/>
          <a:lstStyle/>
          <a:p>
            <a:r>
              <a:rPr lang="en-US" dirty="0"/>
              <a:t>I will describe a situation.  </a:t>
            </a:r>
          </a:p>
          <a:p>
            <a:r>
              <a:rPr lang="en-US" dirty="0"/>
              <a:t>You and your partner will discuss what words or sounds you might utter in that situation and why.</a:t>
            </a:r>
          </a:p>
          <a:p>
            <a:r>
              <a:rPr lang="en-US" dirty="0"/>
              <a:t>You will share your partner’s thinking, so listen carefully.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Might You Utter” Directions</a:t>
            </a:r>
          </a:p>
        </p:txBody>
      </p:sp>
    </p:spTree>
    <p:extLst>
      <p:ext uri="{BB962C8B-B14F-4D97-AF65-F5344CB8AC3E}">
        <p14:creationId xmlns:p14="http://schemas.microsoft.com/office/powerpoint/2010/main" val="221594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83101"/>
            <a:ext cx="8229600" cy="4648200"/>
          </a:xfrm>
        </p:spPr>
        <p:txBody>
          <a:bodyPr/>
          <a:lstStyle/>
          <a:p>
            <a:r>
              <a:rPr lang="en-US" dirty="0"/>
              <a:t>You are excited about going to a sleepover at your best friend’s house.  Then you find out the sleepover has been cancelled because your friend is sick.</a:t>
            </a:r>
          </a:p>
          <a:p>
            <a:endParaRPr lang="en-US" dirty="0"/>
          </a:p>
          <a:p>
            <a:r>
              <a:rPr lang="en-US" dirty="0"/>
              <a:t>What might you utter when you hear the sleepover has been cancelled?  Why?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i="1" dirty="0"/>
              <a:t>I might utter…because…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Might You Utter”</a:t>
            </a:r>
          </a:p>
        </p:txBody>
      </p:sp>
    </p:spTree>
    <p:extLst>
      <p:ext uri="{BB962C8B-B14F-4D97-AF65-F5344CB8AC3E}">
        <p14:creationId xmlns:p14="http://schemas.microsoft.com/office/powerpoint/2010/main" val="41242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47004</TotalTime>
  <Words>774</Words>
  <Application>Microsoft Office PowerPoint</Application>
  <PresentationFormat>On-screen Show (4:3)</PresentationFormat>
  <Paragraphs>151</Paragraphs>
  <Slides>43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Script MT Bold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Math Homework Review </vt:lpstr>
      <vt:lpstr>Vocabulary &amp; Grammar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whoop – shout from excitement</vt:lpstr>
      <vt:lpstr>PowerPoint Presentation</vt:lpstr>
      <vt:lpstr>plop – sit down heavily or put something down heavily </vt:lpstr>
      <vt:lpstr>plop  </vt:lpstr>
      <vt:lpstr>PowerPoint Presentation</vt:lpstr>
      <vt:lpstr>Onomatopoeia –  word to imitate a sound</vt:lpstr>
      <vt:lpstr>CHOMP TIME F.A.S.T.  Groups Focused Academic Support Time</vt:lpstr>
      <vt:lpstr>F.A.S.T. Designations</vt:lpstr>
      <vt:lpstr>PowerPoint Presentation</vt:lpstr>
      <vt:lpstr>Restroom Break</vt:lpstr>
      <vt:lpstr>Reading Time</vt:lpstr>
      <vt:lpstr>Gather at the Carpet…</vt:lpstr>
      <vt:lpstr>PowerPoint Presentation</vt:lpstr>
      <vt:lpstr>Today, I will reread parts of the story and you will visualize what is happening.</vt:lpstr>
      <vt:lpstr>PowerPoint Presentation</vt:lpstr>
      <vt:lpstr>PowerPoint Presentation</vt:lpstr>
      <vt:lpstr>How did visualizing parts of The Spooky Tail of Prewitt Peacock help you understand and enjoy the story?</vt:lpstr>
      <vt:lpstr>Extra Recess Earned</vt:lpstr>
      <vt:lpstr>Out of Classroom!</vt:lpstr>
      <vt:lpstr>Writing Time</vt:lpstr>
      <vt:lpstr>Gather at the Carpet…</vt:lpstr>
      <vt:lpstr>Write About Reading</vt:lpstr>
      <vt:lpstr>PowerPoint Presentation</vt:lpstr>
      <vt:lpstr>SCIENCE TIME</vt:lpstr>
      <vt:lpstr>Paired Partners</vt:lpstr>
      <vt:lpstr>Wind Power</vt:lpstr>
      <vt:lpstr>Out of Classroom!</vt:lpstr>
      <vt:lpstr>Restroom Break</vt:lpstr>
      <vt:lpstr>Out of Classroom!</vt:lpstr>
      <vt:lpstr>Math Test!</vt:lpstr>
      <vt:lpstr>Restroom Break</vt:lpstr>
      <vt:lpstr>3:15 Wrap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Karla Thompson</cp:lastModifiedBy>
  <cp:revision>1472</cp:revision>
  <cp:lastPrinted>2018-11-02T12:44:21Z</cp:lastPrinted>
  <dcterms:created xsi:type="dcterms:W3CDTF">2014-06-10T16:20:56Z</dcterms:created>
  <dcterms:modified xsi:type="dcterms:W3CDTF">2019-08-30T21:45:52Z</dcterms:modified>
</cp:coreProperties>
</file>