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9" r:id="rId6"/>
    <p:sldId id="264" r:id="rId7"/>
    <p:sldId id="257" r:id="rId8"/>
    <p:sldId id="258" r:id="rId9"/>
    <p:sldId id="260" r:id="rId10"/>
    <p:sldId id="261" r:id="rId11"/>
    <p:sldId id="262" r:id="rId12"/>
    <p:sldId id="263" r:id="rId13"/>
    <p:sldId id="265" r:id="rId14"/>
    <p:sldId id="266" r:id="rId15"/>
    <p:sldId id="267" r:id="rId16"/>
    <p:sldId id="268" r:id="rId17"/>
    <p:sldId id="269" r:id="rId18"/>
    <p:sldId id="271" r:id="rId19"/>
    <p:sldId id="270" r:id="rId20"/>
    <p:sldId id="275" r:id="rId21"/>
    <p:sldId id="274" r:id="rId22"/>
    <p:sldId id="272" r:id="rId23"/>
    <p:sldId id="276" r:id="rId24"/>
    <p:sldId id="27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129592-E131-AEC7-8740-9DD7D218D7AE}" v="1" dt="2020-03-21T20:41:42.637"/>
    <p1510:client id="{50D667AC-3049-046E-DF32-5990E80BCDF0}" v="397" dt="2020-03-20T21:05:38.335"/>
    <p1510:client id="{64AFC06D-324A-ADB5-0999-8BCC42C39A0C}" v="330" dt="2020-03-21T20:36:34.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3" autoAdjust="0"/>
    <p:restoredTop sz="94660"/>
  </p:normalViewPr>
  <p:slideViewPr>
    <p:cSldViewPr snapToGrid="0">
      <p:cViewPr>
        <p:scale>
          <a:sx n="113" d="100"/>
          <a:sy n="113" d="100"/>
        </p:scale>
        <p:origin x="48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iller" userId="S::pamela.miller@dcsms.org::ad9ecba5-83c5-4964-9fe9-e145e3b3149c" providerId="AD" clId="Web-{45129592-E131-AEC7-8740-9DD7D218D7AE}"/>
    <pc:docChg chg="modSld">
      <pc:chgData name="Pamela Miller" userId="S::pamela.miller@dcsms.org::ad9ecba5-83c5-4964-9fe9-e145e3b3149c" providerId="AD" clId="Web-{45129592-E131-AEC7-8740-9DD7D218D7AE}" dt="2020-03-21T20:41:42.637" v="0" actId="14100"/>
      <pc:docMkLst>
        <pc:docMk/>
      </pc:docMkLst>
      <pc:sldChg chg="modSp">
        <pc:chgData name="Pamela Miller" userId="S::pamela.miller@dcsms.org::ad9ecba5-83c5-4964-9fe9-e145e3b3149c" providerId="AD" clId="Web-{45129592-E131-AEC7-8740-9DD7D218D7AE}" dt="2020-03-21T20:41:42.637" v="0" actId="14100"/>
        <pc:sldMkLst>
          <pc:docMk/>
          <pc:sldMk cId="3579370736" sldId="257"/>
        </pc:sldMkLst>
        <pc:spChg chg="mod">
          <ac:chgData name="Pamela Miller" userId="S::pamela.miller@dcsms.org::ad9ecba5-83c5-4964-9fe9-e145e3b3149c" providerId="AD" clId="Web-{45129592-E131-AEC7-8740-9DD7D218D7AE}" dt="2020-03-21T20:41:42.637" v="0" actId="14100"/>
          <ac:spMkLst>
            <pc:docMk/>
            <pc:sldMk cId="3579370736" sldId="257"/>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26518-ABBE-4CC1-9A22-30F9891819C2}" type="datetimeFigureOut">
              <a:rPr lang="en-US" smtClean="0"/>
              <a:t>3/21/20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60BB8-CBED-4545-BA0C-1F12430A1971}" type="slidenum">
              <a:rPr lang="en-US" smtClean="0"/>
              <a:t>‹#›</a:t>
            </a:fld>
            <a:endParaRPr lang="en-US"/>
          </a:p>
        </p:txBody>
      </p:sp>
    </p:spTree>
    <p:extLst>
      <p:ext uri="{BB962C8B-B14F-4D97-AF65-F5344CB8AC3E}">
        <p14:creationId xmlns:p14="http://schemas.microsoft.com/office/powerpoint/2010/main" val="4158671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726518-ABBE-4CC1-9A22-30F9891819C2}" type="datetimeFigureOut">
              <a:rPr lang="en-US" smtClean="0"/>
              <a:t>3/21/20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60BB8-CBED-4545-BA0C-1F12430A1971}" type="slidenum">
              <a:rPr lang="en-US" smtClean="0"/>
              <a:t>‹#›</a:t>
            </a:fld>
            <a:endParaRPr lang="en-US"/>
          </a:p>
        </p:txBody>
      </p:sp>
    </p:spTree>
    <p:extLst>
      <p:ext uri="{BB962C8B-B14F-4D97-AF65-F5344CB8AC3E}">
        <p14:creationId xmlns:p14="http://schemas.microsoft.com/office/powerpoint/2010/main" val="386422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A726518-ABBE-4CC1-9A22-30F9891819C2}" type="datetimeFigureOut">
              <a:rPr lang="en-US" smtClean="0"/>
              <a:t>3/21/20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60BB8-CBED-4545-BA0C-1F12430A1971}" type="slidenum">
              <a:rPr lang="en-US" smtClean="0"/>
              <a:t>‹#›</a:t>
            </a:fld>
            <a:endParaRPr lang="en-US"/>
          </a:p>
        </p:txBody>
      </p:sp>
    </p:spTree>
    <p:extLst>
      <p:ext uri="{BB962C8B-B14F-4D97-AF65-F5344CB8AC3E}">
        <p14:creationId xmlns:p14="http://schemas.microsoft.com/office/powerpoint/2010/main" val="3192452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A726518-ABBE-4CC1-9A22-30F9891819C2}" type="datetimeFigureOut">
              <a:rPr lang="en-US" smtClean="0"/>
              <a:t>3/21/20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60BB8-CBED-4545-BA0C-1F12430A197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30290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726518-ABBE-4CC1-9A22-30F9891819C2}" type="datetimeFigureOut">
              <a:rPr lang="en-US" smtClean="0"/>
              <a:t>3/21/20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60BB8-CBED-4545-BA0C-1F12430A1971}" type="slidenum">
              <a:rPr lang="en-US" smtClean="0"/>
              <a:t>‹#›</a:t>
            </a:fld>
            <a:endParaRPr lang="en-US"/>
          </a:p>
        </p:txBody>
      </p:sp>
    </p:spTree>
    <p:extLst>
      <p:ext uri="{BB962C8B-B14F-4D97-AF65-F5344CB8AC3E}">
        <p14:creationId xmlns:p14="http://schemas.microsoft.com/office/powerpoint/2010/main" val="615156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A726518-ABBE-4CC1-9A22-30F9891819C2}" type="datetimeFigureOut">
              <a:rPr lang="en-US" smtClean="0"/>
              <a:t>3/21/20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60BB8-CBED-4545-BA0C-1F12430A1971}" type="slidenum">
              <a:rPr lang="en-US" smtClean="0"/>
              <a:t>‹#›</a:t>
            </a:fld>
            <a:endParaRPr lang="en-US"/>
          </a:p>
        </p:txBody>
      </p:sp>
    </p:spTree>
    <p:extLst>
      <p:ext uri="{BB962C8B-B14F-4D97-AF65-F5344CB8AC3E}">
        <p14:creationId xmlns:p14="http://schemas.microsoft.com/office/powerpoint/2010/main" val="2460268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A726518-ABBE-4CC1-9A22-30F9891819C2}" type="datetimeFigureOut">
              <a:rPr lang="en-US" smtClean="0"/>
              <a:t>3/21/20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60BB8-CBED-4545-BA0C-1F12430A1971}" type="slidenum">
              <a:rPr lang="en-US" smtClean="0"/>
              <a:t>‹#›</a:t>
            </a:fld>
            <a:endParaRPr lang="en-US"/>
          </a:p>
        </p:txBody>
      </p:sp>
    </p:spTree>
    <p:extLst>
      <p:ext uri="{BB962C8B-B14F-4D97-AF65-F5344CB8AC3E}">
        <p14:creationId xmlns:p14="http://schemas.microsoft.com/office/powerpoint/2010/main" val="1234487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26518-ABBE-4CC1-9A22-30F9891819C2}" type="datetimeFigureOut">
              <a:rPr lang="en-US" smtClean="0"/>
              <a:t>3/21/20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60BB8-CBED-4545-BA0C-1F12430A1971}" type="slidenum">
              <a:rPr lang="en-US" smtClean="0"/>
              <a:t>‹#›</a:t>
            </a:fld>
            <a:endParaRPr lang="en-US"/>
          </a:p>
        </p:txBody>
      </p:sp>
    </p:spTree>
    <p:extLst>
      <p:ext uri="{BB962C8B-B14F-4D97-AF65-F5344CB8AC3E}">
        <p14:creationId xmlns:p14="http://schemas.microsoft.com/office/powerpoint/2010/main" val="4148663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26518-ABBE-4CC1-9A22-30F9891819C2}" type="datetimeFigureOut">
              <a:rPr lang="en-US" smtClean="0"/>
              <a:t>3/21/20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60BB8-CBED-4545-BA0C-1F12430A1971}" type="slidenum">
              <a:rPr lang="en-US" smtClean="0"/>
              <a:t>‹#›</a:t>
            </a:fld>
            <a:endParaRPr lang="en-US"/>
          </a:p>
        </p:txBody>
      </p:sp>
    </p:spTree>
    <p:extLst>
      <p:ext uri="{BB962C8B-B14F-4D97-AF65-F5344CB8AC3E}">
        <p14:creationId xmlns:p14="http://schemas.microsoft.com/office/powerpoint/2010/main" val="288097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A726518-ABBE-4CC1-9A22-30F9891819C2}" type="datetimeFigureOut">
              <a:rPr lang="en-US" smtClean="0"/>
              <a:t>3/21/20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60BB8-CBED-4545-BA0C-1F12430A1971}" type="slidenum">
              <a:rPr lang="en-US" smtClean="0"/>
              <a:t>‹#›</a:t>
            </a:fld>
            <a:endParaRPr lang="en-US"/>
          </a:p>
        </p:txBody>
      </p:sp>
    </p:spTree>
    <p:extLst>
      <p:ext uri="{BB962C8B-B14F-4D97-AF65-F5344CB8AC3E}">
        <p14:creationId xmlns:p14="http://schemas.microsoft.com/office/powerpoint/2010/main" val="91867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726518-ABBE-4CC1-9A22-30F9891819C2}" type="datetimeFigureOut">
              <a:rPr lang="en-US" smtClean="0"/>
              <a:t>3/21/20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60BB8-CBED-4545-BA0C-1F12430A1971}" type="slidenum">
              <a:rPr lang="en-US" smtClean="0"/>
              <a:t>‹#›</a:t>
            </a:fld>
            <a:endParaRPr lang="en-US"/>
          </a:p>
        </p:txBody>
      </p:sp>
    </p:spTree>
    <p:extLst>
      <p:ext uri="{BB962C8B-B14F-4D97-AF65-F5344CB8AC3E}">
        <p14:creationId xmlns:p14="http://schemas.microsoft.com/office/powerpoint/2010/main" val="246966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26518-ABBE-4CC1-9A22-30F9891819C2}" type="datetimeFigureOut">
              <a:rPr lang="en-US" smtClean="0"/>
              <a:t>3/21/20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60BB8-CBED-4545-BA0C-1F12430A1971}" type="slidenum">
              <a:rPr lang="en-US" smtClean="0"/>
              <a:t>‹#›</a:t>
            </a:fld>
            <a:endParaRPr lang="en-US"/>
          </a:p>
        </p:txBody>
      </p:sp>
    </p:spTree>
    <p:extLst>
      <p:ext uri="{BB962C8B-B14F-4D97-AF65-F5344CB8AC3E}">
        <p14:creationId xmlns:p14="http://schemas.microsoft.com/office/powerpoint/2010/main" val="2341107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26518-ABBE-4CC1-9A22-30F9891819C2}" type="datetimeFigureOut">
              <a:rPr lang="en-US" smtClean="0"/>
              <a:t>3/21/20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B60BB8-CBED-4545-BA0C-1F12430A1971}" type="slidenum">
              <a:rPr lang="en-US" smtClean="0"/>
              <a:t>‹#›</a:t>
            </a:fld>
            <a:endParaRPr lang="en-US"/>
          </a:p>
        </p:txBody>
      </p:sp>
    </p:spTree>
    <p:extLst>
      <p:ext uri="{BB962C8B-B14F-4D97-AF65-F5344CB8AC3E}">
        <p14:creationId xmlns:p14="http://schemas.microsoft.com/office/powerpoint/2010/main" val="491162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A726518-ABBE-4CC1-9A22-30F9891819C2}" type="datetimeFigureOut">
              <a:rPr lang="en-US" smtClean="0"/>
              <a:t>3/21/20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6B60BB8-CBED-4545-BA0C-1F12430A1971}" type="slidenum">
              <a:rPr lang="en-US" smtClean="0"/>
              <a:t>‹#›</a:t>
            </a:fld>
            <a:endParaRPr lang="en-US"/>
          </a:p>
        </p:txBody>
      </p:sp>
    </p:spTree>
    <p:extLst>
      <p:ext uri="{BB962C8B-B14F-4D97-AF65-F5344CB8AC3E}">
        <p14:creationId xmlns:p14="http://schemas.microsoft.com/office/powerpoint/2010/main" val="1781255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A726518-ABBE-4CC1-9A22-30F9891819C2}" type="datetimeFigureOut">
              <a:rPr lang="en-US" smtClean="0"/>
              <a:t>3/21/20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6B60BB8-CBED-4545-BA0C-1F12430A1971}" type="slidenum">
              <a:rPr lang="en-US" smtClean="0"/>
              <a:t>‹#›</a:t>
            </a:fld>
            <a:endParaRPr lang="en-US"/>
          </a:p>
        </p:txBody>
      </p:sp>
    </p:spTree>
    <p:extLst>
      <p:ext uri="{BB962C8B-B14F-4D97-AF65-F5344CB8AC3E}">
        <p14:creationId xmlns:p14="http://schemas.microsoft.com/office/powerpoint/2010/main" val="1187012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A726518-ABBE-4CC1-9A22-30F9891819C2}" type="datetimeFigureOut">
              <a:rPr lang="en-US" smtClean="0"/>
              <a:t>3/21/20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6B60BB8-CBED-4545-BA0C-1F12430A1971}" type="slidenum">
              <a:rPr lang="en-US" smtClean="0"/>
              <a:t>‹#›</a:t>
            </a:fld>
            <a:endParaRPr lang="en-US"/>
          </a:p>
        </p:txBody>
      </p:sp>
    </p:spTree>
    <p:extLst>
      <p:ext uri="{BB962C8B-B14F-4D97-AF65-F5344CB8AC3E}">
        <p14:creationId xmlns:p14="http://schemas.microsoft.com/office/powerpoint/2010/main" val="247729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726518-ABBE-4CC1-9A22-30F9891819C2}" type="datetimeFigureOut">
              <a:rPr lang="en-US" smtClean="0"/>
              <a:t>3/21/20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60BB8-CBED-4545-BA0C-1F12430A1971}" type="slidenum">
              <a:rPr lang="en-US" smtClean="0"/>
              <a:t>‹#›</a:t>
            </a:fld>
            <a:endParaRPr lang="en-US"/>
          </a:p>
        </p:txBody>
      </p:sp>
    </p:spTree>
    <p:extLst>
      <p:ext uri="{BB962C8B-B14F-4D97-AF65-F5344CB8AC3E}">
        <p14:creationId xmlns:p14="http://schemas.microsoft.com/office/powerpoint/2010/main" val="242927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A726518-ABBE-4CC1-9A22-30F9891819C2}" type="datetimeFigureOut">
              <a:rPr lang="en-US" smtClean="0"/>
              <a:t>3/21/20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6B60BB8-CBED-4545-BA0C-1F12430A1971}" type="slidenum">
              <a:rPr lang="en-US" smtClean="0"/>
              <a:t>‹#›</a:t>
            </a:fld>
            <a:endParaRPr lang="en-US"/>
          </a:p>
        </p:txBody>
      </p:sp>
    </p:spTree>
    <p:extLst>
      <p:ext uri="{BB962C8B-B14F-4D97-AF65-F5344CB8AC3E}">
        <p14:creationId xmlns:p14="http://schemas.microsoft.com/office/powerpoint/2010/main" val="324093004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Legionary" TargetMode="Externa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ducksters.com/kidsmath/roman_numerals.php" TargetMode="External"/><Relationship Id="rId2" Type="http://schemas.openxmlformats.org/officeDocument/2006/relationships/hyperlink" Target="NULL"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72012" y="1447800"/>
            <a:ext cx="5222325" cy="3329581"/>
          </a:xfrm>
        </p:spPr>
        <p:txBody>
          <a:bodyPr>
            <a:normAutofit/>
          </a:bodyPr>
          <a:lstStyle/>
          <a:p>
            <a:pPr>
              <a:lnSpc>
                <a:spcPct val="90000"/>
              </a:lnSpc>
            </a:pPr>
            <a:r>
              <a:rPr lang="en-US" sz="5600" dirty="0">
                <a:solidFill>
                  <a:srgbClr val="EBEBEB"/>
                </a:solidFill>
                <a:latin typeface="Algerian" panose="04020705040A02060702" pitchFamily="82" charset="0"/>
              </a:rPr>
              <a:t>COUNTING: </a:t>
            </a:r>
            <a:br>
              <a:rPr lang="en-US" sz="5600" dirty="0">
                <a:solidFill>
                  <a:srgbClr val="EBEBEB"/>
                </a:solidFill>
                <a:latin typeface="Algerian" panose="04020705040A02060702" pitchFamily="82" charset="0"/>
              </a:rPr>
            </a:br>
            <a:r>
              <a:rPr lang="en-US" sz="5600" dirty="0">
                <a:solidFill>
                  <a:srgbClr val="EBEBEB"/>
                </a:solidFill>
                <a:latin typeface="Algerian" panose="04020705040A02060702" pitchFamily="82" charset="0"/>
              </a:rPr>
              <a:t>HOW DID THE ROMANS DO IT?</a:t>
            </a:r>
          </a:p>
        </p:txBody>
      </p:sp>
      <p:sp>
        <p:nvSpPr>
          <p:cNvPr id="3" name="Subtitle 2"/>
          <p:cNvSpPr>
            <a:spLocks noGrp="1"/>
          </p:cNvSpPr>
          <p:nvPr>
            <p:ph type="subTitle" idx="1"/>
          </p:nvPr>
        </p:nvSpPr>
        <p:spPr>
          <a:xfrm>
            <a:off x="4872012" y="4777380"/>
            <a:ext cx="5222326" cy="861420"/>
          </a:xfrm>
        </p:spPr>
        <p:txBody>
          <a:bodyPr>
            <a:normAutofit/>
          </a:bodyPr>
          <a:lstStyle/>
          <a:p>
            <a:r>
              <a:rPr lang="en-US" sz="2800" dirty="0">
                <a:solidFill>
                  <a:schemeClr val="tx2">
                    <a:lumMod val="40000"/>
                    <a:lumOff val="60000"/>
                  </a:schemeClr>
                </a:solidFill>
                <a:latin typeface="Algerian" panose="04020705040A02060702" pitchFamily="82" charset="0"/>
              </a:rPr>
              <a:t>ROMAN NUMERALS </a:t>
            </a:r>
          </a:p>
        </p:txBody>
      </p:sp>
      <p:sp>
        <p:nvSpPr>
          <p:cNvPr id="12"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Freeform: Shape 13">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Graphic 6" descr="A group of people wearing military uniforms&#10;&#10;Description automatically generated">
            <a:extLst>
              <a:ext uri="{FF2B5EF4-FFF2-40B4-BE49-F238E27FC236}">
                <a16:creationId xmlns:a16="http://schemas.microsoft.com/office/drawing/2014/main" id="{61386BA3-5292-43D9-A6A7-42B4486B0E4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60044" y="712177"/>
            <a:ext cx="4075235" cy="5433646"/>
          </a:xfrm>
          <a:prstGeom prst="rect">
            <a:avLst/>
          </a:prstGeom>
          <a:effectLst/>
        </p:spPr>
      </p:pic>
    </p:spTree>
    <p:extLst>
      <p:ext uri="{BB962C8B-B14F-4D97-AF65-F5344CB8AC3E}">
        <p14:creationId xmlns:p14="http://schemas.microsoft.com/office/powerpoint/2010/main" val="149995752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776485"/>
            <a:ext cx="9366738" cy="7632859"/>
          </a:xfrm>
          <a:prstGeom prst="rect">
            <a:avLst/>
          </a:prstGeom>
        </p:spPr>
        <p:txBody>
          <a:bodyPr wrap="square">
            <a:spAutoFit/>
          </a:bodyPr>
          <a:lstStyle/>
          <a:p>
            <a:br>
              <a:rPr lang="en-US" dirty="0"/>
            </a:br>
            <a:r>
              <a:rPr lang="en-US" sz="4000" dirty="0">
                <a:latin typeface="Algerian" panose="04020705040A02060702" pitchFamily="82" charset="0"/>
              </a:rPr>
              <a:t>1. Which of the following is the Roman numeral for the number 5?</a:t>
            </a:r>
            <a:br>
              <a:rPr lang="en-US" sz="4000" dirty="0">
                <a:latin typeface="Algerian" panose="04020705040A02060702" pitchFamily="82" charset="0"/>
              </a:rPr>
            </a:br>
            <a:r>
              <a:rPr lang="en-US" sz="4000" dirty="0">
                <a:latin typeface="Algerian" panose="04020705040A02060702" pitchFamily="82" charset="0"/>
              </a:rPr>
              <a:t> </a:t>
            </a:r>
            <a:br>
              <a:rPr lang="en-US" sz="4000" dirty="0">
                <a:latin typeface="Algerian" panose="04020705040A02060702" pitchFamily="82" charset="0"/>
              </a:rPr>
            </a:br>
            <a:r>
              <a:rPr lang="en-US" sz="4000" dirty="0">
                <a:latin typeface="Algerian" panose="04020705040A02060702" pitchFamily="82" charset="0"/>
              </a:rPr>
              <a:t>a. I</a:t>
            </a:r>
            <a:br>
              <a:rPr lang="en-US" sz="4000" dirty="0">
                <a:latin typeface="Algerian" panose="04020705040A02060702" pitchFamily="82" charset="0"/>
              </a:rPr>
            </a:br>
            <a:r>
              <a:rPr lang="en-US" sz="4000" dirty="0">
                <a:latin typeface="Algerian" panose="04020705040A02060702" pitchFamily="82" charset="0"/>
              </a:rPr>
              <a:t>b. X</a:t>
            </a:r>
            <a:br>
              <a:rPr lang="en-US" sz="4000" dirty="0">
                <a:latin typeface="Algerian" panose="04020705040A02060702" pitchFamily="82" charset="0"/>
              </a:rPr>
            </a:br>
            <a:r>
              <a:rPr lang="en-US" sz="4000" dirty="0">
                <a:latin typeface="Algerian" panose="04020705040A02060702" pitchFamily="82" charset="0"/>
              </a:rPr>
              <a:t>c. V</a:t>
            </a:r>
            <a:br>
              <a:rPr lang="en-US" sz="4000" dirty="0">
                <a:latin typeface="Algerian" panose="04020705040A02060702" pitchFamily="82" charset="0"/>
              </a:rPr>
            </a:br>
            <a:r>
              <a:rPr lang="en-US" sz="4000" dirty="0">
                <a:latin typeface="Algerian" panose="04020705040A02060702" pitchFamily="82" charset="0"/>
              </a:rPr>
              <a:t>d. L</a:t>
            </a:r>
            <a:br>
              <a:rPr lang="en-US" sz="4000" dirty="0">
                <a:latin typeface="Algerian" panose="04020705040A02060702" pitchFamily="82" charset="0"/>
              </a:rPr>
            </a:br>
            <a:r>
              <a:rPr lang="en-US" sz="4000" dirty="0">
                <a:latin typeface="Algerian" panose="04020705040A02060702" pitchFamily="82" charset="0"/>
              </a:rPr>
              <a:t>e. C</a:t>
            </a:r>
            <a:br>
              <a:rPr lang="en-US" sz="4000" dirty="0">
                <a:latin typeface="Algerian" panose="04020705040A02060702" pitchFamily="82" charset="0"/>
              </a:rPr>
            </a:br>
            <a:br>
              <a:rPr lang="en-US" sz="4000" dirty="0"/>
            </a:br>
            <a:br>
              <a:rPr lang="en-US" sz="4000" dirty="0"/>
            </a:br>
            <a:br>
              <a:rPr lang="en-US" dirty="0"/>
            </a:br>
            <a:br>
              <a:rPr lang="en-US" dirty="0"/>
            </a:br>
            <a:br>
              <a:rPr lang="en-US" dirty="0"/>
            </a:br>
            <a:endParaRPr lang="en-US" dirty="0"/>
          </a:p>
        </p:txBody>
      </p:sp>
    </p:spTree>
    <p:extLst>
      <p:ext uri="{BB962C8B-B14F-4D97-AF65-F5344CB8AC3E}">
        <p14:creationId xmlns:p14="http://schemas.microsoft.com/office/powerpoint/2010/main" val="2857786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2309" y="903238"/>
            <a:ext cx="10269414" cy="5632311"/>
          </a:xfrm>
          <a:prstGeom prst="rect">
            <a:avLst/>
          </a:prstGeom>
        </p:spPr>
        <p:txBody>
          <a:bodyPr wrap="square">
            <a:spAutoFit/>
          </a:bodyPr>
          <a:lstStyle/>
          <a:p>
            <a:r>
              <a:rPr lang="en-US" sz="4000" dirty="0"/>
              <a:t>2</a:t>
            </a:r>
            <a:r>
              <a:rPr lang="en-US" sz="4000" dirty="0">
                <a:latin typeface="Algerian" panose="04020705040A02060702" pitchFamily="82" charset="0"/>
              </a:rPr>
              <a:t>. How many of the same letter can </a:t>
            </a:r>
            <a:br>
              <a:rPr lang="en-US" sz="4000" dirty="0">
                <a:latin typeface="Algerian" panose="04020705040A02060702" pitchFamily="82" charset="0"/>
              </a:rPr>
            </a:br>
            <a:r>
              <a:rPr lang="en-US" sz="4000" dirty="0">
                <a:latin typeface="Algerian" panose="04020705040A02060702" pitchFamily="82" charset="0"/>
              </a:rPr>
              <a:t>    you put in a row in Roman numerals? </a:t>
            </a:r>
            <a:br>
              <a:rPr lang="en-US" sz="4000" dirty="0">
                <a:latin typeface="Algerian" panose="04020705040A02060702" pitchFamily="82" charset="0"/>
              </a:rPr>
            </a:br>
            <a:br>
              <a:rPr lang="en-US" sz="4000" dirty="0">
                <a:latin typeface="Algerian" panose="04020705040A02060702" pitchFamily="82" charset="0"/>
              </a:rPr>
            </a:br>
            <a:r>
              <a:rPr lang="en-US" sz="4000" dirty="0">
                <a:latin typeface="Algerian" panose="04020705040A02060702" pitchFamily="82" charset="0"/>
              </a:rPr>
              <a:t>a. Only 1</a:t>
            </a:r>
            <a:br>
              <a:rPr lang="en-US" sz="4000" dirty="0">
                <a:latin typeface="Algerian" panose="04020705040A02060702" pitchFamily="82" charset="0"/>
              </a:rPr>
            </a:br>
            <a:r>
              <a:rPr lang="en-US" sz="4000" dirty="0">
                <a:latin typeface="Algerian" panose="04020705040A02060702" pitchFamily="82" charset="0"/>
              </a:rPr>
              <a:t>b. 2</a:t>
            </a:r>
            <a:br>
              <a:rPr lang="en-US" sz="4000" dirty="0">
                <a:latin typeface="Algerian" panose="04020705040A02060702" pitchFamily="82" charset="0"/>
              </a:rPr>
            </a:br>
            <a:r>
              <a:rPr lang="en-US" sz="4000" dirty="0">
                <a:latin typeface="Algerian" panose="04020705040A02060702" pitchFamily="82" charset="0"/>
              </a:rPr>
              <a:t>c. 3</a:t>
            </a:r>
            <a:br>
              <a:rPr lang="en-US" sz="4000" dirty="0">
                <a:latin typeface="Algerian" panose="04020705040A02060702" pitchFamily="82" charset="0"/>
              </a:rPr>
            </a:br>
            <a:r>
              <a:rPr lang="en-US" sz="4000" dirty="0">
                <a:latin typeface="Algerian" panose="04020705040A02060702" pitchFamily="82" charset="0"/>
              </a:rPr>
              <a:t>d. 5</a:t>
            </a:r>
            <a:br>
              <a:rPr lang="en-US" sz="4000" dirty="0">
                <a:latin typeface="Algerian" panose="04020705040A02060702" pitchFamily="82" charset="0"/>
              </a:rPr>
            </a:br>
            <a:r>
              <a:rPr lang="en-US" sz="4000" dirty="0">
                <a:latin typeface="Algerian" panose="04020705040A02060702" pitchFamily="82" charset="0"/>
              </a:rPr>
              <a:t>e. As many as you want</a:t>
            </a:r>
            <a:br>
              <a:rPr lang="en-US" sz="4000" dirty="0">
                <a:latin typeface="Algerian" panose="04020705040A02060702" pitchFamily="82" charset="0"/>
              </a:rPr>
            </a:br>
            <a:endParaRPr lang="en-US" sz="4000" dirty="0">
              <a:latin typeface="Algerian" panose="04020705040A02060702" pitchFamily="82" charset="0"/>
            </a:endParaRPr>
          </a:p>
        </p:txBody>
      </p:sp>
    </p:spTree>
    <p:extLst>
      <p:ext uri="{BB962C8B-B14F-4D97-AF65-F5344CB8AC3E}">
        <p14:creationId xmlns:p14="http://schemas.microsoft.com/office/powerpoint/2010/main" val="2377474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338" y="856357"/>
            <a:ext cx="10855570" cy="6001643"/>
          </a:xfrm>
          <a:prstGeom prst="rect">
            <a:avLst/>
          </a:prstGeom>
        </p:spPr>
        <p:txBody>
          <a:bodyPr wrap="square">
            <a:spAutoFit/>
          </a:bodyPr>
          <a:lstStyle/>
          <a:p>
            <a:r>
              <a:rPr lang="en-US" sz="3200" dirty="0">
                <a:latin typeface="Algerian" panose="04020705040A02060702" pitchFamily="82" charset="0"/>
              </a:rPr>
              <a:t>3. When do you subtract the value of a letter </a:t>
            </a:r>
            <a:br>
              <a:rPr lang="en-US" sz="3200" dirty="0">
                <a:latin typeface="Algerian" panose="04020705040A02060702" pitchFamily="82" charset="0"/>
              </a:rPr>
            </a:br>
            <a:r>
              <a:rPr lang="en-US" sz="3200" dirty="0">
                <a:latin typeface="Algerian" panose="04020705040A02060702" pitchFamily="82" charset="0"/>
              </a:rPr>
              <a:t>     instead of adding it in Roman numerals? </a:t>
            </a:r>
            <a:br>
              <a:rPr lang="en-US" sz="3200" dirty="0">
                <a:latin typeface="Algerian" panose="04020705040A02060702" pitchFamily="82" charset="0"/>
              </a:rPr>
            </a:br>
            <a:br>
              <a:rPr lang="en-US" sz="3200" dirty="0">
                <a:latin typeface="Algerian" panose="04020705040A02060702" pitchFamily="82" charset="0"/>
              </a:rPr>
            </a:br>
            <a:r>
              <a:rPr lang="en-US" sz="3200" dirty="0">
                <a:latin typeface="Algerian" panose="04020705040A02060702" pitchFamily="82" charset="0"/>
              </a:rPr>
              <a:t>a. When a letter of lower value comes before a </a:t>
            </a:r>
            <a:br>
              <a:rPr lang="en-US" sz="3200" dirty="0">
                <a:latin typeface="Algerian" panose="04020705040A02060702" pitchFamily="82" charset="0"/>
              </a:rPr>
            </a:br>
            <a:r>
              <a:rPr lang="en-US" sz="3200" dirty="0">
                <a:latin typeface="Algerian" panose="04020705040A02060702" pitchFamily="82" charset="0"/>
              </a:rPr>
              <a:t>     letter of higher value</a:t>
            </a:r>
            <a:br>
              <a:rPr lang="en-US" sz="3200" dirty="0">
                <a:latin typeface="Algerian" panose="04020705040A02060702" pitchFamily="82" charset="0"/>
              </a:rPr>
            </a:br>
            <a:r>
              <a:rPr lang="en-US" sz="3200" dirty="0">
                <a:latin typeface="Algerian" panose="04020705040A02060702" pitchFamily="82" charset="0"/>
              </a:rPr>
              <a:t>b. When two letters of the same value are used </a:t>
            </a:r>
            <a:br>
              <a:rPr lang="en-US" sz="3200" dirty="0">
                <a:latin typeface="Algerian" panose="04020705040A02060702" pitchFamily="82" charset="0"/>
              </a:rPr>
            </a:br>
            <a:r>
              <a:rPr lang="en-US" sz="3200" dirty="0">
                <a:latin typeface="Algerian" panose="04020705040A02060702" pitchFamily="82" charset="0"/>
              </a:rPr>
              <a:t>     in a row</a:t>
            </a:r>
            <a:br>
              <a:rPr lang="en-US" sz="3200" dirty="0">
                <a:latin typeface="Algerian" panose="04020705040A02060702" pitchFamily="82" charset="0"/>
              </a:rPr>
            </a:br>
            <a:r>
              <a:rPr lang="en-US" sz="3200" dirty="0">
                <a:latin typeface="Algerian" panose="04020705040A02060702" pitchFamily="82" charset="0"/>
              </a:rPr>
              <a:t>c. When a letter of higher value comes before a</a:t>
            </a:r>
            <a:br>
              <a:rPr lang="en-US" sz="3200" dirty="0">
                <a:latin typeface="Algerian" panose="04020705040A02060702" pitchFamily="82" charset="0"/>
              </a:rPr>
            </a:br>
            <a:r>
              <a:rPr lang="en-US" sz="3200" dirty="0">
                <a:latin typeface="Algerian" panose="04020705040A02060702" pitchFamily="82" charset="0"/>
              </a:rPr>
              <a:t>     letter of lower value</a:t>
            </a:r>
            <a:br>
              <a:rPr lang="en-US" sz="3200" dirty="0">
                <a:latin typeface="Algerian" panose="04020705040A02060702" pitchFamily="82" charset="0"/>
              </a:rPr>
            </a:br>
            <a:r>
              <a:rPr lang="en-US" sz="3200" dirty="0">
                <a:latin typeface="Algerian" panose="04020705040A02060702" pitchFamily="82" charset="0"/>
              </a:rPr>
              <a:t>d. You never subtract in Roman numerals</a:t>
            </a:r>
            <a:br>
              <a:rPr lang="en-US" sz="3200" dirty="0">
                <a:latin typeface="Algerian" panose="04020705040A02060702" pitchFamily="82" charset="0"/>
              </a:rPr>
            </a:br>
            <a:r>
              <a:rPr lang="en-US" sz="3200" dirty="0">
                <a:latin typeface="Algerian" panose="04020705040A02060702" pitchFamily="82" charset="0"/>
              </a:rPr>
              <a:t> </a:t>
            </a:r>
            <a:br>
              <a:rPr lang="en-US" sz="3200" dirty="0">
                <a:latin typeface="Algerian" panose="04020705040A02060702" pitchFamily="82" charset="0"/>
              </a:rPr>
            </a:br>
            <a:endParaRPr lang="en-US" sz="3200" dirty="0">
              <a:latin typeface="Algerian" panose="04020705040A02060702" pitchFamily="82" charset="0"/>
            </a:endParaRPr>
          </a:p>
        </p:txBody>
      </p:sp>
    </p:spTree>
    <p:extLst>
      <p:ext uri="{BB962C8B-B14F-4D97-AF65-F5344CB8AC3E}">
        <p14:creationId xmlns:p14="http://schemas.microsoft.com/office/powerpoint/2010/main" val="2972633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6768" y="713492"/>
            <a:ext cx="8780585" cy="5632311"/>
          </a:xfrm>
          <a:prstGeom prst="rect">
            <a:avLst/>
          </a:prstGeom>
        </p:spPr>
        <p:txBody>
          <a:bodyPr wrap="square">
            <a:spAutoFit/>
          </a:bodyPr>
          <a:lstStyle/>
          <a:p>
            <a:r>
              <a:rPr lang="en-US" sz="4000" dirty="0">
                <a:latin typeface="Algerian" panose="04020705040A02060702" pitchFamily="82" charset="0"/>
              </a:rPr>
              <a:t>4. What is the Roman numeral</a:t>
            </a:r>
            <a:br>
              <a:rPr lang="en-US" sz="4000" dirty="0">
                <a:latin typeface="Algerian" panose="04020705040A02060702" pitchFamily="82" charset="0"/>
              </a:rPr>
            </a:br>
            <a:r>
              <a:rPr lang="en-US" sz="4000" dirty="0">
                <a:latin typeface="Algerian" panose="04020705040A02060702" pitchFamily="82" charset="0"/>
              </a:rPr>
              <a:t>     for 7? </a:t>
            </a:r>
            <a:br>
              <a:rPr lang="en-US" sz="4000" dirty="0">
                <a:latin typeface="Algerian" panose="04020705040A02060702" pitchFamily="82" charset="0"/>
              </a:rPr>
            </a:br>
            <a:br>
              <a:rPr lang="en-US" sz="4000" dirty="0">
                <a:latin typeface="Algerian" panose="04020705040A02060702" pitchFamily="82" charset="0"/>
              </a:rPr>
            </a:br>
            <a:r>
              <a:rPr lang="en-US" sz="4000" dirty="0">
                <a:latin typeface="Algerian" panose="04020705040A02060702" pitchFamily="82" charset="0"/>
              </a:rPr>
              <a:t>a. IIV</a:t>
            </a:r>
            <a:br>
              <a:rPr lang="en-US" sz="4000" dirty="0">
                <a:latin typeface="Algerian" panose="04020705040A02060702" pitchFamily="82" charset="0"/>
              </a:rPr>
            </a:br>
            <a:r>
              <a:rPr lang="en-US" sz="4000" dirty="0">
                <a:latin typeface="Algerian" panose="04020705040A02060702" pitchFamily="82" charset="0"/>
              </a:rPr>
              <a:t>b. XII</a:t>
            </a:r>
            <a:br>
              <a:rPr lang="en-US" sz="4000" dirty="0">
                <a:latin typeface="Algerian" panose="04020705040A02060702" pitchFamily="82" charset="0"/>
              </a:rPr>
            </a:br>
            <a:r>
              <a:rPr lang="en-US" sz="4000" dirty="0">
                <a:latin typeface="Algerian" panose="04020705040A02060702" pitchFamily="82" charset="0"/>
              </a:rPr>
              <a:t>c. LL</a:t>
            </a:r>
            <a:br>
              <a:rPr lang="en-US" sz="4000" dirty="0">
                <a:latin typeface="Algerian" panose="04020705040A02060702" pitchFamily="82" charset="0"/>
              </a:rPr>
            </a:br>
            <a:r>
              <a:rPr lang="en-US" sz="4000" dirty="0">
                <a:latin typeface="Algerian" panose="04020705040A02060702" pitchFamily="82" charset="0"/>
              </a:rPr>
              <a:t>d. ICI</a:t>
            </a:r>
            <a:br>
              <a:rPr lang="en-US" sz="4000" dirty="0">
                <a:latin typeface="Algerian" panose="04020705040A02060702" pitchFamily="82" charset="0"/>
              </a:rPr>
            </a:br>
            <a:r>
              <a:rPr lang="en-US" sz="4000" dirty="0">
                <a:latin typeface="Algerian" panose="04020705040A02060702" pitchFamily="82" charset="0"/>
              </a:rPr>
              <a:t>e. VII</a:t>
            </a:r>
            <a:br>
              <a:rPr lang="en-US" sz="4000" dirty="0">
                <a:latin typeface="Algerian" panose="04020705040A02060702" pitchFamily="82" charset="0"/>
              </a:rPr>
            </a:br>
            <a:endParaRPr lang="en-US" sz="4000" dirty="0">
              <a:latin typeface="Algerian" panose="04020705040A02060702" pitchFamily="82" charset="0"/>
            </a:endParaRPr>
          </a:p>
        </p:txBody>
      </p:sp>
    </p:spTree>
    <p:extLst>
      <p:ext uri="{BB962C8B-B14F-4D97-AF65-F5344CB8AC3E}">
        <p14:creationId xmlns:p14="http://schemas.microsoft.com/office/powerpoint/2010/main" val="1334274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2984" y="950130"/>
            <a:ext cx="9530862" cy="5632311"/>
          </a:xfrm>
          <a:prstGeom prst="rect">
            <a:avLst/>
          </a:prstGeom>
        </p:spPr>
        <p:txBody>
          <a:bodyPr wrap="square">
            <a:spAutoFit/>
          </a:bodyPr>
          <a:lstStyle/>
          <a:p>
            <a:r>
              <a:rPr lang="en-US" sz="4000" dirty="0">
                <a:latin typeface="Algerian" panose="04020705040A02060702" pitchFamily="82" charset="0"/>
              </a:rPr>
              <a:t>5. Which of the following is the Roman numeral for the number 10?</a:t>
            </a:r>
            <a:br>
              <a:rPr lang="en-US" sz="4000" dirty="0">
                <a:latin typeface="Algerian" panose="04020705040A02060702" pitchFamily="82" charset="0"/>
              </a:rPr>
            </a:br>
            <a:r>
              <a:rPr lang="en-US" sz="4000" dirty="0">
                <a:latin typeface="Algerian" panose="04020705040A02060702" pitchFamily="82" charset="0"/>
              </a:rPr>
              <a:t> </a:t>
            </a:r>
            <a:br>
              <a:rPr lang="en-US" sz="4000" dirty="0">
                <a:latin typeface="Algerian" panose="04020705040A02060702" pitchFamily="82" charset="0"/>
              </a:rPr>
            </a:br>
            <a:r>
              <a:rPr lang="en-US" sz="4000" dirty="0">
                <a:latin typeface="Algerian" panose="04020705040A02060702" pitchFamily="82" charset="0"/>
              </a:rPr>
              <a:t>a. I</a:t>
            </a:r>
            <a:br>
              <a:rPr lang="en-US" sz="4000" dirty="0">
                <a:latin typeface="Algerian" panose="04020705040A02060702" pitchFamily="82" charset="0"/>
              </a:rPr>
            </a:br>
            <a:r>
              <a:rPr lang="en-US" sz="4000" dirty="0">
                <a:latin typeface="Algerian" panose="04020705040A02060702" pitchFamily="82" charset="0"/>
              </a:rPr>
              <a:t>b. X</a:t>
            </a:r>
            <a:br>
              <a:rPr lang="en-US" sz="4000" dirty="0">
                <a:latin typeface="Algerian" panose="04020705040A02060702" pitchFamily="82" charset="0"/>
              </a:rPr>
            </a:br>
            <a:r>
              <a:rPr lang="en-US" sz="4000" dirty="0">
                <a:latin typeface="Algerian" panose="04020705040A02060702" pitchFamily="82" charset="0"/>
              </a:rPr>
              <a:t>c. V</a:t>
            </a:r>
            <a:br>
              <a:rPr lang="en-US" sz="4000" dirty="0">
                <a:latin typeface="Algerian" panose="04020705040A02060702" pitchFamily="82" charset="0"/>
              </a:rPr>
            </a:br>
            <a:r>
              <a:rPr lang="en-US" sz="4000" dirty="0">
                <a:latin typeface="Algerian" panose="04020705040A02060702" pitchFamily="82" charset="0"/>
              </a:rPr>
              <a:t>d. L</a:t>
            </a:r>
            <a:br>
              <a:rPr lang="en-US" sz="4000" dirty="0">
                <a:latin typeface="Algerian" panose="04020705040A02060702" pitchFamily="82" charset="0"/>
              </a:rPr>
            </a:br>
            <a:r>
              <a:rPr lang="en-US" sz="4000" dirty="0">
                <a:latin typeface="Algerian" panose="04020705040A02060702" pitchFamily="82" charset="0"/>
              </a:rPr>
              <a:t>e. C</a:t>
            </a:r>
            <a:br>
              <a:rPr lang="en-US" sz="4000" dirty="0">
                <a:latin typeface="Algerian" panose="04020705040A02060702" pitchFamily="82" charset="0"/>
              </a:rPr>
            </a:br>
            <a:endParaRPr lang="en-US" sz="4000" dirty="0">
              <a:latin typeface="Algerian" panose="04020705040A02060702" pitchFamily="82" charset="0"/>
            </a:endParaRPr>
          </a:p>
        </p:txBody>
      </p:sp>
    </p:spTree>
    <p:extLst>
      <p:ext uri="{BB962C8B-B14F-4D97-AF65-F5344CB8AC3E}">
        <p14:creationId xmlns:p14="http://schemas.microsoft.com/office/powerpoint/2010/main" val="3433580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4707" y="865891"/>
            <a:ext cx="8932986" cy="5632311"/>
          </a:xfrm>
          <a:prstGeom prst="rect">
            <a:avLst/>
          </a:prstGeom>
        </p:spPr>
        <p:txBody>
          <a:bodyPr wrap="square">
            <a:spAutoFit/>
          </a:bodyPr>
          <a:lstStyle/>
          <a:p>
            <a:r>
              <a:rPr lang="en-US" sz="4000" dirty="0">
                <a:latin typeface="Algerian" panose="04020705040A02060702" pitchFamily="82" charset="0"/>
              </a:rPr>
              <a:t>6. What is the Roman numeral</a:t>
            </a:r>
            <a:br>
              <a:rPr lang="en-US" sz="4000" dirty="0">
                <a:latin typeface="Algerian" panose="04020705040A02060702" pitchFamily="82" charset="0"/>
              </a:rPr>
            </a:br>
            <a:r>
              <a:rPr lang="en-US" sz="4000" dirty="0">
                <a:latin typeface="Algerian" panose="04020705040A02060702" pitchFamily="82" charset="0"/>
              </a:rPr>
              <a:t>     for 33? </a:t>
            </a:r>
            <a:br>
              <a:rPr lang="en-US" sz="4000" dirty="0">
                <a:latin typeface="Algerian" panose="04020705040A02060702" pitchFamily="82" charset="0"/>
              </a:rPr>
            </a:br>
            <a:br>
              <a:rPr lang="en-US" sz="4000" dirty="0">
                <a:latin typeface="Algerian" panose="04020705040A02060702" pitchFamily="82" charset="0"/>
              </a:rPr>
            </a:br>
            <a:r>
              <a:rPr lang="en-US" sz="4000" dirty="0">
                <a:latin typeface="Algerian" panose="04020705040A02060702" pitchFamily="82" charset="0"/>
              </a:rPr>
              <a:t>a. XIII</a:t>
            </a:r>
            <a:br>
              <a:rPr lang="en-US" sz="4000" dirty="0">
                <a:latin typeface="Algerian" panose="04020705040A02060702" pitchFamily="82" charset="0"/>
              </a:rPr>
            </a:br>
            <a:r>
              <a:rPr lang="en-US" sz="4000" dirty="0">
                <a:latin typeface="Algerian" panose="04020705040A02060702" pitchFamily="82" charset="0"/>
              </a:rPr>
              <a:t>b. IIIL</a:t>
            </a:r>
            <a:br>
              <a:rPr lang="en-US" sz="4000" dirty="0">
                <a:latin typeface="Algerian" panose="04020705040A02060702" pitchFamily="82" charset="0"/>
              </a:rPr>
            </a:br>
            <a:r>
              <a:rPr lang="en-US" sz="4000" dirty="0">
                <a:latin typeface="Algerian" panose="04020705040A02060702" pitchFamily="82" charset="0"/>
              </a:rPr>
              <a:t>c. XXII</a:t>
            </a:r>
            <a:br>
              <a:rPr lang="en-US" sz="4000" dirty="0">
                <a:latin typeface="Algerian" panose="04020705040A02060702" pitchFamily="82" charset="0"/>
              </a:rPr>
            </a:br>
            <a:r>
              <a:rPr lang="en-US" sz="4000" dirty="0">
                <a:latin typeface="Algerian" panose="04020705040A02060702" pitchFamily="82" charset="0"/>
              </a:rPr>
              <a:t>d. XXXIII</a:t>
            </a:r>
            <a:br>
              <a:rPr lang="en-US" sz="4000" dirty="0">
                <a:latin typeface="Algerian" panose="04020705040A02060702" pitchFamily="82" charset="0"/>
              </a:rPr>
            </a:br>
            <a:r>
              <a:rPr lang="en-US" sz="4000" dirty="0">
                <a:latin typeface="Algerian" panose="04020705040A02060702" pitchFamily="82" charset="0"/>
              </a:rPr>
              <a:t>e. XXLIII</a:t>
            </a:r>
            <a:br>
              <a:rPr lang="en-US" sz="4000" dirty="0"/>
            </a:br>
            <a:endParaRPr lang="en-US" sz="4000" dirty="0"/>
          </a:p>
        </p:txBody>
      </p:sp>
    </p:spTree>
    <p:extLst>
      <p:ext uri="{BB962C8B-B14F-4D97-AF65-F5344CB8AC3E}">
        <p14:creationId xmlns:p14="http://schemas.microsoft.com/office/powerpoint/2010/main" val="2943804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2308" y="947953"/>
            <a:ext cx="10117015" cy="5016758"/>
          </a:xfrm>
          <a:prstGeom prst="rect">
            <a:avLst/>
          </a:prstGeom>
        </p:spPr>
        <p:txBody>
          <a:bodyPr wrap="square">
            <a:spAutoFit/>
          </a:bodyPr>
          <a:lstStyle/>
          <a:p>
            <a:r>
              <a:rPr lang="en-US" sz="4000" dirty="0">
                <a:latin typeface="Algerian" panose="04020705040A02060702" pitchFamily="82" charset="0"/>
              </a:rPr>
              <a:t>7. Which of the following is the </a:t>
            </a:r>
            <a:br>
              <a:rPr lang="en-US" sz="4000" dirty="0">
                <a:latin typeface="Algerian" panose="04020705040A02060702" pitchFamily="82" charset="0"/>
              </a:rPr>
            </a:br>
            <a:r>
              <a:rPr lang="en-US" sz="4000" dirty="0">
                <a:latin typeface="Algerian" panose="04020705040A02060702" pitchFamily="82" charset="0"/>
              </a:rPr>
              <a:t>     Roman numeral for the number 50? </a:t>
            </a:r>
            <a:br>
              <a:rPr lang="en-US" sz="4000" dirty="0">
                <a:latin typeface="Algerian" panose="04020705040A02060702" pitchFamily="82" charset="0"/>
              </a:rPr>
            </a:br>
            <a:br>
              <a:rPr lang="en-US" sz="4000" dirty="0">
                <a:latin typeface="Algerian" panose="04020705040A02060702" pitchFamily="82" charset="0"/>
              </a:rPr>
            </a:br>
            <a:r>
              <a:rPr lang="en-US" sz="4000" dirty="0">
                <a:latin typeface="Algerian" panose="04020705040A02060702" pitchFamily="82" charset="0"/>
              </a:rPr>
              <a:t>a. I</a:t>
            </a:r>
            <a:br>
              <a:rPr lang="en-US" sz="4000" dirty="0">
                <a:latin typeface="Algerian" panose="04020705040A02060702" pitchFamily="82" charset="0"/>
              </a:rPr>
            </a:br>
            <a:r>
              <a:rPr lang="en-US" sz="4000" dirty="0">
                <a:latin typeface="Algerian" panose="04020705040A02060702" pitchFamily="82" charset="0"/>
              </a:rPr>
              <a:t>b. X</a:t>
            </a:r>
            <a:br>
              <a:rPr lang="en-US" sz="4000" dirty="0">
                <a:latin typeface="Algerian" panose="04020705040A02060702" pitchFamily="82" charset="0"/>
              </a:rPr>
            </a:br>
            <a:r>
              <a:rPr lang="en-US" sz="4000" dirty="0">
                <a:latin typeface="Algerian" panose="04020705040A02060702" pitchFamily="82" charset="0"/>
              </a:rPr>
              <a:t>c. V</a:t>
            </a:r>
            <a:br>
              <a:rPr lang="en-US" sz="4000" dirty="0">
                <a:latin typeface="Algerian" panose="04020705040A02060702" pitchFamily="82" charset="0"/>
              </a:rPr>
            </a:br>
            <a:r>
              <a:rPr lang="en-US" sz="4000" dirty="0">
                <a:latin typeface="Algerian" panose="04020705040A02060702" pitchFamily="82" charset="0"/>
              </a:rPr>
              <a:t>d. L</a:t>
            </a:r>
            <a:br>
              <a:rPr lang="en-US" sz="4000" dirty="0">
                <a:latin typeface="Algerian" panose="04020705040A02060702" pitchFamily="82" charset="0"/>
              </a:rPr>
            </a:br>
            <a:r>
              <a:rPr lang="en-US" sz="4000" dirty="0">
                <a:latin typeface="Algerian" panose="04020705040A02060702" pitchFamily="82" charset="0"/>
              </a:rPr>
              <a:t>e. C</a:t>
            </a:r>
          </a:p>
        </p:txBody>
      </p:sp>
    </p:spTree>
    <p:extLst>
      <p:ext uri="{BB962C8B-B14F-4D97-AF65-F5344CB8AC3E}">
        <p14:creationId xmlns:p14="http://schemas.microsoft.com/office/powerpoint/2010/main" val="490202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5045" y="643154"/>
            <a:ext cx="8850924" cy="5632311"/>
          </a:xfrm>
          <a:prstGeom prst="rect">
            <a:avLst/>
          </a:prstGeom>
        </p:spPr>
        <p:txBody>
          <a:bodyPr wrap="square">
            <a:spAutoFit/>
          </a:bodyPr>
          <a:lstStyle/>
          <a:p>
            <a:r>
              <a:rPr lang="en-US" sz="4000" dirty="0">
                <a:latin typeface="Algerian" panose="04020705040A02060702" pitchFamily="82" charset="0"/>
              </a:rPr>
              <a:t>8. What number does the Roman </a:t>
            </a:r>
            <a:br>
              <a:rPr lang="en-US" sz="4000" dirty="0">
                <a:latin typeface="Algerian" panose="04020705040A02060702" pitchFamily="82" charset="0"/>
              </a:rPr>
            </a:br>
            <a:r>
              <a:rPr lang="en-US" sz="4000" dirty="0">
                <a:latin typeface="Algerian" panose="04020705040A02060702" pitchFamily="82" charset="0"/>
              </a:rPr>
              <a:t>     numeral IX represent? </a:t>
            </a:r>
            <a:br>
              <a:rPr lang="en-US" sz="4000" dirty="0">
                <a:latin typeface="Algerian" panose="04020705040A02060702" pitchFamily="82" charset="0"/>
              </a:rPr>
            </a:br>
            <a:br>
              <a:rPr lang="en-US" sz="4000" dirty="0">
                <a:latin typeface="Algerian" panose="04020705040A02060702" pitchFamily="82" charset="0"/>
              </a:rPr>
            </a:br>
            <a:r>
              <a:rPr lang="en-US" sz="4000" dirty="0">
                <a:latin typeface="Algerian" panose="04020705040A02060702" pitchFamily="82" charset="0"/>
              </a:rPr>
              <a:t>a. 4</a:t>
            </a:r>
            <a:br>
              <a:rPr lang="en-US" sz="4000" dirty="0">
                <a:latin typeface="Algerian" panose="04020705040A02060702" pitchFamily="82" charset="0"/>
              </a:rPr>
            </a:br>
            <a:r>
              <a:rPr lang="en-US" sz="4000" dirty="0">
                <a:latin typeface="Algerian" panose="04020705040A02060702" pitchFamily="82" charset="0"/>
              </a:rPr>
              <a:t>b. 7</a:t>
            </a:r>
            <a:br>
              <a:rPr lang="en-US" sz="4000" dirty="0">
                <a:latin typeface="Algerian" panose="04020705040A02060702" pitchFamily="82" charset="0"/>
              </a:rPr>
            </a:br>
            <a:r>
              <a:rPr lang="en-US" sz="4000" dirty="0">
                <a:latin typeface="Algerian" panose="04020705040A02060702" pitchFamily="82" charset="0"/>
              </a:rPr>
              <a:t>c. 9</a:t>
            </a:r>
            <a:br>
              <a:rPr lang="en-US" sz="4000" dirty="0">
                <a:latin typeface="Algerian" panose="04020705040A02060702" pitchFamily="82" charset="0"/>
              </a:rPr>
            </a:br>
            <a:r>
              <a:rPr lang="en-US" sz="4000" dirty="0">
                <a:latin typeface="Algerian" panose="04020705040A02060702" pitchFamily="82" charset="0"/>
              </a:rPr>
              <a:t>d. 11</a:t>
            </a:r>
            <a:br>
              <a:rPr lang="en-US" sz="4000" dirty="0">
                <a:latin typeface="Algerian" panose="04020705040A02060702" pitchFamily="82" charset="0"/>
              </a:rPr>
            </a:br>
            <a:r>
              <a:rPr lang="en-US" sz="4000" dirty="0">
                <a:latin typeface="Algerian" panose="04020705040A02060702" pitchFamily="82" charset="0"/>
              </a:rPr>
              <a:t>e. 19</a:t>
            </a:r>
            <a:br>
              <a:rPr lang="en-US" sz="4000" dirty="0">
                <a:latin typeface="Algerian" panose="04020705040A02060702" pitchFamily="82" charset="0"/>
              </a:rPr>
            </a:br>
            <a:endParaRPr lang="en-US" sz="4000" dirty="0">
              <a:latin typeface="Algerian" panose="04020705040A02060702" pitchFamily="82" charset="0"/>
            </a:endParaRPr>
          </a:p>
        </p:txBody>
      </p:sp>
    </p:spTree>
    <p:extLst>
      <p:ext uri="{BB962C8B-B14F-4D97-AF65-F5344CB8AC3E}">
        <p14:creationId xmlns:p14="http://schemas.microsoft.com/office/powerpoint/2010/main" val="3727067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3661" y="1172869"/>
            <a:ext cx="9120554" cy="5078313"/>
          </a:xfrm>
          <a:prstGeom prst="rect">
            <a:avLst/>
          </a:prstGeom>
        </p:spPr>
        <p:txBody>
          <a:bodyPr wrap="square">
            <a:spAutoFit/>
          </a:bodyPr>
          <a:lstStyle/>
          <a:p>
            <a:r>
              <a:rPr lang="en-US" sz="3600" dirty="0">
                <a:latin typeface="Algerian" panose="04020705040A02060702" pitchFamily="82" charset="0"/>
              </a:rPr>
              <a:t>9. Which of the following is the Roman numeral for the number 100?</a:t>
            </a:r>
            <a:br>
              <a:rPr lang="en-US" sz="3600" dirty="0">
                <a:latin typeface="Algerian" panose="04020705040A02060702" pitchFamily="82" charset="0"/>
              </a:rPr>
            </a:br>
            <a:r>
              <a:rPr lang="en-US" sz="3600" dirty="0">
                <a:latin typeface="Algerian" panose="04020705040A02060702" pitchFamily="82" charset="0"/>
              </a:rPr>
              <a:t> </a:t>
            </a:r>
            <a:br>
              <a:rPr lang="en-US" sz="3600" dirty="0">
                <a:latin typeface="Algerian" panose="04020705040A02060702" pitchFamily="82" charset="0"/>
              </a:rPr>
            </a:br>
            <a:r>
              <a:rPr lang="en-US" sz="3600" dirty="0">
                <a:latin typeface="Algerian" panose="04020705040A02060702" pitchFamily="82" charset="0"/>
              </a:rPr>
              <a:t>a. I</a:t>
            </a:r>
            <a:br>
              <a:rPr lang="en-US" sz="3600" dirty="0">
                <a:latin typeface="Algerian" panose="04020705040A02060702" pitchFamily="82" charset="0"/>
              </a:rPr>
            </a:br>
            <a:r>
              <a:rPr lang="en-US" sz="3600" dirty="0">
                <a:latin typeface="Algerian" panose="04020705040A02060702" pitchFamily="82" charset="0"/>
              </a:rPr>
              <a:t>b. X</a:t>
            </a:r>
            <a:br>
              <a:rPr lang="en-US" sz="3600" dirty="0">
                <a:latin typeface="Algerian" panose="04020705040A02060702" pitchFamily="82" charset="0"/>
              </a:rPr>
            </a:br>
            <a:r>
              <a:rPr lang="en-US" sz="3600" dirty="0">
                <a:latin typeface="Algerian" panose="04020705040A02060702" pitchFamily="82" charset="0"/>
              </a:rPr>
              <a:t>c. V</a:t>
            </a:r>
            <a:br>
              <a:rPr lang="en-US" sz="3600" dirty="0">
                <a:latin typeface="Algerian" panose="04020705040A02060702" pitchFamily="82" charset="0"/>
              </a:rPr>
            </a:br>
            <a:r>
              <a:rPr lang="en-US" sz="3600" dirty="0">
                <a:latin typeface="Algerian" panose="04020705040A02060702" pitchFamily="82" charset="0"/>
              </a:rPr>
              <a:t>d. L</a:t>
            </a:r>
            <a:br>
              <a:rPr lang="en-US" sz="3600" dirty="0">
                <a:latin typeface="Algerian" panose="04020705040A02060702" pitchFamily="82" charset="0"/>
              </a:rPr>
            </a:br>
            <a:r>
              <a:rPr lang="en-US" sz="3600" dirty="0">
                <a:latin typeface="Algerian" panose="04020705040A02060702" pitchFamily="82" charset="0"/>
              </a:rPr>
              <a:t>e. C</a:t>
            </a:r>
            <a:br>
              <a:rPr lang="en-US" sz="3600" dirty="0">
                <a:latin typeface="Algerian" panose="04020705040A02060702" pitchFamily="82" charset="0"/>
              </a:rPr>
            </a:br>
            <a:endParaRPr lang="en-US" sz="3600" dirty="0">
              <a:latin typeface="Algerian" panose="04020705040A02060702" pitchFamily="82" charset="0"/>
            </a:endParaRPr>
          </a:p>
        </p:txBody>
      </p:sp>
    </p:spTree>
    <p:extLst>
      <p:ext uri="{BB962C8B-B14F-4D97-AF65-F5344CB8AC3E}">
        <p14:creationId xmlns:p14="http://schemas.microsoft.com/office/powerpoint/2010/main" val="2257803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5415" y="723037"/>
            <a:ext cx="9671539" cy="5509200"/>
          </a:xfrm>
          <a:prstGeom prst="rect">
            <a:avLst/>
          </a:prstGeom>
        </p:spPr>
        <p:txBody>
          <a:bodyPr wrap="square">
            <a:spAutoFit/>
          </a:bodyPr>
          <a:lstStyle/>
          <a:p>
            <a:r>
              <a:rPr lang="en-US" sz="4400" dirty="0">
                <a:latin typeface="Algerian" panose="04020705040A02060702" pitchFamily="82" charset="0"/>
              </a:rPr>
              <a:t>10. What number does the Roman</a:t>
            </a:r>
            <a:br>
              <a:rPr lang="en-US" sz="4400" dirty="0">
                <a:latin typeface="Algerian" panose="04020705040A02060702" pitchFamily="82" charset="0"/>
              </a:rPr>
            </a:br>
            <a:r>
              <a:rPr lang="en-US" sz="4400" dirty="0">
                <a:latin typeface="Algerian" panose="04020705040A02060702" pitchFamily="82" charset="0"/>
              </a:rPr>
              <a:t>       numeral LXXIV represent? </a:t>
            </a:r>
            <a:br>
              <a:rPr lang="en-US" sz="4400" dirty="0">
                <a:latin typeface="Algerian" panose="04020705040A02060702" pitchFamily="82" charset="0"/>
              </a:rPr>
            </a:br>
            <a:br>
              <a:rPr lang="en-US" sz="4400" dirty="0">
                <a:latin typeface="Algerian" panose="04020705040A02060702" pitchFamily="82" charset="0"/>
              </a:rPr>
            </a:br>
            <a:r>
              <a:rPr lang="en-US" sz="4400" dirty="0">
                <a:latin typeface="Algerian" panose="04020705040A02060702" pitchFamily="82" charset="0"/>
              </a:rPr>
              <a:t>a. 45</a:t>
            </a:r>
            <a:br>
              <a:rPr lang="en-US" sz="4400" dirty="0">
                <a:latin typeface="Algerian" panose="04020705040A02060702" pitchFamily="82" charset="0"/>
              </a:rPr>
            </a:br>
            <a:r>
              <a:rPr lang="en-US" sz="4400" dirty="0">
                <a:latin typeface="Algerian" panose="04020705040A02060702" pitchFamily="82" charset="0"/>
              </a:rPr>
              <a:t>b. 74</a:t>
            </a:r>
            <a:br>
              <a:rPr lang="en-US" sz="4400" dirty="0">
                <a:latin typeface="Algerian" panose="04020705040A02060702" pitchFamily="82" charset="0"/>
              </a:rPr>
            </a:br>
            <a:r>
              <a:rPr lang="en-US" sz="4400" dirty="0">
                <a:latin typeface="Algerian" panose="04020705040A02060702" pitchFamily="82" charset="0"/>
              </a:rPr>
              <a:t>c. 92</a:t>
            </a:r>
            <a:br>
              <a:rPr lang="en-US" sz="4400" dirty="0">
                <a:latin typeface="Algerian" panose="04020705040A02060702" pitchFamily="82" charset="0"/>
              </a:rPr>
            </a:br>
            <a:r>
              <a:rPr lang="en-US" sz="4400" dirty="0">
                <a:latin typeface="Algerian" panose="04020705040A02060702" pitchFamily="82" charset="0"/>
              </a:rPr>
              <a:t>d. 114</a:t>
            </a:r>
            <a:br>
              <a:rPr lang="en-US" sz="4400" dirty="0">
                <a:latin typeface="Algerian" panose="04020705040A02060702" pitchFamily="82" charset="0"/>
              </a:rPr>
            </a:br>
            <a:r>
              <a:rPr lang="en-US" sz="4400" dirty="0">
                <a:latin typeface="Algerian" panose="04020705040A02060702" pitchFamily="82" charset="0"/>
              </a:rPr>
              <a:t>e. 374</a:t>
            </a:r>
          </a:p>
        </p:txBody>
      </p:sp>
    </p:spTree>
    <p:extLst>
      <p:ext uri="{BB962C8B-B14F-4D97-AF65-F5344CB8AC3E}">
        <p14:creationId xmlns:p14="http://schemas.microsoft.com/office/powerpoint/2010/main" val="4205996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8108" y="527459"/>
            <a:ext cx="10515600" cy="1325563"/>
          </a:xfrm>
        </p:spPr>
        <p:txBody>
          <a:bodyPr>
            <a:normAutofit fontScale="90000"/>
          </a:bodyPr>
          <a:lstStyle/>
          <a:p>
            <a:br>
              <a:rPr lang="en-US" dirty="0">
                <a:solidFill>
                  <a:srgbClr val="FF0000"/>
                </a:solidFill>
                <a:latin typeface="Algerian" panose="04020705040A02060702" pitchFamily="82" charset="0"/>
              </a:rPr>
            </a:br>
            <a:br>
              <a:rPr lang="en-US" dirty="0">
                <a:solidFill>
                  <a:srgbClr val="FF0000"/>
                </a:solidFill>
                <a:latin typeface="Algerian" panose="04020705040A02060702" pitchFamily="82" charset="0"/>
              </a:rPr>
            </a:br>
            <a:br>
              <a:rPr lang="en-US" dirty="0">
                <a:solidFill>
                  <a:srgbClr val="FF0000"/>
                </a:solidFill>
                <a:latin typeface="Algerian" panose="04020705040A02060702" pitchFamily="82" charset="0"/>
              </a:rPr>
            </a:br>
            <a:endParaRPr lang="en-US"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545122" y="1853022"/>
            <a:ext cx="11494477" cy="4852255"/>
          </a:xfrm>
        </p:spPr>
        <p:txBody>
          <a:bodyPr vert="horz" lIns="91440" tIns="45720" rIns="91440" bIns="45720" rtlCol="0" anchor="t">
            <a:normAutofit/>
          </a:bodyPr>
          <a:lstStyle/>
          <a:p>
            <a:r>
              <a:rPr lang="en-US" sz="2800" dirty="0">
                <a:latin typeface="Algerian"/>
              </a:rPr>
              <a:t>Why are they called “numerals” instead of “numbers?”</a:t>
            </a:r>
            <a:endParaRPr lang="en-US" sz="2800" dirty="0">
              <a:latin typeface="Algerian" panose="04020705040A02060702" pitchFamily="82" charset="0"/>
            </a:endParaRPr>
          </a:p>
          <a:p>
            <a:pPr lvl="1"/>
            <a:r>
              <a:rPr lang="en-US" sz="2400" dirty="0">
                <a:latin typeface="Algerian"/>
              </a:rPr>
              <a:t>A </a:t>
            </a:r>
            <a:r>
              <a:rPr lang="en-US" sz="2400" b="1" u="sng" dirty="0">
                <a:latin typeface="Algerian"/>
              </a:rPr>
              <a:t>numeral</a:t>
            </a:r>
            <a:r>
              <a:rPr lang="en-US" sz="2400" b="1" dirty="0">
                <a:latin typeface="Algerian"/>
              </a:rPr>
              <a:t> </a:t>
            </a:r>
            <a:r>
              <a:rPr lang="en-US" sz="2400" dirty="0">
                <a:latin typeface="Algerian"/>
              </a:rPr>
              <a:t>is a symbol or name that stands for a number.</a:t>
            </a:r>
          </a:p>
          <a:p>
            <a:pPr marL="457200" lvl="1" indent="0">
              <a:buNone/>
            </a:pPr>
            <a:endParaRPr lang="en-US" sz="2400" dirty="0">
              <a:latin typeface="Algerian" panose="04020705040A02060702" pitchFamily="82" charset="0"/>
            </a:endParaRPr>
          </a:p>
          <a:p>
            <a:pPr lvl="1"/>
            <a:r>
              <a:rPr lang="en-US" sz="2400" dirty="0">
                <a:latin typeface="Algerian"/>
              </a:rPr>
              <a:t>Examples: 3, 49, and twelve are all numerals, so the </a:t>
            </a:r>
            <a:r>
              <a:rPr lang="en-US" sz="2400" b="1" u="sng" dirty="0">
                <a:latin typeface="Algerian"/>
              </a:rPr>
              <a:t>number</a:t>
            </a:r>
            <a:r>
              <a:rPr lang="en-US" sz="2400" dirty="0">
                <a:latin typeface="Algerian"/>
              </a:rPr>
              <a:t> is an idea, the numeral is how we write it.</a:t>
            </a:r>
          </a:p>
          <a:p>
            <a:pPr marL="457200" lvl="1" indent="0">
              <a:buNone/>
            </a:pPr>
            <a:endParaRPr lang="en-US" sz="2400" dirty="0">
              <a:latin typeface="Algerian" panose="04020705040A02060702" pitchFamily="82" charset="0"/>
            </a:endParaRPr>
          </a:p>
          <a:p>
            <a:pPr lvl="1"/>
            <a:r>
              <a:rPr lang="en-US" sz="2400" dirty="0">
                <a:latin typeface="Algerian"/>
              </a:rPr>
              <a:t>Not too many people really worry about the difference, but it’s always good to be precise. </a:t>
            </a:r>
            <a:endParaRPr lang="en-US" sz="2400" dirty="0">
              <a:latin typeface="Algerian" panose="04020705040A02060702" pitchFamily="82" charset="0"/>
            </a:endParaRPr>
          </a:p>
        </p:txBody>
      </p:sp>
      <p:pic>
        <p:nvPicPr>
          <p:cNvPr id="14" name="Picture 13" descr="Free illustration: &lt;strong&gt;Question&lt;/strong&gt;, &lt;strong&gt;Question&lt;/strong&gt; &lt;strong&gt;Mark&lt;/strong&gt;, Fire - Free ..."/>
          <p:cNvPicPr>
            <a:picLocks noChangeAspect="1"/>
          </p:cNvPicPr>
          <p:nvPr/>
        </p:nvPicPr>
        <p:blipFill rotWithShape="1">
          <a:blip r:embed="rId2" cstate="print">
            <a:extLst>
              <a:ext uri="{28A0092B-C50C-407E-A947-70E740481C1C}">
                <a14:useLocalDpi xmlns:a14="http://schemas.microsoft.com/office/drawing/2010/main" val="0"/>
              </a:ext>
            </a:extLst>
          </a:blip>
          <a:srcRect l="26864" r="26799"/>
          <a:stretch/>
        </p:blipFill>
        <p:spPr>
          <a:xfrm>
            <a:off x="10117017" y="455086"/>
            <a:ext cx="1358027" cy="1207477"/>
          </a:xfrm>
          <a:prstGeom prst="rect">
            <a:avLst/>
          </a:prstGeom>
        </p:spPr>
      </p:pic>
      <p:sp>
        <p:nvSpPr>
          <p:cNvPr id="13" name="TextBox 12"/>
          <p:cNvSpPr txBox="1"/>
          <p:nvPr/>
        </p:nvSpPr>
        <p:spPr>
          <a:xfrm>
            <a:off x="1582615" y="764219"/>
            <a:ext cx="7221416" cy="707886"/>
          </a:xfrm>
          <a:prstGeom prst="rect">
            <a:avLst/>
          </a:prstGeom>
          <a:noFill/>
        </p:spPr>
        <p:txBody>
          <a:bodyPr wrap="square" rtlCol="0">
            <a:spAutoFit/>
          </a:bodyPr>
          <a:lstStyle/>
          <a:p>
            <a:r>
              <a:rPr lang="en-US" sz="4000" dirty="0">
                <a:solidFill>
                  <a:schemeClr val="bg1">
                    <a:lumMod val="95000"/>
                    <a:lumOff val="5000"/>
                  </a:schemeClr>
                </a:solidFill>
                <a:latin typeface="Algerian" panose="04020705040A02060702" pitchFamily="82" charset="0"/>
              </a:rPr>
              <a:t>The burning question…..</a:t>
            </a:r>
          </a:p>
        </p:txBody>
      </p:sp>
    </p:spTree>
    <p:extLst>
      <p:ext uri="{BB962C8B-B14F-4D97-AF65-F5344CB8AC3E}">
        <p14:creationId xmlns:p14="http://schemas.microsoft.com/office/powerpoint/2010/main" val="4186236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789415">
            <a:off x="4680845" y="2343579"/>
            <a:ext cx="1859143" cy="3416320"/>
          </a:xfrm>
          <a:prstGeom prst="rect">
            <a:avLst/>
          </a:prstGeom>
          <a:noFill/>
        </p:spPr>
        <p:txBody>
          <a:bodyPr wrap="square" rtlCol="0">
            <a:spAutoFit/>
          </a:bodyPr>
          <a:lstStyle/>
          <a:p>
            <a:r>
              <a:rPr lang="en-US" sz="5400" dirty="0">
                <a:latin typeface="Algerian" panose="04020705040A02060702" pitchFamily="82" charset="0"/>
              </a:rPr>
              <a:t>How Did You Do?</a:t>
            </a:r>
          </a:p>
        </p:txBody>
      </p:sp>
      <p:sp>
        <p:nvSpPr>
          <p:cNvPr id="3" name="TextBox 2"/>
          <p:cNvSpPr txBox="1"/>
          <p:nvPr/>
        </p:nvSpPr>
        <p:spPr>
          <a:xfrm rot="1498714">
            <a:off x="7728036" y="432462"/>
            <a:ext cx="3649239" cy="3785652"/>
          </a:xfrm>
          <a:prstGeom prst="rect">
            <a:avLst/>
          </a:prstGeom>
          <a:noFill/>
        </p:spPr>
        <p:txBody>
          <a:bodyPr wrap="square" rtlCol="0">
            <a:spAutoFit/>
          </a:bodyPr>
          <a:lstStyle/>
          <a:p>
            <a:pPr algn="ctr"/>
            <a:r>
              <a:rPr lang="en-US" sz="4800" dirty="0">
                <a:latin typeface="Algerian" panose="04020705040A02060702" pitchFamily="82" charset="0"/>
              </a:rPr>
              <a:t>Do you have “Roman Numeral Sense? </a:t>
            </a:r>
          </a:p>
        </p:txBody>
      </p:sp>
      <p:pic>
        <p:nvPicPr>
          <p:cNvPr id="4" name="Picture 3" descr="Dig-Into-the-Romans - C1. Patricians and Plebeia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6179" y="381886"/>
            <a:ext cx="2248817" cy="1791799"/>
          </a:xfrm>
          <a:prstGeom prst="rect">
            <a:avLst/>
          </a:prstGeom>
        </p:spPr>
      </p:pic>
      <p:pic>
        <p:nvPicPr>
          <p:cNvPr id="5" name="Picture 4" descr="Clipart - &lt;strong&gt;Roman&lt;/strong&gt; Clo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528" y="4394183"/>
            <a:ext cx="2032033" cy="2032033"/>
          </a:xfrm>
          <a:prstGeom prst="rect">
            <a:avLst/>
          </a:prstGeom>
        </p:spPr>
      </p:pic>
      <p:pic>
        <p:nvPicPr>
          <p:cNvPr id="6" name="Picture 5" descr="Mr. Sheehy's English Website - Research Paper Outli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0919" y="4186847"/>
            <a:ext cx="4421081" cy="2446704"/>
          </a:xfrm>
          <a:prstGeom prst="rect">
            <a:avLst/>
          </a:prstGeom>
        </p:spPr>
      </p:pic>
      <p:pic>
        <p:nvPicPr>
          <p:cNvPr id="7" name="Picture 6" descr="&lt;strong&gt;Roman&lt;/strong&gt; &lt;strong&gt;numeral&lt;/strong&gt; - Wiktionar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96393">
            <a:off x="161395" y="694367"/>
            <a:ext cx="2863159" cy="2636686"/>
          </a:xfrm>
          <a:prstGeom prst="rect">
            <a:avLst/>
          </a:prstGeom>
        </p:spPr>
      </p:pic>
    </p:spTree>
    <p:extLst>
      <p:ext uri="{BB962C8B-B14F-4D97-AF65-F5344CB8AC3E}">
        <p14:creationId xmlns:p14="http://schemas.microsoft.com/office/powerpoint/2010/main" val="2841387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2090" y="0"/>
            <a:ext cx="5194050" cy="984885"/>
          </a:xfrm>
          <a:prstGeom prst="rect">
            <a:avLst/>
          </a:prstGeom>
          <a:noFill/>
        </p:spPr>
        <p:txBody>
          <a:bodyPr wrap="none" rtlCol="0">
            <a:spAutoFit/>
          </a:bodyPr>
          <a:lstStyle/>
          <a:p>
            <a:pPr algn="ctr"/>
            <a:r>
              <a:rPr lang="en-US" sz="2800" dirty="0">
                <a:latin typeface="Algerian" panose="04020705040A02060702" pitchFamily="82" charset="0"/>
              </a:rPr>
              <a:t>Roman Numeral challenge</a:t>
            </a:r>
          </a:p>
          <a:p>
            <a:pPr algn="ctr"/>
            <a:r>
              <a:rPr lang="en-US" sz="3000" dirty="0">
                <a:solidFill>
                  <a:schemeClr val="bg1"/>
                </a:solidFill>
                <a:latin typeface="Algerian" panose="04020705040A02060702" pitchFamily="82" charset="0"/>
              </a:rPr>
              <a:t>“HIDING IN PLAIN SIGHT” </a:t>
            </a:r>
          </a:p>
        </p:txBody>
      </p:sp>
      <p:sp>
        <p:nvSpPr>
          <p:cNvPr id="3" name="TextBox 2"/>
          <p:cNvSpPr txBox="1"/>
          <p:nvPr/>
        </p:nvSpPr>
        <p:spPr>
          <a:xfrm>
            <a:off x="0" y="984885"/>
            <a:ext cx="12191999" cy="5663089"/>
          </a:xfrm>
          <a:prstGeom prst="rect">
            <a:avLst/>
          </a:prstGeom>
          <a:noFill/>
        </p:spPr>
        <p:txBody>
          <a:bodyPr wrap="square" rtlCol="0">
            <a:spAutoFit/>
          </a:bodyPr>
          <a:lstStyle/>
          <a:p>
            <a:pPr marL="457200" indent="-457200">
              <a:buAutoNum type="arabicPeriod"/>
            </a:pPr>
            <a:r>
              <a:rPr lang="en-US" dirty="0">
                <a:latin typeface="Algerian" panose="04020705040A02060702" pitchFamily="82" charset="0"/>
              </a:rPr>
              <a:t>You will have </a:t>
            </a:r>
            <a:r>
              <a:rPr lang="en-US" dirty="0">
                <a:solidFill>
                  <a:schemeClr val="bg1"/>
                </a:solidFill>
                <a:latin typeface="Algerian" panose="04020705040A02060702" pitchFamily="82" charset="0"/>
              </a:rPr>
              <a:t>five minutes </a:t>
            </a:r>
            <a:r>
              <a:rPr lang="en-US" dirty="0">
                <a:latin typeface="Algerian" panose="04020705040A02060702" pitchFamily="82" charset="0"/>
              </a:rPr>
              <a:t>to capture as many examples of hidden Roman Numerals around your house.  Your goal is to obtain at least one example of the seven basic roman Numerals: I, v, x, l, c, d, m.</a:t>
            </a:r>
          </a:p>
          <a:p>
            <a:pPr marL="742950" lvl="1" indent="-285750">
              <a:buFont typeface="Arial" panose="020B0604020202020204" pitchFamily="34" charset="0"/>
              <a:buChar char="•"/>
            </a:pPr>
            <a:r>
              <a:rPr lang="en-US" dirty="0">
                <a:solidFill>
                  <a:schemeClr val="bg1"/>
                </a:solidFill>
                <a:latin typeface="Algerian" panose="04020705040A02060702" pitchFamily="82" charset="0"/>
              </a:rPr>
              <a:t>You may only use </a:t>
            </a:r>
            <a:r>
              <a:rPr lang="en-US" u="sng" dirty="0">
                <a:solidFill>
                  <a:schemeClr val="bg1"/>
                </a:solidFill>
                <a:latin typeface="Algerian" panose="04020705040A02060702" pitchFamily="82" charset="0"/>
              </a:rPr>
              <a:t>one real letter </a:t>
            </a:r>
            <a:r>
              <a:rPr lang="en-US" dirty="0">
                <a:solidFill>
                  <a:schemeClr val="bg1"/>
                </a:solidFill>
                <a:latin typeface="Algerian" panose="04020705040A02060702" pitchFamily="82" charset="0"/>
              </a:rPr>
              <a:t>as an example.  The other 6 should be everyday objects.</a:t>
            </a:r>
            <a:br>
              <a:rPr lang="en-US" sz="2000" dirty="0">
                <a:solidFill>
                  <a:schemeClr val="bg1"/>
                </a:solidFill>
                <a:latin typeface="Algerian" panose="04020705040A02060702" pitchFamily="82" charset="0"/>
              </a:rPr>
            </a:br>
            <a:endParaRPr lang="en-US" sz="2000" dirty="0">
              <a:solidFill>
                <a:schemeClr val="bg1"/>
              </a:solidFill>
              <a:latin typeface="Algerian" panose="04020705040A02060702" pitchFamily="82" charset="0"/>
            </a:endParaRPr>
          </a:p>
          <a:p>
            <a:pPr marL="342900" indent="-342900">
              <a:buFont typeface="+mj-lt"/>
              <a:buAutoNum type="arabicPeriod"/>
            </a:pPr>
            <a:r>
              <a:rPr lang="en-US" dirty="0">
                <a:latin typeface="Algerian" panose="04020705040A02060702" pitchFamily="82" charset="0"/>
              </a:rPr>
              <a:t>You will use the camera setting on your device, and you will set a timer for </a:t>
            </a:r>
            <a:r>
              <a:rPr lang="en-US" u="sng" dirty="0">
                <a:solidFill>
                  <a:schemeClr val="bg1"/>
                </a:solidFill>
                <a:latin typeface="Algerian" panose="04020705040A02060702" pitchFamily="82" charset="0"/>
              </a:rPr>
              <a:t>five minutes</a:t>
            </a:r>
            <a:r>
              <a:rPr lang="en-US" dirty="0">
                <a:latin typeface="Algerian" panose="04020705040A02060702" pitchFamily="82" charset="0"/>
              </a:rPr>
              <a:t>.  </a:t>
            </a:r>
          </a:p>
          <a:p>
            <a:pPr marL="742950" lvl="1" indent="-285750">
              <a:buFont typeface="Arial" panose="020B0604020202020204" pitchFamily="34" charset="0"/>
              <a:buChar char="•"/>
            </a:pPr>
            <a:r>
              <a:rPr lang="en-US" dirty="0">
                <a:solidFill>
                  <a:schemeClr val="bg1">
                    <a:lumMod val="95000"/>
                    <a:lumOff val="5000"/>
                  </a:schemeClr>
                </a:solidFill>
                <a:latin typeface="Algerian" panose="04020705040A02060702" pitchFamily="82" charset="0"/>
              </a:rPr>
              <a:t>When the timer alarms, you will return immediately to the “classroom.”</a:t>
            </a:r>
          </a:p>
          <a:p>
            <a:pPr marL="342900" indent="-342900">
              <a:buFont typeface="+mj-lt"/>
              <a:buAutoNum type="arabicPeriod"/>
            </a:pPr>
            <a:endParaRPr lang="en-US" dirty="0">
              <a:latin typeface="Algerian" panose="04020705040A02060702" pitchFamily="82" charset="0"/>
            </a:endParaRPr>
          </a:p>
          <a:p>
            <a:pPr marL="342900" indent="-342900">
              <a:buFont typeface="+mj-lt"/>
              <a:buAutoNum type="arabicPeriod"/>
            </a:pPr>
            <a:r>
              <a:rPr lang="en-US" dirty="0">
                <a:latin typeface="Algerian" panose="04020705040A02060702" pitchFamily="82" charset="0"/>
              </a:rPr>
              <a:t>It would be </a:t>
            </a:r>
            <a:r>
              <a:rPr lang="en-US" u="sng" dirty="0">
                <a:latin typeface="Algerian" panose="04020705040A02060702" pitchFamily="82" charset="0"/>
              </a:rPr>
              <a:t>great</a:t>
            </a:r>
            <a:r>
              <a:rPr lang="en-US" dirty="0">
                <a:latin typeface="Algerian" panose="04020705040A02060702" pitchFamily="82" charset="0"/>
              </a:rPr>
              <a:t> if you could put all your pictures in a </a:t>
            </a:r>
            <a:r>
              <a:rPr lang="en-US" dirty="0">
                <a:solidFill>
                  <a:schemeClr val="bg1"/>
                </a:solidFill>
                <a:latin typeface="Algerian" panose="04020705040A02060702" pitchFamily="82" charset="0"/>
              </a:rPr>
              <a:t>collage</a:t>
            </a:r>
            <a:r>
              <a:rPr lang="en-US" dirty="0">
                <a:latin typeface="Algerian" panose="04020705040A02060702" pitchFamily="82" charset="0"/>
              </a:rPr>
              <a:t>. There are free apps you can do this with such as </a:t>
            </a:r>
            <a:r>
              <a:rPr lang="en-US" dirty="0">
                <a:solidFill>
                  <a:schemeClr val="bg1"/>
                </a:solidFill>
                <a:latin typeface="Algerian" panose="04020705040A02060702" pitchFamily="82" charset="0"/>
              </a:rPr>
              <a:t>photofy</a:t>
            </a:r>
            <a:r>
              <a:rPr lang="en-US" dirty="0">
                <a:latin typeface="Algerian" panose="04020705040A02060702" pitchFamily="82" charset="0"/>
              </a:rPr>
              <a:t>, </a:t>
            </a:r>
            <a:r>
              <a:rPr lang="en-US" dirty="0">
                <a:solidFill>
                  <a:schemeClr val="bg1"/>
                </a:solidFill>
                <a:latin typeface="Algerian" panose="04020705040A02060702" pitchFamily="82" charset="0"/>
              </a:rPr>
              <a:t>collage maker</a:t>
            </a:r>
            <a:r>
              <a:rPr lang="en-US" dirty="0">
                <a:latin typeface="Algerian" panose="04020705040A02060702" pitchFamily="82" charset="0"/>
              </a:rPr>
              <a:t>, and </a:t>
            </a:r>
            <a:r>
              <a:rPr lang="en-US" dirty="0">
                <a:solidFill>
                  <a:schemeClr val="bg1"/>
                </a:solidFill>
                <a:latin typeface="Algerian" panose="04020705040A02060702" pitchFamily="82" charset="0"/>
              </a:rPr>
              <a:t>photo collage</a:t>
            </a:r>
            <a:r>
              <a:rPr lang="en-US" dirty="0">
                <a:latin typeface="Algerian" panose="04020705040A02060702" pitchFamily="82" charset="0"/>
              </a:rPr>
              <a:t>. It does not have to be fancy, but it will save you time when sending them to me. </a:t>
            </a:r>
          </a:p>
          <a:p>
            <a:pPr marL="342900" indent="-342900">
              <a:buFont typeface="+mj-lt"/>
              <a:buAutoNum type="arabicPeriod"/>
            </a:pPr>
            <a:endParaRPr lang="en-US" dirty="0">
              <a:latin typeface="Algerian" panose="04020705040A02060702" pitchFamily="82" charset="0"/>
            </a:endParaRPr>
          </a:p>
          <a:p>
            <a:pPr marL="342900" indent="-342900">
              <a:buFont typeface="+mj-lt"/>
              <a:buAutoNum type="arabicPeriod"/>
            </a:pPr>
            <a:r>
              <a:rPr lang="en-US" dirty="0">
                <a:latin typeface="Algerian" panose="04020705040A02060702" pitchFamily="82" charset="0"/>
              </a:rPr>
              <a:t>When you return to the room, </a:t>
            </a:r>
            <a:r>
              <a:rPr lang="en-US" u="sng" dirty="0">
                <a:latin typeface="Algerian" panose="04020705040A02060702" pitchFamily="82" charset="0"/>
              </a:rPr>
              <a:t>you</a:t>
            </a:r>
            <a:r>
              <a:rPr lang="en-US" dirty="0">
                <a:latin typeface="Algerian" panose="04020705040A02060702" pitchFamily="82" charset="0"/>
              </a:rPr>
              <a:t> will send me your pictures. Please include the student’s name and grade in the email/message/post. This can be done in one of the following ways:</a:t>
            </a:r>
          </a:p>
          <a:p>
            <a:pPr marL="800100" lvl="1" indent="-342900">
              <a:buFont typeface="Arial" panose="020B0604020202020204" pitchFamily="34" charset="0"/>
              <a:buChar char="•"/>
            </a:pPr>
            <a:r>
              <a:rPr lang="en-US" dirty="0">
                <a:solidFill>
                  <a:schemeClr val="bg1"/>
                </a:solidFill>
                <a:latin typeface="Algerian" panose="04020705040A02060702" pitchFamily="82" charset="0"/>
              </a:rPr>
              <a:t>email to your spotlight teacher (email is above)</a:t>
            </a:r>
          </a:p>
          <a:p>
            <a:pPr marL="800100" lvl="1" indent="-342900">
              <a:buFont typeface="Arial" panose="020B0604020202020204" pitchFamily="34" charset="0"/>
              <a:buChar char="•"/>
            </a:pPr>
            <a:r>
              <a:rPr lang="en-US" dirty="0">
                <a:solidFill>
                  <a:schemeClr val="bg1"/>
                </a:solidFill>
                <a:latin typeface="Algerian" panose="04020705040A02060702" pitchFamily="82" charset="0"/>
              </a:rPr>
              <a:t>post to DC Spotlight Group (We will have a post where you/parent can add in comments)</a:t>
            </a:r>
          </a:p>
          <a:p>
            <a:pPr marL="800100" lvl="1" indent="-342900">
              <a:buFont typeface="Arial" panose="020B0604020202020204" pitchFamily="34" charset="0"/>
              <a:buChar char="•"/>
            </a:pPr>
            <a:r>
              <a:rPr lang="en-US" dirty="0">
                <a:solidFill>
                  <a:schemeClr val="bg1"/>
                </a:solidFill>
                <a:latin typeface="Algerian" panose="04020705040A02060702" pitchFamily="82" charset="0"/>
              </a:rPr>
              <a:t>Tag @DCE_Spotlight on Instagram</a:t>
            </a:r>
          </a:p>
          <a:p>
            <a:pPr marL="800100" lvl="1" indent="-342900">
              <a:buFont typeface="Arial" panose="020B0604020202020204" pitchFamily="34" charset="0"/>
              <a:buChar char="•"/>
            </a:pPr>
            <a:r>
              <a:rPr lang="en-US" dirty="0">
                <a:solidFill>
                  <a:schemeClr val="bg1"/>
                </a:solidFill>
                <a:latin typeface="Algerian" panose="04020705040A02060702" pitchFamily="82" charset="0"/>
              </a:rPr>
              <a:t>Message to your spotlight teacher on remind</a:t>
            </a:r>
          </a:p>
          <a:p>
            <a:pPr marL="800100" lvl="1" indent="-342900">
              <a:buFont typeface="Arial" panose="020B0604020202020204" pitchFamily="34" charset="0"/>
              <a:buChar char="•"/>
            </a:pPr>
            <a:endParaRPr lang="en-US" dirty="0">
              <a:solidFill>
                <a:schemeClr val="bg1"/>
              </a:solidFill>
              <a:latin typeface="Algerian" panose="04020705040A02060702" pitchFamily="82" charset="0"/>
            </a:endParaRPr>
          </a:p>
          <a:p>
            <a:pPr lvl="1"/>
            <a:r>
              <a:rPr lang="en-US" dirty="0">
                <a:solidFill>
                  <a:schemeClr val="bg1"/>
                </a:solidFill>
                <a:latin typeface="Algerian" panose="04020705040A02060702" pitchFamily="82" charset="0"/>
              </a:rPr>
              <a:t>***Please let us know if you have any questions! </a:t>
            </a:r>
            <a:r>
              <a:rPr lang="en-US" dirty="0">
                <a:solidFill>
                  <a:schemeClr val="bg1"/>
                </a:solidFill>
                <a:latin typeface="Algerian" panose="04020705040A02060702" pitchFamily="82" charset="0"/>
                <a:sym typeface="Wingdings" pitchFamily="2" charset="2"/>
              </a:rPr>
              <a:t></a:t>
            </a:r>
            <a:endParaRPr lang="en-US" dirty="0">
              <a:solidFill>
                <a:schemeClr val="bg1"/>
              </a:solidFill>
              <a:latin typeface="Algerian" panose="04020705040A02060702" pitchFamily="82" charset="0"/>
            </a:endParaRPr>
          </a:p>
        </p:txBody>
      </p:sp>
    </p:spTree>
    <p:extLst>
      <p:ext uri="{BB962C8B-B14F-4D97-AF65-F5344CB8AC3E}">
        <p14:creationId xmlns:p14="http://schemas.microsoft.com/office/powerpoint/2010/main" val="213363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 calcmode="lin" valueType="num">
                                      <p:cBhvr additive="base">
                                        <p:cTn id="7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006" y="105508"/>
            <a:ext cx="8774723" cy="895428"/>
          </a:xfrm>
        </p:spPr>
        <p:txBody>
          <a:bodyPr/>
          <a:lstStyle/>
          <a:p>
            <a:pPr algn="ctr"/>
            <a:r>
              <a:rPr lang="en-US" dirty="0">
                <a:solidFill>
                  <a:schemeClr val="bg1">
                    <a:lumMod val="95000"/>
                    <a:lumOff val="5000"/>
                  </a:schemeClr>
                </a:solidFill>
                <a:latin typeface="Algerian" panose="04020705040A02060702" pitchFamily="82" charset="0"/>
              </a:rPr>
              <a:t>FIRST, A LITTLE HISTORY…</a:t>
            </a:r>
            <a:endParaRPr lang="en-US" dirty="0">
              <a:solidFill>
                <a:schemeClr val="bg1">
                  <a:lumMod val="95000"/>
                  <a:lumOff val="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74737" y="2882460"/>
            <a:ext cx="5274319" cy="3870032"/>
          </a:xfrm>
        </p:spPr>
      </p:pic>
      <p:sp>
        <p:nvSpPr>
          <p:cNvPr id="5" name="Rectangle 4"/>
          <p:cNvSpPr/>
          <p:nvPr/>
        </p:nvSpPr>
        <p:spPr>
          <a:xfrm>
            <a:off x="269631" y="1126090"/>
            <a:ext cx="11922369" cy="1631216"/>
          </a:xfrm>
          <a:prstGeom prst="rect">
            <a:avLst/>
          </a:prstGeom>
        </p:spPr>
        <p:txBody>
          <a:bodyPr wrap="square">
            <a:spAutoFit/>
          </a:bodyPr>
          <a:lstStyle/>
          <a:p>
            <a:pPr algn="ctr"/>
            <a:r>
              <a:rPr lang="en-US" sz="2000" dirty="0"/>
              <a:t>Ancient Rome was a powerful and important civilization that ruled much of Europe for nearly </a:t>
            </a:r>
            <a:r>
              <a:rPr lang="en-US" sz="2000" b="1" u="sng" dirty="0"/>
              <a:t>1000 years. </a:t>
            </a:r>
            <a:r>
              <a:rPr lang="en-US" sz="2000" dirty="0"/>
              <a:t>The culture of Ancient Rome was spread throughout Europe during its rule. As a result, Rome's culture still has an impact in the Western world today. The basis for much of Western culture comes from Ancient Rome, especially in areas such as government, engineering, architecture, language, and literature. </a:t>
            </a:r>
            <a:endParaRPr lang="en-US" sz="2000" dirty="0">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037" y="2882460"/>
            <a:ext cx="5466759" cy="3870032"/>
          </a:xfrm>
          <a:prstGeom prst="rect">
            <a:avLst/>
          </a:prstGeom>
        </p:spPr>
      </p:pic>
    </p:spTree>
    <p:extLst>
      <p:ext uri="{BB962C8B-B14F-4D97-AF65-F5344CB8AC3E}">
        <p14:creationId xmlns:p14="http://schemas.microsoft.com/office/powerpoint/2010/main" val="1443373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69631" y="926567"/>
            <a:ext cx="11652738" cy="5638356"/>
          </a:xfrm>
        </p:spPr>
        <p:txBody>
          <a:bodyPr vert="horz" lIns="91440" tIns="45720" rIns="91440" bIns="45720" rtlCol="0" anchor="t">
            <a:normAutofit fontScale="85000" lnSpcReduction="10000"/>
          </a:bodyPr>
          <a:lstStyle/>
          <a:p>
            <a:r>
              <a:rPr lang="en-US" sz="4400" dirty="0">
                <a:effectLst/>
                <a:latin typeface="Algerian"/>
              </a:rPr>
              <a:t>Roman numerals were used by the Ancient Romans as their numbering system.</a:t>
            </a:r>
            <a:r>
              <a:rPr lang="en-US" sz="4400" dirty="0">
                <a:latin typeface="Algerian"/>
              </a:rPr>
              <a:t>  This system was used during the middle ages, and We</a:t>
            </a:r>
            <a:r>
              <a:rPr lang="en-US" sz="4400" dirty="0">
                <a:effectLst/>
                <a:latin typeface="Algerian"/>
              </a:rPr>
              <a:t> still use them sometimes today. </a:t>
            </a:r>
            <a:endParaRPr lang="en-US" sz="4400" dirty="0">
              <a:latin typeface="Algerian" panose="04020705040A02060702" pitchFamily="82" charset="0"/>
            </a:endParaRPr>
          </a:p>
          <a:p>
            <a:r>
              <a:rPr lang="en-US" sz="4400" dirty="0">
                <a:effectLst/>
                <a:latin typeface="Algerian"/>
              </a:rPr>
              <a:t>You see them in the </a:t>
            </a:r>
            <a:r>
              <a:rPr lang="en-US" sz="4400" b="1" dirty="0">
                <a:effectLst/>
                <a:latin typeface="Algerian"/>
              </a:rPr>
              <a:t>Super Bowl's </a:t>
            </a:r>
            <a:r>
              <a:rPr lang="en-US" sz="4400" dirty="0">
                <a:effectLst/>
                <a:latin typeface="Algerian"/>
              </a:rPr>
              <a:t>numbering system, after king's names (King Henry IV), in outlines, on clock faces, and other places. </a:t>
            </a:r>
            <a:br>
              <a:rPr lang="en-US" sz="4400" dirty="0">
                <a:effectLst/>
                <a:latin typeface="Algerian" panose="04020705040A02060702" pitchFamily="82" charset="0"/>
              </a:rPr>
            </a:br>
            <a:endParaRPr lang="en-US" sz="4400" dirty="0">
              <a:effectLst/>
              <a:latin typeface="Algerian" panose="04020705040A02060702" pitchFamily="82" charset="0"/>
            </a:endParaRPr>
          </a:p>
          <a:p>
            <a:r>
              <a:rPr lang="en-US" sz="4400" dirty="0">
                <a:latin typeface="Algerian" panose="04020705040A02060702" pitchFamily="82" charset="0"/>
              </a:rPr>
              <a:t>(What was this year’s Super bowl called? )</a:t>
            </a:r>
            <a:endParaRPr lang="en-US" sz="4400" dirty="0">
              <a:effectLst/>
              <a:latin typeface="Algerian" panose="04020705040A02060702" pitchFamily="82" charset="0"/>
            </a:endParaRPr>
          </a:p>
          <a:p>
            <a:pPr marL="0" indent="0" algn="ctr">
              <a:buNone/>
            </a:pPr>
            <a:br>
              <a:rPr lang="en-US" dirty="0">
                <a:effectLst/>
                <a:hlinkClick r:id="rId2" invalidUrl="http://"/>
              </a:rPr>
            </a:br>
            <a:r>
              <a:rPr lang="en-US" dirty="0">
                <a:solidFill>
                  <a:schemeClr val="bg1">
                    <a:lumMod val="95000"/>
                    <a:lumOff val="5000"/>
                  </a:schemeClr>
                </a:solidFill>
                <a:effectLst/>
                <a:hlinkClick r:id="rId3">
                  <a:extLst>
                    <a:ext uri="{A12FA001-AC4F-418D-AE19-62706E023703}">
                      <ahyp:hlinkClr xmlns:ahyp="http://schemas.microsoft.com/office/drawing/2018/hyperlinkcolor" val="tx"/>
                    </a:ext>
                  </a:extLst>
                </a:hlinkClick>
              </a:rPr>
              <a:t>http://www.ducksters.com/kidsmath/roman_numerals.php</a:t>
            </a:r>
            <a:endParaRPr lang="en-US" dirty="0"/>
          </a:p>
        </p:txBody>
      </p:sp>
    </p:spTree>
    <p:extLst>
      <p:ext uri="{BB962C8B-B14F-4D97-AF65-F5344CB8AC3E}">
        <p14:creationId xmlns:p14="http://schemas.microsoft.com/office/powerpoint/2010/main" val="3579370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624" y="300220"/>
            <a:ext cx="5478951" cy="930704"/>
          </a:xfrm>
        </p:spPr>
        <p:txBody>
          <a:bodyPr>
            <a:normAutofit/>
          </a:bodyPr>
          <a:lstStyle/>
          <a:p>
            <a:pPr algn="ctr"/>
            <a:r>
              <a:rPr lang="en-US" sz="5400" dirty="0">
                <a:solidFill>
                  <a:schemeClr val="bg1">
                    <a:lumMod val="95000"/>
                    <a:lumOff val="5000"/>
                  </a:schemeClr>
                </a:solidFill>
                <a:latin typeface="Algerian" panose="04020705040A02060702" pitchFamily="82" charset="0"/>
              </a:rPr>
              <a:t>The basics </a:t>
            </a:r>
          </a:p>
        </p:txBody>
      </p:sp>
      <p:sp>
        <p:nvSpPr>
          <p:cNvPr id="7" name="Content Placeholder 5"/>
          <p:cNvSpPr>
            <a:spLocks noGrp="1"/>
          </p:cNvSpPr>
          <p:nvPr>
            <p:ph sz="half" idx="2"/>
          </p:nvPr>
        </p:nvSpPr>
        <p:spPr>
          <a:xfrm>
            <a:off x="152400" y="1332707"/>
            <a:ext cx="11957538" cy="5314278"/>
          </a:xfrm>
        </p:spPr>
        <p:txBody>
          <a:bodyPr vert="horz" lIns="91440" tIns="45720" rIns="91440" bIns="45720" rtlCol="0" anchor="t">
            <a:normAutofit/>
          </a:bodyPr>
          <a:lstStyle/>
          <a:p>
            <a:r>
              <a:rPr lang="en-US" sz="2400" dirty="0">
                <a:latin typeface="Calibri" panose="020F0502020204030204" pitchFamily="34" charset="0"/>
                <a:cs typeface="Calibri" panose="020F0502020204030204" pitchFamily="34" charset="0"/>
              </a:rPr>
              <a:t>Roman numerals are base 10 or decimal, like the number  system we use today. </a:t>
            </a:r>
          </a:p>
          <a:p>
            <a:r>
              <a:rPr lang="en-US" sz="2400" dirty="0">
                <a:latin typeface="Calibri" panose="020F0502020204030204" pitchFamily="34" charset="0"/>
                <a:cs typeface="Calibri" panose="020F0502020204030204" pitchFamily="34" charset="0"/>
              </a:rPr>
              <a:t>They are not entirely positional, and there is no number zero.</a:t>
            </a:r>
          </a:p>
          <a:p>
            <a:r>
              <a:rPr lang="en-US" sz="2400" dirty="0">
                <a:effectLst/>
                <a:latin typeface="Calibri" panose="020F0502020204030204" pitchFamily="34" charset="0"/>
                <a:cs typeface="Calibri" panose="020F0502020204030204" pitchFamily="34" charset="0"/>
              </a:rPr>
              <a:t>Roman numerals use letters </a:t>
            </a:r>
            <a:r>
              <a:rPr lang="en-US" sz="2400" dirty="0">
                <a:latin typeface="Calibri" panose="020F0502020204030204" pitchFamily="34" charset="0"/>
                <a:cs typeface="Calibri" panose="020F0502020204030204" pitchFamily="34" charset="0"/>
              </a:rPr>
              <a:t>as symbols instead</a:t>
            </a:r>
            <a:r>
              <a:rPr lang="en-US" sz="2400" dirty="0">
                <a:effectLst/>
                <a:latin typeface="Calibri" panose="020F0502020204030204" pitchFamily="34" charset="0"/>
                <a:cs typeface="Calibri" panose="020F0502020204030204" pitchFamily="34" charset="0"/>
              </a:rPr>
              <a:t> of numbers. </a:t>
            </a:r>
          </a:p>
          <a:p>
            <a:r>
              <a:rPr lang="en-US" sz="2400" dirty="0">
                <a:effectLst/>
                <a:latin typeface="Calibri" panose="020F0502020204030204" pitchFamily="34" charset="0"/>
                <a:cs typeface="Calibri" panose="020F0502020204030204" pitchFamily="34" charset="0"/>
              </a:rPr>
              <a:t>There are seven</a:t>
            </a:r>
            <a:r>
              <a:rPr lang="en-US" sz="2400" dirty="0">
                <a:latin typeface="Calibri" panose="020F0502020204030204" pitchFamily="34" charset="0"/>
                <a:cs typeface="Calibri" panose="020F0502020204030204" pitchFamily="34" charset="0"/>
              </a:rPr>
              <a:t> basic</a:t>
            </a:r>
            <a:r>
              <a:rPr lang="en-US" sz="2400" dirty="0">
                <a:effectLst/>
                <a:latin typeface="Calibri" panose="020F0502020204030204" pitchFamily="34" charset="0"/>
                <a:cs typeface="Calibri" panose="020F0502020204030204" pitchFamily="34" charset="0"/>
              </a:rPr>
              <a:t> letters you need to know:</a:t>
            </a:r>
            <a:br>
              <a:rPr lang="en-US" dirty="0">
                <a:effectLst/>
                <a:latin typeface="Algerian" panose="04020705040A02060702" pitchFamily="82" charset="0"/>
              </a:rPr>
            </a:br>
            <a:br>
              <a:rPr lang="en-US" dirty="0">
                <a:effectLst/>
              </a:rPr>
            </a:br>
            <a:br>
              <a:rPr lang="en-US" dirty="0">
                <a:effectLst/>
              </a:rPr>
            </a:br>
            <a:endParaRPr lang="en-US" dirty="0">
              <a:latin typeface="Algerian" panose="04020705040A02060702" pitchFamily="82" charset="0"/>
            </a:endParaRPr>
          </a:p>
          <a:p>
            <a:endParaRPr lang="en-US" dirty="0"/>
          </a:p>
        </p:txBody>
      </p:sp>
      <p:sp>
        <p:nvSpPr>
          <p:cNvPr id="3" name="TextBox 2">
            <a:extLst>
              <a:ext uri="{FF2B5EF4-FFF2-40B4-BE49-F238E27FC236}">
                <a16:creationId xmlns:a16="http://schemas.microsoft.com/office/drawing/2014/main" id="{B87A56F6-FD2B-8647-A4CE-D3C8FAF885CF}"/>
              </a:ext>
            </a:extLst>
          </p:cNvPr>
          <p:cNvSpPr txBox="1"/>
          <p:nvPr/>
        </p:nvSpPr>
        <p:spPr>
          <a:xfrm>
            <a:off x="2297723" y="3309112"/>
            <a:ext cx="3001107" cy="3539430"/>
          </a:xfrm>
          <a:prstGeom prst="rect">
            <a:avLst/>
          </a:prstGeom>
          <a:noFill/>
        </p:spPr>
        <p:txBody>
          <a:bodyPr wrap="square" rtlCol="0">
            <a:spAutoFit/>
          </a:bodyPr>
          <a:lstStyle/>
          <a:p>
            <a:r>
              <a:rPr lang="en-US" sz="3200" dirty="0"/>
              <a:t>I = 1 </a:t>
            </a:r>
          </a:p>
          <a:p>
            <a:r>
              <a:rPr lang="en-US" sz="3200" dirty="0"/>
              <a:t>V = 5 </a:t>
            </a:r>
          </a:p>
          <a:p>
            <a:r>
              <a:rPr lang="en-US" sz="3200" dirty="0"/>
              <a:t>X = 10 </a:t>
            </a:r>
          </a:p>
          <a:p>
            <a:r>
              <a:rPr lang="en-US" sz="3200" dirty="0"/>
              <a:t>L = 50 </a:t>
            </a:r>
          </a:p>
          <a:p>
            <a:r>
              <a:rPr lang="en-US" sz="3200" dirty="0"/>
              <a:t>C = 100</a:t>
            </a:r>
          </a:p>
          <a:p>
            <a:r>
              <a:rPr lang="en-US" sz="3200" dirty="0"/>
              <a:t>D = 500 </a:t>
            </a:r>
          </a:p>
          <a:p>
            <a:r>
              <a:rPr lang="en-US" sz="3200" dirty="0"/>
              <a:t>M = 1000</a:t>
            </a:r>
          </a:p>
        </p:txBody>
      </p:sp>
    </p:spTree>
    <p:extLst>
      <p:ext uri="{BB962C8B-B14F-4D97-AF65-F5344CB8AC3E}">
        <p14:creationId xmlns:p14="http://schemas.microsoft.com/office/powerpoint/2010/main" val="1929048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1644"/>
          </a:xfrm>
        </p:spPr>
        <p:txBody>
          <a:bodyPr/>
          <a:lstStyle/>
          <a:p>
            <a:r>
              <a:rPr lang="en-US" dirty="0">
                <a:solidFill>
                  <a:schemeClr val="bg1">
                    <a:lumMod val="95000"/>
                    <a:lumOff val="5000"/>
                  </a:schemeClr>
                </a:solidFill>
                <a:latin typeface="Algerian" panose="04020705040A02060702" pitchFamily="82" charset="0"/>
              </a:rPr>
              <a:t>How to Make Larger Numbers</a:t>
            </a:r>
          </a:p>
        </p:txBody>
      </p:sp>
      <p:sp>
        <p:nvSpPr>
          <p:cNvPr id="3" name="Content Placeholder 2"/>
          <p:cNvSpPr>
            <a:spLocks noGrp="1"/>
          </p:cNvSpPr>
          <p:nvPr>
            <p:ph idx="1"/>
          </p:nvPr>
        </p:nvSpPr>
        <p:spPr>
          <a:xfrm>
            <a:off x="117231" y="1825625"/>
            <a:ext cx="11992707" cy="4351338"/>
          </a:xfrm>
        </p:spPr>
        <p:txBody>
          <a:bodyPr>
            <a:normAutofit/>
          </a:bodyPr>
          <a:lstStyle/>
          <a:p>
            <a:r>
              <a:rPr lang="en-US" sz="2400" dirty="0">
                <a:latin typeface="Algerian" panose="04020705040A02060702" pitchFamily="82" charset="0"/>
              </a:rPr>
              <a:t>You put the letters together to make numbers. </a:t>
            </a:r>
            <a:br>
              <a:rPr lang="en-US" sz="2400" dirty="0">
                <a:latin typeface="Algerian" panose="04020705040A02060702" pitchFamily="82" charset="0"/>
              </a:rPr>
            </a:br>
            <a:r>
              <a:rPr lang="en-US" sz="2400" dirty="0">
                <a:latin typeface="Algerian" panose="04020705040A02060702" pitchFamily="82" charset="0"/>
              </a:rPr>
              <a:t>Here are a few simple examples:</a:t>
            </a:r>
            <a:br>
              <a:rPr lang="en-US" sz="2400" dirty="0">
                <a:latin typeface="Algerian" panose="04020705040A02060702" pitchFamily="82" charset="0"/>
              </a:rPr>
            </a:br>
            <a:br>
              <a:rPr lang="en-US" sz="2400" dirty="0">
                <a:latin typeface="Algerian" panose="04020705040A02060702" pitchFamily="82" charset="0"/>
              </a:rPr>
            </a:br>
            <a:r>
              <a:rPr lang="en-US" sz="2400" dirty="0">
                <a:latin typeface="Algerian" panose="04020705040A02060702" pitchFamily="82" charset="0"/>
              </a:rPr>
              <a:t> 1) III = 3          three I's together is three 1's and 1 + 1 + 1 equals 3 </a:t>
            </a:r>
            <a:br>
              <a:rPr lang="en-US" sz="2400" dirty="0">
                <a:latin typeface="Algerian" panose="04020705040A02060702" pitchFamily="82" charset="0"/>
              </a:rPr>
            </a:br>
            <a:r>
              <a:rPr lang="en-US" sz="2400" dirty="0">
                <a:latin typeface="Algerian" panose="04020705040A02060702" pitchFamily="82" charset="0"/>
              </a:rPr>
              <a:t> 2) XVI = 16     10 + 5 + 1 = 16</a:t>
            </a:r>
            <a:br>
              <a:rPr lang="en-US" sz="2400" dirty="0">
                <a:latin typeface="Algerian" panose="04020705040A02060702" pitchFamily="82" charset="0"/>
              </a:rPr>
            </a:br>
            <a:r>
              <a:rPr lang="en-US" sz="2400" dirty="0">
                <a:latin typeface="Algerian" panose="04020705040A02060702" pitchFamily="82" charset="0"/>
              </a:rPr>
              <a:t> 3) XX = 20      10 + 10 = 20 </a:t>
            </a:r>
            <a:br>
              <a:rPr lang="en-US" sz="2400" dirty="0">
                <a:latin typeface="Algerian" panose="04020705040A02060702" pitchFamily="82" charset="0"/>
              </a:rPr>
            </a:br>
            <a:br>
              <a:rPr lang="en-US" sz="2400" dirty="0">
                <a:latin typeface="Algerian" panose="04020705040A02060702" pitchFamily="82" charset="0"/>
              </a:rPr>
            </a:br>
            <a:endParaRPr lang="en-US" sz="2400" dirty="0">
              <a:latin typeface="Algerian" panose="04020705040A02060702" pitchFamily="82" charset="0"/>
            </a:endParaRPr>
          </a:p>
          <a:p>
            <a:r>
              <a:rPr lang="en-US" sz="2400" dirty="0">
                <a:latin typeface="Algerian" panose="04020705040A02060702" pitchFamily="82" charset="0"/>
              </a:rPr>
              <a:t>These examples were simple, but there are a few rules and a few tricky things to know when using Roman numerals</a:t>
            </a:r>
            <a:endParaRPr lang="en-US" sz="2400" dirty="0"/>
          </a:p>
        </p:txBody>
      </p:sp>
    </p:spTree>
    <p:extLst>
      <p:ext uri="{BB962C8B-B14F-4D97-AF65-F5344CB8AC3E}">
        <p14:creationId xmlns:p14="http://schemas.microsoft.com/office/powerpoint/2010/main" val="906933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5" y="36719"/>
            <a:ext cx="10058399" cy="681017"/>
          </a:xfrm>
        </p:spPr>
        <p:txBody>
          <a:bodyPr/>
          <a:lstStyle/>
          <a:p>
            <a:pPr algn="ctr"/>
            <a:r>
              <a:rPr lang="en-US" dirty="0">
                <a:solidFill>
                  <a:schemeClr val="bg1">
                    <a:lumMod val="95000"/>
                    <a:lumOff val="5000"/>
                  </a:schemeClr>
                </a:solidFill>
                <a:latin typeface="Algerian" panose="04020705040A02060702" pitchFamily="82" charset="0"/>
              </a:rPr>
              <a:t>operations</a:t>
            </a:r>
          </a:p>
        </p:txBody>
      </p:sp>
      <p:sp>
        <p:nvSpPr>
          <p:cNvPr id="3" name="Content Placeholder 2"/>
          <p:cNvSpPr>
            <a:spLocks noGrp="1"/>
          </p:cNvSpPr>
          <p:nvPr>
            <p:ph idx="1"/>
          </p:nvPr>
        </p:nvSpPr>
        <p:spPr>
          <a:xfrm>
            <a:off x="546338" y="861532"/>
            <a:ext cx="11516707" cy="5773729"/>
          </a:xfrm>
        </p:spPr>
        <p:txBody>
          <a:bodyPr vert="horz" lIns="91440" tIns="45720" rIns="91440" bIns="45720" rtlCol="0" anchor="t">
            <a:normAutofit lnSpcReduction="10000"/>
          </a:bodyPr>
          <a:lstStyle/>
          <a:p>
            <a:pPr marL="0" indent="0">
              <a:buNone/>
            </a:pPr>
            <a:r>
              <a:rPr lang="en-US" sz="3000" dirty="0">
                <a:latin typeface="Algerian"/>
              </a:rPr>
              <a:t>#1  You </a:t>
            </a:r>
            <a:r>
              <a:rPr lang="en-US" sz="3000" b="1" u="sng" dirty="0">
                <a:latin typeface="Algerian"/>
              </a:rPr>
              <a:t>cannot </a:t>
            </a:r>
            <a:r>
              <a:rPr lang="en-US" sz="3000" dirty="0">
                <a:latin typeface="Algerian"/>
              </a:rPr>
              <a:t>put more than three of the same letter together in a row to represent a  number. For example, you can put three I's together( III) to make a 3, but you cannot put four together to make a 4.    IIII.  </a:t>
            </a:r>
          </a:p>
          <a:p>
            <a:pPr marL="0" indent="0">
              <a:buNone/>
            </a:pPr>
            <a:br>
              <a:rPr lang="en-US" sz="3000" dirty="0">
                <a:latin typeface="Algerian"/>
              </a:rPr>
            </a:br>
            <a:r>
              <a:rPr lang="en-US" sz="3000" dirty="0">
                <a:latin typeface="Algerian"/>
              </a:rPr>
              <a:t>                                </a:t>
            </a:r>
            <a:br>
              <a:rPr lang="en-US" sz="3000" dirty="0">
                <a:latin typeface="Algerian"/>
              </a:rPr>
            </a:br>
            <a:r>
              <a:rPr lang="en-US" sz="3000" dirty="0">
                <a:latin typeface="Algerian"/>
              </a:rPr>
              <a:t>                                                                                                                         </a:t>
            </a:r>
            <a:br>
              <a:rPr lang="en-US" sz="3000" dirty="0">
                <a:latin typeface="Algerian"/>
              </a:rPr>
            </a:br>
            <a:r>
              <a:rPr lang="en-US" sz="3000" dirty="0">
                <a:latin typeface="Algerian"/>
              </a:rPr>
              <a:t>#2 You add letters/numerals, if they come after a bigger letter or number.</a:t>
            </a:r>
            <a:endParaRPr lang="en-US" sz="3000" dirty="0">
              <a:latin typeface="Algerian" panose="04020705040A02060702" pitchFamily="82" charset="0"/>
            </a:endParaRPr>
          </a:p>
          <a:p>
            <a:pPr marL="0" indent="0" algn="ctr">
              <a:buNone/>
            </a:pPr>
            <a:r>
              <a:rPr lang="en-US" sz="2200" dirty="0">
                <a:solidFill>
                  <a:schemeClr val="bg1"/>
                </a:solidFill>
                <a:latin typeface="Algerian"/>
              </a:rPr>
              <a:t>Ten =X </a:t>
            </a:r>
            <a:r>
              <a:rPr lang="en-US" sz="2200" dirty="0">
                <a:latin typeface="Algerian"/>
              </a:rPr>
              <a:t>is bigger than </a:t>
            </a:r>
            <a:r>
              <a:rPr lang="en-US" sz="2200" dirty="0">
                <a:solidFill>
                  <a:schemeClr val="bg1"/>
                </a:solidFill>
                <a:latin typeface="Algerian"/>
              </a:rPr>
              <a:t>five = V</a:t>
            </a:r>
            <a:r>
              <a:rPr lang="en-US" sz="2200" dirty="0">
                <a:latin typeface="Algerian"/>
              </a:rPr>
              <a:t>, so in the numeral “XV” you add the two values.  It’s like saying</a:t>
            </a:r>
          </a:p>
          <a:p>
            <a:pPr marL="0" indent="0" algn="ctr">
              <a:buNone/>
            </a:pPr>
            <a:r>
              <a:rPr lang="en-US" sz="3500" dirty="0">
                <a:solidFill>
                  <a:schemeClr val="bg1"/>
                </a:solidFill>
                <a:latin typeface="Algerian"/>
              </a:rPr>
              <a:t>10 + 5 = 15. </a:t>
            </a:r>
            <a:endParaRPr lang="en-US" sz="3500" dirty="0">
              <a:solidFill>
                <a:schemeClr val="bg1"/>
              </a:solidFill>
              <a:latin typeface="Algerian" panose="04020705040A02060702" pitchFamily="82" charset="0"/>
            </a:endParaRPr>
          </a:p>
          <a:p>
            <a:endParaRPr lang="en-US" sz="3100" dirty="0">
              <a:latin typeface="Algerian" panose="04020705040A02060702" pitchFamily="82" charset="0"/>
            </a:endParaRPr>
          </a:p>
          <a:p>
            <a:endParaRPr lang="en-US" sz="2200" dirty="0"/>
          </a:p>
        </p:txBody>
      </p:sp>
      <p:sp>
        <p:nvSpPr>
          <p:cNvPr id="4" name="TextBox 3"/>
          <p:cNvSpPr txBox="1"/>
          <p:nvPr/>
        </p:nvSpPr>
        <p:spPr>
          <a:xfrm>
            <a:off x="8763049" y="2054660"/>
            <a:ext cx="1066800" cy="584775"/>
          </a:xfrm>
          <a:prstGeom prst="rect">
            <a:avLst/>
          </a:prstGeom>
          <a:noFill/>
        </p:spPr>
        <p:txBody>
          <a:bodyPr wrap="square" rtlCol="0">
            <a:spAutoFit/>
          </a:bodyPr>
          <a:lstStyle/>
          <a:p>
            <a:r>
              <a:rPr lang="en-US" sz="3200" b="1" dirty="0">
                <a:solidFill>
                  <a:schemeClr val="accent1"/>
                </a:solidFill>
              </a:rPr>
              <a:t>X</a:t>
            </a:r>
          </a:p>
        </p:txBody>
      </p:sp>
      <p:sp>
        <p:nvSpPr>
          <p:cNvPr id="5" name="TextBox 4">
            <a:extLst>
              <a:ext uri="{FF2B5EF4-FFF2-40B4-BE49-F238E27FC236}">
                <a16:creationId xmlns:a16="http://schemas.microsoft.com/office/drawing/2014/main" id="{C3F99B7B-C920-4A4F-8206-2D37BFC39BFF}"/>
              </a:ext>
            </a:extLst>
          </p:cNvPr>
          <p:cNvSpPr txBox="1"/>
          <p:nvPr/>
        </p:nvSpPr>
        <p:spPr>
          <a:xfrm>
            <a:off x="1990598" y="2730307"/>
            <a:ext cx="8628185" cy="646331"/>
          </a:xfrm>
          <a:prstGeom prst="rect">
            <a:avLst/>
          </a:prstGeom>
          <a:noFill/>
        </p:spPr>
        <p:txBody>
          <a:bodyPr wrap="square" rtlCol="0">
            <a:spAutoFit/>
          </a:bodyPr>
          <a:lstStyle/>
          <a:p>
            <a:pPr algn="ctr"/>
            <a:r>
              <a:rPr lang="en-US" sz="3600" dirty="0">
                <a:solidFill>
                  <a:schemeClr val="bg1">
                    <a:lumMod val="95000"/>
                    <a:lumOff val="5000"/>
                  </a:schemeClr>
                </a:solidFill>
                <a:latin typeface="Algerian"/>
              </a:rPr>
              <a:t>III = 3          XXX= 30         </a:t>
            </a:r>
            <a:endParaRPr lang="en-US" sz="3600" dirty="0"/>
          </a:p>
        </p:txBody>
      </p:sp>
    </p:spTree>
    <p:extLst>
      <p:ext uri="{BB962C8B-B14F-4D97-AF65-F5344CB8AC3E}">
        <p14:creationId xmlns:p14="http://schemas.microsoft.com/office/powerpoint/2010/main" val="2447671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9" y="212726"/>
            <a:ext cx="10515600" cy="760290"/>
          </a:xfrm>
        </p:spPr>
        <p:txBody>
          <a:bodyPr>
            <a:normAutofit fontScale="90000"/>
          </a:bodyPr>
          <a:lstStyle/>
          <a:p>
            <a:pPr algn="ctr"/>
            <a:r>
              <a:rPr lang="en-US" dirty="0">
                <a:solidFill>
                  <a:schemeClr val="bg1"/>
                </a:solidFill>
                <a:latin typeface="Algerian" panose="04020705040A02060702" pitchFamily="82" charset="0"/>
              </a:rPr>
              <a:t>Subtraction</a:t>
            </a:r>
            <a:br>
              <a:rPr lang="en-US" dirty="0"/>
            </a:br>
            <a:endParaRPr lang="en-US" dirty="0"/>
          </a:p>
        </p:txBody>
      </p:sp>
      <p:sp>
        <p:nvSpPr>
          <p:cNvPr id="3" name="Content Placeholder 2"/>
          <p:cNvSpPr>
            <a:spLocks noGrp="1"/>
          </p:cNvSpPr>
          <p:nvPr>
            <p:ph idx="1"/>
          </p:nvPr>
        </p:nvSpPr>
        <p:spPr>
          <a:xfrm>
            <a:off x="164123" y="973014"/>
            <a:ext cx="12027877" cy="5791201"/>
          </a:xfrm>
        </p:spPr>
        <p:txBody>
          <a:bodyPr vert="horz" lIns="91440" tIns="45720" rIns="91440" bIns="45720" rtlCol="0" anchor="t">
            <a:normAutofit fontScale="92500" lnSpcReduction="10000"/>
          </a:bodyPr>
          <a:lstStyle/>
          <a:p>
            <a:endParaRPr lang="en-US" dirty="0">
              <a:latin typeface="Algerian" panose="04020705040A02060702" pitchFamily="82" charset="0"/>
            </a:endParaRPr>
          </a:p>
          <a:p>
            <a:r>
              <a:rPr lang="en-US" dirty="0">
                <a:latin typeface="Algerian" panose="04020705040A02060702" pitchFamily="82" charset="0"/>
              </a:rPr>
              <a:t>#3 You SUBTRACT letters/ numbers, if they come BEFORE a bigger  letter or  number.  THE NUMERAL </a:t>
            </a:r>
            <a:r>
              <a:rPr lang="en-US" sz="3100" dirty="0">
                <a:solidFill>
                  <a:schemeClr val="bg1"/>
                </a:solidFill>
                <a:latin typeface="Algerian" panose="04020705040A02060702" pitchFamily="82" charset="0"/>
              </a:rPr>
              <a:t>4=iv</a:t>
            </a:r>
            <a:r>
              <a:rPr lang="en-US" sz="3100" dirty="0">
                <a:latin typeface="Algerian" panose="04020705040A02060702" pitchFamily="82" charset="0"/>
              </a:rPr>
              <a:t>.   </a:t>
            </a:r>
            <a:r>
              <a:rPr lang="en-US" dirty="0">
                <a:latin typeface="Algerian" panose="04020705040A02060702" pitchFamily="82" charset="0"/>
              </a:rPr>
              <a:t>The “I” is less than the “v,” so we SUBTRACT </a:t>
            </a:r>
            <a:r>
              <a:rPr lang="en-US" dirty="0">
                <a:solidFill>
                  <a:schemeClr val="bg1"/>
                </a:solidFill>
                <a:latin typeface="Algerian" panose="04020705040A02060702" pitchFamily="82" charset="0"/>
              </a:rPr>
              <a:t>1</a:t>
            </a:r>
            <a:r>
              <a:rPr lang="en-US" dirty="0">
                <a:solidFill>
                  <a:srgbClr val="FF0000"/>
                </a:solidFill>
                <a:latin typeface="Algerian" panose="04020705040A02060702" pitchFamily="82" charset="0"/>
              </a:rPr>
              <a:t> </a:t>
            </a:r>
            <a:r>
              <a:rPr lang="en-US" dirty="0">
                <a:latin typeface="Algerian" panose="04020705040A02060702" pitchFamily="82" charset="0"/>
              </a:rPr>
              <a:t> FROM </a:t>
            </a:r>
            <a:r>
              <a:rPr lang="en-US" dirty="0">
                <a:solidFill>
                  <a:schemeClr val="bg1"/>
                </a:solidFill>
                <a:latin typeface="Algerian" panose="04020705040A02060702" pitchFamily="82" charset="0"/>
              </a:rPr>
              <a:t>5</a:t>
            </a:r>
            <a:r>
              <a:rPr lang="en-US" dirty="0">
                <a:solidFill>
                  <a:srgbClr val="FF0000"/>
                </a:solidFill>
                <a:latin typeface="Algerian" panose="04020705040A02060702" pitchFamily="82" charset="0"/>
              </a:rPr>
              <a:t> </a:t>
            </a:r>
            <a:r>
              <a:rPr lang="en-US" dirty="0">
                <a:latin typeface="Algerian" panose="04020705040A02060702" pitchFamily="82" charset="0"/>
              </a:rPr>
              <a:t>TO MAKE </a:t>
            </a:r>
            <a:r>
              <a:rPr lang="en-US" dirty="0">
                <a:solidFill>
                  <a:schemeClr val="bg1"/>
                </a:solidFill>
                <a:latin typeface="Algerian" panose="04020705040A02060702" pitchFamily="82" charset="0"/>
              </a:rPr>
              <a:t>4</a:t>
            </a:r>
            <a:r>
              <a:rPr lang="en-US" dirty="0">
                <a:latin typeface="Algerian" panose="04020705040A02060702" pitchFamily="82" charset="0"/>
              </a:rPr>
              <a:t>. </a:t>
            </a:r>
            <a:br>
              <a:rPr lang="en-US" dirty="0">
                <a:latin typeface="Algerian" panose="04020705040A02060702" pitchFamily="82" charset="0"/>
              </a:rPr>
            </a:br>
            <a:r>
              <a:rPr lang="en-US" dirty="0">
                <a:latin typeface="Algerian" panose="04020705040A02060702" pitchFamily="82" charset="0"/>
              </a:rPr>
              <a:t>     </a:t>
            </a:r>
          </a:p>
          <a:p>
            <a:pPr marL="0" indent="0" algn="ctr">
              <a:buNone/>
            </a:pPr>
            <a:br>
              <a:rPr lang="en-US" sz="3100" dirty="0">
                <a:solidFill>
                  <a:srgbClr val="FF0000"/>
                </a:solidFill>
              </a:rPr>
            </a:br>
            <a:br>
              <a:rPr lang="en-US" dirty="0">
                <a:solidFill>
                  <a:srgbClr val="FF0000"/>
                </a:solidFill>
                <a:latin typeface="Algerian" panose="04020705040A02060702" pitchFamily="82" charset="0"/>
              </a:rPr>
            </a:br>
            <a:endParaRPr lang="en-US" dirty="0">
              <a:solidFill>
                <a:srgbClr val="FF0000"/>
              </a:solidFill>
            </a:endParaRPr>
          </a:p>
          <a:p>
            <a:endParaRPr lang="en-US" dirty="0">
              <a:latin typeface="Algerian"/>
            </a:endParaRPr>
          </a:p>
          <a:p>
            <a:r>
              <a:rPr lang="en-US" dirty="0">
                <a:latin typeface="Algerian"/>
              </a:rPr>
              <a:t>There are a few restrictions on subtraction: </a:t>
            </a:r>
            <a:endParaRPr lang="en-US" dirty="0">
              <a:latin typeface="Algerian" panose="04020705040A02060702" pitchFamily="82" charset="0"/>
            </a:endParaRPr>
          </a:p>
          <a:p>
            <a:pPr lvl="1"/>
            <a:r>
              <a:rPr lang="en-US" sz="1900" dirty="0">
                <a:latin typeface="Calibri" panose="020F0502020204030204" pitchFamily="34" charset="0"/>
                <a:cs typeface="Calibri" panose="020F0502020204030204" pitchFamily="34" charset="0"/>
              </a:rPr>
              <a:t>You can only subtract one number. </a:t>
            </a:r>
          </a:p>
          <a:p>
            <a:pPr lvl="1"/>
            <a:r>
              <a:rPr lang="en-US" sz="1900" dirty="0">
                <a:latin typeface="Calibri" panose="020F0502020204030204" pitchFamily="34" charset="0"/>
                <a:cs typeface="Calibri" panose="020F0502020204030204" pitchFamily="34" charset="0"/>
              </a:rPr>
              <a:t>You can't get a 3 by writing IIV. </a:t>
            </a:r>
          </a:p>
          <a:p>
            <a:pPr lvl="1"/>
            <a:r>
              <a:rPr lang="en-US" sz="1900" dirty="0">
                <a:latin typeface="Calibri" panose="020F0502020204030204" pitchFamily="34" charset="0"/>
                <a:cs typeface="Calibri" panose="020F0502020204030204" pitchFamily="34" charset="0"/>
              </a:rPr>
              <a:t>You can only do this with I, X, and C. Not with V, L, or D. </a:t>
            </a:r>
          </a:p>
          <a:p>
            <a:pPr lvl="1"/>
            <a:r>
              <a:rPr lang="en-US" sz="1900" dirty="0">
                <a:latin typeface="Calibri" panose="020F0502020204030204" pitchFamily="34" charset="0"/>
                <a:cs typeface="Calibri" panose="020F0502020204030204" pitchFamily="34" charset="0"/>
              </a:rPr>
              <a:t>The smaller (subtracted) letter must be either 1/5th or 1/10th the larger one. </a:t>
            </a:r>
          </a:p>
          <a:p>
            <a:pPr lvl="2"/>
            <a:r>
              <a:rPr lang="en-US" sz="1900" dirty="0">
                <a:solidFill>
                  <a:schemeClr val="bg1"/>
                </a:solidFill>
                <a:latin typeface="Calibri" panose="020F0502020204030204" pitchFamily="34" charset="0"/>
                <a:cs typeface="Calibri" panose="020F0502020204030204" pitchFamily="34" charset="0"/>
              </a:rPr>
              <a:t>For example, 99 cannot be written IC because I is 1/100th of C.)</a:t>
            </a: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4109BB0-1C12-E049-98DA-B9D5733687D5}"/>
              </a:ext>
            </a:extLst>
          </p:cNvPr>
          <p:cNvSpPr txBox="1"/>
          <p:nvPr/>
        </p:nvSpPr>
        <p:spPr>
          <a:xfrm>
            <a:off x="4607169" y="2139461"/>
            <a:ext cx="2790093" cy="1323439"/>
          </a:xfrm>
          <a:prstGeom prst="rect">
            <a:avLst/>
          </a:prstGeom>
          <a:noFill/>
        </p:spPr>
        <p:txBody>
          <a:bodyPr wrap="square" rtlCol="0">
            <a:spAutoFit/>
          </a:bodyPr>
          <a:lstStyle/>
          <a:p>
            <a:r>
              <a:rPr lang="en-US" sz="2000" dirty="0">
                <a:solidFill>
                  <a:schemeClr val="bg1"/>
                </a:solidFill>
                <a:latin typeface="Algerian" panose="04020705040A02060702" pitchFamily="82" charset="0"/>
              </a:rPr>
              <a:t>examples:      </a:t>
            </a:r>
          </a:p>
          <a:p>
            <a:r>
              <a:rPr lang="en-US" sz="2000" dirty="0">
                <a:solidFill>
                  <a:schemeClr val="bg1"/>
                </a:solidFill>
              </a:rPr>
              <a:t>IV = 5 - 1 =4 </a:t>
            </a:r>
            <a:br>
              <a:rPr lang="en-US" sz="2000" dirty="0">
                <a:solidFill>
                  <a:schemeClr val="bg1"/>
                </a:solidFill>
              </a:rPr>
            </a:br>
            <a:r>
              <a:rPr lang="en-US" sz="2000" dirty="0">
                <a:solidFill>
                  <a:schemeClr val="bg1"/>
                </a:solidFill>
              </a:rPr>
              <a:t>IX = 10 - 1 = 9 </a:t>
            </a:r>
            <a:br>
              <a:rPr lang="en-US" sz="2000" dirty="0">
                <a:solidFill>
                  <a:schemeClr val="bg1"/>
                </a:solidFill>
              </a:rPr>
            </a:br>
            <a:r>
              <a:rPr lang="en-US" sz="2000" dirty="0">
                <a:solidFill>
                  <a:schemeClr val="bg1"/>
                </a:solidFill>
              </a:rPr>
              <a:t>XC = 100 - 10 = 90</a:t>
            </a:r>
            <a:endParaRPr lang="en-US" sz="2000" dirty="0"/>
          </a:p>
        </p:txBody>
      </p:sp>
    </p:spTree>
    <p:extLst>
      <p:ext uri="{BB962C8B-B14F-4D97-AF65-F5344CB8AC3E}">
        <p14:creationId xmlns:p14="http://schemas.microsoft.com/office/powerpoint/2010/main" val="112355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707689" cy="743036"/>
          </a:xfrm>
        </p:spPr>
        <p:txBody>
          <a:bodyPr/>
          <a:lstStyle/>
          <a:p>
            <a:pPr algn="ctr"/>
            <a:r>
              <a:rPr lang="en-US" dirty="0">
                <a:solidFill>
                  <a:schemeClr val="bg1"/>
                </a:solidFill>
                <a:latin typeface="Algerian" panose="04020705040A02060702" pitchFamily="82" charset="0"/>
              </a:rPr>
              <a:t>Roman Numerals</a:t>
            </a:r>
          </a:p>
        </p:txBody>
      </p:sp>
      <p:sp>
        <p:nvSpPr>
          <p:cNvPr id="3" name="Content Placeholder 2"/>
          <p:cNvSpPr>
            <a:spLocks noGrp="1"/>
          </p:cNvSpPr>
          <p:nvPr>
            <p:ph idx="1"/>
          </p:nvPr>
        </p:nvSpPr>
        <p:spPr>
          <a:xfrm>
            <a:off x="316523" y="1825624"/>
            <a:ext cx="11875477" cy="4856529"/>
          </a:xfrm>
        </p:spPr>
        <p:txBody>
          <a:bodyPr/>
          <a:lstStyle/>
          <a:p>
            <a:r>
              <a:rPr lang="en-US" sz="2400" dirty="0">
                <a:latin typeface="Algerian" panose="04020705040A02060702" pitchFamily="82" charset="0"/>
              </a:rPr>
              <a:t>The numbers 1 through 10:    1,  2,   3,   4,   5,   6,   7,     8,     9,   10 </a:t>
            </a:r>
            <a:br>
              <a:rPr lang="en-US" sz="2400" dirty="0">
                <a:latin typeface="Algerian" panose="04020705040A02060702" pitchFamily="82" charset="0"/>
              </a:rPr>
            </a:br>
            <a:r>
              <a:rPr lang="en-US" sz="2400" dirty="0">
                <a:latin typeface="Algerian" panose="04020705040A02060702" pitchFamily="82" charset="0"/>
              </a:rPr>
              <a:t>                                                           I,   II,  III,   IV,  V,  VI,  VII,  VIII,  IX,   X </a:t>
            </a:r>
            <a:br>
              <a:rPr lang="en-US" sz="2400" dirty="0">
                <a:latin typeface="Algerian" panose="04020705040A02060702" pitchFamily="82" charset="0"/>
              </a:rPr>
            </a:br>
            <a:endParaRPr lang="en-US" sz="2400" dirty="0">
              <a:latin typeface="Algerian" panose="04020705040A02060702" pitchFamily="82" charset="0"/>
            </a:endParaRPr>
          </a:p>
          <a:p>
            <a:r>
              <a:rPr lang="en-US" sz="2400" dirty="0">
                <a:latin typeface="Algerian" panose="04020705040A02060702" pitchFamily="82" charset="0"/>
              </a:rPr>
              <a:t>The tens: 10,   20,    30,    40,  50,   60,   70,      80,      90,  100 </a:t>
            </a:r>
            <a:br>
              <a:rPr lang="en-US" sz="2400" dirty="0">
                <a:latin typeface="Algerian" panose="04020705040A02060702" pitchFamily="82" charset="0"/>
              </a:rPr>
            </a:br>
            <a:r>
              <a:rPr lang="en-US" sz="2400" dirty="0">
                <a:latin typeface="Algerian" panose="04020705040A02060702" pitchFamily="82" charset="0"/>
              </a:rPr>
              <a:t>                     X,   XX,   XXX,  XL,   L,    LX,  LXX,  LXXX,  XC,    C </a:t>
            </a:r>
            <a:br>
              <a:rPr lang="en-US" dirty="0">
                <a:latin typeface="Algerian" panose="04020705040A02060702" pitchFamily="82" charset="0"/>
              </a:rPr>
            </a:br>
            <a:br>
              <a:rPr lang="en-US" dirty="0">
                <a:latin typeface="Algerian" panose="04020705040A02060702" pitchFamily="82" charset="0"/>
              </a:rPr>
            </a:br>
            <a:endParaRPr lang="en-US" dirty="0">
              <a:latin typeface="Algerian" panose="04020705040A02060702" pitchFamily="82" charset="0"/>
            </a:endParaRPr>
          </a:p>
        </p:txBody>
      </p:sp>
    </p:spTree>
    <p:extLst>
      <p:ext uri="{BB962C8B-B14F-4D97-AF65-F5344CB8AC3E}">
        <p14:creationId xmlns:p14="http://schemas.microsoft.com/office/powerpoint/2010/main" val="8227410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F1F8A7DAD9F50478421F018A26E9230" ma:contentTypeVersion="8" ma:contentTypeDescription="Create a new document." ma:contentTypeScope="" ma:versionID="9c7de109fe6ed4810289fa21837e938d">
  <xsd:schema xmlns:xsd="http://www.w3.org/2001/XMLSchema" xmlns:xs="http://www.w3.org/2001/XMLSchema" xmlns:p="http://schemas.microsoft.com/office/2006/metadata/properties" xmlns:ns3="cc3b9525-a837-49e5-bb30-882c159037ff" targetNamespace="http://schemas.microsoft.com/office/2006/metadata/properties" ma:root="true" ma:fieldsID="99f7eb18074b1e1771aa05421c0a38d6" ns3:_="">
    <xsd:import namespace="cc3b9525-a837-49e5-bb30-882c159037ff"/>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b9525-a837-49e5-bb30-882c159037f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019681-7313-4CD2-964E-16ED5BAA7278}">
  <ds:schemaRefs>
    <ds:schemaRef ds:uri="http://schemas.microsoft.com/sharepoint/v3/contenttype/forms"/>
  </ds:schemaRefs>
</ds:datastoreItem>
</file>

<file path=customXml/itemProps2.xml><?xml version="1.0" encoding="utf-8"?>
<ds:datastoreItem xmlns:ds="http://schemas.openxmlformats.org/officeDocument/2006/customXml" ds:itemID="{C8ADE363-E98B-4D3D-8555-A02A9ABAE163}">
  <ds:schemaRefs>
    <ds:schemaRef ds:uri="http://schemas.microsoft.com/office/2006/metadata/properties"/>
    <ds:schemaRef ds:uri="http://purl.org/dc/terms/"/>
    <ds:schemaRef ds:uri="http://schemas.microsoft.com/office/2006/documentManagement/types"/>
    <ds:schemaRef ds:uri="http://purl.org/dc/dcmitype/"/>
    <ds:schemaRef ds:uri="cc3b9525-a837-49e5-bb30-882c159037ff"/>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EC7A9EF-7C34-4EDC-92E1-611CB840A3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b9525-a837-49e5-bb30-882c159037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TotalTime>
  <Words>1643</Words>
  <Application>Microsoft Macintosh PowerPoint</Application>
  <PresentationFormat>Widescreen</PresentationFormat>
  <Paragraphs>82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Algerian</vt:lpstr>
      <vt:lpstr>Arial</vt:lpstr>
      <vt:lpstr>Calibri</vt:lpstr>
      <vt:lpstr>Century Gothic</vt:lpstr>
      <vt:lpstr>Wingdings 3</vt:lpstr>
      <vt:lpstr>Ion</vt:lpstr>
      <vt:lpstr>COUNTING:  HOW DID THE ROMANS DO IT?</vt:lpstr>
      <vt:lpstr>   </vt:lpstr>
      <vt:lpstr>FIRST, A LITTLE HISTORY…</vt:lpstr>
      <vt:lpstr>PowerPoint Presentation</vt:lpstr>
      <vt:lpstr>The basics </vt:lpstr>
      <vt:lpstr>How to Make Larger Numbers</vt:lpstr>
      <vt:lpstr>operations</vt:lpstr>
      <vt:lpstr>Subtraction </vt:lpstr>
      <vt:lpstr>Roman Numerals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COUNTING:  HOW DID THE ROMANS DO IT?</dc:title>
  <dc:creator>Elizabeth Prince</dc:creator>
  <cp:lastModifiedBy>Elizabeth Prince</cp:lastModifiedBy>
  <cp:revision>8</cp:revision>
  <dcterms:created xsi:type="dcterms:W3CDTF">2020-03-22T16:50:36Z</dcterms:created>
  <dcterms:modified xsi:type="dcterms:W3CDTF">2020-03-22T18:05:20Z</dcterms:modified>
</cp:coreProperties>
</file>