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81" r:id="rId3"/>
    <p:sldId id="282" r:id="rId4"/>
    <p:sldId id="278" r:id="rId5"/>
    <p:sldId id="266" r:id="rId6"/>
    <p:sldId id="270" r:id="rId7"/>
    <p:sldId id="277" r:id="rId8"/>
    <p:sldId id="267" r:id="rId9"/>
    <p:sldId id="263" r:id="rId10"/>
    <p:sldId id="271" r:id="rId11"/>
    <p:sldId id="257" r:id="rId12"/>
    <p:sldId id="268" r:id="rId13"/>
    <p:sldId id="285" r:id="rId14"/>
    <p:sldId id="269" r:id="rId15"/>
    <p:sldId id="262" r:id="rId16"/>
    <p:sldId id="261" r:id="rId17"/>
    <p:sldId id="280" r:id="rId18"/>
    <p:sldId id="274" r:id="rId19"/>
    <p:sldId id="260" r:id="rId20"/>
    <p:sldId id="272" r:id="rId21"/>
    <p:sldId id="275" r:id="rId22"/>
    <p:sldId id="273" r:id="rId23"/>
    <p:sldId id="259" r:id="rId24"/>
    <p:sldId id="279" r:id="rId25"/>
    <p:sldId id="265" r:id="rId26"/>
    <p:sldId id="276" r:id="rId27"/>
    <p:sldId id="258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BAD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2B853BFE-9D5F-47CB-A105-EA201E38ACA2}" type="datetimeFigureOut">
              <a:rPr lang="en-US" smtClean="0"/>
              <a:pPr/>
              <a:t>6/21/16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438AE6-67B3-4012-A248-8DE75F258B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3BFE-9D5F-47CB-A105-EA201E38ACA2}" type="datetimeFigureOut">
              <a:rPr lang="en-US" smtClean="0"/>
              <a:pPr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8AE6-67B3-4012-A248-8DE75F258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3BFE-9D5F-47CB-A105-EA201E38ACA2}" type="datetimeFigureOut">
              <a:rPr lang="en-US" smtClean="0"/>
              <a:pPr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8AE6-67B3-4012-A248-8DE75F258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3BFE-9D5F-47CB-A105-EA201E38ACA2}" type="datetimeFigureOut">
              <a:rPr lang="en-US" smtClean="0"/>
              <a:pPr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8AE6-67B3-4012-A248-8DE75F258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2B853BFE-9D5F-47CB-A105-EA201E38ACA2}" type="datetimeFigureOut">
              <a:rPr lang="en-US" smtClean="0"/>
              <a:pPr/>
              <a:t>6/21/16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438AE6-67B3-4012-A248-8DE75F258B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3BFE-9D5F-47CB-A105-EA201E38ACA2}" type="datetimeFigureOut">
              <a:rPr lang="en-US" smtClean="0"/>
              <a:pPr/>
              <a:t>6/21/16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87438AE6-67B3-4012-A248-8DE75F258B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3BFE-9D5F-47CB-A105-EA201E38ACA2}" type="datetimeFigureOut">
              <a:rPr lang="en-US" smtClean="0"/>
              <a:pPr/>
              <a:t>6/21/16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87438AE6-67B3-4012-A248-8DE75F258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3BFE-9D5F-47CB-A105-EA201E38ACA2}" type="datetimeFigureOut">
              <a:rPr lang="en-US" smtClean="0"/>
              <a:pPr/>
              <a:t>6/21/16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8AE6-67B3-4012-A248-8DE75F258B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3BFE-9D5F-47CB-A105-EA201E38ACA2}" type="datetimeFigureOut">
              <a:rPr lang="en-US" smtClean="0"/>
              <a:pPr/>
              <a:t>6/21/16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8AE6-67B3-4012-A248-8DE75F258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2B853BFE-9D5F-47CB-A105-EA201E38ACA2}" type="datetimeFigureOut">
              <a:rPr lang="en-US" smtClean="0"/>
              <a:pPr/>
              <a:t>6/21/16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438AE6-67B3-4012-A248-8DE75F258B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2B853BFE-9D5F-47CB-A105-EA201E38ACA2}" type="datetimeFigureOut">
              <a:rPr lang="en-US" smtClean="0"/>
              <a:pPr/>
              <a:t>6/21/16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438AE6-67B3-4012-A248-8DE75F258B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2B853BFE-9D5F-47CB-A105-EA201E38ACA2}" type="datetimeFigureOut">
              <a:rPr lang="en-US" smtClean="0"/>
              <a:pPr/>
              <a:t>6/21/16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87438AE6-67B3-4012-A248-8DE75F258B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Relationship Id="rId3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Imperialism </a:t>
            </a:r>
            <a:r>
              <a:rPr lang="en-US" smtClean="0"/>
              <a:t>to Independence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Outcome: British Imperialism</a:t>
            </a:r>
          </a:p>
          <a:p>
            <a:r>
              <a:rPr lang="en-US" dirty="0" smtClean="0"/>
              <a:t>In India</a:t>
            </a:r>
            <a:endParaRPr lang="en-US" dirty="0"/>
          </a:p>
        </p:txBody>
      </p:sp>
      <p:pic>
        <p:nvPicPr>
          <p:cNvPr id="23554" name="Picture 2" descr="http://southparkstudios-intl.mtvnimages.com/shared/sps/media/images/1104/1104_british_sh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52800"/>
            <a:ext cx="4267200" cy="3295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Imperialism in India</a:t>
            </a:r>
            <a:endParaRPr lang="en-US" dirty="0"/>
          </a:p>
        </p:txBody>
      </p:sp>
      <p:pic>
        <p:nvPicPr>
          <p:cNvPr id="24578" name="Picture 2" descr="http://static.ddmcdn.com/gif/willow/history-of-india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5257800" cy="4959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686800" cy="15541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en-US" b="1" dirty="0" smtClean="0"/>
              <a:t>British Expand Control over India</a:t>
            </a:r>
            <a:endParaRPr lang="en-US" sz="2800" dirty="0" smtClean="0"/>
          </a:p>
          <a:p>
            <a:pPr marL="925830" lvl="1" indent="-514350">
              <a:buFont typeface="+mj-lt"/>
              <a:buAutoNum type="alphaLcPeriod"/>
            </a:pPr>
            <a:r>
              <a:rPr lang="en-US" sz="1700" dirty="0" smtClean="0"/>
              <a:t>The area controlled by the East India Company grew, eventually controlled </a:t>
            </a:r>
            <a:r>
              <a:rPr lang="en-US" sz="1700" b="1" u="sng" dirty="0" smtClean="0">
                <a:solidFill>
                  <a:srgbClr val="FFFF00"/>
                </a:solidFill>
              </a:rPr>
              <a:t>Bangladesh</a:t>
            </a:r>
            <a:r>
              <a:rPr lang="en-US" sz="1700" dirty="0" smtClean="0"/>
              <a:t>, most of </a:t>
            </a:r>
            <a:r>
              <a:rPr lang="en-US" sz="1700" b="1" u="sng" dirty="0" smtClean="0">
                <a:solidFill>
                  <a:srgbClr val="FFFF00"/>
                </a:solidFill>
              </a:rPr>
              <a:t>southern</a:t>
            </a:r>
            <a:r>
              <a:rPr lang="en-US" sz="1700" dirty="0" smtClean="0"/>
              <a:t> India, and territory along the </a:t>
            </a:r>
            <a:r>
              <a:rPr lang="en-US" sz="1700" b="1" u="sng" dirty="0" smtClean="0">
                <a:solidFill>
                  <a:srgbClr val="FFFF00"/>
                </a:solidFill>
              </a:rPr>
              <a:t>Ganges</a:t>
            </a:r>
            <a:r>
              <a:rPr lang="en-US" sz="1700" dirty="0" smtClean="0"/>
              <a:t> River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819400"/>
            <a:ext cx="3609292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8763000" cy="452628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en-US" b="1" dirty="0" smtClean="0"/>
              <a:t>British Expand Control over India</a:t>
            </a:r>
            <a:endParaRPr lang="en-US" sz="2800" dirty="0" smtClean="0"/>
          </a:p>
          <a:p>
            <a:pPr marL="925830" lvl="1" indent="-514350">
              <a:buFont typeface="+mj-lt"/>
              <a:buAutoNum type="alphaLcPeriod" startAt="2"/>
            </a:pPr>
            <a:r>
              <a:rPr lang="en-US" sz="1600" b="1" u="sng" dirty="0" err="1" smtClean="0">
                <a:solidFill>
                  <a:srgbClr val="FFFF00"/>
                </a:solidFill>
              </a:rPr>
              <a:t>Sepoys</a:t>
            </a:r>
            <a:r>
              <a:rPr lang="en-US" sz="1600" dirty="0" smtClean="0"/>
              <a:t>, or Indian soldiers, made up a large part of the East India Company army</a:t>
            </a:r>
          </a:p>
          <a:p>
            <a:pPr marL="925830" lvl="1" indent="-514350">
              <a:buFont typeface="+mj-lt"/>
              <a:buAutoNum type="alphaLcPeriod" startAt="2"/>
            </a:pPr>
            <a:r>
              <a:rPr lang="en-US" sz="1600" dirty="0" smtClean="0"/>
              <a:t>The Governor of Bombay referred to the </a:t>
            </a:r>
            <a:r>
              <a:rPr lang="en-US" sz="1600" dirty="0" err="1" smtClean="0"/>
              <a:t>sepoy</a:t>
            </a:r>
            <a:r>
              <a:rPr lang="en-US" sz="1600" dirty="0" smtClean="0"/>
              <a:t> army as a “delicate and dangerous machine, which a little mismanagement </a:t>
            </a:r>
            <a:r>
              <a:rPr lang="en-US" sz="1600" b="1" u="sng" dirty="0" smtClean="0">
                <a:solidFill>
                  <a:srgbClr val="FFFF00"/>
                </a:solidFill>
              </a:rPr>
              <a:t>may easily turn against us</a:t>
            </a:r>
            <a:r>
              <a:rPr lang="en-US" sz="1600" dirty="0" smtClean="0"/>
              <a:t>.”</a:t>
            </a:r>
          </a:p>
          <a:p>
            <a:endParaRPr lang="en-US" dirty="0"/>
          </a:p>
        </p:txBody>
      </p:sp>
      <p:pic>
        <p:nvPicPr>
          <p:cNvPr id="4" name="Picture 3" descr="http://t3.gstatic.com/images?q=tbn:ANd9GcRUBgyMnl3dQzQQr-kOpYy6pTvcdfEbmKKB41Kbt1Rt1gCg503HXg:www.artoflegendindia.com/images/images_big/paf054_indian_sepoy_and_his_wif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124200"/>
            <a:ext cx="2362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Think-Pair-Share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0898" y="1447800"/>
            <a:ext cx="8498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Another country invades the United States today…what could be some positive and negative effects of this invasion?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429000"/>
            <a:ext cx="8142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/>
              <a:t>Write your thoughts in the margin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Share your answers with an elbow partner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Prepare to share out to the large group.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8839200" cy="452628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en-US" b="1" dirty="0" smtClean="0"/>
              <a:t>British Expand Control over India</a:t>
            </a:r>
            <a:endParaRPr lang="en-US" sz="2800" dirty="0" smtClean="0"/>
          </a:p>
          <a:p>
            <a:pPr marL="925830" lvl="1" indent="-514350">
              <a:buFont typeface="+mj-lt"/>
              <a:buAutoNum type="alphaLcPeriod" startAt="4"/>
            </a:pPr>
            <a:r>
              <a:rPr lang="en-US" sz="1600" dirty="0" smtClean="0"/>
              <a:t>India was considered the “</a:t>
            </a:r>
            <a:r>
              <a:rPr lang="en-US" sz="1600" b="1" u="sng" dirty="0" smtClean="0">
                <a:solidFill>
                  <a:srgbClr val="FFFF00"/>
                </a:solidFill>
              </a:rPr>
              <a:t>jewel of the crown</a:t>
            </a:r>
            <a:r>
              <a:rPr lang="en-US" sz="1600" dirty="0" smtClean="0"/>
              <a:t>” due to its profitability for the British</a:t>
            </a:r>
          </a:p>
          <a:p>
            <a:pPr marL="925830" lvl="1" indent="-514350">
              <a:buFont typeface="+mj-lt"/>
              <a:buAutoNum type="alphaLcPeriod" startAt="4"/>
            </a:pPr>
            <a:r>
              <a:rPr lang="en-US" sz="1600" dirty="0" smtClean="0"/>
              <a:t>British </a:t>
            </a:r>
            <a:r>
              <a:rPr lang="en-US" sz="1600" b="1" u="sng" dirty="0" smtClean="0">
                <a:solidFill>
                  <a:srgbClr val="FFFF00"/>
                </a:solidFill>
              </a:rPr>
              <a:t>policy</a:t>
            </a:r>
            <a:r>
              <a:rPr lang="en-US" sz="1600" dirty="0" smtClean="0"/>
              <a:t> demanded India to produce raw materials for the British and to     </a:t>
            </a:r>
            <a:r>
              <a:rPr lang="en-US" sz="1600" b="1" u="sng" dirty="0" smtClean="0">
                <a:solidFill>
                  <a:srgbClr val="FFFF00"/>
                </a:solidFill>
              </a:rPr>
              <a:t>buy British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/>
              <a:t>goods; British goods </a:t>
            </a:r>
            <a:r>
              <a:rPr lang="en-US" sz="1600" b="1" u="sng" dirty="0" smtClean="0">
                <a:solidFill>
                  <a:srgbClr val="FFFF00"/>
                </a:solidFill>
              </a:rPr>
              <a:t>drove out local producers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/>
              <a:t>(economic effect)</a:t>
            </a:r>
          </a:p>
          <a:p>
            <a:pPr marL="925830" lvl="1" indent="-514350">
              <a:buFont typeface="+mj-lt"/>
              <a:buAutoNum type="alphaLcPeriod" startAt="4"/>
            </a:pPr>
            <a:r>
              <a:rPr lang="en-US" sz="1600" dirty="0" smtClean="0"/>
              <a:t>British set up </a:t>
            </a:r>
            <a:r>
              <a:rPr lang="en-US" sz="1600" b="1" u="sng" dirty="0" smtClean="0">
                <a:solidFill>
                  <a:srgbClr val="FFFF00"/>
                </a:solidFill>
              </a:rPr>
              <a:t>railroads</a:t>
            </a:r>
            <a:r>
              <a:rPr lang="en-US" sz="1600" dirty="0" smtClean="0"/>
              <a:t> in India and transported tea, indigo, coffee, cotton, &amp; opium</a:t>
            </a:r>
          </a:p>
          <a:p>
            <a:endParaRPr lang="en-US" dirty="0"/>
          </a:p>
        </p:txBody>
      </p:sp>
      <p:pic>
        <p:nvPicPr>
          <p:cNvPr id="4" name="irc_mi" descr="http://1.bp.blogspot.com/-fsJ_hv7id_k/UPF_f1NeZbI/AAAAAAAAFN0/ThrpKvMkImc/s1600/indian-railway-in-british-ind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657600"/>
            <a:ext cx="40386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686800" cy="452628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US" sz="2400" b="1" dirty="0" smtClean="0"/>
              <a:t>Positive and Negative Effects of British Colonialism </a:t>
            </a:r>
            <a:endParaRPr lang="en-US" sz="2400" dirty="0" smtClean="0"/>
          </a:p>
          <a:p>
            <a:pPr marL="925830" lvl="1" indent="-514350">
              <a:buFont typeface="+mj-lt"/>
              <a:buAutoNum type="alphaLcPeriod"/>
            </a:pPr>
            <a:r>
              <a:rPr lang="en-US" sz="2800" b="1" dirty="0" smtClean="0"/>
              <a:t>Negative Effects </a:t>
            </a:r>
            <a:endParaRPr lang="en-US" sz="2400" dirty="0" smtClean="0"/>
          </a:p>
          <a:p>
            <a:pPr marL="1145286" lvl="2" indent="-514350">
              <a:buFont typeface="+mj-lt"/>
              <a:buAutoNum type="romanLcPeriod"/>
            </a:pPr>
            <a:r>
              <a:rPr lang="en-US" sz="1850" dirty="0" smtClean="0"/>
              <a:t>The British held much of the </a:t>
            </a:r>
            <a:r>
              <a:rPr lang="en-US" sz="1850" b="1" u="sng" dirty="0" smtClean="0">
                <a:solidFill>
                  <a:srgbClr val="FFFF00"/>
                </a:solidFill>
              </a:rPr>
              <a:t>political</a:t>
            </a:r>
            <a:r>
              <a:rPr lang="en-US" sz="1850" dirty="0" smtClean="0">
                <a:solidFill>
                  <a:srgbClr val="FFFF00"/>
                </a:solidFill>
              </a:rPr>
              <a:t> </a:t>
            </a:r>
            <a:r>
              <a:rPr lang="en-US" sz="1850" dirty="0" smtClean="0"/>
              <a:t>and </a:t>
            </a:r>
            <a:r>
              <a:rPr lang="en-US" sz="1850" b="1" u="sng" dirty="0" smtClean="0">
                <a:solidFill>
                  <a:srgbClr val="FFFF00"/>
                </a:solidFill>
              </a:rPr>
              <a:t>economic</a:t>
            </a:r>
            <a:r>
              <a:rPr lang="en-US" sz="1850" dirty="0" smtClean="0"/>
              <a:t> power in India</a:t>
            </a:r>
          </a:p>
          <a:p>
            <a:pPr marL="1145286" lvl="2" indent="-514350">
              <a:buFont typeface="+mj-lt"/>
              <a:buAutoNum type="romanLcPeriod"/>
            </a:pPr>
            <a:r>
              <a:rPr lang="en-US" sz="1850" dirty="0" smtClean="0"/>
              <a:t>British </a:t>
            </a:r>
            <a:r>
              <a:rPr lang="en-US" sz="1850" b="1" u="sng" dirty="0" smtClean="0">
                <a:solidFill>
                  <a:srgbClr val="FFFF00"/>
                </a:solidFill>
              </a:rPr>
              <a:t>restricted Indian industries</a:t>
            </a:r>
            <a:r>
              <a:rPr lang="en-US" sz="1850" dirty="0" smtClean="0">
                <a:solidFill>
                  <a:srgbClr val="FFFF00"/>
                </a:solidFill>
              </a:rPr>
              <a:t> </a:t>
            </a:r>
            <a:r>
              <a:rPr lang="en-US" sz="1850" dirty="0" smtClean="0"/>
              <a:t>such as textiles</a:t>
            </a:r>
          </a:p>
          <a:p>
            <a:pPr marL="1145286" lvl="2" indent="-514350">
              <a:buFont typeface="+mj-lt"/>
              <a:buAutoNum type="romanLcPeriod"/>
            </a:pPr>
            <a:r>
              <a:rPr lang="en-US" sz="1850" dirty="0" smtClean="0"/>
              <a:t>Emphasis on cash crops resulted in </a:t>
            </a:r>
            <a:r>
              <a:rPr lang="en-US" sz="1850" b="1" u="sng" dirty="0" smtClean="0">
                <a:solidFill>
                  <a:srgbClr val="FFFF00"/>
                </a:solidFill>
              </a:rPr>
              <a:t>loss</a:t>
            </a:r>
            <a:r>
              <a:rPr lang="en-US" sz="1850" dirty="0" smtClean="0"/>
              <a:t> of </a:t>
            </a:r>
            <a:r>
              <a:rPr lang="en-US" sz="1850" b="1" u="sng" dirty="0" smtClean="0">
                <a:solidFill>
                  <a:srgbClr val="FFFF00"/>
                </a:solidFill>
              </a:rPr>
              <a:t>self sufficiency</a:t>
            </a:r>
            <a:r>
              <a:rPr lang="en-US" sz="1850" dirty="0" smtClean="0">
                <a:solidFill>
                  <a:srgbClr val="FFFF00"/>
                </a:solidFill>
              </a:rPr>
              <a:t> </a:t>
            </a:r>
            <a:r>
              <a:rPr lang="en-US" sz="1850" dirty="0" smtClean="0"/>
              <a:t>for    many villagers</a:t>
            </a:r>
          </a:p>
          <a:p>
            <a:pPr marL="1145286" lvl="2" indent="-514350">
              <a:buFont typeface="+mj-lt"/>
              <a:buAutoNum type="romanLcPeriod"/>
            </a:pPr>
            <a:r>
              <a:rPr lang="en-US" sz="1850" dirty="0" smtClean="0"/>
              <a:t>Conversion to cash crops </a:t>
            </a:r>
            <a:r>
              <a:rPr lang="en-US" sz="1850" b="1" u="sng" dirty="0" smtClean="0">
                <a:solidFill>
                  <a:srgbClr val="FFFF00"/>
                </a:solidFill>
              </a:rPr>
              <a:t>reduced</a:t>
            </a:r>
            <a:r>
              <a:rPr lang="en-US" sz="1850" dirty="0" smtClean="0"/>
              <a:t> food production causing </a:t>
            </a:r>
            <a:r>
              <a:rPr lang="en-US" sz="1700" b="1" u="sng" dirty="0" smtClean="0">
                <a:solidFill>
                  <a:srgbClr val="FFFF00"/>
                </a:solidFill>
              </a:rPr>
              <a:t>famines</a:t>
            </a:r>
          </a:p>
          <a:p>
            <a:pPr marL="1145286" lvl="2" indent="-514350">
              <a:buFont typeface="+mj-lt"/>
              <a:buAutoNum type="romanLcPeriod"/>
            </a:pPr>
            <a:r>
              <a:rPr lang="en-US" sz="1800" b="1" u="sng" dirty="0" smtClean="0">
                <a:solidFill>
                  <a:srgbClr val="FFFF00"/>
                </a:solidFill>
              </a:rPr>
              <a:t>British missionaries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50" dirty="0" smtClean="0"/>
              <a:t>and </a:t>
            </a:r>
            <a:r>
              <a:rPr lang="en-US" sz="1700" b="1" u="sng" dirty="0" smtClean="0">
                <a:solidFill>
                  <a:srgbClr val="FFFF00"/>
                </a:solidFill>
              </a:rPr>
              <a:t>racism</a:t>
            </a:r>
            <a:r>
              <a:rPr lang="en-US" sz="1850" dirty="0" smtClean="0"/>
              <a:t> threatened </a:t>
            </a:r>
            <a:r>
              <a:rPr lang="en-US" sz="1700" dirty="0" smtClean="0"/>
              <a:t>traditional Indian culture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46237"/>
            <a:ext cx="9144000" cy="4526280"/>
          </a:xfrm>
        </p:spPr>
        <p:txBody>
          <a:bodyPr>
            <a:normAutofit/>
          </a:bodyPr>
          <a:lstStyle/>
          <a:p>
            <a:pPr marL="925830" lvl="1" indent="-514350">
              <a:buFont typeface="+mj-lt"/>
              <a:buAutoNum type="alphaLcPeriod" startAt="2"/>
            </a:pPr>
            <a:r>
              <a:rPr lang="en-US" sz="2800" b="1" dirty="0" smtClean="0"/>
              <a:t>Positive Effects </a:t>
            </a:r>
            <a:endParaRPr lang="en-US" sz="2400" dirty="0" smtClean="0"/>
          </a:p>
          <a:p>
            <a:pPr marL="1145286" lvl="2" indent="-514350">
              <a:buFont typeface="+mj-lt"/>
              <a:buAutoNum type="romanLcPeriod"/>
            </a:pPr>
            <a:r>
              <a:rPr lang="en-US" sz="2100" dirty="0" smtClean="0"/>
              <a:t>The British laid the world’s </a:t>
            </a:r>
            <a:r>
              <a:rPr lang="en-US" sz="2100" b="1" u="sng" dirty="0" smtClean="0">
                <a:solidFill>
                  <a:srgbClr val="FFFF00"/>
                </a:solidFill>
              </a:rPr>
              <a:t>third largest railroad</a:t>
            </a:r>
            <a:r>
              <a:rPr lang="en-US" sz="2100" dirty="0" smtClean="0">
                <a:solidFill>
                  <a:srgbClr val="FFFF00"/>
                </a:solidFill>
              </a:rPr>
              <a:t> </a:t>
            </a:r>
            <a:r>
              <a:rPr lang="en-US" sz="2100" dirty="0" smtClean="0"/>
              <a:t>network creating unity and allowing India to create a </a:t>
            </a:r>
            <a:r>
              <a:rPr lang="en-US" sz="2100" b="1" u="sng" dirty="0" smtClean="0">
                <a:solidFill>
                  <a:srgbClr val="FFFF00"/>
                </a:solidFill>
              </a:rPr>
              <a:t>modern</a:t>
            </a:r>
            <a:r>
              <a:rPr lang="en-US" sz="2100" dirty="0" smtClean="0"/>
              <a:t> economy</a:t>
            </a:r>
          </a:p>
          <a:p>
            <a:pPr marL="1145286" lvl="2" indent="-514350">
              <a:buFont typeface="+mj-lt"/>
              <a:buAutoNum type="romanLcPeriod"/>
            </a:pPr>
            <a:r>
              <a:rPr lang="en-US" sz="2000" dirty="0" smtClean="0"/>
              <a:t>Road networks, </a:t>
            </a:r>
            <a:r>
              <a:rPr lang="en-US" sz="2000" b="1" u="sng" dirty="0" smtClean="0">
                <a:solidFill>
                  <a:srgbClr val="FFFF00"/>
                </a:solidFill>
              </a:rPr>
              <a:t>dams</a:t>
            </a:r>
            <a:r>
              <a:rPr lang="en-US" sz="2000" dirty="0" smtClean="0"/>
              <a:t>, </a:t>
            </a:r>
            <a:r>
              <a:rPr lang="en-US" sz="2000" b="1" u="sng" dirty="0" smtClean="0">
                <a:solidFill>
                  <a:srgbClr val="FFFF00"/>
                </a:solidFill>
              </a:rPr>
              <a:t>bridges</a:t>
            </a:r>
            <a:r>
              <a:rPr lang="en-US" sz="2000" dirty="0" smtClean="0"/>
              <a:t>, irrigation canals,               </a:t>
            </a:r>
            <a:r>
              <a:rPr lang="en-US" sz="1900" b="1" u="sng" dirty="0" smtClean="0">
                <a:solidFill>
                  <a:srgbClr val="FFFF00"/>
                </a:solidFill>
              </a:rPr>
              <a:t>telephone</a:t>
            </a:r>
            <a:r>
              <a:rPr lang="en-US" sz="1900" dirty="0" smtClean="0"/>
              <a:t>/telegraph lines were built which helped India </a:t>
            </a:r>
            <a:r>
              <a:rPr lang="en-US" sz="1900" b="1" u="sng" dirty="0" smtClean="0">
                <a:solidFill>
                  <a:srgbClr val="FFFF00"/>
                </a:solidFill>
              </a:rPr>
              <a:t>modernize</a:t>
            </a:r>
          </a:p>
          <a:p>
            <a:pPr marL="1145286" lvl="2" indent="-514350">
              <a:buFont typeface="+mj-lt"/>
              <a:buAutoNum type="romanLcPeriod"/>
            </a:pPr>
            <a:r>
              <a:rPr lang="en-US" sz="2100" b="1" u="sng" dirty="0" smtClean="0">
                <a:solidFill>
                  <a:srgbClr val="FFFF00"/>
                </a:solidFill>
              </a:rPr>
              <a:t>Sanitation</a:t>
            </a:r>
            <a:r>
              <a:rPr lang="en-US" sz="2100" dirty="0" smtClean="0"/>
              <a:t> and public </a:t>
            </a:r>
            <a:r>
              <a:rPr lang="en-US" sz="2100" b="1" u="sng" dirty="0" smtClean="0">
                <a:solidFill>
                  <a:srgbClr val="FFFF00"/>
                </a:solidFill>
              </a:rPr>
              <a:t>health improved</a:t>
            </a:r>
          </a:p>
          <a:p>
            <a:pPr marL="1145286" lvl="2" indent="-514350">
              <a:buFont typeface="+mj-lt"/>
              <a:buAutoNum type="romanLcPeriod"/>
            </a:pPr>
            <a:r>
              <a:rPr lang="en-US" sz="2100" dirty="0" smtClean="0"/>
              <a:t>Schools and colleges were established; </a:t>
            </a:r>
            <a:r>
              <a:rPr lang="en-US" sz="2100" b="1" u="sng" dirty="0" smtClean="0">
                <a:solidFill>
                  <a:srgbClr val="FFFF00"/>
                </a:solidFill>
              </a:rPr>
              <a:t>literacy improved</a:t>
            </a:r>
          </a:p>
          <a:p>
            <a:pPr marL="1145286" lvl="2" indent="-514350">
              <a:buFont typeface="+mj-lt"/>
              <a:buAutoNum type="romanLcPeriod"/>
            </a:pPr>
            <a:r>
              <a:rPr lang="en-US" sz="1700" dirty="0" smtClean="0"/>
              <a:t>British troops cleared central India of bandits and put an </a:t>
            </a:r>
            <a:r>
              <a:rPr lang="en-US" sz="1700" b="1" u="sng" dirty="0" smtClean="0">
                <a:solidFill>
                  <a:srgbClr val="FFFF00"/>
                </a:solidFill>
              </a:rPr>
              <a:t>end to local warfare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28800"/>
            <a:ext cx="6481210" cy="4618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Caste System</a:t>
            </a:r>
            <a:endParaRPr lang="en-US" dirty="0"/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Sepoy</a:t>
            </a:r>
            <a:r>
              <a:rPr lang="en-US" dirty="0" smtClean="0"/>
              <a:t> Mutiny</a:t>
            </a:r>
            <a:endParaRPr lang="en-US" dirty="0"/>
          </a:p>
        </p:txBody>
      </p:sp>
      <p:pic>
        <p:nvPicPr>
          <p:cNvPr id="29698" name="Picture 2" descr="http://westerncivguides.umwblogs.org/files/2009/09/Sepoy-Muti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966888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686800" cy="452628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en-US" b="1" dirty="0" smtClean="0"/>
              <a:t>The </a:t>
            </a:r>
            <a:r>
              <a:rPr lang="en-US" b="1" dirty="0" err="1" smtClean="0"/>
              <a:t>Sepoy</a:t>
            </a:r>
            <a:r>
              <a:rPr lang="en-US" b="1" dirty="0" smtClean="0"/>
              <a:t> Mutiny</a:t>
            </a:r>
            <a:endParaRPr lang="en-US" sz="2800" dirty="0" smtClean="0"/>
          </a:p>
          <a:p>
            <a:pPr marL="754380" lvl="1" indent="-342900">
              <a:buFont typeface="+mj-lt"/>
              <a:buAutoNum type="alphaLcPeriod"/>
            </a:pPr>
            <a:r>
              <a:rPr lang="en-US" sz="1700" dirty="0" smtClean="0"/>
              <a:t>By 1850, the British controlled most of the Indian subcontinent but there was </a:t>
            </a:r>
            <a:r>
              <a:rPr lang="en-US" sz="1700" b="1" u="sng" dirty="0" smtClean="0">
                <a:solidFill>
                  <a:srgbClr val="FFFF00"/>
                </a:solidFill>
              </a:rPr>
              <a:t>pockets of discontent</a:t>
            </a:r>
          </a:p>
          <a:p>
            <a:pPr marL="754380" lvl="1" indent="-342900">
              <a:buFont typeface="+mj-lt"/>
              <a:buAutoNum type="alphaLcPeriod"/>
            </a:pPr>
            <a:r>
              <a:rPr lang="en-US" sz="1700" dirty="0" smtClean="0"/>
              <a:t>Many Indians believed the British were trying to </a:t>
            </a:r>
            <a:r>
              <a:rPr lang="en-US" sz="1700" b="1" u="sng" dirty="0" smtClean="0">
                <a:solidFill>
                  <a:srgbClr val="FFFF00"/>
                </a:solidFill>
              </a:rPr>
              <a:t>convert them</a:t>
            </a:r>
            <a:r>
              <a:rPr lang="en-US" sz="1700" dirty="0" smtClean="0">
                <a:solidFill>
                  <a:srgbClr val="FFFF00"/>
                </a:solidFill>
              </a:rPr>
              <a:t> </a:t>
            </a:r>
            <a:r>
              <a:rPr lang="en-US" sz="1700" dirty="0" smtClean="0"/>
              <a:t>to Christianity</a:t>
            </a:r>
          </a:p>
          <a:p>
            <a:pPr marL="754380" lvl="1" indent="-342900">
              <a:buFont typeface="+mj-lt"/>
              <a:buAutoNum type="alphaLcPeriod"/>
            </a:pPr>
            <a:r>
              <a:rPr lang="en-US" sz="1700" dirty="0" smtClean="0"/>
              <a:t>Indians </a:t>
            </a:r>
            <a:r>
              <a:rPr lang="en-US" sz="1700" b="1" u="sng" dirty="0" smtClean="0">
                <a:solidFill>
                  <a:srgbClr val="FFFF00"/>
                </a:solidFill>
              </a:rPr>
              <a:t>resented the constant racism</a:t>
            </a:r>
            <a:r>
              <a:rPr lang="en-US" sz="1700" dirty="0" smtClean="0">
                <a:solidFill>
                  <a:srgbClr val="FFFF00"/>
                </a:solidFill>
              </a:rPr>
              <a:t> </a:t>
            </a:r>
            <a:r>
              <a:rPr lang="en-US" sz="1700" dirty="0" smtClean="0"/>
              <a:t>the British expressed towards them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581400"/>
            <a:ext cx="3289224" cy="2808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dirty="0" smtClean="0"/>
              <a:t>Constructive Response Questions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72" indent="-914400">
              <a:buFont typeface="+mj-lt"/>
              <a:buAutoNum type="arabicPeriod"/>
            </a:pPr>
            <a:r>
              <a:rPr lang="en-US" sz="4600" dirty="0" smtClean="0"/>
              <a:t>Categorize the positive and negative effects of British imperialism:</a:t>
            </a:r>
          </a:p>
          <a:p>
            <a:pPr marL="1033272" indent="-914400">
              <a:buFont typeface="+mj-lt"/>
              <a:buAutoNum type="arabicPeriod"/>
            </a:pPr>
            <a:r>
              <a:rPr lang="en-US" sz="4600" dirty="0" smtClean="0"/>
              <a:t>Describe the </a:t>
            </a:r>
            <a:r>
              <a:rPr lang="en-US" sz="4600" dirty="0" err="1" smtClean="0"/>
              <a:t>Sepoy</a:t>
            </a:r>
            <a:r>
              <a:rPr lang="en-US" sz="4600" dirty="0" smtClean="0"/>
              <a:t> Mutiny: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884149" y="5035515"/>
            <a:ext cx="1509507" cy="1628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686800" cy="452628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en-US" b="1" dirty="0" smtClean="0"/>
              <a:t>The </a:t>
            </a:r>
            <a:r>
              <a:rPr lang="en-US" b="1" dirty="0" err="1" smtClean="0"/>
              <a:t>Sepoy</a:t>
            </a:r>
            <a:r>
              <a:rPr lang="en-US" b="1" dirty="0" smtClean="0"/>
              <a:t> Mutiny</a:t>
            </a:r>
            <a:endParaRPr lang="en-US" sz="2800" dirty="0" smtClean="0"/>
          </a:p>
          <a:p>
            <a:pPr marL="754380" lvl="1" indent="-342900">
              <a:buFont typeface="+mj-lt"/>
              <a:buAutoNum type="alphaLcPeriod" startAt="4"/>
            </a:pPr>
            <a:r>
              <a:rPr lang="en-US" sz="1700" dirty="0" smtClean="0"/>
              <a:t>In 1857 a rumor spread that the </a:t>
            </a:r>
            <a:r>
              <a:rPr lang="en-US" sz="1700" dirty="0" err="1" smtClean="0"/>
              <a:t>sepoys</a:t>
            </a:r>
            <a:r>
              <a:rPr lang="en-US" sz="1700" dirty="0" smtClean="0"/>
              <a:t> rifle cartridges were </a:t>
            </a:r>
            <a:r>
              <a:rPr lang="en-US" sz="1700" b="1" u="sng" dirty="0" smtClean="0">
                <a:solidFill>
                  <a:srgbClr val="FFFF00"/>
                </a:solidFill>
              </a:rPr>
              <a:t>greased with beef and pork fat</a:t>
            </a:r>
            <a:r>
              <a:rPr lang="en-US" sz="1700" dirty="0" smtClean="0"/>
              <a:t> (cows are sacred to Hindus; Muslims don’t eat pork)</a:t>
            </a:r>
          </a:p>
          <a:p>
            <a:pPr marL="754380" lvl="1" indent="-342900">
              <a:buFont typeface="+mj-lt"/>
              <a:buAutoNum type="alphaLcPeriod" startAt="4"/>
            </a:pPr>
            <a:r>
              <a:rPr lang="en-US" sz="1800" dirty="0" smtClean="0"/>
              <a:t>85 of the 90 </a:t>
            </a:r>
            <a:r>
              <a:rPr lang="en-US" sz="1800" dirty="0" err="1" smtClean="0"/>
              <a:t>sepoys</a:t>
            </a:r>
            <a:r>
              <a:rPr lang="en-US" sz="1800" dirty="0" smtClean="0"/>
              <a:t> </a:t>
            </a:r>
            <a:r>
              <a:rPr lang="en-US" sz="1800" b="1" u="sng" dirty="0" smtClean="0">
                <a:solidFill>
                  <a:srgbClr val="FFFF00"/>
                </a:solidFill>
              </a:rPr>
              <a:t>refused</a:t>
            </a:r>
            <a:r>
              <a:rPr lang="en-US" sz="1800" dirty="0" smtClean="0"/>
              <a:t> the cartridges and were </a:t>
            </a:r>
            <a:r>
              <a:rPr lang="en-US" sz="1800" b="1" u="sng" dirty="0" smtClean="0">
                <a:solidFill>
                  <a:srgbClr val="FFFF00"/>
                </a:solidFill>
              </a:rPr>
              <a:t>jailed</a:t>
            </a:r>
          </a:p>
          <a:p>
            <a:pPr marL="754380" lvl="1" indent="-342900">
              <a:buFont typeface="+mj-lt"/>
              <a:buAutoNum type="alphaLcPeriod" startAt="4"/>
            </a:pPr>
            <a:r>
              <a:rPr lang="en-US" sz="1800" dirty="0" smtClean="0"/>
              <a:t>The next day (May 10, 1857) </a:t>
            </a:r>
            <a:r>
              <a:rPr lang="en-US" sz="1800" b="1" u="sng" dirty="0" smtClean="0">
                <a:solidFill>
                  <a:srgbClr val="FFFF00"/>
                </a:solidFill>
              </a:rPr>
              <a:t>they rebelled</a:t>
            </a:r>
          </a:p>
          <a:p>
            <a:pPr marL="754380" lvl="1" indent="-342900">
              <a:buFont typeface="+mj-lt"/>
              <a:buAutoNum type="alphaLcPeriod" startAt="4"/>
            </a:pPr>
            <a:r>
              <a:rPr lang="en-US" sz="1800" dirty="0" smtClean="0"/>
              <a:t>They marched to </a:t>
            </a:r>
            <a:r>
              <a:rPr lang="en-US" sz="1800" b="1" u="sng" dirty="0" smtClean="0">
                <a:solidFill>
                  <a:srgbClr val="FFFF00"/>
                </a:solidFill>
              </a:rPr>
              <a:t>Delhi and captured the city</a:t>
            </a:r>
            <a:r>
              <a:rPr lang="en-US" sz="1800" dirty="0" smtClean="0"/>
              <a:t>; the rebellion spread to northern and central India</a:t>
            </a:r>
          </a:p>
          <a:p>
            <a:pPr marL="754380" lvl="1" indent="-342900">
              <a:buFont typeface="+mj-lt"/>
              <a:buAutoNum type="alphaLcPeriod" startAt="4"/>
            </a:pPr>
            <a:r>
              <a:rPr lang="en-US" sz="1700" b="1" u="sng" dirty="0" smtClean="0">
                <a:solidFill>
                  <a:srgbClr val="FFFF00"/>
                </a:solidFill>
              </a:rPr>
              <a:t>Fierce fighting</a:t>
            </a:r>
            <a:r>
              <a:rPr lang="en-US" sz="1700" dirty="0" smtClean="0">
                <a:solidFill>
                  <a:srgbClr val="FFFF00"/>
                </a:solidFill>
              </a:rPr>
              <a:t> </a:t>
            </a:r>
            <a:r>
              <a:rPr lang="en-US" sz="1700" dirty="0" smtClean="0"/>
              <a:t>took place; each side tried to slaughter the other side’s army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419600"/>
            <a:ext cx="2743200" cy="2157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Sepoy</a:t>
            </a:r>
            <a:r>
              <a:rPr lang="en-US" dirty="0" smtClean="0"/>
              <a:t> Mutiny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7156701" cy="4739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Sepoy</a:t>
            </a:r>
            <a:r>
              <a:rPr lang="en-US" dirty="0" smtClean="0"/>
              <a:t> Mutiny</a:t>
            </a:r>
            <a:endParaRPr lang="en-US" dirty="0"/>
          </a:p>
        </p:txBody>
      </p:sp>
      <p:pic>
        <p:nvPicPr>
          <p:cNvPr id="4" name="irc_mi" descr="http://www.regentsprep.org/Regents/global/themes/imperialism/images/india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563879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indianetzone.com/photos_gallery/50/Sepoy%20Mutiny%2018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0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3276600" y="3048000"/>
            <a:ext cx="2057400" cy="45720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46237"/>
            <a:ext cx="9067800" cy="4526280"/>
          </a:xfrm>
        </p:spPr>
        <p:txBody>
          <a:bodyPr/>
          <a:lstStyle/>
          <a:p>
            <a:pPr marL="868680" lvl="1" indent="-457200">
              <a:buFont typeface="+mj-lt"/>
              <a:buAutoNum type="alphaLcPeriod" startAt="9"/>
            </a:pPr>
            <a:r>
              <a:rPr lang="en-US" sz="2000" dirty="0" smtClean="0"/>
              <a:t>The Indian government was </a:t>
            </a:r>
            <a:r>
              <a:rPr lang="en-US" sz="2000" b="1" u="sng" dirty="0" smtClean="0">
                <a:solidFill>
                  <a:srgbClr val="FFFF00"/>
                </a:solidFill>
              </a:rPr>
              <a:t>too weak to intervene </a:t>
            </a:r>
          </a:p>
          <a:p>
            <a:pPr marL="868680" lvl="1" indent="-457200">
              <a:buFont typeface="+mj-lt"/>
              <a:buAutoNum type="alphaLcPeriod" startAt="9"/>
            </a:pPr>
            <a:r>
              <a:rPr lang="en-US" sz="2000" dirty="0" smtClean="0"/>
              <a:t>It took a year for the British to regain control: The British </a:t>
            </a:r>
            <a:r>
              <a:rPr lang="en-US" sz="2000" b="1" u="sng" dirty="0" smtClean="0">
                <a:solidFill>
                  <a:srgbClr val="FFFF00"/>
                </a:solidFill>
              </a:rPr>
              <a:t>took control and ruled until 1947</a:t>
            </a:r>
          </a:p>
          <a:p>
            <a:pPr marL="868680" lvl="1" indent="-457200">
              <a:buFont typeface="+mj-lt"/>
              <a:buAutoNum type="alphaLcPeriod" startAt="9"/>
            </a:pPr>
            <a:r>
              <a:rPr lang="en-US" sz="2000" dirty="0" smtClean="0"/>
              <a:t>The part of India under British rule was called </a:t>
            </a:r>
            <a:r>
              <a:rPr lang="en-US" sz="2000" b="1" u="sng" dirty="0" smtClean="0">
                <a:solidFill>
                  <a:srgbClr val="FFFF00"/>
                </a:solidFill>
              </a:rPr>
              <a:t>The Raj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meaning rule or sovereignty </a:t>
            </a:r>
          </a:p>
          <a:p>
            <a:pPr marL="868680" lvl="1" indent="-457200">
              <a:buFont typeface="+mj-lt"/>
              <a:buAutoNum type="alphaLcPeriod" startAt="9"/>
            </a:pPr>
            <a:r>
              <a:rPr lang="en-US" sz="2000" dirty="0" smtClean="0"/>
              <a:t>The </a:t>
            </a:r>
            <a:r>
              <a:rPr lang="en-US" sz="2000" dirty="0" err="1" smtClean="0"/>
              <a:t>Sepoy</a:t>
            </a:r>
            <a:r>
              <a:rPr lang="en-US" sz="2000" dirty="0" smtClean="0"/>
              <a:t> Mutiny fueled the </a:t>
            </a:r>
            <a:r>
              <a:rPr lang="en-US" sz="2000" b="1" u="sng" dirty="0" smtClean="0">
                <a:solidFill>
                  <a:srgbClr val="FFFF00"/>
                </a:solidFill>
              </a:rPr>
              <a:t>racist attitudes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of the British and </a:t>
            </a:r>
            <a:r>
              <a:rPr lang="en-US" sz="2000" b="1" u="sng" dirty="0" smtClean="0">
                <a:solidFill>
                  <a:srgbClr val="FFFF00"/>
                </a:solidFill>
              </a:rPr>
              <a:t>increased distrust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between Indians and the British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this Raj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00200"/>
            <a:ext cx="8263467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686800" cy="452628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en-US" b="1" dirty="0" smtClean="0"/>
              <a:t>Nationalism Surfaces in India</a:t>
            </a:r>
            <a:endParaRPr lang="en-US" sz="2800" dirty="0" smtClean="0"/>
          </a:p>
          <a:p>
            <a:pPr marL="754380" lvl="1" indent="-342900">
              <a:buFont typeface="+mj-lt"/>
              <a:buAutoNum type="alphaLcPeriod"/>
            </a:pPr>
            <a:r>
              <a:rPr lang="en-US" sz="1800" dirty="0" smtClean="0"/>
              <a:t>In the early 1800s, some Indians began </a:t>
            </a:r>
            <a:r>
              <a:rPr lang="en-US" sz="1800" b="1" u="sng" dirty="0" smtClean="0">
                <a:solidFill>
                  <a:srgbClr val="FFFF00"/>
                </a:solidFill>
              </a:rPr>
              <a:t>demanding more modernization</a:t>
            </a:r>
            <a:r>
              <a:rPr lang="en-US" sz="1800" dirty="0" smtClean="0"/>
              <a:t> and a greater role in governing themselves</a:t>
            </a:r>
          </a:p>
          <a:p>
            <a:pPr marL="754380" lvl="1" indent="-342900">
              <a:buFont typeface="+mj-lt"/>
              <a:buAutoNum type="alphaLcPeriod"/>
            </a:pPr>
            <a:r>
              <a:rPr lang="en-US" sz="1800" dirty="0" smtClean="0"/>
              <a:t>Nationalism: </a:t>
            </a:r>
            <a:r>
              <a:rPr lang="en-US" sz="1800" b="1" u="sng" dirty="0" smtClean="0">
                <a:solidFill>
                  <a:srgbClr val="FFFF00"/>
                </a:solidFill>
              </a:rPr>
              <a:t>extreme pride in one’s culture or country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200400"/>
            <a:ext cx="3810000" cy="3371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686800" cy="452628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en-US" b="1" dirty="0" smtClean="0"/>
              <a:t>Nationalism Surfaces in India</a:t>
            </a:r>
            <a:endParaRPr lang="en-US" sz="2800" dirty="0" smtClean="0"/>
          </a:p>
          <a:p>
            <a:pPr marL="925830" lvl="1" indent="-514350">
              <a:buFont typeface="+mj-lt"/>
              <a:buAutoNum type="alphaLcPeriod" startAt="3"/>
            </a:pPr>
            <a:r>
              <a:rPr lang="en-US" sz="1800" b="1" u="sng" dirty="0" smtClean="0">
                <a:solidFill>
                  <a:srgbClr val="FFFF00"/>
                </a:solidFill>
              </a:rPr>
              <a:t>Ram </a:t>
            </a:r>
            <a:r>
              <a:rPr lang="en-US" sz="1800" b="1" u="sng" dirty="0" err="1" smtClean="0">
                <a:solidFill>
                  <a:srgbClr val="FFFF00"/>
                </a:solidFill>
              </a:rPr>
              <a:t>Mohun</a:t>
            </a:r>
            <a:r>
              <a:rPr lang="en-US" sz="1800" b="1" u="sng" dirty="0" smtClean="0">
                <a:solidFill>
                  <a:srgbClr val="FFFF00"/>
                </a:solidFill>
              </a:rPr>
              <a:t> Roy</a:t>
            </a:r>
            <a:r>
              <a:rPr lang="en-US" sz="1800" dirty="0" smtClean="0"/>
              <a:t>, sometimes called the Father of Modern India, believed </a:t>
            </a:r>
            <a:r>
              <a:rPr lang="en-US" sz="1800" b="1" u="sng" dirty="0" smtClean="0">
                <a:solidFill>
                  <a:srgbClr val="FFFF00"/>
                </a:solidFill>
              </a:rPr>
              <a:t>arranged</a:t>
            </a:r>
            <a:r>
              <a:rPr lang="en-US" sz="1800" dirty="0" smtClean="0"/>
              <a:t> child marriages and the </a:t>
            </a:r>
            <a:r>
              <a:rPr lang="en-US" sz="1800" b="1" u="sng" dirty="0" smtClean="0">
                <a:solidFill>
                  <a:srgbClr val="FFFF00"/>
                </a:solidFill>
              </a:rPr>
              <a:t>rigid caste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/>
              <a:t>separation needed to change or India would continue to be controlled by outsiders</a:t>
            </a:r>
          </a:p>
          <a:p>
            <a:pPr marL="925830" lvl="1" indent="-514350">
              <a:buFont typeface="+mj-lt"/>
              <a:buAutoNum type="alphaLcPeriod" startAt="3"/>
            </a:pPr>
            <a:r>
              <a:rPr lang="en-US" sz="1800" dirty="0" smtClean="0"/>
              <a:t>Indians began to have </a:t>
            </a:r>
            <a:r>
              <a:rPr lang="en-US" sz="1800" b="1" u="sng" dirty="0" smtClean="0">
                <a:solidFill>
                  <a:srgbClr val="FFFF00"/>
                </a:solidFill>
              </a:rPr>
              <a:t>nationalist feelings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/>
              <a:t>and resented a system that made them </a:t>
            </a:r>
            <a:r>
              <a:rPr lang="en-US" sz="1800" b="1" u="sng" dirty="0" smtClean="0">
                <a:solidFill>
                  <a:srgbClr val="FFFF00"/>
                </a:solidFill>
              </a:rPr>
              <a:t>second class citizens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/>
              <a:t>in their own country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886200"/>
            <a:ext cx="1679702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686800" cy="4526280"/>
          </a:xfrm>
        </p:spPr>
        <p:txBody>
          <a:bodyPr/>
          <a:lstStyle/>
          <a:p>
            <a:r>
              <a:rPr lang="en-US" sz="1600" b="1" dirty="0" smtClean="0"/>
              <a:t>Result:</a:t>
            </a:r>
            <a:r>
              <a:rPr lang="en-US" sz="1600" dirty="0" smtClean="0"/>
              <a:t> History has shown that, when mistreated long enough, </a:t>
            </a:r>
            <a:r>
              <a:rPr lang="en-US" sz="1600" b="1" u="sng" dirty="0" smtClean="0">
                <a:solidFill>
                  <a:srgbClr val="FFFF00"/>
                </a:solidFill>
              </a:rPr>
              <a:t>humans will eventually</a:t>
            </a:r>
            <a:r>
              <a:rPr lang="en-US" sz="1600" b="1" u="sng" dirty="0" smtClean="0">
                <a:solidFill>
                  <a:srgbClr val="1BADFF"/>
                </a:solidFill>
              </a:rPr>
              <a:t> </a:t>
            </a:r>
            <a:r>
              <a:rPr lang="en-US" sz="1600" b="1" u="sng" dirty="0" smtClean="0">
                <a:solidFill>
                  <a:srgbClr val="FFFF00"/>
                </a:solidFill>
              </a:rPr>
              <a:t>react</a:t>
            </a:r>
            <a:r>
              <a:rPr lang="en-US" sz="1600" dirty="0" smtClean="0"/>
              <a:t> in an attempt to improve their situation.  The seeds of change had been set in India which later lead to an </a:t>
            </a:r>
            <a:r>
              <a:rPr lang="en-US" sz="1600" b="1" u="sng" dirty="0" smtClean="0">
                <a:solidFill>
                  <a:srgbClr val="FFFF00"/>
                </a:solidFill>
              </a:rPr>
              <a:t>independence</a:t>
            </a:r>
            <a:r>
              <a:rPr lang="en-US" sz="1600" dirty="0" smtClean="0"/>
              <a:t> movement led by </a:t>
            </a:r>
            <a:r>
              <a:rPr lang="en-US" sz="1600" b="1" u="sng" dirty="0" smtClean="0">
                <a:solidFill>
                  <a:srgbClr val="FFFF00"/>
                </a:solidFill>
              </a:rPr>
              <a:t>Mahatma Gandhi</a:t>
            </a:r>
            <a:r>
              <a:rPr lang="en-US" sz="1600" dirty="0" smtClean="0"/>
              <a:t>.</a:t>
            </a:r>
          </a:p>
          <a:p>
            <a:endParaRPr lang="en-US" dirty="0"/>
          </a:p>
        </p:txBody>
      </p:sp>
      <p:pic>
        <p:nvPicPr>
          <p:cNvPr id="4" name="irc_mi" descr="http://cille85.files.wordpress.com/2009/04/mohandas-karamchand-gandh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43200"/>
            <a:ext cx="3505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dirty="0" smtClean="0"/>
              <a:t>Constructive Response Questions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72" indent="-914400">
              <a:buFont typeface="+mj-lt"/>
              <a:buAutoNum type="arabicPeriod"/>
            </a:pPr>
            <a:r>
              <a:rPr lang="en-US" sz="4600" dirty="0" smtClean="0"/>
              <a:t>Categorize the positive and negative effects of British imperialism:</a:t>
            </a:r>
          </a:p>
          <a:p>
            <a:pPr marL="1033272" indent="-914400">
              <a:buFont typeface="+mj-lt"/>
              <a:buAutoNum type="arabicPeriod"/>
            </a:pPr>
            <a:r>
              <a:rPr lang="en-US" sz="4600" dirty="0" smtClean="0"/>
              <a:t>Describe the </a:t>
            </a:r>
            <a:r>
              <a:rPr lang="en-US" sz="4600" dirty="0" err="1" smtClean="0"/>
              <a:t>Sepoy</a:t>
            </a:r>
            <a:r>
              <a:rPr lang="en-US" sz="4600" dirty="0" smtClean="0"/>
              <a:t> Mutiny: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884149" y="5035515"/>
            <a:ext cx="1509507" cy="1628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5" y="2133601"/>
            <a:ext cx="8574087" cy="3992563"/>
          </a:xfrm>
        </p:spPr>
        <p:txBody>
          <a:bodyPr>
            <a:normAutofit/>
          </a:bodyPr>
          <a:lstStyle/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Imperialism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The British control India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Positive &amp; negative effects of imperialism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The </a:t>
            </a:r>
            <a:r>
              <a:rPr lang="en-US" sz="3800" dirty="0" err="1" smtClean="0"/>
              <a:t>Sepoy</a:t>
            </a:r>
            <a:r>
              <a:rPr lang="en-US" sz="3800" dirty="0" smtClean="0"/>
              <a:t> Mutiny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Nationalism emerges</a:t>
            </a:r>
          </a:p>
          <a:p>
            <a:pPr marL="852678" indent="-742950">
              <a:buFont typeface="+mj-lt"/>
              <a:buAutoNum type="arabicPeriod"/>
            </a:pPr>
            <a:endParaRPr lang="en-US" sz="3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Imperialism in 1815</a:t>
            </a:r>
            <a:endParaRPr lang="en-US" dirty="0"/>
          </a:p>
        </p:txBody>
      </p:sp>
      <p:pic>
        <p:nvPicPr>
          <p:cNvPr id="35842" name="Picture 2" descr="http://conservapedia.com/images/thumb/4/47/Empire1815.jpg/350px-Empire1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705600" cy="5038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Imperialism by 1899</a:t>
            </a:r>
            <a:endParaRPr lang="en-US" dirty="0"/>
          </a:p>
        </p:txBody>
      </p:sp>
      <p:pic>
        <p:nvPicPr>
          <p:cNvPr id="1026" name="Picture 2" descr="http://3.bp.blogspot.com/-Gmix6QCSPCs/TnynNukoBnI/AAAAAAAACGE/lwlLScjIloY/s1600/British%2BEmpire%2B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676400"/>
            <a:ext cx="8441035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3218"/>
            <a:ext cx="86868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Every Territory Ever Controlled by the British</a:t>
            </a:r>
            <a:endParaRPr lang="en-US" sz="3100" dirty="0"/>
          </a:p>
        </p:txBody>
      </p:sp>
      <p:pic>
        <p:nvPicPr>
          <p:cNvPr id="25602" name="Picture 2" descr="http://upload.wikimedia.org/wikipedia/commons/2/26/The_British_Empi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650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FYI</a:t>
            </a:r>
            <a:endParaRPr lang="en-US" dirty="0"/>
          </a:p>
        </p:txBody>
      </p:sp>
      <p:pic>
        <p:nvPicPr>
          <p:cNvPr id="34818" name="Picture 2" descr="http://revolution-computing.typepad.com/.a/6a010534b1db25970b01543227ebc3970c-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7829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East India Company</a:t>
            </a:r>
            <a:endParaRPr lang="en-US" dirty="0"/>
          </a:p>
        </p:txBody>
      </p:sp>
      <p:pic>
        <p:nvPicPr>
          <p:cNvPr id="3" name="irc_mi" descr="http://www.rumormillnews.com/pix4/British_East_India_Company__1801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rc_mi" descr="http://www.teasenz.com/media/wysiwyg/east_india_compan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038600"/>
            <a:ext cx="449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686800" cy="452628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 smtClean="0"/>
              <a:t>Setting the Stage</a:t>
            </a:r>
            <a:endParaRPr lang="en-US" sz="2800" dirty="0" smtClean="0"/>
          </a:p>
          <a:p>
            <a:pPr marL="925830" lvl="1" indent="-514350">
              <a:buFont typeface="+mj-lt"/>
              <a:buAutoNum type="alphaLcPeriod"/>
            </a:pPr>
            <a:r>
              <a:rPr lang="en-US" sz="1800" dirty="0" smtClean="0"/>
              <a:t>Review: Imperialism is a policy in which a </a:t>
            </a:r>
            <a:r>
              <a:rPr lang="en-US" sz="1800" b="1" u="sng" dirty="0" smtClean="0">
                <a:solidFill>
                  <a:srgbClr val="FFFF00"/>
                </a:solidFill>
              </a:rPr>
              <a:t>strong nation seeks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/>
              <a:t>to dominate other countries </a:t>
            </a:r>
            <a:r>
              <a:rPr lang="en-US" sz="1800" b="1" u="sng" dirty="0" smtClean="0">
                <a:solidFill>
                  <a:srgbClr val="FFFF00"/>
                </a:solidFill>
              </a:rPr>
              <a:t>politically</a:t>
            </a:r>
            <a:r>
              <a:rPr lang="en-US" sz="1800" dirty="0" smtClean="0">
                <a:solidFill>
                  <a:srgbClr val="FFFF00"/>
                </a:solidFill>
              </a:rPr>
              <a:t>, </a:t>
            </a:r>
            <a:r>
              <a:rPr lang="en-US" sz="1800" b="1" u="sng" dirty="0" smtClean="0">
                <a:solidFill>
                  <a:srgbClr val="FFFF00"/>
                </a:solidFill>
              </a:rPr>
              <a:t>economically</a:t>
            </a:r>
            <a:r>
              <a:rPr lang="en-US" sz="1800" dirty="0" smtClean="0"/>
              <a:t>, or socially</a:t>
            </a:r>
          </a:p>
          <a:p>
            <a:pPr marL="925830" lvl="1" indent="-514350">
              <a:buFont typeface="+mj-lt"/>
              <a:buAutoNum type="alphaLcPeriod"/>
            </a:pPr>
            <a:r>
              <a:rPr lang="en-US" sz="1800" dirty="0" smtClean="0"/>
              <a:t>The British economic interest in India began in the </a:t>
            </a:r>
            <a:r>
              <a:rPr lang="en-US" sz="1800" b="1" u="sng" dirty="0" smtClean="0">
                <a:solidFill>
                  <a:srgbClr val="FFFF00"/>
                </a:solidFill>
              </a:rPr>
              <a:t>1600</a:t>
            </a:r>
            <a:r>
              <a:rPr lang="en-US" sz="1800" dirty="0" smtClean="0"/>
              <a:t>s with the </a:t>
            </a:r>
            <a:r>
              <a:rPr lang="en-US" sz="1600" b="1" u="sng" dirty="0" smtClean="0">
                <a:solidFill>
                  <a:srgbClr val="FFFF00"/>
                </a:solidFill>
              </a:rPr>
              <a:t>British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b="1" u="sng" dirty="0" smtClean="0">
                <a:solidFill>
                  <a:srgbClr val="FFFF00"/>
                </a:solidFill>
              </a:rPr>
              <a:t>East India Company</a:t>
            </a:r>
          </a:p>
          <a:p>
            <a:pPr marL="925830" lvl="1" indent="-514350">
              <a:buFont typeface="+mj-lt"/>
              <a:buAutoNum type="alphaLcPeriod"/>
            </a:pPr>
            <a:r>
              <a:rPr lang="en-US" sz="1800" dirty="0" smtClean="0"/>
              <a:t>The </a:t>
            </a:r>
            <a:r>
              <a:rPr lang="en-US" sz="1800" b="1" u="sng" dirty="0" err="1" smtClean="0">
                <a:solidFill>
                  <a:srgbClr val="FFFF00"/>
                </a:solidFill>
              </a:rPr>
              <a:t>Mughal</a:t>
            </a:r>
            <a:r>
              <a:rPr lang="en-US" sz="1800" b="1" u="sng" dirty="0" smtClean="0">
                <a:solidFill>
                  <a:srgbClr val="FFFF00"/>
                </a:solidFill>
              </a:rPr>
              <a:t> Dynasty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/>
              <a:t>began to crumble</a:t>
            </a:r>
          </a:p>
          <a:p>
            <a:pPr marL="925830" lvl="1" indent="-514350">
              <a:buFont typeface="+mj-lt"/>
              <a:buAutoNum type="alphaLcPeriod"/>
            </a:pPr>
            <a:r>
              <a:rPr lang="en-US" sz="1700" dirty="0" smtClean="0"/>
              <a:t>From 1757 to 1858, The British East India Company was the </a:t>
            </a:r>
            <a:r>
              <a:rPr lang="en-US" sz="1700" b="1" u="sng" dirty="0" smtClean="0">
                <a:solidFill>
                  <a:srgbClr val="FFFF00"/>
                </a:solidFill>
              </a:rPr>
              <a:t>leading power</a:t>
            </a:r>
            <a:r>
              <a:rPr lang="en-US" sz="1700" dirty="0" smtClean="0">
                <a:solidFill>
                  <a:srgbClr val="FFFF00"/>
                </a:solidFill>
              </a:rPr>
              <a:t>   </a:t>
            </a:r>
            <a:r>
              <a:rPr lang="en-US" sz="1700" dirty="0" smtClean="0"/>
              <a:t>in India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1170</TotalTime>
  <Words>832</Words>
  <Application>Microsoft Macintosh PowerPoint</Application>
  <PresentationFormat>On-screen Show (4:3)</PresentationFormat>
  <Paragraphs>91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Foundry</vt:lpstr>
      <vt:lpstr>Imperialism to Independence</vt:lpstr>
      <vt:lpstr>Constructive Response Questions</vt:lpstr>
      <vt:lpstr>What Will We Learn?</vt:lpstr>
      <vt:lpstr>British Imperialism in 1815</vt:lpstr>
      <vt:lpstr>British Imperialism by 1899</vt:lpstr>
      <vt:lpstr>Every Territory Ever Controlled by the British</vt:lpstr>
      <vt:lpstr>FYI</vt:lpstr>
      <vt:lpstr>British East India Company</vt:lpstr>
      <vt:lpstr>British Imperialism</vt:lpstr>
      <vt:lpstr>British Imperialism in India</vt:lpstr>
      <vt:lpstr>British Imperialism</vt:lpstr>
      <vt:lpstr>British Imperialism</vt:lpstr>
      <vt:lpstr>Think-Pair-Share</vt:lpstr>
      <vt:lpstr>British Imperialism</vt:lpstr>
      <vt:lpstr>British Imperialism</vt:lpstr>
      <vt:lpstr>British Imperialism</vt:lpstr>
      <vt:lpstr>The Caste System</vt:lpstr>
      <vt:lpstr>The Sepoy Mutiny</vt:lpstr>
      <vt:lpstr>British Imperialism</vt:lpstr>
      <vt:lpstr>British Imperialism</vt:lpstr>
      <vt:lpstr>The Sepoy Mutiny</vt:lpstr>
      <vt:lpstr>The Sepoy Mutiny</vt:lpstr>
      <vt:lpstr>British Imperialism</vt:lpstr>
      <vt:lpstr>Not this Raj</vt:lpstr>
      <vt:lpstr>British Imperialism</vt:lpstr>
      <vt:lpstr>British Imperialism</vt:lpstr>
      <vt:lpstr>British Imperialism</vt:lpstr>
      <vt:lpstr>Constructive Response 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 to Indepedence</dc:title>
  <dc:creator>karl.sagan</dc:creator>
  <cp:lastModifiedBy>Karl Sagan</cp:lastModifiedBy>
  <cp:revision>14</cp:revision>
  <dcterms:created xsi:type="dcterms:W3CDTF">2016-06-21T17:20:56Z</dcterms:created>
  <dcterms:modified xsi:type="dcterms:W3CDTF">2016-06-21T17:22:31Z</dcterms:modified>
</cp:coreProperties>
</file>