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6" r:id="rId6"/>
    <p:sldId id="267" r:id="rId7"/>
    <p:sldId id="269" r:id="rId8"/>
    <p:sldId id="262" r:id="rId9"/>
    <p:sldId id="271" r:id="rId10"/>
    <p:sldId id="263" r:id="rId11"/>
    <p:sldId id="272" r:id="rId12"/>
    <p:sldId id="264" r:id="rId13"/>
    <p:sldId id="273" r:id="rId14"/>
    <p:sldId id="265" r:id="rId15"/>
    <p:sldId id="270" r:id="rId16"/>
    <p:sldId id="274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8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D9AFB-CE5E-D644-B009-E3B7507F08D5}" type="datetimeFigureOut">
              <a:rPr lang="en-US" smtClean="0"/>
              <a:t>3/20/11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BCCD7-F31E-6447-B727-D5E4BCB996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DD8ECF-F3EF-914A-8AE3-E573FB83DAD2}" type="slidenum">
              <a:rPr lang="en-US"/>
              <a:pPr/>
              <a:t>11</a:t>
            </a:fld>
            <a:endParaRPr lang="en-US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EB4589-1556-5449-9314-8F438ABD7197}" type="slidenum">
              <a:rPr lang="en-US"/>
              <a:pPr/>
              <a:t>13</a:t>
            </a:fld>
            <a:endParaRPr lang="en-US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A26D46-BEA1-B34D-A09E-4332F3953C89}" type="slidenum">
              <a:rPr lang="en-US"/>
              <a:pPr/>
              <a:t>16</a:t>
            </a:fld>
            <a:endParaRPr lang="en-US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9BC3E72-439B-2445-8C99-C11D82B3A63F}" type="datetimeFigureOut">
              <a:rPr lang="en-US" smtClean="0"/>
              <a:pPr/>
              <a:t>3/20/11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CB441-5030-C349-9FAE-4832B9F76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3E72-439B-2445-8C99-C11D82B3A63F}" type="datetimeFigureOut">
              <a:rPr lang="en-US" smtClean="0"/>
              <a:pPr/>
              <a:t>3/20/11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B441-5030-C349-9FAE-4832B9F76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9BC3E72-439B-2445-8C99-C11D82B3A63F}" type="datetimeFigureOut">
              <a:rPr lang="en-US" smtClean="0"/>
              <a:pPr/>
              <a:t>3/20/11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4CCB441-5030-C349-9FAE-4832B9F76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3E72-439B-2445-8C99-C11D82B3A63F}" type="datetimeFigureOut">
              <a:rPr lang="en-US" smtClean="0"/>
              <a:pPr/>
              <a:t>3/20/11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CB441-5030-C349-9FAE-4832B9F7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3E72-439B-2445-8C99-C11D82B3A63F}" type="datetimeFigureOut">
              <a:rPr lang="en-US" smtClean="0"/>
              <a:pPr/>
              <a:t>3/20/11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4CCB441-5030-C349-9FAE-4832B9F7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9BC3E72-439B-2445-8C99-C11D82B3A63F}" type="datetimeFigureOut">
              <a:rPr lang="en-US" smtClean="0"/>
              <a:pPr/>
              <a:t>3/20/11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4CCB441-5030-C349-9FAE-4832B9F7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9BC3E72-439B-2445-8C99-C11D82B3A63F}" type="datetimeFigureOut">
              <a:rPr lang="en-US" smtClean="0"/>
              <a:pPr/>
              <a:t>3/20/11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4CCB441-5030-C349-9FAE-4832B9F7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3E72-439B-2445-8C99-C11D82B3A63F}" type="datetimeFigureOut">
              <a:rPr lang="en-US" smtClean="0"/>
              <a:pPr/>
              <a:t>3/20/11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CB441-5030-C349-9FAE-4832B9F76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3E72-439B-2445-8C99-C11D82B3A63F}" type="datetimeFigureOut">
              <a:rPr lang="en-US" smtClean="0"/>
              <a:pPr/>
              <a:t>3/20/11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CB441-5030-C349-9FAE-4832B9F76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3E72-439B-2445-8C99-C11D82B3A63F}" type="datetimeFigureOut">
              <a:rPr lang="en-US" smtClean="0"/>
              <a:pPr/>
              <a:t>3/20/11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CB441-5030-C349-9FAE-4832B9F7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9BC3E72-439B-2445-8C99-C11D82B3A63F}" type="datetimeFigureOut">
              <a:rPr lang="en-US" smtClean="0"/>
              <a:pPr/>
              <a:t>3/20/11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4CCB441-5030-C349-9FAE-4832B9F7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9BC3E72-439B-2445-8C99-C11D82B3A63F}" type="datetimeFigureOut">
              <a:rPr lang="en-US" smtClean="0"/>
              <a:pPr/>
              <a:t>3/20/11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4CCB441-5030-C349-9FAE-4832B9F76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REformation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Outcome: Martin Luther and the Reformation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725" y="479038"/>
            <a:ext cx="3375038" cy="43953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28600"/>
            <a:ext cx="8766048" cy="990600"/>
          </a:xfrm>
        </p:spPr>
        <p:txBody>
          <a:bodyPr/>
          <a:lstStyle/>
          <a:p>
            <a:r>
              <a:rPr lang="en-US" dirty="0" smtClean="0"/>
              <a:t>Martin Luther and 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199"/>
            <a:ext cx="9144000" cy="4885713"/>
          </a:xfrm>
        </p:spPr>
        <p:txBody>
          <a:bodyPr>
            <a:normAutofit/>
          </a:bodyPr>
          <a:lstStyle/>
          <a:p>
            <a:pPr marL="891540" lvl="1" indent="-571500">
              <a:buFont typeface="+mj-lt"/>
              <a:buAutoNum type="alphaLcPeriod" startAt="2"/>
            </a:pPr>
            <a:r>
              <a:rPr lang="en-US" sz="2400" dirty="0" smtClean="0"/>
              <a:t>95 Theses</a:t>
            </a:r>
          </a:p>
          <a:p>
            <a:pPr marL="1165860" lvl="2" indent="-571500">
              <a:buFont typeface="+mj-lt"/>
              <a:buAutoNum type="romanLcPeriod"/>
            </a:pPr>
            <a:r>
              <a:rPr lang="en-US" sz="2000" dirty="0" smtClean="0"/>
              <a:t>Luther took a stand against </a:t>
            </a:r>
            <a:r>
              <a:rPr lang="en-US" sz="2000" b="1" u="sng" dirty="0" smtClean="0">
                <a:solidFill>
                  <a:srgbClr val="3366FF"/>
                </a:solidFill>
              </a:rPr>
              <a:t>Johann Tetzel </a:t>
            </a:r>
            <a:r>
              <a:rPr lang="en-US" sz="2000" dirty="0" smtClean="0"/>
              <a:t>who was selling indulgences to pay for the rebuilding of St. Peter’s Cathedral in </a:t>
            </a:r>
            <a:r>
              <a:rPr lang="en-US" sz="2000" b="1" u="sng" dirty="0" smtClean="0">
                <a:solidFill>
                  <a:srgbClr val="3366FF"/>
                </a:solidFill>
              </a:rPr>
              <a:t>Rome</a:t>
            </a:r>
          </a:p>
          <a:p>
            <a:pPr marL="1165860" lvl="2" indent="-571500">
              <a:buFont typeface="+mj-lt"/>
              <a:buAutoNum type="romanLcPeriod"/>
            </a:pPr>
            <a:r>
              <a:rPr lang="en-US" sz="2857" dirty="0" smtClean="0"/>
              <a:t>Indulgences: </a:t>
            </a:r>
            <a:r>
              <a:rPr lang="en-US" sz="2857" b="1" u="sng" dirty="0" smtClean="0">
                <a:solidFill>
                  <a:srgbClr val="3366FF"/>
                </a:solidFill>
              </a:rPr>
              <a:t>A pardon which released a sinner from performing the penalty a priest imposed for sins.</a:t>
            </a:r>
          </a:p>
          <a:p>
            <a:pPr marL="1165860" lvl="2" indent="-571500">
              <a:buFont typeface="+mj-lt"/>
              <a:buAutoNum type="romanLcPeriod"/>
            </a:pPr>
            <a:r>
              <a:rPr lang="en-US" sz="2500" dirty="0" smtClean="0"/>
              <a:t>Indulgences were not supposed to affect God’s </a:t>
            </a:r>
            <a:r>
              <a:rPr lang="en-US" sz="2500" b="1" u="sng" dirty="0" smtClean="0">
                <a:solidFill>
                  <a:srgbClr val="3366FF"/>
                </a:solidFill>
              </a:rPr>
              <a:t>right to judge</a:t>
            </a:r>
          </a:p>
          <a:p>
            <a:pPr marL="1165860" lvl="2" indent="-571500">
              <a:buFont typeface="+mj-lt"/>
              <a:buAutoNum type="romanLcPeriod"/>
            </a:pPr>
            <a:r>
              <a:rPr lang="en-US" sz="2000" dirty="0" smtClean="0"/>
              <a:t>Tetzel gave people impression that they were buying their way into </a:t>
            </a:r>
            <a:r>
              <a:rPr lang="en-US" sz="2000" b="1" u="sng" dirty="0" smtClean="0">
                <a:solidFill>
                  <a:srgbClr val="3366FF"/>
                </a:solidFill>
              </a:rPr>
              <a:t>heaven</a:t>
            </a:r>
          </a:p>
          <a:p>
            <a:pPr marL="1165860" lvl="2" indent="-571500">
              <a:buFont typeface="+mj-lt"/>
              <a:buAutoNum type="romanLcPeriod"/>
            </a:pPr>
            <a:r>
              <a:rPr lang="en-US" sz="2162" dirty="0" smtClean="0"/>
              <a:t>On October 31, 1517 Martin Luther posted his </a:t>
            </a:r>
            <a:r>
              <a:rPr lang="en-US" sz="2162" b="1" u="sng" dirty="0" smtClean="0">
                <a:solidFill>
                  <a:srgbClr val="3366FF"/>
                </a:solidFill>
              </a:rPr>
              <a:t>95 Theses </a:t>
            </a:r>
            <a:r>
              <a:rPr lang="en-US" sz="2162" dirty="0" smtClean="0"/>
              <a:t>on the door of the castle church in </a:t>
            </a:r>
            <a:r>
              <a:rPr lang="en-US" sz="2162" b="1" u="sng" dirty="0" smtClean="0">
                <a:solidFill>
                  <a:srgbClr val="3366FF"/>
                </a:solidFill>
              </a:rPr>
              <a:t>Wittenberg</a:t>
            </a:r>
          </a:p>
          <a:p>
            <a:pPr marL="1165860" lvl="2" indent="-571500">
              <a:buFont typeface="+mj-lt"/>
              <a:buAutoNum type="romanLcPeriod"/>
            </a:pPr>
            <a:r>
              <a:rPr lang="en-US" sz="2200" dirty="0" smtClean="0"/>
              <a:t>The 95 Theses were </a:t>
            </a:r>
            <a:r>
              <a:rPr lang="en-US" sz="2200" b="1" u="sng" dirty="0" smtClean="0">
                <a:solidFill>
                  <a:srgbClr val="3366FF"/>
                </a:solidFill>
              </a:rPr>
              <a:t>formal</a:t>
            </a:r>
            <a:r>
              <a:rPr lang="en-US" sz="2200" dirty="0" smtClean="0"/>
              <a:t> statements attacking “</a:t>
            </a:r>
            <a:r>
              <a:rPr lang="en-US" sz="2200" b="1" u="sng" dirty="0" smtClean="0">
                <a:solidFill>
                  <a:srgbClr val="3366FF"/>
                </a:solidFill>
              </a:rPr>
              <a:t>pardon</a:t>
            </a:r>
            <a:r>
              <a:rPr lang="en-US" sz="2200" dirty="0" smtClean="0"/>
              <a:t>-merchants”</a:t>
            </a:r>
          </a:p>
          <a:p>
            <a:pPr marL="1165860" lvl="2" indent="-571500">
              <a:buFont typeface="+mj-lt"/>
              <a:buAutoNum type="romanLcPeriod"/>
            </a:pPr>
            <a:r>
              <a:rPr lang="en-US" sz="2811" dirty="0" smtClean="0"/>
              <a:t>Martin Luther’s actions began the </a:t>
            </a:r>
            <a:r>
              <a:rPr lang="en-US" sz="2811" b="1" u="sng" dirty="0" smtClean="0">
                <a:solidFill>
                  <a:srgbClr val="3366FF"/>
                </a:solidFill>
              </a:rPr>
              <a:t>Reformation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04800" y="273050"/>
            <a:ext cx="861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Lucida Calligraphy" pitchFamily="66" charset="0"/>
              </a:rPr>
              <a:t>Caricature of Pope Alexander VI by Martin Luther</a:t>
            </a:r>
            <a:r>
              <a:rPr lang="en-US" sz="3600" b="1">
                <a:solidFill>
                  <a:srgbClr val="FF0000"/>
                </a:solidFill>
                <a:latin typeface="Lucida Calligraphy" pitchFamily="66" charset="0"/>
              </a:rPr>
              <a:t>, 1545</a:t>
            </a:r>
            <a:endParaRPr lang="en-US" sz="3600" b="1" dirty="0">
              <a:solidFill>
                <a:srgbClr val="FF0000"/>
              </a:solidFill>
              <a:latin typeface="Lucida Calligraphy" pitchFamily="66" charset="0"/>
            </a:endParaRP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/>
          <a:srcRect l="23566" t="12987" r="33023" b="13142"/>
          <a:stretch>
            <a:fillRect/>
          </a:stretch>
        </p:blipFill>
        <p:spPr bwMode="auto">
          <a:xfrm>
            <a:off x="2819400" y="1600200"/>
            <a:ext cx="350520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766048" cy="990600"/>
          </a:xfrm>
        </p:spPr>
        <p:txBody>
          <a:bodyPr/>
          <a:lstStyle/>
          <a:p>
            <a:r>
              <a:rPr lang="en-US" dirty="0" smtClean="0"/>
              <a:t>Martin Luther and 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495800"/>
          </a:xfrm>
        </p:spPr>
        <p:txBody>
          <a:bodyPr/>
          <a:lstStyle/>
          <a:p>
            <a:pPr marL="514350" indent="-514350">
              <a:buFont typeface="+mj-lt"/>
              <a:buAutoNum type="alphaLcPeriod" startAt="3"/>
            </a:pPr>
            <a:r>
              <a:rPr lang="en-US" sz="2400" dirty="0" smtClean="0"/>
              <a:t>Luther’s Teachings</a:t>
            </a:r>
          </a:p>
          <a:p>
            <a:pPr marL="834390" lvl="1" indent="-514350">
              <a:buFont typeface="+mj-lt"/>
              <a:buAutoNum type="romanLcPeriod"/>
            </a:pPr>
            <a:r>
              <a:rPr lang="en-US" sz="2200" b="1" u="sng" dirty="0" smtClean="0">
                <a:solidFill>
                  <a:srgbClr val="3366FF"/>
                </a:solidFill>
              </a:rPr>
              <a:t>Good works </a:t>
            </a:r>
            <a:r>
              <a:rPr lang="en-US" sz="2200" dirty="0" smtClean="0"/>
              <a:t>not needed for salvation, a person could win salvation based on f</a:t>
            </a:r>
            <a:r>
              <a:rPr lang="en-US" sz="2200" b="1" u="sng" dirty="0" smtClean="0">
                <a:solidFill>
                  <a:srgbClr val="3366FF"/>
                </a:solidFill>
              </a:rPr>
              <a:t>aith</a:t>
            </a:r>
          </a:p>
          <a:p>
            <a:pPr marL="834390" lvl="1" indent="-514350">
              <a:buFont typeface="+mj-lt"/>
              <a:buAutoNum type="romanLcPeriod"/>
            </a:pPr>
            <a:r>
              <a:rPr lang="en-US" sz="2400" dirty="0" smtClean="0"/>
              <a:t>Church teachings should be based on </a:t>
            </a:r>
            <a:r>
              <a:rPr lang="en-US" sz="2400" b="1" u="sng" dirty="0" smtClean="0">
                <a:solidFill>
                  <a:srgbClr val="3366FF"/>
                </a:solidFill>
              </a:rPr>
              <a:t>Bible</a:t>
            </a:r>
            <a:r>
              <a:rPr lang="en-US" sz="2400" dirty="0" smtClean="0"/>
              <a:t> not </a:t>
            </a:r>
            <a:r>
              <a:rPr lang="en-US" sz="2400" b="1" u="sng" dirty="0" smtClean="0">
                <a:solidFill>
                  <a:srgbClr val="3366FF"/>
                </a:solidFill>
              </a:rPr>
              <a:t>pope</a:t>
            </a:r>
            <a:r>
              <a:rPr lang="en-US" sz="2400" dirty="0" smtClean="0"/>
              <a:t> or Church traditions which could be corrupt or false</a:t>
            </a:r>
          </a:p>
          <a:p>
            <a:pPr marL="834390" lvl="1" indent="-514350">
              <a:buFont typeface="+mj-lt"/>
              <a:buAutoNum type="romanLcPeriod"/>
            </a:pPr>
            <a:r>
              <a:rPr lang="en-US" sz="2000" dirty="0" smtClean="0"/>
              <a:t>Priests not needed to interpret the Bible because all people with faith were </a:t>
            </a:r>
            <a:r>
              <a:rPr lang="en-US" sz="2000" b="1" u="sng" dirty="0" smtClean="0">
                <a:solidFill>
                  <a:srgbClr val="3366FF"/>
                </a:solidFill>
              </a:rPr>
              <a:t>equals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28600" y="1752600"/>
            <a:ext cx="3200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Lucida Calligraphy" charset="0"/>
              </a:rPr>
              <a:t>Protestant</a:t>
            </a:r>
            <a:br>
              <a:rPr lang="en-US" sz="3600" b="1">
                <a:solidFill>
                  <a:srgbClr val="FF0000"/>
                </a:solidFill>
                <a:latin typeface="Lucida Calligraphy" charset="0"/>
              </a:rPr>
            </a:br>
            <a:r>
              <a:rPr lang="en-US" sz="3600" b="1">
                <a:solidFill>
                  <a:srgbClr val="FF0000"/>
                </a:solidFill>
                <a:latin typeface="Lucida Calligraphy" charset="0"/>
              </a:rPr>
              <a:t>Churches</a:t>
            </a:r>
            <a:br>
              <a:rPr lang="en-US" sz="3600" b="1">
                <a:solidFill>
                  <a:srgbClr val="FF0000"/>
                </a:solidFill>
                <a:latin typeface="Lucida Calligraphy" charset="0"/>
              </a:rPr>
            </a:br>
            <a:r>
              <a:rPr lang="en-US" sz="3600" b="1">
                <a:solidFill>
                  <a:srgbClr val="FF0000"/>
                </a:solidFill>
                <a:latin typeface="Lucida Calligraphy" charset="0"/>
              </a:rPr>
              <a:t>in</a:t>
            </a:r>
            <a:br>
              <a:rPr lang="en-US" sz="3600" b="1">
                <a:solidFill>
                  <a:srgbClr val="FF0000"/>
                </a:solidFill>
                <a:latin typeface="Lucida Calligraphy" charset="0"/>
              </a:rPr>
            </a:br>
            <a:r>
              <a:rPr lang="en-US" sz="3600" b="1">
                <a:solidFill>
                  <a:srgbClr val="FF0000"/>
                </a:solidFill>
                <a:latin typeface="Lucida Calligraphy" charset="0"/>
              </a:rPr>
              <a:t>France</a:t>
            </a:r>
            <a:br>
              <a:rPr lang="en-US" sz="3600" b="1">
                <a:solidFill>
                  <a:srgbClr val="FF0000"/>
                </a:solidFill>
                <a:latin typeface="Lucida Calligraphy" charset="0"/>
              </a:rPr>
            </a:br>
            <a:r>
              <a:rPr lang="en-US" sz="3600" b="1">
                <a:solidFill>
                  <a:srgbClr val="FF0000"/>
                </a:solidFill>
                <a:latin typeface="Lucida Calligraphy" charset="0"/>
              </a:rPr>
              <a:t>(Late 16</a:t>
            </a:r>
            <a:r>
              <a:rPr lang="en-US" sz="3600" b="1" baseline="30000">
                <a:solidFill>
                  <a:srgbClr val="FF0000"/>
                </a:solidFill>
                <a:latin typeface="Lucida Calligraphy" charset="0"/>
              </a:rPr>
              <a:t>c</a:t>
            </a:r>
            <a:r>
              <a:rPr lang="en-US" sz="3600" b="1">
                <a:solidFill>
                  <a:srgbClr val="FF0000"/>
                </a:solidFill>
                <a:latin typeface="Lucida Calligraphy" charset="0"/>
              </a:rPr>
              <a:t>)</a:t>
            </a:r>
            <a:endParaRPr lang="en-US" sz="3600" b="1" baseline="30000">
              <a:solidFill>
                <a:srgbClr val="FF0000"/>
              </a:solidFill>
              <a:latin typeface="Lucida Calligraphy" charset="0"/>
            </a:endParaRPr>
          </a:p>
        </p:txBody>
      </p:sp>
      <p:pic>
        <p:nvPicPr>
          <p:cNvPr id="11267" name="Picture 4" descr="Protestant Churches in France, 15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04800"/>
            <a:ext cx="5251450" cy="6324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766048" cy="990600"/>
          </a:xfrm>
        </p:spPr>
        <p:txBody>
          <a:bodyPr/>
          <a:lstStyle/>
          <a:p>
            <a:r>
              <a:rPr lang="en-US" dirty="0" smtClean="0"/>
              <a:t>Martin Luther and 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450628" y="1600200"/>
            <a:ext cx="9594628" cy="5090532"/>
          </a:xfrm>
        </p:spPr>
        <p:txBody>
          <a:bodyPr>
            <a:normAutofit fontScale="92500" lnSpcReduction="20000"/>
          </a:bodyPr>
          <a:lstStyle/>
          <a:p>
            <a:pPr marL="925830" lvl="1" indent="-514350">
              <a:buFont typeface="+mj-lt"/>
              <a:buAutoNum type="alphaLcPeriod" startAt="4"/>
            </a:pPr>
            <a:r>
              <a:rPr lang="en-US" sz="2678" dirty="0" smtClean="0"/>
              <a:t>Response to Luther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2378" dirty="0" smtClean="0"/>
              <a:t>Pope Leo X threatened Luther with </a:t>
            </a:r>
            <a:r>
              <a:rPr lang="en-US" sz="2378" b="1" u="sng" dirty="0" smtClean="0">
                <a:solidFill>
                  <a:srgbClr val="3366FF"/>
                </a:solidFill>
              </a:rPr>
              <a:t>excommunication</a:t>
            </a:r>
            <a:r>
              <a:rPr lang="en-US" sz="2378" dirty="0" smtClean="0"/>
              <a:t> if he didn’t take back his statements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2595" dirty="0" smtClean="0"/>
              <a:t>Instead of taking statements back, Luther b</a:t>
            </a:r>
            <a:r>
              <a:rPr lang="en-US" sz="2595" b="1" u="sng" dirty="0" smtClean="0">
                <a:solidFill>
                  <a:srgbClr val="3366FF"/>
                </a:solidFill>
              </a:rPr>
              <a:t>urned</a:t>
            </a:r>
            <a:r>
              <a:rPr lang="en-US" sz="2595" dirty="0" smtClean="0"/>
              <a:t> the pope’s decree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2595" dirty="0" smtClean="0"/>
              <a:t>Leo then e</a:t>
            </a:r>
            <a:r>
              <a:rPr lang="en-US" sz="2595" b="1" u="sng" dirty="0" smtClean="0">
                <a:solidFill>
                  <a:srgbClr val="3366FF"/>
                </a:solidFill>
              </a:rPr>
              <a:t>xcommunicated</a:t>
            </a:r>
            <a:r>
              <a:rPr lang="en-US" sz="2595" dirty="0" smtClean="0"/>
              <a:t> Luther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2703" dirty="0" smtClean="0"/>
              <a:t>Holy Roman Emperor </a:t>
            </a:r>
            <a:r>
              <a:rPr lang="en-US" sz="2703" b="1" u="sng" dirty="0" smtClean="0">
                <a:solidFill>
                  <a:srgbClr val="3366FF"/>
                </a:solidFill>
              </a:rPr>
              <a:t>Charles V </a:t>
            </a:r>
            <a:r>
              <a:rPr lang="en-US" sz="2703" dirty="0" smtClean="0"/>
              <a:t>(Catholic) summoned Luther to Worms in 1521 to </a:t>
            </a:r>
            <a:r>
              <a:rPr lang="en-US" sz="2703" b="1" u="sng" dirty="0" smtClean="0">
                <a:solidFill>
                  <a:srgbClr val="3366FF"/>
                </a:solidFill>
              </a:rPr>
              <a:t>recant</a:t>
            </a:r>
            <a:r>
              <a:rPr lang="en-US" sz="2703" dirty="0" smtClean="0"/>
              <a:t> (take back) his statements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2486" dirty="0" smtClean="0"/>
              <a:t>Charles issues </a:t>
            </a:r>
            <a:r>
              <a:rPr lang="en-US" sz="2486" b="1" u="sng" dirty="0" smtClean="0">
                <a:solidFill>
                  <a:srgbClr val="3366FF"/>
                </a:solidFill>
              </a:rPr>
              <a:t>Edict</a:t>
            </a:r>
            <a:r>
              <a:rPr lang="en-US" sz="2486" dirty="0" smtClean="0"/>
              <a:t> of </a:t>
            </a:r>
            <a:r>
              <a:rPr lang="en-US" sz="2486" b="1" u="sng" dirty="0" smtClean="0">
                <a:solidFill>
                  <a:srgbClr val="3366FF"/>
                </a:solidFill>
              </a:rPr>
              <a:t>Worms</a:t>
            </a:r>
            <a:r>
              <a:rPr lang="en-US" sz="2486" dirty="0" smtClean="0"/>
              <a:t> ---&gt; declared Luther an outlaw and heretic and no one was to give him f</a:t>
            </a:r>
            <a:r>
              <a:rPr lang="en-US" sz="2486" b="1" u="sng" dirty="0" smtClean="0">
                <a:solidFill>
                  <a:srgbClr val="3366FF"/>
                </a:solidFill>
              </a:rPr>
              <a:t>ood</a:t>
            </a:r>
            <a:r>
              <a:rPr lang="en-US" sz="2486" dirty="0" smtClean="0"/>
              <a:t> or s</a:t>
            </a:r>
            <a:r>
              <a:rPr lang="en-US" sz="2486" b="1" u="sng" dirty="0" smtClean="0">
                <a:solidFill>
                  <a:srgbClr val="3366FF"/>
                </a:solidFill>
              </a:rPr>
              <a:t>helter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2486" b="1" u="sng" dirty="0" smtClean="0">
                <a:solidFill>
                  <a:srgbClr val="3366FF"/>
                </a:solidFill>
              </a:rPr>
              <a:t>Frederick</a:t>
            </a:r>
            <a:r>
              <a:rPr lang="en-US" sz="2486" dirty="0" smtClean="0"/>
              <a:t> the Wise of Saxony sheltered Luther ---&gt; While there Luther translated the </a:t>
            </a:r>
            <a:r>
              <a:rPr lang="en-US" sz="2486" b="1" u="sng" dirty="0" smtClean="0">
                <a:solidFill>
                  <a:srgbClr val="3366FF"/>
                </a:solidFill>
              </a:rPr>
              <a:t>New Testament </a:t>
            </a:r>
            <a:r>
              <a:rPr lang="en-US" sz="2486" dirty="0" smtClean="0"/>
              <a:t>into </a:t>
            </a:r>
            <a:r>
              <a:rPr lang="en-US" sz="2486" b="1" u="sng" dirty="0" smtClean="0">
                <a:solidFill>
                  <a:srgbClr val="3366FF"/>
                </a:solidFill>
              </a:rPr>
              <a:t>German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In 1522 Luther returned to Wittenberg and his followers became known as </a:t>
            </a:r>
            <a:r>
              <a:rPr lang="en-US" b="1" u="sng" dirty="0" smtClean="0">
                <a:solidFill>
                  <a:srgbClr val="3366FF"/>
                </a:solidFill>
              </a:rPr>
              <a:t>Lutherans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The princes in Germany that supported  Luther banded together to </a:t>
            </a:r>
            <a:r>
              <a:rPr lang="en-US" b="1" u="sng" dirty="0" smtClean="0">
                <a:solidFill>
                  <a:srgbClr val="3366FF"/>
                </a:solidFill>
              </a:rPr>
              <a:t>protest</a:t>
            </a:r>
            <a:r>
              <a:rPr lang="en-US" dirty="0" smtClean="0"/>
              <a:t> against those who were against Luther’s ideas, became known as </a:t>
            </a:r>
            <a:r>
              <a:rPr lang="en-US" b="1" u="sng" dirty="0" smtClean="0">
                <a:solidFill>
                  <a:srgbClr val="3366FF"/>
                </a:solidFill>
              </a:rPr>
              <a:t>Protestants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436" y="0"/>
            <a:ext cx="5730750" cy="67902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6200" y="2470150"/>
            <a:ext cx="34290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>
                <a:solidFill>
                  <a:srgbClr val="FF0000"/>
                </a:solidFill>
                <a:latin typeface="Lucida Calligraphy" charset="0"/>
              </a:rPr>
              <a:t>Reformation</a:t>
            </a:r>
            <a:br>
              <a:rPr lang="en-US" sz="3400" b="1">
                <a:solidFill>
                  <a:srgbClr val="FF0000"/>
                </a:solidFill>
                <a:latin typeface="Lucida Calligraphy" charset="0"/>
              </a:rPr>
            </a:br>
            <a:r>
              <a:rPr lang="en-US" sz="3400" b="1">
                <a:solidFill>
                  <a:srgbClr val="FF0000"/>
                </a:solidFill>
                <a:latin typeface="Lucida Calligraphy" charset="0"/>
              </a:rPr>
              <a:t>Europe</a:t>
            </a:r>
            <a:br>
              <a:rPr lang="en-US" sz="3400" b="1">
                <a:solidFill>
                  <a:srgbClr val="FF0000"/>
                </a:solidFill>
                <a:latin typeface="Lucida Calligraphy" charset="0"/>
              </a:rPr>
            </a:br>
            <a:r>
              <a:rPr lang="en-US" sz="3400" b="1">
                <a:solidFill>
                  <a:srgbClr val="FF0000"/>
                </a:solidFill>
                <a:latin typeface="Lucida Calligraphy" charset="0"/>
              </a:rPr>
              <a:t>(Late 16</a:t>
            </a:r>
            <a:r>
              <a:rPr lang="en-US" sz="3400" b="1" baseline="30000">
                <a:solidFill>
                  <a:srgbClr val="FF0000"/>
                </a:solidFill>
                <a:latin typeface="Lucida Calligraphy" charset="0"/>
              </a:rPr>
              <a:t>c</a:t>
            </a:r>
            <a:r>
              <a:rPr lang="en-US" sz="3400" b="1">
                <a:solidFill>
                  <a:srgbClr val="FF0000"/>
                </a:solidFill>
                <a:latin typeface="Lucida Calligraphy" charset="0"/>
              </a:rPr>
              <a:t>)</a:t>
            </a:r>
            <a:endParaRPr lang="en-US" sz="3400" b="1" baseline="30000">
              <a:solidFill>
                <a:srgbClr val="FF0000"/>
              </a:solidFill>
              <a:latin typeface="Lucida Calligraphy" charset="0"/>
            </a:endParaRPr>
          </a:p>
        </p:txBody>
      </p:sp>
      <p:pic>
        <p:nvPicPr>
          <p:cNvPr id="13315" name="Picture 4" descr="map-Chambers-Religious Divisions at end of 16c"/>
          <p:cNvPicPr>
            <a:picLocks noChangeAspect="1" noChangeArrowheads="1"/>
          </p:cNvPicPr>
          <p:nvPr/>
        </p:nvPicPr>
        <p:blipFill>
          <a:blip r:embed="rId3">
            <a:lum bright="-12000" contrast="12000"/>
          </a:blip>
          <a:srcRect b="13333"/>
          <a:stretch>
            <a:fillRect/>
          </a:stretch>
        </p:blipFill>
        <p:spPr bwMode="auto">
          <a:xfrm>
            <a:off x="3471863" y="152400"/>
            <a:ext cx="5519737" cy="6629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900" dirty="0" smtClean="0"/>
              <a:t>Result: Because of Martin Luther’s actions, Christianity has two main branches in the Western world: </a:t>
            </a:r>
            <a:r>
              <a:rPr lang="en-US" sz="1900" b="1" u="sng" dirty="0" smtClean="0">
                <a:solidFill>
                  <a:srgbClr val="3366FF"/>
                </a:solidFill>
              </a:rPr>
              <a:t>Catholicism</a:t>
            </a:r>
            <a:r>
              <a:rPr lang="en-US" sz="1900" dirty="0" smtClean="0"/>
              <a:t> and </a:t>
            </a:r>
            <a:r>
              <a:rPr lang="en-US" sz="1900" b="1" u="sng" dirty="0" smtClean="0">
                <a:solidFill>
                  <a:srgbClr val="3366FF"/>
                </a:solidFill>
              </a:rPr>
              <a:t>Protestantism.</a:t>
            </a:r>
            <a:endParaRPr lang="en-US" sz="1900" b="1" u="sng" dirty="0">
              <a:solidFill>
                <a:srgbClr val="3366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49580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sz="3200" dirty="0" smtClean="0"/>
              <a:t>Setting the stage:</a:t>
            </a:r>
            <a:endParaRPr lang="en-US" sz="2800" dirty="0" smtClean="0"/>
          </a:p>
          <a:p>
            <a:pPr marL="880110" lvl="1" indent="-514350">
              <a:buFont typeface="+mj-lt"/>
              <a:buAutoNum type="alphaLcPeriod"/>
            </a:pPr>
            <a:r>
              <a:rPr lang="en-US" sz="2000" dirty="0" smtClean="0"/>
              <a:t>By the tenth century, the </a:t>
            </a:r>
            <a:r>
              <a:rPr lang="en-US" sz="2000" b="1" u="sng" dirty="0" smtClean="0">
                <a:solidFill>
                  <a:srgbClr val="3366FF"/>
                </a:solidFill>
              </a:rPr>
              <a:t>Roman Catholic Church </a:t>
            </a:r>
            <a:r>
              <a:rPr lang="en-US" sz="2000" dirty="0" smtClean="0"/>
              <a:t>dominated religious life in Northern and Western </a:t>
            </a:r>
            <a:r>
              <a:rPr lang="en-US" sz="2000" b="1" u="sng" dirty="0" smtClean="0">
                <a:solidFill>
                  <a:srgbClr val="3366FF"/>
                </a:solidFill>
              </a:rPr>
              <a:t>Europe.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sz="2000" dirty="0" smtClean="0"/>
              <a:t>Many people began to </a:t>
            </a:r>
            <a:r>
              <a:rPr lang="en-US" sz="2000" b="1" u="sng" dirty="0" smtClean="0">
                <a:solidFill>
                  <a:srgbClr val="3366FF"/>
                </a:solidFill>
              </a:rPr>
              <a:t>criticize</a:t>
            </a:r>
            <a:r>
              <a:rPr lang="en-US" sz="2000" dirty="0" smtClean="0"/>
              <a:t> the Church’s </a:t>
            </a:r>
            <a:r>
              <a:rPr lang="en-US" sz="2000" b="1" u="sng" dirty="0" smtClean="0">
                <a:solidFill>
                  <a:srgbClr val="3366FF"/>
                </a:solidFill>
              </a:rPr>
              <a:t>practices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sz="2000" dirty="0" smtClean="0"/>
              <a:t>People felt that Church leaders were too interested in </a:t>
            </a:r>
            <a:r>
              <a:rPr lang="en-US" sz="2000" b="1" u="sng" dirty="0" smtClean="0">
                <a:solidFill>
                  <a:srgbClr val="3366FF"/>
                </a:solidFill>
              </a:rPr>
              <a:t>worldly</a:t>
            </a:r>
            <a:r>
              <a:rPr lang="en-US" sz="2000" dirty="0" smtClean="0"/>
              <a:t> pursuits, such as gaining </a:t>
            </a:r>
            <a:r>
              <a:rPr lang="en-US" sz="2000" b="1" u="sng" dirty="0" smtClean="0">
                <a:solidFill>
                  <a:srgbClr val="3366FF"/>
                </a:solidFill>
              </a:rPr>
              <a:t>wealth</a:t>
            </a:r>
            <a:r>
              <a:rPr lang="en-US" sz="2000" dirty="0" smtClean="0"/>
              <a:t> and </a:t>
            </a:r>
            <a:r>
              <a:rPr lang="en-US" sz="2000" b="1" u="sng" dirty="0" smtClean="0">
                <a:solidFill>
                  <a:srgbClr val="3366FF"/>
                </a:solidFill>
              </a:rPr>
              <a:t>political</a:t>
            </a:r>
            <a:r>
              <a:rPr lang="en-US" sz="2000" dirty="0" smtClean="0"/>
              <a:t> power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Reformation: A movement of religious reform.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766048" cy="990600"/>
          </a:xfrm>
        </p:spPr>
        <p:txBody>
          <a:bodyPr/>
          <a:lstStyle/>
          <a:p>
            <a:r>
              <a:rPr lang="en-US" dirty="0" smtClean="0"/>
              <a:t>2. Causes of 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495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3200" dirty="0" smtClean="0"/>
              <a:t>Social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sz="2200" dirty="0" smtClean="0"/>
              <a:t>Renaissance values let to people to </a:t>
            </a:r>
            <a:r>
              <a:rPr lang="en-US" sz="2200" b="1" u="sng" dirty="0" smtClean="0">
                <a:solidFill>
                  <a:srgbClr val="3366FF"/>
                </a:solidFill>
              </a:rPr>
              <a:t>question</a:t>
            </a:r>
            <a:r>
              <a:rPr lang="en-US" sz="2200" dirty="0" smtClean="0"/>
              <a:t> the Church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sz="2200" dirty="0" smtClean="0"/>
              <a:t>The </a:t>
            </a:r>
            <a:r>
              <a:rPr lang="en-US" sz="2200" b="1" u="sng" dirty="0" smtClean="0">
                <a:solidFill>
                  <a:srgbClr val="3366FF"/>
                </a:solidFill>
              </a:rPr>
              <a:t>printing press </a:t>
            </a:r>
            <a:r>
              <a:rPr lang="en-US" sz="2200" dirty="0" smtClean="0"/>
              <a:t>helped to spread ideas critical of the Church</a:t>
            </a:r>
          </a:p>
          <a:p>
            <a:endParaRPr lang="en-US" sz="2200" dirty="0" smtClean="0"/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Political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sz="2100" b="1" u="sng" dirty="0" smtClean="0">
                <a:solidFill>
                  <a:srgbClr val="3366FF"/>
                </a:solidFill>
              </a:rPr>
              <a:t>Monarchs</a:t>
            </a:r>
            <a:r>
              <a:rPr lang="en-US" sz="2100" dirty="0" smtClean="0"/>
              <a:t> (kings) challenged the Church as the </a:t>
            </a:r>
            <a:r>
              <a:rPr lang="en-US" sz="2100" b="1" u="sng" dirty="0" smtClean="0">
                <a:solidFill>
                  <a:srgbClr val="3366FF"/>
                </a:solidFill>
              </a:rPr>
              <a:t>supreme</a:t>
            </a:r>
            <a:r>
              <a:rPr lang="en-US" sz="2100" dirty="0" smtClean="0"/>
              <a:t> power in Europe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sz="2200" dirty="0" smtClean="0"/>
              <a:t>Many leaders viewed the pope as a </a:t>
            </a:r>
            <a:r>
              <a:rPr lang="en-US" sz="2200" b="1" u="sng" dirty="0" smtClean="0">
                <a:solidFill>
                  <a:srgbClr val="3366FF"/>
                </a:solidFill>
              </a:rPr>
              <a:t>foreign ruler </a:t>
            </a:r>
            <a:r>
              <a:rPr lang="en-US" sz="2200" dirty="0" smtClean="0"/>
              <a:t>and challenged his authority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766048" cy="990600"/>
          </a:xfrm>
        </p:spPr>
        <p:txBody>
          <a:bodyPr/>
          <a:lstStyle/>
          <a:p>
            <a:r>
              <a:rPr lang="en-US" dirty="0" smtClean="0"/>
              <a:t>2. Causes of 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495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3"/>
            </a:pPr>
            <a:r>
              <a:rPr lang="en-US" sz="3200" dirty="0" smtClean="0"/>
              <a:t>Economic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sz="2100" dirty="0" smtClean="0"/>
              <a:t>European princes and kings were </a:t>
            </a:r>
            <a:r>
              <a:rPr lang="en-US" sz="2100" b="1" u="sng" dirty="0" smtClean="0">
                <a:solidFill>
                  <a:srgbClr val="3366FF"/>
                </a:solidFill>
              </a:rPr>
              <a:t>jealous</a:t>
            </a:r>
            <a:r>
              <a:rPr lang="en-US" sz="2100" dirty="0" smtClean="0"/>
              <a:t> of the Church’s </a:t>
            </a:r>
            <a:r>
              <a:rPr lang="en-US" sz="2100" b="1" u="sng" dirty="0" smtClean="0">
                <a:solidFill>
                  <a:srgbClr val="3366FF"/>
                </a:solidFill>
              </a:rPr>
              <a:t>wealth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sz="2100" dirty="0" smtClean="0"/>
              <a:t>Merchants and others resented having to pay taxes to the Church</a:t>
            </a:r>
          </a:p>
          <a:p>
            <a:endParaRPr lang="en-US" sz="2100" dirty="0" smtClean="0"/>
          </a:p>
          <a:p>
            <a:pPr marL="514350" indent="-514350">
              <a:buFont typeface="+mj-lt"/>
              <a:buAutoNum type="alphaLcPeriod" startAt="3"/>
            </a:pPr>
            <a:r>
              <a:rPr lang="en-US" sz="3000" dirty="0" smtClean="0"/>
              <a:t>Religious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sz="2100" dirty="0" smtClean="0"/>
              <a:t>Some Church leaders had become </a:t>
            </a:r>
            <a:r>
              <a:rPr lang="en-US" sz="2100" b="1" u="sng" dirty="0" smtClean="0">
                <a:solidFill>
                  <a:srgbClr val="3366FF"/>
                </a:solidFill>
              </a:rPr>
              <a:t>worldly</a:t>
            </a:r>
            <a:r>
              <a:rPr lang="en-US" sz="2100" dirty="0" smtClean="0"/>
              <a:t> (secular) and </a:t>
            </a:r>
            <a:r>
              <a:rPr lang="en-US" sz="2100" b="1" u="sng" dirty="0" smtClean="0">
                <a:solidFill>
                  <a:srgbClr val="3366FF"/>
                </a:solidFill>
              </a:rPr>
              <a:t>corrupt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sz="2100" dirty="0" smtClean="0"/>
              <a:t>Many people found Church practices such as </a:t>
            </a:r>
            <a:r>
              <a:rPr lang="en-US" sz="2100" b="1" u="sng" dirty="0" smtClean="0">
                <a:solidFill>
                  <a:srgbClr val="3366FF"/>
                </a:solidFill>
              </a:rPr>
              <a:t>indulgences</a:t>
            </a:r>
            <a:r>
              <a:rPr lang="en-US" sz="2100" dirty="0" smtClean="0"/>
              <a:t> as unacceptable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766048" cy="990600"/>
          </a:xfrm>
        </p:spPr>
        <p:txBody>
          <a:bodyPr/>
          <a:lstStyle/>
          <a:p>
            <a:r>
              <a:rPr lang="en-US" dirty="0" smtClean="0"/>
              <a:t>2. Causes of 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394918" cy="4495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3200" dirty="0" smtClean="0"/>
              <a:t>Other examples: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sz="2200" dirty="0" smtClean="0"/>
              <a:t>Pope Alexander VI admitted that he had </a:t>
            </a:r>
            <a:r>
              <a:rPr lang="en-US" sz="2200" b="1" u="sng" dirty="0" smtClean="0">
                <a:solidFill>
                  <a:srgbClr val="3366FF"/>
                </a:solidFill>
              </a:rPr>
              <a:t>fathered several children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sz="2200" dirty="0" smtClean="0"/>
              <a:t>Many priests and monks were poorly </a:t>
            </a:r>
            <a:r>
              <a:rPr lang="en-US" sz="2200" b="1" u="sng" dirty="0" smtClean="0">
                <a:solidFill>
                  <a:srgbClr val="3366FF"/>
                </a:solidFill>
              </a:rPr>
              <a:t>educated</a:t>
            </a:r>
            <a:r>
              <a:rPr lang="en-US" sz="2200" dirty="0" smtClean="0"/>
              <a:t> and couldn’t </a:t>
            </a:r>
            <a:r>
              <a:rPr lang="en-US" sz="2200" b="1" u="sng" dirty="0" smtClean="0">
                <a:solidFill>
                  <a:srgbClr val="3366FF"/>
                </a:solidFill>
              </a:rPr>
              <a:t>teach</a:t>
            </a:r>
            <a:r>
              <a:rPr lang="en-US" sz="2200" dirty="0" smtClean="0"/>
              <a:t> people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sz="2200" dirty="0" smtClean="0"/>
              <a:t>Other clergy </a:t>
            </a:r>
            <a:r>
              <a:rPr lang="en-US" sz="2200" b="1" u="sng" dirty="0" smtClean="0">
                <a:solidFill>
                  <a:srgbClr val="3366FF"/>
                </a:solidFill>
              </a:rPr>
              <a:t>married</a:t>
            </a:r>
            <a:r>
              <a:rPr lang="en-US" sz="2200" dirty="0" smtClean="0"/>
              <a:t>, drank, or </a:t>
            </a:r>
            <a:r>
              <a:rPr lang="en-US" sz="2200" b="1" u="sng" dirty="0" smtClean="0">
                <a:solidFill>
                  <a:srgbClr val="3366FF"/>
                </a:solidFill>
              </a:rPr>
              <a:t>gambled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sz="2200" dirty="0" smtClean="0"/>
              <a:t>Simony, Lay investiture, and the age old division of Church vs. State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Martin Luther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57" y="1527150"/>
            <a:ext cx="4958931" cy="53308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766048" cy="9906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Martin Luther and 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1" y="1600200"/>
            <a:ext cx="9381263" cy="449580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3"/>
            </a:pPr>
            <a:r>
              <a:rPr lang="en-US" sz="3200" dirty="0" smtClean="0"/>
              <a:t>Luther Challenges the Church</a:t>
            </a:r>
          </a:p>
          <a:p>
            <a:pPr marL="834390" lvl="1" indent="-514350">
              <a:buFont typeface="+mj-lt"/>
              <a:buAutoNum type="alphaLcPeriod"/>
            </a:pPr>
            <a:r>
              <a:rPr lang="en-US" dirty="0" smtClean="0"/>
              <a:t>Martin Luther</a:t>
            </a:r>
          </a:p>
          <a:p>
            <a:pPr marL="1108710" lvl="2" indent="-514350">
              <a:buFont typeface="+mj-lt"/>
              <a:buAutoNum type="romanLcPeriod"/>
            </a:pPr>
            <a:r>
              <a:rPr lang="en-US" sz="1900" dirty="0" smtClean="0"/>
              <a:t>Parents wanted him to be a </a:t>
            </a:r>
            <a:r>
              <a:rPr lang="en-US" sz="1900" b="1" u="sng" dirty="0" smtClean="0">
                <a:solidFill>
                  <a:srgbClr val="3366FF"/>
                </a:solidFill>
              </a:rPr>
              <a:t>lawyer</a:t>
            </a:r>
            <a:r>
              <a:rPr lang="en-US" sz="1900" dirty="0" smtClean="0"/>
              <a:t>, became a </a:t>
            </a:r>
            <a:r>
              <a:rPr lang="en-US" sz="1900" b="1" u="sng" dirty="0" smtClean="0">
                <a:solidFill>
                  <a:srgbClr val="3366FF"/>
                </a:solidFill>
              </a:rPr>
              <a:t>monk</a:t>
            </a:r>
            <a:r>
              <a:rPr lang="en-US" sz="1900" dirty="0" smtClean="0"/>
              <a:t> and </a:t>
            </a:r>
            <a:r>
              <a:rPr lang="en-US" sz="1900" b="1" u="sng" dirty="0" smtClean="0">
                <a:solidFill>
                  <a:srgbClr val="3366FF"/>
                </a:solidFill>
              </a:rPr>
              <a:t>teacher</a:t>
            </a:r>
            <a:r>
              <a:rPr lang="en-US" sz="1900" dirty="0" smtClean="0"/>
              <a:t> instead</a:t>
            </a:r>
          </a:p>
          <a:p>
            <a:pPr marL="1108710" lvl="2" indent="-514350">
              <a:buFont typeface="+mj-lt"/>
              <a:buAutoNum type="romanLcPeriod"/>
            </a:pPr>
            <a:r>
              <a:rPr lang="en-US" sz="2200" dirty="0" smtClean="0"/>
              <a:t>Taught scripture at University of </a:t>
            </a:r>
            <a:r>
              <a:rPr lang="en-US" sz="2200" b="1" u="sng" dirty="0" smtClean="0">
                <a:solidFill>
                  <a:srgbClr val="3366FF"/>
                </a:solidFill>
              </a:rPr>
              <a:t>Wittenberg</a:t>
            </a:r>
            <a:r>
              <a:rPr lang="en-US" sz="2200" dirty="0" smtClean="0"/>
              <a:t> in German state of </a:t>
            </a:r>
            <a:r>
              <a:rPr lang="en-US" sz="2200" b="1" u="sng" dirty="0" smtClean="0">
                <a:solidFill>
                  <a:srgbClr val="3366FF"/>
                </a:solidFill>
              </a:rPr>
              <a:t>Saxony</a:t>
            </a:r>
          </a:p>
          <a:p>
            <a:pPr marL="1108710" lvl="2" indent="-514350">
              <a:buFont typeface="+mj-lt"/>
              <a:buAutoNum type="romanLcPeriod"/>
            </a:pPr>
            <a:r>
              <a:rPr lang="en-US" sz="2200" dirty="0" smtClean="0"/>
              <a:t>His 95 Theses began the </a:t>
            </a:r>
            <a:r>
              <a:rPr lang="en-US" sz="2200" b="1" u="sng" dirty="0" smtClean="0">
                <a:solidFill>
                  <a:srgbClr val="3366FF"/>
                </a:solidFill>
              </a:rPr>
              <a:t>Reformation</a:t>
            </a:r>
          </a:p>
          <a:p>
            <a:pPr marL="1108710" lvl="2" indent="-514350">
              <a:buFont typeface="+mj-lt"/>
              <a:buAutoNum type="romanLcPeriod"/>
            </a:pPr>
            <a:r>
              <a:rPr lang="en-US" sz="2200" dirty="0" smtClean="0"/>
              <a:t>Martin Luther believed it was ok for clergy to</a:t>
            </a:r>
            <a:r>
              <a:rPr lang="en-US" sz="2200" b="1" dirty="0" smtClean="0">
                <a:solidFill>
                  <a:srgbClr val="3366FF"/>
                </a:solidFill>
              </a:rPr>
              <a:t> </a:t>
            </a:r>
            <a:r>
              <a:rPr lang="en-US" sz="2200" b="1" u="sng" dirty="0" smtClean="0">
                <a:solidFill>
                  <a:srgbClr val="3366FF"/>
                </a:solidFill>
              </a:rPr>
              <a:t>marry</a:t>
            </a:r>
            <a:r>
              <a:rPr lang="en-US" sz="2200" b="1" dirty="0" smtClean="0">
                <a:solidFill>
                  <a:srgbClr val="3366FF"/>
                </a:solidFill>
              </a:rPr>
              <a:t> </a:t>
            </a:r>
            <a:r>
              <a:rPr lang="en-US" sz="2200" dirty="0" smtClean="0"/>
              <a:t>and he did so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826" y="0"/>
            <a:ext cx="6861492" cy="686635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180</TotalTime>
  <Words>642</Words>
  <Application>Microsoft Macintosh PowerPoint</Application>
  <PresentationFormat>On-screen Show (4:3)</PresentationFormat>
  <Paragraphs>70</Paragraphs>
  <Slides>17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Median</vt:lpstr>
      <vt:lpstr>The REformation</vt:lpstr>
      <vt:lpstr>The Reformation</vt:lpstr>
      <vt:lpstr>The Reformation</vt:lpstr>
      <vt:lpstr>2. Causes of The Reformation</vt:lpstr>
      <vt:lpstr>2. Causes of The Reformation</vt:lpstr>
      <vt:lpstr>2. Causes of The Reformation</vt:lpstr>
      <vt:lpstr>Martin Luther</vt:lpstr>
      <vt:lpstr>Martin Luther and the Reformation</vt:lpstr>
      <vt:lpstr>Slide 9</vt:lpstr>
      <vt:lpstr>Martin Luther and the Reformation</vt:lpstr>
      <vt:lpstr>Slide 11</vt:lpstr>
      <vt:lpstr>Martin Luther and the Reformation</vt:lpstr>
      <vt:lpstr>Slide 13</vt:lpstr>
      <vt:lpstr>Martin Luther and the Reformation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REformation</dc:title>
  <dc:creator>Karl Sagan</dc:creator>
  <cp:lastModifiedBy>Karl Sagan</cp:lastModifiedBy>
  <cp:revision>8</cp:revision>
  <dcterms:created xsi:type="dcterms:W3CDTF">2011-03-20T22:04:24Z</dcterms:created>
  <dcterms:modified xsi:type="dcterms:W3CDTF">2011-03-20T23:44:59Z</dcterms:modified>
</cp:coreProperties>
</file>