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00"/>
  </p:normalViewPr>
  <p:slideViewPr>
    <p:cSldViewPr snapToGrid="0" snapToObjects="1">
      <p:cViewPr varScale="1">
        <p:scale>
          <a:sx n="93" d="100"/>
          <a:sy n="93" d="100"/>
        </p:scale>
        <p:origin x="176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2/11/19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2/11/19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2/11/19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2/11/19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2/11/19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2/11/19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2/11/19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2/11/19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10" y="2761794"/>
            <a:ext cx="4847038" cy="1599722"/>
          </a:xfrm>
        </p:spPr>
        <p:txBody>
          <a:bodyPr anchor="t"/>
          <a:lstStyle/>
          <a:p>
            <a:r>
              <a:rPr lang="en-US" dirty="0" smtClean="0"/>
              <a:t>Photosynthesis</a:t>
            </a:r>
            <a:br>
              <a:rPr lang="en-US" dirty="0" smtClean="0"/>
            </a:br>
            <a:r>
              <a:rPr lang="en-US" dirty="0" smtClean="0"/>
              <a:t>&amp; </a:t>
            </a:r>
            <a:br>
              <a:rPr lang="en-US" dirty="0" smtClean="0"/>
            </a:br>
            <a:r>
              <a:rPr lang="en-US" dirty="0" smtClean="0"/>
              <a:t>Cellular Respiration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This Week’s Unit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0657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2945496" y="2497799"/>
            <a:ext cx="5380220" cy="2951473"/>
          </a:xfrm>
        </p:spPr>
        <p:txBody>
          <a:bodyPr anchor="t"/>
          <a:lstStyle/>
          <a:p>
            <a:r>
              <a:rPr lang="en-US" sz="4000" dirty="0" smtClean="0"/>
              <a:t>Stage 1- Light Dependent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Stage 2 – Calvin Cycle (Light Independent)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#9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64" y="354832"/>
            <a:ext cx="3587477" cy="333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69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51149" y="2687120"/>
            <a:ext cx="4847038" cy="2877979"/>
          </a:xfrm>
        </p:spPr>
        <p:txBody>
          <a:bodyPr anchor="t"/>
          <a:lstStyle/>
          <a:p>
            <a:r>
              <a:rPr lang="en-US" dirty="0" smtClean="0"/>
              <a:t>Sun</a:t>
            </a:r>
            <a:br>
              <a:rPr lang="en-US" dirty="0" smtClean="0"/>
            </a:br>
            <a:r>
              <a:rPr lang="en-US" dirty="0" smtClean="0"/>
              <a:t>Water (H</a:t>
            </a:r>
            <a:r>
              <a:rPr lang="en-US" sz="3200" dirty="0" smtClean="0"/>
              <a:t>2</a:t>
            </a:r>
            <a:r>
              <a:rPr lang="en-US" dirty="0" smtClean="0"/>
              <a:t>0)</a:t>
            </a:r>
            <a:br>
              <a:rPr lang="en-US" dirty="0" smtClean="0"/>
            </a:br>
            <a:r>
              <a:rPr lang="en-US" dirty="0" smtClean="0"/>
              <a:t>CO</a:t>
            </a:r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660638" y="3919852"/>
            <a:ext cx="2452736" cy="225849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#10</a:t>
            </a:r>
          </a:p>
          <a:p>
            <a:r>
              <a:rPr lang="en-US" sz="2000" dirty="0" smtClean="0"/>
              <a:t>Remember PLANTS need CO2.  </a:t>
            </a:r>
          </a:p>
          <a:p>
            <a:r>
              <a:rPr lang="en-US" sz="2000" dirty="0" smtClean="0"/>
              <a:t>WE need O2!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88" y="429703"/>
            <a:ext cx="3270624" cy="304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42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133399" y="2718494"/>
            <a:ext cx="5213660" cy="3022556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Oxygen (O2)</a:t>
            </a:r>
            <a:br>
              <a:rPr lang="en-US" dirty="0" smtClean="0"/>
            </a:br>
            <a:r>
              <a:rPr lang="en-US" dirty="0" smtClean="0"/>
              <a:t>Glucose (C</a:t>
            </a:r>
            <a:r>
              <a:rPr lang="en-US" sz="3200" dirty="0" smtClean="0"/>
              <a:t>6</a:t>
            </a:r>
            <a:r>
              <a:rPr lang="en-US" dirty="0" smtClean="0"/>
              <a:t>H</a:t>
            </a:r>
            <a:r>
              <a:rPr lang="en-US" sz="3200" dirty="0" smtClean="0"/>
              <a:t>12</a:t>
            </a:r>
            <a:r>
              <a:rPr lang="en-US" dirty="0" smtClean="0"/>
              <a:t>O</a:t>
            </a:r>
            <a:r>
              <a:rPr lang="en-US" sz="3200" dirty="0" smtClean="0"/>
              <a:t>6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#11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64" y="371112"/>
            <a:ext cx="3431888" cy="319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00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sz="3200" dirty="0" smtClean="0"/>
              <a:t>6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sz="3200" dirty="0" smtClean="0"/>
              <a:t>12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sz="3200" dirty="0" smtClean="0"/>
              <a:t>6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73113" y="3957355"/>
            <a:ext cx="2452736" cy="165337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#12</a:t>
            </a:r>
          </a:p>
          <a:p>
            <a:r>
              <a:rPr lang="en-US" sz="2000" dirty="0" smtClean="0"/>
              <a:t>Remember CHO?</a:t>
            </a:r>
          </a:p>
          <a:p>
            <a:r>
              <a:rPr lang="en-US" sz="2000" dirty="0" smtClean="0"/>
              <a:t>Sugar is a carbohydrate!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7848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2988535" y="2696633"/>
            <a:ext cx="5393791" cy="2878739"/>
          </a:xfrm>
        </p:spPr>
        <p:txBody>
          <a:bodyPr anchor="t"/>
          <a:lstStyle/>
          <a:p>
            <a:r>
              <a:rPr lang="en-US" sz="4000" dirty="0" smtClean="0"/>
              <a:t>1 – Glycolysis</a:t>
            </a:r>
            <a:br>
              <a:rPr lang="en-US" sz="4000" dirty="0" smtClean="0"/>
            </a:br>
            <a:r>
              <a:rPr lang="en-US" sz="4000" dirty="0" smtClean="0"/>
              <a:t>2 – Krebs Cycle</a:t>
            </a:r>
            <a:br>
              <a:rPr lang="en-US" sz="4000" dirty="0" smtClean="0"/>
            </a:br>
            <a:r>
              <a:rPr lang="en-US" sz="4000" dirty="0" smtClean="0"/>
              <a:t> 3 – ETC </a:t>
            </a:r>
            <a:br>
              <a:rPr lang="en-US" sz="4000" dirty="0" smtClean="0"/>
            </a:br>
            <a:r>
              <a:rPr lang="en-US" sz="3600" dirty="0" smtClean="0"/>
              <a:t>(electron transport chain)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53156" y="3941824"/>
            <a:ext cx="2452736" cy="15635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#13</a:t>
            </a:r>
          </a:p>
          <a:p>
            <a:r>
              <a:rPr lang="en-US" sz="2000" dirty="0" smtClean="0"/>
              <a:t>Krebs can also be called </a:t>
            </a:r>
          </a:p>
          <a:p>
            <a:r>
              <a:rPr lang="en-US" sz="2000" dirty="0" smtClean="0"/>
              <a:t>citric acid cycle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76" y="192812"/>
            <a:ext cx="3959411" cy="293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60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2968137" y="2696024"/>
            <a:ext cx="5489249" cy="3048348"/>
          </a:xfrm>
        </p:spPr>
        <p:txBody>
          <a:bodyPr anchor="t"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Glucose- (C</a:t>
            </a:r>
            <a:r>
              <a:rPr lang="en-US" sz="3200" dirty="0" smtClean="0"/>
              <a:t>6</a:t>
            </a:r>
            <a:r>
              <a:rPr lang="en-US" sz="4000" dirty="0" smtClean="0"/>
              <a:t>H</a:t>
            </a:r>
            <a:r>
              <a:rPr lang="en-US" sz="3200" dirty="0" smtClean="0"/>
              <a:t>12</a:t>
            </a:r>
            <a:r>
              <a:rPr lang="en-US" sz="4000" dirty="0"/>
              <a:t>O</a:t>
            </a:r>
            <a:r>
              <a:rPr lang="en-US" sz="3200" dirty="0" smtClean="0"/>
              <a:t>6</a:t>
            </a:r>
            <a:r>
              <a:rPr lang="en-US" sz="4000" dirty="0" smtClean="0"/>
              <a:t>)</a:t>
            </a:r>
            <a:br>
              <a:rPr lang="en-US" sz="4000" dirty="0" smtClean="0"/>
            </a:br>
            <a:r>
              <a:rPr lang="en-US" sz="4000" dirty="0" smtClean="0"/>
              <a:t>Oxygen – (O</a:t>
            </a:r>
            <a:r>
              <a:rPr lang="en-US" sz="3200" dirty="0" smtClean="0"/>
              <a:t>2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#14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52" y="445247"/>
            <a:ext cx="5569452" cy="323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42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100136" y="2661457"/>
            <a:ext cx="5224532" cy="307182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CO2</a:t>
            </a:r>
            <a:br>
              <a:rPr lang="en-US" dirty="0" smtClean="0"/>
            </a:br>
            <a:r>
              <a:rPr lang="en-US" dirty="0" smtClean="0"/>
              <a:t>H2O</a:t>
            </a:r>
            <a:br>
              <a:rPr lang="en-US" dirty="0" smtClean="0"/>
            </a:br>
            <a:r>
              <a:rPr lang="en-US" dirty="0" smtClean="0"/>
              <a:t>ATP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#15</a:t>
            </a:r>
          </a:p>
          <a:p>
            <a:r>
              <a:rPr lang="en-US" sz="2000" dirty="0" smtClean="0"/>
              <a:t>36 ATP total!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0" y="265952"/>
            <a:ext cx="5157281" cy="299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68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r>
              <a:rPr lang="en-US" dirty="0" smtClean="0"/>
              <a:t>Aerobic</a:t>
            </a:r>
            <a:br>
              <a:rPr lang="en-US" dirty="0" smtClean="0"/>
            </a:br>
            <a:r>
              <a:rPr lang="en-US" dirty="0" smtClean="0"/>
              <a:t>respiration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#16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41" y="391200"/>
            <a:ext cx="5588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31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r>
              <a:rPr lang="en-US" dirty="0" smtClean="0"/>
              <a:t>Anaerobic respiration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#17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77" y="276412"/>
            <a:ext cx="5588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61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49922" y="2769965"/>
            <a:ext cx="4847038" cy="2735633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Bacteria</a:t>
            </a:r>
            <a:br>
              <a:rPr lang="en-US" dirty="0" smtClean="0"/>
            </a:br>
            <a:r>
              <a:rPr lang="en-US" dirty="0" smtClean="0"/>
              <a:t>Yeast</a:t>
            </a:r>
            <a:br>
              <a:rPr lang="en-US" dirty="0" smtClean="0"/>
            </a:br>
            <a:r>
              <a:rPr lang="en-US" dirty="0" smtClean="0"/>
              <a:t>Muscle cells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#18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275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Photosynthesis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Flashcard #1</a:t>
            </a:r>
          </a:p>
          <a:p>
            <a:endParaRPr lang="en-US" sz="2000" dirty="0"/>
          </a:p>
          <a:p>
            <a:r>
              <a:rPr lang="en-US" sz="2000" dirty="0" smtClean="0"/>
              <a:t>Only in plants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64" y="168979"/>
            <a:ext cx="5395360" cy="317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38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097750" y="2710082"/>
            <a:ext cx="5214726" cy="3019432"/>
          </a:xfrm>
        </p:spPr>
        <p:txBody>
          <a:bodyPr anchor="t"/>
          <a:lstStyle/>
          <a:p>
            <a:r>
              <a:rPr lang="en-US" dirty="0" smtClean="0"/>
              <a:t>Beer/wine</a:t>
            </a:r>
            <a:br>
              <a:rPr lang="en-US" dirty="0" smtClean="0"/>
            </a:br>
            <a:r>
              <a:rPr lang="en-US" dirty="0" smtClean="0"/>
              <a:t>Bread</a:t>
            </a:r>
            <a:br>
              <a:rPr lang="en-US" dirty="0" smtClean="0"/>
            </a:br>
            <a:r>
              <a:rPr lang="en-US" dirty="0" smtClean="0"/>
              <a:t>Yogurt</a:t>
            </a:r>
            <a:br>
              <a:rPr lang="en-US" dirty="0" smtClean="0"/>
            </a:br>
            <a:r>
              <a:rPr lang="en-US" dirty="0" smtClean="0"/>
              <a:t>Muscle cramps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#19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2016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107616" y="2744869"/>
            <a:ext cx="5356512" cy="2859193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Stage 1 – Glycolysis</a:t>
            </a:r>
            <a:br>
              <a:rPr lang="en-US" dirty="0" smtClean="0"/>
            </a:br>
            <a:r>
              <a:rPr lang="en-US" dirty="0" smtClean="0"/>
              <a:t>Stage 2 - Krebs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#20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64" y="224118"/>
            <a:ext cx="5588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87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134185" y="2621033"/>
            <a:ext cx="5221195" cy="286312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Only stage 3</a:t>
            </a:r>
            <a:br>
              <a:rPr lang="en-US" dirty="0" smtClean="0"/>
            </a:br>
            <a:r>
              <a:rPr lang="en-US" dirty="0" smtClean="0"/>
              <a:t>ETC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#21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74" y="224118"/>
            <a:ext cx="5588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03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135008" y="2730749"/>
            <a:ext cx="5346339" cy="2305887"/>
          </a:xfrm>
        </p:spPr>
        <p:txBody>
          <a:bodyPr anchor="t"/>
          <a:lstStyle/>
          <a:p>
            <a:r>
              <a:rPr lang="en-US" dirty="0" smtClean="0"/>
              <a:t>1-Alcoholic fermentation</a:t>
            </a:r>
            <a:br>
              <a:rPr lang="en-US" dirty="0" smtClean="0"/>
            </a:br>
            <a:r>
              <a:rPr lang="en-US" dirty="0" smtClean="0"/>
              <a:t>2-Lactic acid fermentation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#22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5837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Alcohol</a:t>
            </a:r>
            <a:br>
              <a:rPr lang="en-US" dirty="0" smtClean="0"/>
            </a:br>
            <a:r>
              <a:rPr lang="en-US" dirty="0" smtClean="0"/>
              <a:t>CO2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#23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64" y="836706"/>
            <a:ext cx="7009351" cy="23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40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Lactic acid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#24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2624"/>
            <a:ext cx="5446059" cy="338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71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r>
              <a:rPr lang="en-US" dirty="0" smtClean="0"/>
              <a:t>Energy</a:t>
            </a:r>
            <a:br>
              <a:rPr lang="en-US" dirty="0" smtClean="0"/>
            </a:br>
            <a:r>
              <a:rPr lang="en-US" dirty="0" smtClean="0"/>
              <a:t>ATP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#25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6576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166704" y="2792629"/>
            <a:ext cx="5296496" cy="2244887"/>
          </a:xfrm>
        </p:spPr>
        <p:txBody>
          <a:bodyPr anchor="t"/>
          <a:lstStyle/>
          <a:p>
            <a:r>
              <a:rPr lang="en-US" dirty="0"/>
              <a:t>l</a:t>
            </a:r>
            <a:r>
              <a:rPr lang="en-US" smtClean="0"/>
              <a:t>ight </a:t>
            </a:r>
            <a:r>
              <a:rPr lang="en-US" dirty="0" smtClean="0"/>
              <a:t>energy</a:t>
            </a:r>
            <a:br>
              <a:rPr lang="en-US" dirty="0" smtClean="0"/>
            </a:br>
            <a:r>
              <a:rPr lang="en-US" dirty="0" smtClean="0"/>
              <a:t>chemical energy</a:t>
            </a:r>
            <a:br>
              <a:rPr lang="en-US" dirty="0" smtClean="0"/>
            </a:br>
            <a:r>
              <a:rPr lang="en-US" dirty="0" smtClean="0"/>
              <a:t>kinetic energy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#26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9126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r>
              <a:rPr lang="en-US" dirty="0" smtClean="0"/>
              <a:t>Cellular Respiration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#27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2208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6290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r>
              <a:rPr lang="en-US" dirty="0" smtClean="0"/>
              <a:t>Cellular respiration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26098" y="4007243"/>
            <a:ext cx="2452736" cy="14730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#2</a:t>
            </a:r>
          </a:p>
          <a:p>
            <a:r>
              <a:rPr lang="en-US" sz="2000" dirty="0" smtClean="0"/>
              <a:t>Happens in both plants &amp; animals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29" y="229567"/>
            <a:ext cx="3864493" cy="311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99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3372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Chloroplast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606519" y="3909817"/>
            <a:ext cx="2452736" cy="195078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#3</a:t>
            </a:r>
          </a:p>
          <a:p>
            <a:r>
              <a:rPr lang="en-US" sz="2000" dirty="0" smtClean="0"/>
              <a:t>In plants only</a:t>
            </a:r>
          </a:p>
          <a:p>
            <a:endParaRPr lang="en-US" sz="2000" dirty="0" smtClean="0"/>
          </a:p>
          <a:p>
            <a:r>
              <a:rPr lang="en-US" sz="2000" dirty="0" smtClean="0"/>
              <a:t>* Most chloroplasts are located in the leaves.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22" y="402822"/>
            <a:ext cx="6529294" cy="290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86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Mitochondria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49708" y="4055310"/>
            <a:ext cx="2452736" cy="1315707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#4</a:t>
            </a:r>
          </a:p>
          <a:p>
            <a:r>
              <a:rPr lang="en-US" sz="2000" dirty="0" smtClean="0"/>
              <a:t>Both plants &amp; animals have mitochondria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588" y="192770"/>
            <a:ext cx="3511176" cy="351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95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74550" y="2771253"/>
            <a:ext cx="4847038" cy="2264435"/>
          </a:xfrm>
        </p:spPr>
        <p:txBody>
          <a:bodyPr anchor="t"/>
          <a:lstStyle/>
          <a:p>
            <a:r>
              <a:rPr lang="en-US" dirty="0" smtClean="0"/>
              <a:t>ATP</a:t>
            </a:r>
            <a:br>
              <a:rPr lang="en-US" dirty="0" smtClean="0"/>
            </a:br>
            <a:r>
              <a:rPr lang="en-US" dirty="0" smtClean="0"/>
              <a:t>Adenosine Triphosphate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473272" y="4054300"/>
            <a:ext cx="2452736" cy="1040845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#5</a:t>
            </a:r>
          </a:p>
          <a:p>
            <a:r>
              <a:rPr lang="en-US" sz="2000" dirty="0" smtClean="0"/>
              <a:t>Tip! The prefix “tri” means 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0934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72751" y="2805566"/>
            <a:ext cx="4847038" cy="2230028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Adenine</a:t>
            </a:r>
            <a:br>
              <a:rPr lang="en-US" dirty="0" smtClean="0"/>
            </a:br>
            <a:r>
              <a:rPr lang="en-US" dirty="0" smtClean="0"/>
              <a:t>3 phosphates</a:t>
            </a:r>
            <a:br>
              <a:rPr lang="en-US" dirty="0" smtClean="0"/>
            </a:br>
            <a:r>
              <a:rPr lang="en-US" dirty="0" smtClean="0"/>
              <a:t>Sugar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#6</a:t>
            </a:r>
          </a:p>
          <a:p>
            <a:r>
              <a:rPr lang="en-US" sz="2000" dirty="0" smtClean="0"/>
              <a:t>House, 3 pools, driveway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02" y="292209"/>
            <a:ext cx="4852147" cy="316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72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2806617"/>
            <a:ext cx="4847038" cy="1599722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…the 3</a:t>
            </a:r>
            <a:r>
              <a:rPr lang="en-US" baseline="30000" dirty="0" smtClean="0"/>
              <a:t>rd</a:t>
            </a:r>
            <a:r>
              <a:rPr lang="en-US" dirty="0" smtClean="0"/>
              <a:t> phosphate pops off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35164" y="3937477"/>
            <a:ext cx="2452736" cy="143561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#7</a:t>
            </a:r>
          </a:p>
          <a:p>
            <a:r>
              <a:rPr lang="en-US" sz="2000" dirty="0" smtClean="0"/>
              <a:t>A bond is broken and energy is released.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35" y="473261"/>
            <a:ext cx="5229176" cy="275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54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40607" y="2734269"/>
            <a:ext cx="4847038" cy="2984270"/>
          </a:xfrm>
        </p:spPr>
        <p:txBody>
          <a:bodyPr anchor="t"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A house (sugar)</a:t>
            </a:r>
            <a:br>
              <a:rPr lang="en-US" sz="4000" dirty="0" smtClean="0"/>
            </a:br>
            <a:r>
              <a:rPr lang="en-US" sz="4000" dirty="0" smtClean="0"/>
              <a:t>2 pools (phosphates)</a:t>
            </a:r>
            <a:br>
              <a:rPr lang="en-US" sz="4000" dirty="0" smtClean="0"/>
            </a:br>
            <a:r>
              <a:rPr lang="en-US" sz="4000" dirty="0" smtClean="0"/>
              <a:t>A driveway (adenine)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23923" y="3894991"/>
            <a:ext cx="2452736" cy="148017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#8</a:t>
            </a:r>
          </a:p>
          <a:p>
            <a:r>
              <a:rPr lang="en-US" sz="2000" dirty="0" smtClean="0"/>
              <a:t>Tip~ </a:t>
            </a:r>
          </a:p>
          <a:p>
            <a:r>
              <a:rPr lang="en-US" sz="2000" dirty="0" smtClean="0"/>
              <a:t>The prefix “di” means 2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09" y="268941"/>
            <a:ext cx="3703246" cy="298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574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117</TotalTime>
  <Words>171</Words>
  <Application>Microsoft Macintosh PowerPoint</Application>
  <PresentationFormat>On-screen Show (4:3)</PresentationFormat>
  <Paragraphs>75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Bradley Hand ITC TT-Bold</vt:lpstr>
      <vt:lpstr>Cambria</vt:lpstr>
      <vt:lpstr>Rage Italic</vt:lpstr>
      <vt:lpstr>Sketchbook</vt:lpstr>
      <vt:lpstr>Photosynthesis &amp;  Cellular Respiration</vt:lpstr>
      <vt:lpstr> Photosynthesis</vt:lpstr>
      <vt:lpstr>Cellular respiration</vt:lpstr>
      <vt:lpstr> Chloroplast</vt:lpstr>
      <vt:lpstr> Mitochondria</vt:lpstr>
      <vt:lpstr>ATP Adenosine Triphosphate</vt:lpstr>
      <vt:lpstr> Adenine 3 phosphates Sugar</vt:lpstr>
      <vt:lpstr> …the 3rd phosphate pops off</vt:lpstr>
      <vt:lpstr> A house (sugar) 2 pools (phosphates) A driveway (adenine)</vt:lpstr>
      <vt:lpstr>Stage 1- Light Dependent  Stage 2 – Calvin Cycle (Light Independent)</vt:lpstr>
      <vt:lpstr>Sun Water (H20) CO2</vt:lpstr>
      <vt:lpstr> Oxygen (O2) Glucose (C6H12O6)</vt:lpstr>
      <vt:lpstr>C6H12O6</vt:lpstr>
      <vt:lpstr>1 – Glycolysis 2 – Krebs Cycle  3 – ETC  (electron transport chain)</vt:lpstr>
      <vt:lpstr>  Glucose- (C6H12O6) Oxygen – (O2)</vt:lpstr>
      <vt:lpstr> CO2 H2O ATP</vt:lpstr>
      <vt:lpstr>Aerobic respiration</vt:lpstr>
      <vt:lpstr>Anaerobic respiration</vt:lpstr>
      <vt:lpstr> Bacteria Yeast Muscle cells</vt:lpstr>
      <vt:lpstr>Beer/wine Bread Yogurt Muscle cramps</vt:lpstr>
      <vt:lpstr> Stage 1 – Glycolysis Stage 2 - Krebs</vt:lpstr>
      <vt:lpstr> Only stage 3 ETC</vt:lpstr>
      <vt:lpstr>1-Alcoholic fermentation 2-Lactic acid fermentation</vt:lpstr>
      <vt:lpstr> Alcohol CO2</vt:lpstr>
      <vt:lpstr> Lactic acid</vt:lpstr>
      <vt:lpstr>Energy ATP</vt:lpstr>
      <vt:lpstr>light energy chemical energy kinetic energy</vt:lpstr>
      <vt:lpstr>Cellular Respiration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Matthews</dc:creator>
  <cp:lastModifiedBy>Logan Graves</cp:lastModifiedBy>
  <cp:revision>14</cp:revision>
  <dcterms:created xsi:type="dcterms:W3CDTF">2018-06-01T20:29:26Z</dcterms:created>
  <dcterms:modified xsi:type="dcterms:W3CDTF">2019-02-11T14:11:56Z</dcterms:modified>
</cp:coreProperties>
</file>