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6" r:id="rId2"/>
    <p:sldId id="297" r:id="rId3"/>
    <p:sldId id="316" r:id="rId4"/>
    <p:sldId id="318" r:id="rId5"/>
    <p:sldId id="319" r:id="rId6"/>
    <p:sldId id="320" r:id="rId7"/>
    <p:sldId id="321" r:id="rId8"/>
    <p:sldId id="327" r:id="rId9"/>
    <p:sldId id="323" r:id="rId10"/>
    <p:sldId id="326" r:id="rId11"/>
    <p:sldId id="325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FF"/>
    <a:srgbClr val="008000"/>
    <a:srgbClr val="FF3300"/>
    <a:srgbClr val="006600"/>
    <a:srgbClr val="0066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277-ACA5-42D3-A9B1-55D8F96BCB00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1E4E-D7CD-411D-8BF6-E444F94F9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E741-6ECC-43F4-9E24-F5531D8CE890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8E5-57AD-4A89-B2A0-501502406A85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BEC-AC61-46CF-9682-7A9A847BDD0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6711-DB5F-442B-999C-6F35CC4FEDC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EBD3-6743-4A92-9742-80A5D84CA0E7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310E-DAD6-4685-92A8-B137A4BA71D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E8BF-2374-4889-B6A0-AF26742ED146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3FB-DF39-4086-8233-4C5C38B8CED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38B-CD38-4F19-A9E9-26272A4B7782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4A05-F91B-4B2C-BF7E-F6CD67D2A9DB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5EB5-1C25-4859-81BC-2615D64257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EFBD-88AB-42DB-B630-75ACFDD239A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787E-A350-421A-B2FF-3BC3CA33C19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C02-08D3-4468-8CBF-42994F53D2A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383-20BA-4A9F-891E-3A12112F9981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3222-85D3-4B29-93C9-622E1F28B86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6C67-FBA7-4A5D-8092-383D9259C3B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6CD5-2E6A-4480-B3F6-FDDBD1FC6D9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2D1-DCA2-40DD-847E-61B6BD7C93D5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1A33-E9B3-490D-A95D-84395EC1580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67C4-5795-4E61-BB22-718F1894EE2C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9E45-203C-4CEA-B1F5-F52BB04142E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1ECF7E-A906-465D-9AF8-696B7D4A85D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77FFD-8D8E-48B5-A632-89633249096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gif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gif"/><Relationship Id="rId5" Type="http://schemas.openxmlformats.org/officeDocument/2006/relationships/image" Target="../media/image4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8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31242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Grammar on the Go!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" y="125849"/>
            <a:ext cx="2670048" cy="11704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Lesson 1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Make the sentence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corrections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baseline="0" dirty="0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4800" b="1" dirty="0" smtClean="0">
                <a:solidFill>
                  <a:srgbClr val="0070C0"/>
                </a:solidFill>
                <a:latin typeface="Comic Sans MS" pitchFamily="66" charset="0"/>
              </a:rPr>
              <a:t>vocabulary words 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in your personal dictionary.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299" y="5429396"/>
            <a:ext cx="723900" cy="965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6"/>
            <a:ext cx="2667000" cy="93871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Compound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Compound Sentence</a:t>
            </a: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A compound sentence contains </a:t>
            </a:r>
            <a:r>
              <a:rPr lang="en-US" sz="2800" b="1" u="sng" dirty="0" smtClean="0">
                <a:solidFill>
                  <a:srgbClr val="0070C0"/>
                </a:solidFill>
                <a:latin typeface="Comic Sans MS" pitchFamily="66" charset="0"/>
              </a:rPr>
              <a:t>two independent clauses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joined by a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coordinator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or a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semi-colon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. The coordinators are as follows: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for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and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nor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but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or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yet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so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. 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Coordinators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are preceded by a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comma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466850"/>
            <a:ext cx="1295400" cy="971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391" y="17033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		</a:t>
            </a:r>
            <a:r>
              <a:rPr lang="en-US" sz="3800" b="1" u="sng" dirty="0" smtClean="0">
                <a:solidFill>
                  <a:srgbClr val="0070C0"/>
                </a:solidFill>
                <a:latin typeface="Comic Sans MS" pitchFamily="66" charset="0"/>
              </a:rPr>
              <a:t>There </a:t>
            </a:r>
            <a:r>
              <a:rPr lang="en-US" sz="3800" b="1" u="sng" dirty="0">
                <a:solidFill>
                  <a:srgbClr val="0070C0"/>
                </a:solidFill>
                <a:latin typeface="Comic Sans MS" pitchFamily="66" charset="0"/>
              </a:rPr>
              <a:t>was ample space in my new locker</a:t>
            </a:r>
            <a:r>
              <a:rPr lang="en-US" sz="3800" b="1" dirty="0">
                <a:solidFill>
                  <a:srgbClr val="FF0000"/>
                </a:solidFill>
                <a:latin typeface="Broadway" pitchFamily="82" charset="0"/>
              </a:rPr>
              <a:t>,</a:t>
            </a:r>
            <a:r>
              <a:rPr lang="en-US" sz="3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800" b="1" i="1" dirty="0">
                <a:solidFill>
                  <a:srgbClr val="7030A0"/>
                </a:solidFill>
                <a:latin typeface="Comic Sans MS" pitchFamily="66" charset="0"/>
              </a:rPr>
              <a:t>and</a:t>
            </a:r>
            <a:r>
              <a:rPr lang="en-US" sz="3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800" b="1" u="sng" dirty="0">
                <a:solidFill>
                  <a:srgbClr val="0070C0"/>
                </a:solidFill>
                <a:latin typeface="Comic Sans MS" pitchFamily="66" charset="0"/>
              </a:rPr>
              <a:t>I was proud I got it organized quickly myself</a:t>
            </a:r>
            <a:r>
              <a:rPr lang="en-US" sz="38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491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Declarative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US" sz="4300" b="1" u="sng" dirty="0" smtClean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</a:p>
          <a:p>
            <a:endParaRPr lang="en-US" b="1" dirty="0">
              <a:latin typeface="Comic Sans MS" pitchFamily="66" charset="0"/>
            </a:endParaRPr>
          </a:p>
          <a:p>
            <a:pPr algn="just"/>
            <a:r>
              <a:rPr lang="en-US" sz="3400" b="1" dirty="0" smtClean="0">
                <a:latin typeface="Comic Sans MS" pitchFamily="66" charset="0"/>
              </a:rPr>
              <a:t>A </a:t>
            </a:r>
            <a:r>
              <a:rPr lang="en-US" sz="3400" b="1" dirty="0">
                <a:latin typeface="Comic Sans MS" pitchFamily="66" charset="0"/>
              </a:rPr>
              <a:t>sentence in </a:t>
            </a:r>
            <a:r>
              <a:rPr lang="en-US" sz="3400" b="1" dirty="0" smtClean="0">
                <a:latin typeface="Comic Sans MS" pitchFamily="66" charset="0"/>
              </a:rPr>
              <a:t>the </a:t>
            </a:r>
            <a:r>
              <a:rPr lang="en-US" sz="3400" b="1" dirty="0">
                <a:latin typeface="Comic Sans MS" pitchFamily="66" charset="0"/>
              </a:rPr>
              <a:t>form of a statement.  In a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latin typeface="Comic Sans MS" pitchFamily="66" charset="0"/>
              </a:rPr>
              <a:t>, the subject normally precedes the verb.  A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>
                <a:latin typeface="Comic Sans MS" pitchFamily="66" charset="0"/>
              </a:rPr>
              <a:t>ends with a </a:t>
            </a:r>
            <a:r>
              <a:rPr lang="en-US" sz="3400" b="1" dirty="0">
                <a:solidFill>
                  <a:srgbClr val="C00000"/>
                </a:solidFill>
                <a:latin typeface="Comic Sans MS" pitchFamily="66" charset="0"/>
              </a:rPr>
              <a:t>period</a:t>
            </a:r>
            <a:r>
              <a:rPr lang="en-US" sz="3400" b="1" dirty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295400"/>
            <a:ext cx="790269" cy="1038463"/>
          </a:xfrm>
          <a:prstGeom prst="rect">
            <a:avLst/>
          </a:prstGeom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20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4000" b="1" dirty="0">
                <a:solidFill>
                  <a:srgbClr val="CC00FF"/>
                </a:solidFill>
                <a:latin typeface="Comic Sans MS" pitchFamily="66" charset="0"/>
              </a:rPr>
              <a:t>There was ample space in my new locker</a:t>
            </a:r>
            <a:r>
              <a:rPr lang="en-US" sz="4000" b="1" dirty="0">
                <a:solidFill>
                  <a:srgbClr val="CC00FF"/>
                </a:solidFill>
                <a:latin typeface="Broadway" pitchFamily="82" charset="0"/>
              </a:rPr>
              <a:t>,</a:t>
            </a:r>
            <a:r>
              <a:rPr lang="en-US" sz="4000" b="1" dirty="0">
                <a:solidFill>
                  <a:srgbClr val="CC00FF"/>
                </a:solidFill>
                <a:latin typeface="Comic Sans MS" pitchFamily="66" charset="0"/>
              </a:rPr>
              <a:t> and I was proud I got it organized quickly myself</a:t>
            </a:r>
            <a:r>
              <a:rPr lang="en-US" sz="4000" b="1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2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1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noProof="0" dirty="0" smtClean="0">
                <a:solidFill>
                  <a:srgbClr val="0070C0"/>
                </a:solidFill>
                <a:latin typeface="Comic Sans MS" pitchFamily="66" charset="0"/>
              </a:rPr>
              <a:t>ample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Adjective</a:t>
            </a:r>
            <a:endParaRPr lang="en-US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742950" indent="-742950">
              <a:buAutoNum type="arabicParenR"/>
            </a:pP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r>
              <a:rPr lang="en-US" sz="3200" smtClean="0">
                <a:solidFill>
                  <a:schemeClr val="tx1"/>
                </a:solidFill>
                <a:latin typeface="Comic Sans MS" pitchFamily="66" charset="0"/>
              </a:rPr>
              <a:t>nough 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or more than </a:t>
            </a:r>
          </a:p>
          <a:p>
            <a:pPr marL="742950" indent="-742950"/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     enough; 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plentiful</a:t>
            </a:r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  <a:p>
            <a:pPr marL="742950" indent="-742950"/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  <a:p>
            <a:pPr marL="742950" indent="-742950">
              <a:buAutoNum type="arabicParenR" startAt="2"/>
            </a:pP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arge 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and </a:t>
            </a:r>
          </a:p>
          <a:p>
            <a:pPr marL="742950" indent="-742950"/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accommodating</a:t>
            </a:r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 descr="http://t2.gstatic.com/images?q=tbn:ANd9GcT2EC0eu_69APnFk7IoM2vER0tvfulSjZZABpfHXR8jxHZd2GtJsQ:school.discoveryeducation.com/clipart/images/locker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2159000"/>
            <a:ext cx="2628900" cy="4089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8382000" cy="477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3400" indent="-533400" eaLnBrk="1" hangingPunct="1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 algn="just" eaLnBrk="1" hangingPunct="1"/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sz="4400" dirty="0">
                <a:solidFill>
                  <a:schemeClr val="tx1"/>
                </a:solidFill>
                <a:latin typeface="Comic Sans MS" pitchFamily="66" charset="0"/>
              </a:rPr>
              <a:t>there was </a:t>
            </a:r>
            <a:r>
              <a:rPr lang="en-US" sz="4400" b="1" dirty="0">
                <a:solidFill>
                  <a:srgbClr val="0070C0"/>
                </a:solidFill>
                <a:latin typeface="Comic Sans MS" pitchFamily="66" charset="0"/>
              </a:rPr>
              <a:t>ample </a:t>
            </a:r>
            <a:r>
              <a:rPr lang="en-US" sz="4400" dirty="0">
                <a:solidFill>
                  <a:schemeClr val="tx1"/>
                </a:solidFill>
                <a:latin typeface="Comic Sans MS" pitchFamily="66" charset="0"/>
              </a:rPr>
              <a:t>space in my new locker and </a:t>
            </a:r>
            <a:r>
              <a:rPr lang="en-US" sz="440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4400" dirty="0">
                <a:solidFill>
                  <a:schemeClr val="tx1"/>
                </a:solidFill>
                <a:latin typeface="Comic Sans MS" pitchFamily="66" charset="0"/>
              </a:rPr>
              <a:t> was proud </a:t>
            </a:r>
            <a:r>
              <a:rPr lang="en-US" sz="440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4400" dirty="0">
                <a:solidFill>
                  <a:schemeClr val="tx1"/>
                </a:solidFill>
                <a:latin typeface="Comic Sans MS" pitchFamily="66" charset="0"/>
              </a:rPr>
              <a:t> got it organized quick </a:t>
            </a:r>
            <a:r>
              <a:rPr lang="en-US" sz="4400" dirty="0" err="1">
                <a:solidFill>
                  <a:schemeClr val="tx1"/>
                </a:solidFill>
                <a:latin typeface="Comic Sans MS" pitchFamily="66" charset="0"/>
              </a:rPr>
              <a:t>myselve</a:t>
            </a:r>
            <a:endParaRPr lang="en-US" sz="4400" dirty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endParaRPr lang="en-US" sz="2800" b="1" dirty="0" smtClean="0"/>
          </a:p>
          <a:p>
            <a:pPr marL="533400" indent="-533400" eaLnBrk="1" hangingPunct="1"/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Sentence Identification</a:t>
            </a:r>
            <a:r>
              <a:rPr lang="en-US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– Compound, Complex, Simple, Compound/Complex</a:t>
            </a:r>
          </a:p>
          <a:p>
            <a:pPr marL="533400" indent="-533400" eaLnBrk="1" hangingPunct="1"/>
            <a:endParaRPr lang="en-US" sz="17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Type of Sentence(s) – Declarative, Imperative, Interrogative, Exclamatory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" y="128016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Sentence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718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8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Grammar </a:t>
            </a:r>
            <a: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on the Go!</a:t>
            </a:r>
            <a:b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Express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5105400"/>
            <a:ext cx="723900" cy="9652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Corrections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5105400"/>
          </a:xfrm>
          <a:prstGeom prst="rect">
            <a:avLst/>
          </a:prstGeom>
          <a:solidFill>
            <a:schemeClr val="bg1"/>
          </a:solidFill>
          <a:ln w="19050" cap="rnd" cmpd="sng" algn="ctr">
            <a:solidFill>
              <a:schemeClr val="tx1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4500" b="1" dirty="0" smtClean="0">
                <a:solidFill>
                  <a:srgbClr val="C00000"/>
                </a:solidFill>
                <a:latin typeface="Comic Sans MS" pitchFamily="66" charset="0"/>
              </a:rPr>
              <a:t>¶</a:t>
            </a:r>
            <a:r>
              <a:rPr lang="en-US" sz="4500" b="1" dirty="0" smtClean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here was </a:t>
            </a:r>
            <a:r>
              <a:rPr lang="en-US" sz="4500" b="1" dirty="0" smtClean="0">
                <a:solidFill>
                  <a:srgbClr val="0070C0"/>
                </a:solidFill>
                <a:latin typeface="Comic Sans MS" pitchFamily="66" charset="0"/>
              </a:rPr>
              <a:t>ample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space in my new locker</a:t>
            </a:r>
            <a:r>
              <a:rPr lang="en-US" sz="4500" b="1" dirty="0" smtClean="0">
                <a:solidFill>
                  <a:srgbClr val="C00000"/>
                </a:solidFill>
                <a:latin typeface="Broadway" pitchFamily="82" charset="0"/>
              </a:rPr>
              <a:t>,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and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b="1" dirty="0" smtClean="0">
                <a:solidFill>
                  <a:srgbClr val="7030A0"/>
                </a:solidFill>
                <a:latin typeface="Comic Sans MS" pitchFamily="66" charset="0"/>
              </a:rPr>
              <a:t>I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was proud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b="1" dirty="0" smtClean="0">
                <a:solidFill>
                  <a:srgbClr val="7030A0"/>
                </a:solidFill>
                <a:latin typeface="Comic Sans MS" pitchFamily="66" charset="0"/>
              </a:rPr>
              <a:t>I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got it organized quick</a:t>
            </a:r>
            <a:r>
              <a:rPr lang="en-US" sz="4500" b="1" dirty="0" smtClean="0">
                <a:solidFill>
                  <a:srgbClr val="C00000"/>
                </a:solidFill>
                <a:latin typeface="Comic Sans MS" pitchFamily="66" charset="0"/>
              </a:rPr>
              <a:t>ly</a:t>
            </a:r>
            <a:r>
              <a:rPr lang="en-US" sz="4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500" dirty="0" smtClean="0">
                <a:solidFill>
                  <a:schemeClr val="tx1"/>
                </a:solidFill>
                <a:latin typeface="Comic Sans MS" pitchFamily="66" charset="0"/>
              </a:rPr>
              <a:t>mysel</a:t>
            </a:r>
            <a:r>
              <a:rPr lang="en-US" sz="4500" b="1" dirty="0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en-US" sz="480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Compound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			        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Declarative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6066" y="1519311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New Paragraph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205111"/>
            <a:ext cx="0" cy="53808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743200" y="1747911"/>
            <a:ext cx="1828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33759" y="1747911"/>
            <a:ext cx="13716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Run-on Sentence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486400" y="2357511"/>
            <a:ext cx="1" cy="144780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1" y="6187597"/>
            <a:ext cx="832980" cy="624735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1819840" y="5592282"/>
            <a:ext cx="1485900" cy="55027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Adjective vs. Adverb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53865" y="5378513"/>
            <a:ext cx="0" cy="21376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657600" y="5798087"/>
            <a:ext cx="1424835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Reflexive Pronoun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646964" y="4906967"/>
            <a:ext cx="1534886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572000" y="5453743"/>
            <a:ext cx="0" cy="34434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4953000" y="5277081"/>
            <a:ext cx="664698" cy="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53200" y="6443246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PowerEd</a:t>
            </a:r>
            <a:r>
              <a:rPr lang="en-US" sz="1600" b="1" dirty="0" smtClean="0">
                <a:latin typeface="Comic Sans MS" pitchFamily="66" charset="0"/>
              </a:rPr>
              <a:t> Plans   2014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499965"/>
            <a:ext cx="281835" cy="28183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822" y="5848350"/>
            <a:ext cx="594378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Paragraph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3698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            </a:t>
            </a:r>
            <a:r>
              <a:rPr lang="en-US" sz="4000" b="1" u="sng" dirty="0" smtClean="0">
                <a:solidFill>
                  <a:srgbClr val="FF0000"/>
                </a:solidFill>
                <a:latin typeface="Comic Sans MS" pitchFamily="66" charset="0"/>
              </a:rPr>
              <a:t>Paragraph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          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¶</a:t>
            </a:r>
            <a:endParaRPr lang="en-US" sz="40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US" sz="3600" dirty="0" smtClean="0">
                <a:latin typeface="Comic Sans MS" pitchFamily="66" charset="0"/>
              </a:rPr>
              <a:t>Begin </a:t>
            </a:r>
            <a:r>
              <a:rPr lang="en-US" sz="3600" dirty="0">
                <a:latin typeface="Comic Sans MS" pitchFamily="66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new paragraph </a:t>
            </a:r>
            <a:r>
              <a:rPr lang="en-US" sz="3600" dirty="0">
                <a:latin typeface="Comic Sans MS" pitchFamily="66" charset="0"/>
              </a:rPr>
              <a:t>when starting </a:t>
            </a: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a new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topic.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3600" dirty="0" smtClean="0">
                <a:latin typeface="Comic Sans MS" pitchFamily="66" charset="0"/>
              </a:rPr>
              <a:t>Indent </a:t>
            </a:r>
            <a:r>
              <a:rPr lang="en-US" sz="3600" dirty="0">
                <a:latin typeface="Comic Sans MS" pitchFamily="66" charset="0"/>
              </a:rPr>
              <a:t>the first line of the new paragraph</a:t>
            </a:r>
            <a:r>
              <a:rPr lang="en-US" sz="3600" dirty="0" smtClean="0">
                <a:latin typeface="Comic Sans MS" pitchFamily="66" charset="0"/>
              </a:rPr>
              <a:t>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¶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Comic Sans MS" pitchFamily="66" charset="0"/>
              </a:rPr>
              <a:t>There 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was ample space in my new locker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,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and I was proud I got it organized quickly myself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here was ample space in my new locker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,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was proud </a:t>
            </a: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got it organized quickly myself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Capitalization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u="sng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r>
              <a:rPr lang="en-US" sz="9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7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8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dirty="0" smtClean="0">
                <a:solidFill>
                  <a:schemeClr val="tx1"/>
                </a:solidFill>
                <a:latin typeface="Comic Sans MS" pitchFamily="66" charset="0"/>
              </a:rPr>
              <a:t>Writing a word with its </a:t>
            </a: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first letter </a:t>
            </a:r>
            <a:r>
              <a:rPr lang="en-US" sz="9600" b="1" dirty="0" smtClean="0">
                <a:solidFill>
                  <a:schemeClr val="tx1"/>
                </a:solidFill>
                <a:latin typeface="Comic Sans MS" pitchFamily="66" charset="0"/>
              </a:rPr>
              <a:t>as a capital letter (upper-case letter) and the remaining letters in lower case.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 first word </a:t>
            </a:r>
            <a:r>
              <a:rPr lang="en-US" sz="9600" dirty="0" smtClean="0">
                <a:solidFill>
                  <a:schemeClr val="tx1"/>
                </a:solidFill>
                <a:latin typeface="Comic Sans MS" pitchFamily="66" charset="0"/>
              </a:rPr>
              <a:t>of every sentence.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  <a:latin typeface="Comic Sans MS" pitchFamily="66" charset="0"/>
              </a:rPr>
              <a:t>Capitalize the word “</a:t>
            </a:r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9600" dirty="0" smtClean="0">
                <a:solidFill>
                  <a:schemeClr val="tx1"/>
                </a:solidFill>
                <a:latin typeface="Comic Sans MS" pitchFamily="66" charset="0"/>
              </a:rPr>
              <a:t>”</a:t>
            </a: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9600" dirty="0" smtClean="0">
                <a:solidFill>
                  <a:schemeClr val="tx1"/>
                </a:solidFill>
                <a:latin typeface="Comic Sans MS" pitchFamily="66" charset="0"/>
              </a:rPr>
              <a:t>when referring to oneself in the first person.</a:t>
            </a: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94574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5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4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98488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Run-on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002060"/>
                </a:solidFill>
                <a:latin typeface="Comic Sans MS" pitchFamily="66" charset="0"/>
              </a:rPr>
              <a:t>Run-on Sentence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run-on sentence </a:t>
            </a:r>
            <a:r>
              <a:rPr lang="en-US" sz="2400" dirty="0" smtClean="0">
                <a:latin typeface="Comic Sans MS" pitchFamily="66" charset="0"/>
              </a:rPr>
              <a:t>is a sentence in which two or more </a:t>
            </a:r>
            <a:r>
              <a:rPr lang="en-US" sz="2400" b="1" u="sng" dirty="0" smtClean="0">
                <a:solidFill>
                  <a:srgbClr val="008000"/>
                </a:solidFill>
                <a:latin typeface="Comic Sans MS" pitchFamily="66" charset="0"/>
              </a:rPr>
              <a:t>independent clauses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with more than one complete idea are joined without appropriate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punctuation</a:t>
            </a:r>
            <a:r>
              <a:rPr lang="en-US" sz="2400" dirty="0" smtClean="0">
                <a:latin typeface="Comic Sans MS" pitchFamily="66" charset="0"/>
              </a:rPr>
              <a:t> or a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conjunction</a:t>
            </a:r>
            <a:r>
              <a:rPr lang="en-US" sz="2400" dirty="0" smtClean="0">
                <a:latin typeface="Comic Sans MS" pitchFamily="66" charset="0"/>
              </a:rPr>
              <a:t>. </a:t>
            </a:r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1" y="1600200"/>
            <a:ext cx="1276349" cy="9572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4000" b="1" u="sng" dirty="0">
                <a:solidFill>
                  <a:srgbClr val="008000"/>
                </a:solidFill>
                <a:latin typeface="Comic Sans MS" pitchFamily="66" charset="0"/>
              </a:rPr>
              <a:t>There was ample space in my new locker</a:t>
            </a:r>
            <a:r>
              <a:rPr lang="en-US" sz="4000" b="1" dirty="0">
                <a:solidFill>
                  <a:srgbClr val="C00000"/>
                </a:solidFill>
                <a:latin typeface="Broadway" pitchFamily="82" charset="0"/>
              </a:rPr>
              <a:t>,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Comic Sans MS" pitchFamily="66" charset="0"/>
              </a:rPr>
              <a:t>and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4000" b="1" u="sng" dirty="0">
                <a:solidFill>
                  <a:srgbClr val="008000"/>
                </a:solidFill>
                <a:latin typeface="Comic Sans MS" pitchFamily="66" charset="0"/>
              </a:rPr>
              <a:t>I was proud I got it organized quickly myself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3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" y="128016"/>
            <a:ext cx="2667000" cy="93871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Reflexive Pronouns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>
                <a:solidFill>
                  <a:srgbClr val="006600"/>
                </a:solidFill>
                <a:latin typeface="Comic Sans MS" pitchFamily="66" charset="0"/>
              </a:rPr>
              <a:t>Reflexive Pronouns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Reflect back on the subject, like a mirror.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Use a </a:t>
            </a:r>
            <a:r>
              <a:rPr lang="en-US" sz="2200" b="1" dirty="0">
                <a:solidFill>
                  <a:srgbClr val="006600"/>
                </a:solidFill>
                <a:latin typeface="Comic Sans MS" pitchFamily="66" charset="0"/>
              </a:rPr>
              <a:t>reflexive pronoun 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to refer back to the subject of the sentence or clause. </a:t>
            </a:r>
            <a:r>
              <a:rPr lang="en-US" sz="2200" b="1" dirty="0">
                <a:solidFill>
                  <a:srgbClr val="006600"/>
                </a:solidFill>
                <a:latin typeface="Comic Sans MS" pitchFamily="66" charset="0"/>
              </a:rPr>
              <a:t>Reflexive pronouns 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end in "-</a:t>
            </a:r>
            <a:r>
              <a:rPr lang="en-US" sz="2200" b="1" dirty="0">
                <a:solidFill>
                  <a:srgbClr val="006600"/>
                </a:solidFill>
                <a:latin typeface="Comic Sans MS" pitchFamily="66" charset="0"/>
              </a:rPr>
              <a:t>self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" (</a:t>
            </a: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singular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) or "-</a:t>
            </a:r>
            <a:r>
              <a:rPr lang="en-US" sz="2200" b="1" dirty="0">
                <a:solidFill>
                  <a:srgbClr val="006600"/>
                </a:solidFill>
                <a:latin typeface="Comic Sans MS" pitchFamily="66" charset="0"/>
              </a:rPr>
              <a:t>selves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" (</a:t>
            </a: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plural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). </a:t>
            </a:r>
            <a:endParaRPr lang="en-US" sz="2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chemeClr val="tx1"/>
              </a:solidFill>
              <a:latin typeface="Comic Sans MS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chemeClr val="tx1"/>
                </a:solidFill>
                <a:latin typeface="Comic Sans MS" pitchFamily="66" charset="0"/>
              </a:rPr>
              <a:t>Singular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:      </a:t>
            </a:r>
            <a:r>
              <a:rPr lang="en-US" b="1" dirty="0">
                <a:solidFill>
                  <a:srgbClr val="006600"/>
                </a:solidFill>
                <a:latin typeface="Comic Sans MS" pitchFamily="66" charset="0"/>
              </a:rPr>
              <a:t>myself   yourself   himself   herself   </a:t>
            </a:r>
            <a:r>
              <a:rPr lang="en-US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mic Sans MS" pitchFamily="66" charset="0"/>
              </a:rPr>
              <a:t>itself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chemeClr val="tx1"/>
                </a:solidFill>
                <a:latin typeface="Comic Sans MS" pitchFamily="66" charset="0"/>
              </a:rPr>
              <a:t>Plural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:           </a:t>
            </a:r>
            <a:r>
              <a:rPr lang="en-US" b="1" dirty="0">
                <a:solidFill>
                  <a:srgbClr val="006600"/>
                </a:solidFill>
                <a:latin typeface="Comic Sans MS" pitchFamily="66" charset="0"/>
              </a:rPr>
              <a:t>ourselves   yourselves    themselves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91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6" y="1681655"/>
            <a:ext cx="517982" cy="756745"/>
          </a:xfrm>
          <a:prstGeom prst="rect">
            <a:avLst/>
          </a:prstGeom>
        </p:spPr>
      </p:pic>
      <p:sp>
        <p:nvSpPr>
          <p:cNvPr id="16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		There was ample space in my new locker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,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and I was proud I got it organized quickly </a:t>
            </a:r>
            <a:r>
              <a:rPr lang="en-US" sz="4000" b="1" dirty="0">
                <a:solidFill>
                  <a:srgbClr val="008000"/>
                </a:solidFill>
                <a:latin typeface="Comic Sans MS" pitchFamily="66" charset="0"/>
              </a:rPr>
              <a:t>myself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8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	There </a:t>
            </a:r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was ample space in my new locker</a:t>
            </a:r>
            <a:r>
              <a:rPr lang="en-US" sz="3600" dirty="0">
                <a:solidFill>
                  <a:srgbClr val="000000"/>
                </a:solidFill>
                <a:latin typeface="Broadway" pitchFamily="82" charset="0"/>
              </a:rPr>
              <a:t>,</a:t>
            </a:r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 and I was proud I got it organized </a:t>
            </a:r>
            <a:r>
              <a:rPr lang="en-US" sz="3600" b="1" dirty="0">
                <a:solidFill>
                  <a:srgbClr val="FF0066"/>
                </a:solidFill>
                <a:latin typeface="Comic Sans MS" pitchFamily="66" charset="0"/>
              </a:rPr>
              <a:t>quickly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</a:rPr>
              <a:t> myself</a:t>
            </a:r>
            <a:r>
              <a:rPr lang="en-US" sz="3600" dirty="0">
                <a:solidFill>
                  <a:schemeClr val="tx1"/>
                </a:solidFill>
                <a:latin typeface="Broadway" pitchFamily="82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2464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</a:t>
            </a:r>
            <a:endParaRPr lang="en-US" sz="3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Adjective vs. Adverb</a:t>
            </a:r>
            <a:endParaRPr lang="en-US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438400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14400" b="1" u="sng" dirty="0" smtClean="0">
                <a:solidFill>
                  <a:srgbClr val="006600"/>
                </a:solidFill>
                <a:latin typeface="Comic Sans MS" pitchFamily="66" charset="0"/>
              </a:rPr>
              <a:t>Adjective</a:t>
            </a:r>
            <a:r>
              <a:rPr lang="en-US" sz="14400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14400" b="1" dirty="0" smtClean="0">
                <a:solidFill>
                  <a:schemeClr val="tx1"/>
                </a:solidFill>
                <a:latin typeface="Comic Sans MS" pitchFamily="66" charset="0"/>
              </a:rPr>
              <a:t>vs.</a:t>
            </a:r>
            <a:r>
              <a:rPr lang="en-US" sz="144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14400" b="1" u="sng" dirty="0" smtClean="0">
                <a:solidFill>
                  <a:srgbClr val="FF0066"/>
                </a:solidFill>
                <a:latin typeface="Comic Sans MS" pitchFamily="66" charset="0"/>
              </a:rPr>
              <a:t>Adverb</a:t>
            </a:r>
          </a:p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endParaRPr lang="en-US" sz="8000" b="1" u="sng" dirty="0">
              <a:solidFill>
                <a:srgbClr val="FF0066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9200" b="1" dirty="0" smtClean="0">
                <a:solidFill>
                  <a:srgbClr val="006600"/>
                </a:solidFill>
                <a:latin typeface="Comic Sans MS" pitchFamily="66" charset="0"/>
              </a:rPr>
              <a:t>Adjectives</a:t>
            </a:r>
            <a:r>
              <a:rPr lang="en-US" sz="9200" dirty="0" smtClean="0">
                <a:solidFill>
                  <a:prstClr val="black"/>
                </a:solidFill>
                <a:latin typeface="Comic Sans MS" pitchFamily="66" charset="0"/>
              </a:rPr>
              <a:t> are used to modify (describe) nouns and pronouns.  They answer the questions:  </a:t>
            </a:r>
            <a:r>
              <a:rPr lang="en-US" sz="9200" b="1" dirty="0" smtClean="0">
                <a:solidFill>
                  <a:srgbClr val="006600"/>
                </a:solidFill>
                <a:latin typeface="Comic Sans MS" pitchFamily="66" charset="0"/>
              </a:rPr>
              <a:t>Which one? What kind?  How many?  How much?  Whose?</a:t>
            </a:r>
            <a:endParaRPr lang="en-US" sz="9200" b="1" dirty="0">
              <a:solidFill>
                <a:srgbClr val="006600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A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dverb</a:t>
            </a:r>
            <a:r>
              <a:rPr lang="en-US" sz="9200" dirty="0" smtClean="0">
                <a:solidFill>
                  <a:prstClr val="black"/>
                </a:solidFill>
                <a:latin typeface="Comic Sans MS" pitchFamily="66" charset="0"/>
              </a:rPr>
              <a:t> are used to modify (describe) verbs, adjectives, and other adverbs.  They answer the questions: 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How</a:t>
            </a: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?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 When</a:t>
            </a: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?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Where</a:t>
            </a: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?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9200" b="1" dirty="0" smtClean="0">
                <a:solidFill>
                  <a:srgbClr val="FF0066"/>
                </a:solidFill>
                <a:latin typeface="Comic Sans MS" pitchFamily="66" charset="0"/>
              </a:rPr>
              <a:t>How much</a:t>
            </a:r>
            <a:r>
              <a:rPr lang="en-US" sz="9200" b="1" dirty="0">
                <a:solidFill>
                  <a:srgbClr val="FF0066"/>
                </a:solidFill>
                <a:latin typeface="Comic Sans MS" pitchFamily="66" charset="0"/>
              </a:rPr>
              <a:t>?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Arial" pitchFamily="34" charset="0"/>
              <a:buChar char="•"/>
              <a:defRPr/>
            </a:pPr>
            <a:endParaRPr lang="en-US" sz="900" dirty="0">
              <a:solidFill>
                <a:prstClr val="black"/>
              </a:solidFill>
              <a:latin typeface="Comic Sans MS" pitchFamily="66" charset="0"/>
            </a:endParaRPr>
          </a:p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endParaRPr lang="en-US" sz="2400" b="1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endParaRPr lang="en-US" sz="800" b="1" dirty="0">
              <a:solidFill>
                <a:srgbClr val="FF0066"/>
              </a:solidFill>
              <a:latin typeface="Comic Sans MS" pitchFamily="66" charset="0"/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  <a:latin typeface="Comic Sans MS" pitchFamily="66" charset="0"/>
              </a:rPr>
              <a:t>   </a:t>
            </a:r>
            <a:endParaRPr lang="en-US" sz="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4000" b="1" dirty="0" err="1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lang="en-US" sz="4000" b="1" i="1" dirty="0">
              <a:solidFill>
                <a:prstClr val="white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47682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2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6"/>
            <a:ext cx="2667000" cy="1015663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End Punctuation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600" b="1" u="sng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mtClean="0">
                <a:solidFill>
                  <a:srgbClr val="C00000"/>
                </a:solidFill>
                <a:latin typeface="Broadway" pitchFamily="82" charset="0"/>
              </a:rPr>
              <a:t>.   </a:t>
            </a:r>
            <a:r>
              <a:rPr lang="en-US" sz="2000" smtClean="0">
                <a:solidFill>
                  <a:schemeClr val="tx1"/>
                </a:solidFill>
                <a:latin typeface="Comic Sans MS" pitchFamily="66" charset="0"/>
              </a:rPr>
              <a:t>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period is a full stop.  It marks the end of a sentence.  It marks the end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of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an idea or a thought.  It marks the end of an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action.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?</a:t>
            </a: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question mark is, naturally, a mark which shows the sentence is a question.  A question mark is required at the end of an interrogative sentence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!	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Exclamation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marks are used in exclamatory sentences, and sometimes in imperative sentences.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91" y="17795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		There was ample space in my new locker</a:t>
            </a:r>
            <a:r>
              <a:rPr lang="en-US" sz="4000" dirty="0">
                <a:solidFill>
                  <a:srgbClr val="000000"/>
                </a:solidFill>
                <a:latin typeface="Broadway" pitchFamily="82" charset="0"/>
              </a:rPr>
              <a:t>,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</a:rPr>
              <a:t> and I was proud I got it organized quickly myself</a:t>
            </a:r>
            <a:r>
              <a:rPr lang="en-US" sz="4000" b="1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5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506</Words>
  <Application>Microsoft Office PowerPoint</Application>
  <PresentationFormat>On-screen Show (4:3)</PresentationFormat>
  <Paragraphs>132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PowerPoint Presentation</vt:lpstr>
      <vt:lpstr>     Grammar on the Go!         PowerEd 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“Brevity is the   soul of wit.”</dc:title>
  <dc:creator>Stroud</dc:creator>
  <cp:lastModifiedBy>jamie</cp:lastModifiedBy>
  <cp:revision>166</cp:revision>
  <dcterms:created xsi:type="dcterms:W3CDTF">2012-06-18T00:40:39Z</dcterms:created>
  <dcterms:modified xsi:type="dcterms:W3CDTF">2014-07-05T15:07:38Z</dcterms:modified>
</cp:coreProperties>
</file>