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</p:sldMasterIdLst>
  <p:notesMasterIdLst>
    <p:notesMasterId r:id="rId63"/>
  </p:notesMasterIdLst>
  <p:sldIdLst>
    <p:sldId id="258" r:id="rId7"/>
    <p:sldId id="256" r:id="rId8"/>
    <p:sldId id="257" r:id="rId9"/>
    <p:sldId id="259" r:id="rId10"/>
    <p:sldId id="260" r:id="rId11"/>
    <p:sldId id="262" r:id="rId12"/>
    <p:sldId id="264" r:id="rId13"/>
    <p:sldId id="261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0767-0AA0-4389-8C42-BC1C19F1BCA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75DFB-7414-4840-8F9C-8DF04B5F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 Pastry</a:t>
            </a:r>
            <a:r>
              <a:rPr lang="en-US" baseline="0" dirty="0"/>
              <a:t> School in Paris by Cindy </a:t>
            </a:r>
            <a:r>
              <a:rPr lang="en-US" baseline="0" dirty="0" err="1"/>
              <a:t>Neuschwander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6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This silly story will help you remember equivalent measurements! I often have children draw it out. I give them each a large cutout G to represent the kingdom of Gallon. Inside, they draw 4 Qs to represent the Quart Queens, and decorate each Q with a crown. They draw two Prince Pints next to each Queen and 2 child cups next to each Prince. The children enjoy it and can visualize the kingdom.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Prep: I highly recommend bringing</a:t>
            </a:r>
            <a:r>
              <a:rPr lang="en-US" baseline="0" dirty="0"/>
              <a:t> in containers that hold a cup, a pint (school milk carton), a quart, and a gallon as visuals.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Lulu’s Lemonade Stand by Barbara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deRubertis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 Mighty Maddie by Stuart</a:t>
            </a:r>
            <a:r>
              <a:rPr lang="en-US" baseline="0" dirty="0"/>
              <a:t> Murphy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</a:t>
            </a:r>
            <a:r>
              <a:rPr lang="en-US" baseline="0" dirty="0"/>
              <a:t> Is a Blue Whale the Biggest Thing There Is? By Robert Wells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1AD4B-1E69-4CDC-91CC-B2F109EF0B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5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 Millions to Measure by David Schwartz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00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</a:t>
            </a:r>
            <a:r>
              <a:rPr lang="en-US" baseline="0" dirty="0"/>
              <a:t> write the equation for this problem (80 x 7) and solve. Use multiples of 10 pattern </a:t>
            </a:r>
            <a:r>
              <a:rPr lang="en-US" baseline="0"/>
              <a:t>to help.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C0F6-27AE-403E-BAEE-D1004E87F8B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92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FFF39D"/>
                </a:solidFill>
              </a:rPr>
              <a:pPr/>
              <a:t>3/17/2021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6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792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12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8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7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22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612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9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2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hyperlink" Target="http://www.loveeducasong.blogspot.com/" TargetMode="External"/><Relationship Id="rId3" Type="http://schemas.openxmlformats.org/officeDocument/2006/relationships/image" Target="../media/image55.png"/><Relationship Id="rId7" Type="http://schemas.openxmlformats.org/officeDocument/2006/relationships/hyperlink" Target="https://www.teacherspayteachers.com/Store/Littlered" TargetMode="External"/><Relationship Id="rId12" Type="http://schemas.openxmlformats.org/officeDocument/2006/relationships/image" Target="../media/image5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6.png"/><Relationship Id="rId11" Type="http://schemas.openxmlformats.org/officeDocument/2006/relationships/hyperlink" Target="https://www.teacherspayteachers.com/Store/Hello-Literacy" TargetMode="External"/><Relationship Id="rId5" Type="http://schemas.openxmlformats.org/officeDocument/2006/relationships/hyperlink" Target="https://www.teacherspayteachers.com/Store/The-Enlightened-Elephant" TargetMode="External"/><Relationship Id="rId10" Type="http://schemas.openxmlformats.org/officeDocument/2006/relationships/image" Target="../media/image58.jpeg"/><Relationship Id="rId4" Type="http://schemas.openxmlformats.org/officeDocument/2006/relationships/hyperlink" Target="https://www.teacherspayteachers.com/Store/Kristin-Jason-7154" TargetMode="External"/><Relationship Id="rId9" Type="http://schemas.openxmlformats.org/officeDocument/2006/relationships/hyperlink" Target="https://www.teacherspayteachers.com/Store/Krista-Wallden" TargetMode="External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son\AppData\Local\Temp\Temp3_FreeBackgroundsPack.zip\10-free-backgrounds-pack\sta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0"/>
            <a:ext cx="9144000" cy="66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962" y="1247991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llEven" pitchFamily="2" charset="0"/>
                <a:ea typeface="AllEven" pitchFamily="2" charset="0"/>
              </a:rPr>
              <a:t>  </a:t>
            </a:r>
            <a:r>
              <a:rPr lang="en-US" sz="6000" dirty="0">
                <a:latin typeface="MapleToffee" pitchFamily="2" charset="0"/>
                <a:ea typeface="MapleToffee" pitchFamily="2" charset="0"/>
              </a:rPr>
              <a:t>Grade 3 </a:t>
            </a:r>
            <a:r>
              <a:rPr lang="en-US" sz="6000" dirty="0" err="1">
                <a:latin typeface="MapleToffee" pitchFamily="2" charset="0"/>
                <a:ea typeface="MapleToffee" pitchFamily="2" charset="0"/>
              </a:rPr>
              <a:t>EnVisions</a:t>
            </a:r>
            <a:r>
              <a:rPr lang="en-US" sz="6000" dirty="0">
                <a:latin typeface="MapleToffee" pitchFamily="2" charset="0"/>
                <a:ea typeface="MapleToffee" pitchFamily="2" charset="0"/>
              </a:rPr>
              <a:t> Math </a:t>
            </a:r>
          </a:p>
          <a:p>
            <a:pPr algn="ctr"/>
            <a:r>
              <a:rPr lang="en-US" sz="6000" dirty="0">
                <a:latin typeface="MapleToffee" pitchFamily="2" charset="0"/>
                <a:ea typeface="MapleToffee" pitchFamily="2" charset="0"/>
              </a:rPr>
              <a:t>Topic 15 </a:t>
            </a:r>
          </a:p>
          <a:p>
            <a:pPr algn="ctr"/>
            <a:r>
              <a:rPr lang="en-US" sz="6000" dirty="0">
                <a:latin typeface="MapleToffee" pitchFamily="2" charset="0"/>
                <a:ea typeface="MapleToffee" pitchFamily="2" charset="0"/>
              </a:rPr>
              <a:t>Power Point Lessons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62" y="5749924"/>
            <a:ext cx="1031875" cy="1031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" y="4038600"/>
            <a:ext cx="1636733" cy="1711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8" y="4945985"/>
            <a:ext cx="1374542" cy="1437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65" y="4038600"/>
            <a:ext cx="1738935" cy="1818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26632"/>
            <a:ext cx="1374542" cy="14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 One quart is equal to 2 pints. </a:t>
            </a:r>
          </a:p>
          <a:p>
            <a:r>
              <a:rPr lang="en-US" sz="3600" dirty="0"/>
              <a:t> How many cups are equal to 1 quart? </a:t>
            </a:r>
          </a:p>
          <a:p>
            <a:r>
              <a:rPr lang="en-US" sz="3600" dirty="0"/>
              <a:t> What capacities might we measure in quarts?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75164"/>
            <a:ext cx="1333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567108" cy="400094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</a:t>
            </a:r>
            <a:r>
              <a:rPr lang="en-US" sz="3600" dirty="0"/>
              <a:t>Gallons are the largest customary unit of capacity. </a:t>
            </a:r>
          </a:p>
          <a:p>
            <a:r>
              <a:rPr lang="en-US" sz="3600" dirty="0"/>
              <a:t> One gallon equals 4 quarts. </a:t>
            </a:r>
          </a:p>
          <a:p>
            <a:r>
              <a:rPr lang="en-US" sz="3600" dirty="0"/>
              <a:t> How many pints are in a gallon? </a:t>
            </a:r>
          </a:p>
          <a:p>
            <a:r>
              <a:rPr lang="en-US" sz="3600" dirty="0"/>
              <a:t> How many cups are in a gallon? </a:t>
            </a:r>
          </a:p>
          <a:p>
            <a:pPr marL="68580" indent="0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762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That Unit!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90908" cy="40771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What unit would you use to measure the capacity of a bathtub? </a:t>
            </a:r>
          </a:p>
        </p:txBody>
      </p:sp>
      <p:pic>
        <p:nvPicPr>
          <p:cNvPr id="4098" name="Picture 2" descr="C:\Users\Jason\AppData\Local\Microsoft\Windows\Temporary Internet Files\Content.IE5\75ATKIVI\MC9002321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1" y="3810000"/>
            <a:ext cx="2196974" cy="21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7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That Unit!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What unit would you use to measure the capacity of a bathroom sink? </a:t>
            </a:r>
          </a:p>
        </p:txBody>
      </p:sp>
      <p:pic>
        <p:nvPicPr>
          <p:cNvPr id="5122" name="Picture 2" descr="C:\Users\Jason\AppData\Local\Microsoft\Windows\Temporary Internet Files\Content.IE5\75ATKIVI\MC9003201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669391" cy="25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2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is the better estimate?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40 cups or 40 gallons?</a:t>
            </a:r>
          </a:p>
        </p:txBody>
      </p:sp>
      <p:pic>
        <p:nvPicPr>
          <p:cNvPr id="6146" name="Picture 2" descr="C:\Users\Jason\AppData\Local\Microsoft\Windows\Temporary Internet Files\Content.IE5\OZDMAZ0W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978645" cy="21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7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is the better estimate?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3 pints or 3 gallons? </a:t>
            </a:r>
          </a:p>
        </p:txBody>
      </p:sp>
      <p:pic>
        <p:nvPicPr>
          <p:cNvPr id="7170" name="Picture 2" descr="C:\Users\Jason\AppData\Local\Microsoft\Windows\Temporary Internet Files\Content.IE5\75ATKIVI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2927287" cy="33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8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15-2</a:t>
            </a:r>
          </a:p>
          <a:p>
            <a:r>
              <a:rPr lang="en-US" dirty="0"/>
              <a:t>CCSS 3.MD.2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Units of Capacity</a:t>
            </a:r>
          </a:p>
        </p:txBody>
      </p:sp>
    </p:spTree>
    <p:extLst>
      <p:ext uri="{BB962C8B-B14F-4D97-AF65-F5344CB8AC3E}">
        <p14:creationId xmlns:p14="http://schemas.microsoft.com/office/powerpoint/2010/main" val="372358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Find the perimeter and area of Shape A and Shape B. </a:t>
            </a:r>
          </a:p>
          <a:p>
            <a:r>
              <a:rPr lang="en-US" sz="3600" dirty="0"/>
              <a:t>Which shape has the greater perimeter? The greater area? Why? </a:t>
            </a:r>
          </a:p>
          <a:p>
            <a:pPr marL="0" indent="0">
              <a:buNone/>
            </a:pPr>
            <a:r>
              <a:rPr lang="en-US" sz="3600" dirty="0"/>
              <a:t>              7 cm                                3 cm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                    4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572000"/>
            <a:ext cx="2590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45720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4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Which measurement is larger, 4 quarts or 8 cups? Explain. </a:t>
            </a:r>
          </a:p>
        </p:txBody>
      </p:sp>
    </p:spTree>
    <p:extLst>
      <p:ext uri="{BB962C8B-B14F-4D97-AF65-F5344CB8AC3E}">
        <p14:creationId xmlns:p14="http://schemas.microsoft.com/office/powerpoint/2010/main" val="42107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Units of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Metric Units of Capacity are used to measure how much an object holds in most areas of the world. </a:t>
            </a:r>
          </a:p>
          <a:p>
            <a:r>
              <a:rPr lang="en-US" sz="3600" dirty="0"/>
              <a:t> There are 2 main units of capacity, the milliliter (mL) and liter (L). </a:t>
            </a:r>
          </a:p>
        </p:txBody>
      </p:sp>
    </p:spTree>
    <p:extLst>
      <p:ext uri="{BB962C8B-B14F-4D97-AF65-F5344CB8AC3E}">
        <p14:creationId xmlns:p14="http://schemas.microsoft.com/office/powerpoint/2010/main" val="3534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Customary Units of Capacity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15-1</a:t>
            </a:r>
          </a:p>
          <a:p>
            <a:r>
              <a:rPr lang="en-US" dirty="0"/>
              <a:t>3.MD.2</a:t>
            </a:r>
          </a:p>
        </p:txBody>
      </p:sp>
    </p:spTree>
    <p:extLst>
      <p:ext uri="{BB962C8B-B14F-4D97-AF65-F5344CB8AC3E}">
        <p14:creationId xmlns:p14="http://schemas.microsoft.com/office/powerpoint/2010/main" val="419753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Milliliters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Milliliters are used to measure the capacity of small objects. We would use milliliters to measure the capacity of a spoon, a small glass, or a small teacup.</a:t>
            </a:r>
          </a:p>
          <a:p>
            <a:r>
              <a:rPr lang="en-US" sz="3600" dirty="0"/>
              <a:t>Which customary unit is similar to milliliters?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62" y="4666869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Liters are used to measure the capacity of larger objects. One water bottle is similar to one liter. </a:t>
            </a:r>
          </a:p>
          <a:p>
            <a:r>
              <a:rPr lang="en-US" sz="3600" dirty="0"/>
              <a:t>1 Liter = 1,000 mL</a:t>
            </a:r>
          </a:p>
          <a:p>
            <a:r>
              <a:rPr lang="en-US" sz="3600" dirty="0"/>
              <a:t>What objects might we measure in liters instead of milliliters? </a:t>
            </a:r>
          </a:p>
        </p:txBody>
      </p:sp>
    </p:spTree>
    <p:extLst>
      <p:ext uri="{BB962C8B-B14F-4D97-AF65-F5344CB8AC3E}">
        <p14:creationId xmlns:p14="http://schemas.microsoft.com/office/powerpoint/2010/main" val="1202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Liter or Milliliter?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 L or 5 mL? </a:t>
            </a:r>
          </a:p>
        </p:txBody>
      </p:sp>
      <p:pic>
        <p:nvPicPr>
          <p:cNvPr id="1026" name="Picture 2" descr="C:\Users\Jason\AppData\Local\Microsoft\Windows\Temporary Internet Files\Content.IE5\C482IVEP\MC9002863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8349"/>
            <a:ext cx="3031554" cy="21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08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EB641B">
                    <a:shade val="75000"/>
                  </a:srgbClr>
                </a:solidFill>
              </a:rPr>
              <a:t>Liter or Milliliter?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30 mL or 30 L?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0" name="Picture 2" descr="C:\Users\Jason\AppData\Local\Microsoft\Windows\Temporary Internet Files\Content.IE5\C482IVEP\MC9000303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461652" cy="22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7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EB641B">
                    <a:shade val="75000"/>
                  </a:srgbClr>
                </a:solidFill>
              </a:rPr>
              <a:t>Liter or Milliliter?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300 mL or 300 L?</a:t>
            </a:r>
          </a:p>
        </p:txBody>
      </p:sp>
      <p:pic>
        <p:nvPicPr>
          <p:cNvPr id="3074" name="Picture 2" descr="C:\Users\Jason\AppData\Local\Microsoft\Windows\Temporary Internet Files\Content.IE5\GVWZ3IRT\MC9002326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1676400" cy="25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72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EB641B">
                    <a:shade val="75000"/>
                  </a:srgbClr>
                </a:solidFill>
              </a:rPr>
              <a:t>Liter or Milliliter?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mL or 10 L? </a:t>
            </a:r>
          </a:p>
        </p:txBody>
      </p:sp>
      <p:pic>
        <p:nvPicPr>
          <p:cNvPr id="4099" name="Picture 3" descr="C:\Users\Jason\AppData\Local\Microsoft\Windows\Temporary Internet Files\Content.IE5\75ATKIVI\MC9003701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2996511" cy="303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87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Units of Mass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Lesson 15-3</a:t>
            </a:r>
          </a:p>
          <a:p>
            <a:r>
              <a:rPr lang="en-US" sz="2800" dirty="0"/>
              <a:t>CCSS 3.MD.2</a:t>
            </a:r>
          </a:p>
        </p:txBody>
      </p:sp>
    </p:spTree>
    <p:extLst>
      <p:ext uri="{BB962C8B-B14F-4D97-AF65-F5344CB8AC3E}">
        <p14:creationId xmlns:p14="http://schemas.microsoft.com/office/powerpoint/2010/main" val="4225710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67000"/>
            <a:ext cx="88392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Pete’s Pizza has 3 sizes of pie: Small, Medium, and Large. They give you the choice of 3 toppings: Pepperoni, Veggie, or Mushroom. How many different combinations can you choose from? </a:t>
            </a:r>
          </a:p>
          <a:p>
            <a:r>
              <a:rPr lang="en-US" sz="3200" dirty="0"/>
              <a:t>If Pete’s Pizza adds another size, X-Large, how many combinations will you be able to choose from?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pic>
        <p:nvPicPr>
          <p:cNvPr id="1026" name="Picture 2" descr="C:\Users\kjason\AppData\Local\Microsoft\Windows\Temporary Internet Files\Content.IE5\5Q6BCSQ1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7" y="676560"/>
            <a:ext cx="2362200" cy="18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04" y="711770"/>
            <a:ext cx="2380496" cy="10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65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422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List these objects from least to greatest in terms of weight.</a:t>
            </a:r>
          </a:p>
          <a:p>
            <a:r>
              <a:rPr lang="en-US" sz="4000" dirty="0"/>
              <a:t>Boy</a:t>
            </a:r>
          </a:p>
          <a:p>
            <a:r>
              <a:rPr lang="en-US" sz="4000" dirty="0"/>
              <a:t>Elephant</a:t>
            </a:r>
          </a:p>
          <a:p>
            <a:r>
              <a:rPr lang="en-US" sz="4000" dirty="0"/>
              <a:t>Book</a:t>
            </a:r>
          </a:p>
          <a:p>
            <a:r>
              <a:rPr lang="en-US" sz="4000" dirty="0"/>
              <a:t>Pencil</a:t>
            </a:r>
          </a:p>
          <a:p>
            <a:r>
              <a:rPr lang="en-US" sz="4000" dirty="0"/>
              <a:t>18 Wheeler Truck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Write</a:t>
            </a:r>
          </a:p>
        </p:txBody>
      </p:sp>
    </p:spTree>
    <p:extLst>
      <p:ext uri="{BB962C8B-B14F-4D97-AF65-F5344CB8AC3E}">
        <p14:creationId xmlns:p14="http://schemas.microsoft.com/office/powerpoint/2010/main" val="3663225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We measure weight in these units: </a:t>
            </a:r>
          </a:p>
          <a:p>
            <a:r>
              <a:rPr lang="en-US" sz="4000" dirty="0"/>
              <a:t>Ounce (oz.)</a:t>
            </a:r>
          </a:p>
          <a:p>
            <a:r>
              <a:rPr lang="en-US" sz="4000" dirty="0"/>
              <a:t>Pound (lb.)</a:t>
            </a:r>
          </a:p>
          <a:p>
            <a:r>
              <a:rPr lang="en-US" sz="4000" dirty="0"/>
              <a:t>Ton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units of weight?</a:t>
            </a:r>
          </a:p>
        </p:txBody>
      </p:sp>
    </p:spTree>
    <p:extLst>
      <p:ext uri="{BB962C8B-B14F-4D97-AF65-F5344CB8AC3E}">
        <p14:creationId xmlns:p14="http://schemas.microsoft.com/office/powerpoint/2010/main" val="37796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024744" cy="1143000"/>
          </a:xfrm>
        </p:spPr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0771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Use place value blocks to show the following numbers.</a:t>
            </a:r>
          </a:p>
          <a:p>
            <a:r>
              <a:rPr lang="en-US" sz="3600" dirty="0"/>
              <a:t> 324</a:t>
            </a:r>
          </a:p>
          <a:p>
            <a:r>
              <a:rPr lang="en-US" sz="3600" dirty="0"/>
              <a:t> 1,000 + 200 + 60 + 7</a:t>
            </a:r>
          </a:p>
          <a:p>
            <a:r>
              <a:rPr lang="en-US" sz="3600" dirty="0"/>
              <a:t> Four hundred eighty six</a:t>
            </a:r>
          </a:p>
          <a:p>
            <a:r>
              <a:rPr lang="en-US" sz="3600" dirty="0"/>
              <a:t> 500 + 40 + 9</a:t>
            </a:r>
          </a:p>
        </p:txBody>
      </p:sp>
    </p:spTree>
    <p:extLst>
      <p:ext uri="{BB962C8B-B14F-4D97-AF65-F5344CB8AC3E}">
        <p14:creationId xmlns:p14="http://schemas.microsoft.com/office/powerpoint/2010/main" val="4155764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An ounce (</a:t>
            </a:r>
            <a:r>
              <a:rPr lang="en-US" sz="4000" dirty="0" err="1"/>
              <a:t>oz</a:t>
            </a:r>
            <a:r>
              <a:rPr lang="en-US" sz="4000" dirty="0"/>
              <a:t>) is used to measure VERY small things. Some things we might measure weight using ounces are a feather, a pencil, a dollar or a piece of paper. </a:t>
            </a:r>
          </a:p>
          <a:p>
            <a:r>
              <a:rPr lang="en-US" sz="4000" dirty="0"/>
              <a:t>Can you think of anything else?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Ounce (Oz)</a:t>
            </a:r>
          </a:p>
        </p:txBody>
      </p:sp>
      <p:pic>
        <p:nvPicPr>
          <p:cNvPr id="2050" name="Picture 2" descr="C:\Users\kjason\AppData\Local\Microsoft\Windows\Temporary Internet Files\Content.IE5\KPYHOFDI\MC9003348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770278" cy="16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jason\AppData\Local\Microsoft\Windows\Temporary Internet Files\Content.IE5\XDPGUOSO\MC90043487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50" y="5029200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jason\AppData\Local\Microsoft\Windows\Temporary Internet Files\Content.IE5\9QKIB15E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03524"/>
            <a:ext cx="1807675" cy="114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We measure medium-sized things using pounds (</a:t>
            </a:r>
            <a:r>
              <a:rPr lang="en-US" sz="4000" dirty="0" err="1"/>
              <a:t>lb</a:t>
            </a:r>
            <a:r>
              <a:rPr lang="en-US" sz="4000" dirty="0"/>
              <a:t>). Some examples are people, desks, books, and dogs. </a:t>
            </a:r>
          </a:p>
          <a:p>
            <a:r>
              <a:rPr lang="en-US" sz="4000" dirty="0"/>
              <a:t>What else can I measure with pounds?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Pound (</a:t>
            </a:r>
            <a:r>
              <a:rPr lang="en-US" dirty="0" err="1"/>
              <a:t>lb</a:t>
            </a:r>
            <a:r>
              <a:rPr lang="en-US" dirty="0"/>
              <a:t>)</a:t>
            </a:r>
          </a:p>
        </p:txBody>
      </p:sp>
      <p:pic>
        <p:nvPicPr>
          <p:cNvPr id="3074" name="Picture 2" descr="C:\Users\kjason\AppData\Local\Microsoft\Windows\Temporary Internet Files\Content.IE5\RZL045PA\MC9002329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122630" cy="18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jason\AppData\Local\Microsoft\Windows\Temporary Internet Files\Content.IE5\9QKIB15E\MC9000193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550718" cy="135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Tons are used to measure VERY big things. We measure the weight of elephants, monster trucks, and buildings with tons.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</a:t>
            </a:r>
          </a:p>
        </p:txBody>
      </p:sp>
      <p:pic>
        <p:nvPicPr>
          <p:cNvPr id="4098" name="Picture 2" descr="C:\Users\kjason\AppData\Local\Microsoft\Windows\Temporary Internet Files\Content.IE5\KPYHOFDI\MC9003264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1578254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jason\AppData\Local\Microsoft\Windows\Temporary Internet Files\Content.IE5\JG7KUBPR\MC9004417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317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64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4754" y="1455737"/>
            <a:ext cx="7408333" cy="46021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dirty="0"/>
              <a:t>12 oz. or 12 lb.?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/>
              </a:rPr>
              <a:t>Choose the better measurement!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kjason\AppData\Local\Microsoft\Windows\Temporary Internet Files\Content.IE5\3X975ZB7\MC9004380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48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981200"/>
            <a:ext cx="74422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35 oz. or 35 lb.?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entury Gothic"/>
              </a:rPr>
              <a:t>Choose the better measurement!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kjason\AppData\Local\Microsoft\Windows\Temporary Internet Files\Content.IE5\5Q6BCSQ1\MC900361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208572" cy="3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3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15 lb. or 15 tons?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38327"/>
            <a:ext cx="8305801" cy="1767809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entury Gothic"/>
              </a:rPr>
              <a:t>Choose the better measurement!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kjason\AppData\Local\Microsoft\Windows\Temporary Internet Files\Content.IE5\JCQB019M\MC90043816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42" y="3581400"/>
            <a:ext cx="2409825" cy="30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15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12 lb. or 12 tons?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82000" cy="171802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entury Gothic"/>
              </a:rPr>
              <a:t>Choose the better measurement!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5" name="Picture 5" descr="C:\Users\kjason\AppData\Local\Microsoft\Windows\Temporary Internet Files\Content.IE5\JG7KUBPR\MC9003267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341370" cy="260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34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Mass: Gram and Kilogram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15-4</a:t>
            </a:r>
          </a:p>
          <a:p>
            <a:r>
              <a:rPr lang="en-US" dirty="0"/>
              <a:t>CCSS </a:t>
            </a:r>
          </a:p>
        </p:txBody>
      </p:sp>
    </p:spTree>
    <p:extLst>
      <p:ext uri="{BB962C8B-B14F-4D97-AF65-F5344CB8AC3E}">
        <p14:creationId xmlns:p14="http://schemas.microsoft.com/office/powerpoint/2010/main" val="1794653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Look at the number pattern below. </a:t>
            </a:r>
          </a:p>
          <a:p>
            <a:pPr marL="6858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2, 6, 10, 14, 18….</a:t>
            </a:r>
          </a:p>
          <a:p>
            <a:pPr marL="6858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are the next two numbers in the pattern?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rule for the pattern?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2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 some objects you would weigh that you think might weight about 25 pounds. </a:t>
            </a:r>
          </a:p>
        </p:txBody>
      </p:sp>
    </p:spTree>
    <p:extLst>
      <p:ext uri="{BB962C8B-B14F-4D97-AF65-F5344CB8AC3E}">
        <p14:creationId xmlns:p14="http://schemas.microsoft.com/office/powerpoint/2010/main" val="302859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When have you used the terms “cup”, “pint”, “quart” or “gallon”? </a:t>
            </a:r>
          </a:p>
        </p:txBody>
      </p:sp>
    </p:spTree>
    <p:extLst>
      <p:ext uri="{BB962C8B-B14F-4D97-AF65-F5344CB8AC3E}">
        <p14:creationId xmlns:p14="http://schemas.microsoft.com/office/powerpoint/2010/main" val="3831968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Using Metric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There are 2 units of mass in the metric system.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Gram (g.)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Kilogram (kg.)</a:t>
            </a:r>
          </a:p>
        </p:txBody>
      </p:sp>
    </p:spTree>
    <p:extLst>
      <p:ext uri="{BB962C8B-B14F-4D97-AF65-F5344CB8AC3E}">
        <p14:creationId xmlns:p14="http://schemas.microsoft.com/office/powerpoint/2010/main" val="16758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Gram: Small unit similar to ounce. A paper clip weighs about a gram. Some objects measured by grams are folders, paper, and pencils. </a:t>
            </a:r>
          </a:p>
          <a:p>
            <a:r>
              <a:rPr lang="en-US" sz="3200" dirty="0"/>
              <a:t>What else might you measure with a gram? </a:t>
            </a:r>
          </a:p>
          <a:p>
            <a:endParaRPr lang="en-US" dirty="0"/>
          </a:p>
        </p:txBody>
      </p:sp>
      <p:pic>
        <p:nvPicPr>
          <p:cNvPr id="1026" name="Picture 2" descr="C:\Users\kjason\AppData\Local\Microsoft\Windows\Temporary Internet Files\Content.IE5\3S89S9XQ\MC9004413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jason\AppData\Local\Microsoft\Windows\Temporary Internet Files\Content.IE5\KPYHOFDI\MC9004462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2792"/>
            <a:ext cx="1675181" cy="13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Kilogram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534400" cy="453434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kilogram= 1000 grams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kilogram is about 2 pounds.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Kilograms are more similar to pounds. In many countries, people measure their weight in kilograms.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What else might we measure in kilograms? </a:t>
            </a:r>
          </a:p>
        </p:txBody>
      </p:sp>
    </p:spTree>
    <p:extLst>
      <p:ext uri="{BB962C8B-B14F-4D97-AF65-F5344CB8AC3E}">
        <p14:creationId xmlns:p14="http://schemas.microsoft.com/office/powerpoint/2010/main" val="28274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Choose the better measurement!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50 g. or 50 kg.?</a:t>
            </a:r>
          </a:p>
        </p:txBody>
      </p:sp>
      <p:pic>
        <p:nvPicPr>
          <p:cNvPr id="2050" name="Picture 2" descr="C:\Users\kjason\AppData\Local\Microsoft\Windows\Temporary Internet Files\Content.IE5\RZL045PA\MC9000015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91" y="2895600"/>
            <a:ext cx="3387505" cy="340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24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/>
          <a:lstStyle/>
          <a:p>
            <a:r>
              <a:rPr lang="en-US" sz="3600" dirty="0">
                <a:solidFill>
                  <a:srgbClr val="94C600"/>
                </a:solidFill>
              </a:rPr>
              <a:t>Choose the better measurement!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/>
              <a:t> 5 g. or 5 kg.? </a:t>
            </a:r>
          </a:p>
        </p:txBody>
      </p:sp>
      <p:pic>
        <p:nvPicPr>
          <p:cNvPr id="3074" name="Picture 2" descr="C:\Users\kjason\AppData\Local\Microsoft\Windows\Temporary Internet Files\Content.IE5\9QKIB15E\MC90043258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276486" cy="32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20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/>
          <a:lstStyle/>
          <a:p>
            <a:r>
              <a:rPr lang="en-US" sz="3600" dirty="0">
                <a:solidFill>
                  <a:srgbClr val="94C600"/>
                </a:solidFill>
              </a:rPr>
              <a:t>Choose the better measurement!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g. or 10 kg.?</a:t>
            </a:r>
          </a:p>
        </p:txBody>
      </p:sp>
      <p:pic>
        <p:nvPicPr>
          <p:cNvPr id="4099" name="Picture 3" descr="C:\Users\kjason\AppData\Local\Microsoft\Windows\Temporary Internet Files\Content.IE5\KPYHOFDI\MC9003912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18" y="3352800"/>
            <a:ext cx="2151364" cy="26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9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/>
          <a:lstStyle/>
          <a:p>
            <a:r>
              <a:rPr lang="en-US" sz="3600" dirty="0">
                <a:solidFill>
                  <a:srgbClr val="94C600"/>
                </a:solidFill>
              </a:rPr>
              <a:t>Choose the better measurement!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g. or 90 kg.?</a:t>
            </a:r>
          </a:p>
        </p:txBody>
      </p:sp>
      <p:pic>
        <p:nvPicPr>
          <p:cNvPr id="5122" name="Picture 2" descr="C:\Users\kjason\AppData\Local\Microsoft\Windows\Temporary Internet Files\Content.IE5\9QKIB15E\MC9003909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10390"/>
            <a:ext cx="2209800" cy="26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44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/>
          <a:lstStyle/>
          <a:p>
            <a:r>
              <a:rPr lang="en-US" sz="3600" dirty="0">
                <a:solidFill>
                  <a:srgbClr val="94C600"/>
                </a:solidFill>
              </a:rPr>
              <a:t>Choose the better measurement!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 g. or 20 kg.?</a:t>
            </a:r>
          </a:p>
        </p:txBody>
      </p:sp>
      <p:pic>
        <p:nvPicPr>
          <p:cNvPr id="6146" name="Picture 2" descr="C:\Users\kjason\AppData\Local\Microsoft\Windows\Temporary Internet Files\Content.IE5\KPYHOFDI\MC90043487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86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Solving: Draw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Lesson 15-5   CCSS 3.MD.2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87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Mariah is making 7 dog puppets. </a:t>
            </a:r>
            <a:r>
              <a:rPr lang="en-US" sz="3600" dirty="0" err="1"/>
              <a:t>Karli</a:t>
            </a:r>
            <a:r>
              <a:rPr lang="en-US" sz="3600" dirty="0"/>
              <a:t> makes twice as many puppets as Mariah. If each puppet has 2 </a:t>
            </a:r>
            <a:r>
              <a:rPr lang="en-US" sz="3600" dirty="0" err="1"/>
              <a:t>googly</a:t>
            </a:r>
            <a:r>
              <a:rPr lang="en-US" sz="3600" dirty="0"/>
              <a:t> eyes, how many </a:t>
            </a:r>
            <a:r>
              <a:rPr lang="en-US" sz="3600" dirty="0" err="1"/>
              <a:t>googly</a:t>
            </a:r>
            <a:r>
              <a:rPr lang="en-US" sz="3600" dirty="0"/>
              <a:t> eyes will Mariah use? Solve and explain. </a:t>
            </a:r>
          </a:p>
        </p:txBody>
      </p:sp>
    </p:spTree>
    <p:extLst>
      <p:ext uri="{BB962C8B-B14F-4D97-AF65-F5344CB8AC3E}">
        <p14:creationId xmlns:p14="http://schemas.microsoft.com/office/powerpoint/2010/main" val="85972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94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Storytime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953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Once upon a time, there was a beautiful kingdom called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GALLON</a:t>
            </a:r>
            <a:r>
              <a:rPr lang="en-US" sz="3600" dirty="0"/>
              <a:t>. GALLON had 4 beautiful </a:t>
            </a:r>
            <a:r>
              <a:rPr lang="en-US" sz="3600" dirty="0">
                <a:solidFill>
                  <a:srgbClr val="7030A0"/>
                </a:solidFill>
              </a:rPr>
              <a:t>QUART</a:t>
            </a:r>
            <a:r>
              <a:rPr lang="en-US" sz="3600" dirty="0"/>
              <a:t> Queens. Each Queen Quart has 2 sons, both named Prince </a:t>
            </a:r>
            <a:r>
              <a:rPr lang="en-US" sz="3600" dirty="0">
                <a:solidFill>
                  <a:srgbClr val="0070C0"/>
                </a:solidFill>
              </a:rPr>
              <a:t>PINT</a:t>
            </a:r>
            <a:r>
              <a:rPr lang="en-US" sz="3600" dirty="0"/>
              <a:t>, and the Princes have 2 children, </a:t>
            </a:r>
            <a:r>
              <a:rPr lang="en-US" sz="3600" dirty="0">
                <a:solidFill>
                  <a:srgbClr val="FF0000"/>
                </a:solidFill>
              </a:rPr>
              <a:t>CUPS</a:t>
            </a:r>
            <a:r>
              <a:rPr lang="en-US" sz="3600" dirty="0"/>
              <a:t>, who are 8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OUNCES</a:t>
            </a:r>
            <a:r>
              <a:rPr lang="en-US" sz="3600" dirty="0"/>
              <a:t> old. </a:t>
            </a:r>
          </a:p>
        </p:txBody>
      </p:sp>
      <p:pic>
        <p:nvPicPr>
          <p:cNvPr id="2050" name="Picture 2" descr="C:\Users\Jason\AppData\Local\Microsoft\Windows\Temporary Internet Files\Content.IE5\C482IVEP\MC9000307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37" y="5389474"/>
            <a:ext cx="2004365" cy="14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88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When you write an explanation about how you solve a problem, what information do you have to include in order for the explanation to be considered “complete”?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688">
            <a:off x="4171364" y="4107588"/>
            <a:ext cx="103596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3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Pictures to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81600"/>
          </a:xfrm>
        </p:spPr>
        <p:txBody>
          <a:bodyPr>
            <a:normAutofit/>
          </a:bodyPr>
          <a:lstStyle/>
          <a:p>
            <a:r>
              <a:rPr lang="en-US" sz="3600" dirty="0"/>
              <a:t>Drawing a picture is a strategy we have learned for solving many types of problems. We can also use pictures to solve problems involving units of mass. </a:t>
            </a:r>
          </a:p>
          <a:p>
            <a:r>
              <a:rPr lang="en-US" sz="3600" dirty="0"/>
              <a:t>Example: The rabbits at a pet store eat 80 kg. of food a day. How many kilograms do they eat in 1 week?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    1 week (7 Days)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70154"/>
              </p:ext>
            </p:extLst>
          </p:nvPr>
        </p:nvGraphicFramePr>
        <p:xfrm>
          <a:off x="1524000" y="6096000"/>
          <a:ext cx="609599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3200" dirty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24000" y="60198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63" y="0"/>
            <a:ext cx="18026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2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Thunder the horse eats 30 pounds of hay in 1 day. How many pounds does he eat in 1 week? Draw a picture to solve.</a:t>
            </a:r>
          </a:p>
        </p:txBody>
      </p:sp>
      <p:pic>
        <p:nvPicPr>
          <p:cNvPr id="1027" name="Picture 3" descr="C:\Users\Jason\AppData\Local\Microsoft\Windows\Temporary Internet Files\Content.IE5\OZDMAZ0W\MC9001547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6" y="3886200"/>
            <a:ext cx="2874672" cy="27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38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Each pig eats 3 kilograms of slop a day. If there are 8 pigs, how many total kilograms of slop do they eat? Draw a picture to solve.</a:t>
            </a:r>
          </a:p>
        </p:txBody>
      </p:sp>
      <p:pic>
        <p:nvPicPr>
          <p:cNvPr id="2051" name="Picture 3" descr="C:\Users\Jason\AppData\Local\Microsoft\Windows\Temporary Internet Files\Content.IE5\75ATKIVI\MC9004174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48" y="4419600"/>
            <a:ext cx="2133600" cy="22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33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Farmer Bob’s cow drinks 8 gallons of water a day. How much water does the cow drink in a week? Draw a picture to solve.</a:t>
            </a:r>
          </a:p>
        </p:txBody>
      </p:sp>
      <p:pic>
        <p:nvPicPr>
          <p:cNvPr id="3077" name="Picture 5" descr="C:\Users\Jason\AppData\Local\Microsoft\Windows\Temporary Internet Files\Content.IE5\75ATKIVI\MC9000363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32" y="4398775"/>
            <a:ext cx="2916631" cy="21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02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Polly Parrot eats 20 grams of birdseed in 1 day. How many grams of birdseed does she eat in a week? Draw a picture to solve. </a:t>
            </a:r>
          </a:p>
          <a:p>
            <a:r>
              <a:rPr lang="en-US" sz="4000" dirty="0"/>
              <a:t>How many grams does she eat in a month? Draw a picture to solve.</a:t>
            </a:r>
          </a:p>
        </p:txBody>
      </p:sp>
      <p:pic>
        <p:nvPicPr>
          <p:cNvPr id="4100" name="Picture 4" descr="C:\Users\Jason\AppData\Local\Microsoft\Windows\Temporary Internet Files\Content.IE5\GVWZ3IRT\MC900390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66043"/>
            <a:ext cx="1564538" cy="18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Jason\AppData\Local\Temp\Temp3_FreeBackgroundsPack.zip\10-free-backgrounds-pack\sta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981200"/>
            <a:ext cx="6248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prstClr val="black"/>
              </a:solidFill>
              <a:latin typeface="Kristen ITC" pitchFamily="66" charset="0"/>
            </a:endParaRPr>
          </a:p>
          <a:p>
            <a:endParaRPr lang="en-US" sz="2400" dirty="0">
              <a:solidFill>
                <a:prstClr val="black"/>
              </a:solidFill>
              <a:latin typeface="Kristen ITC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31324" y="609600"/>
            <a:ext cx="743375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417638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C2C2C"/>
                </a:solidFill>
                <a:latin typeface="MapleKeys" panose="02000603000000000000" pitchFamily="2" charset="0"/>
                <a:ea typeface="MapleKeys" panose="02000603000000000000" pitchFamily="2" charset="0"/>
              </a:rPr>
              <a:t>If you like this product, please check out my other products at: 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MapleKeys" panose="02000603000000000000" pitchFamily="2" charset="0"/>
                <a:ea typeface="MapleKeys" panose="02000603000000000000" pitchFamily="2" charset="0"/>
                <a:hlinkClick r:id="rId4"/>
              </a:rPr>
              <a:t>https://www.teacherspayteachers.com/ Store/Kristin-Jason-7154</a:t>
            </a:r>
            <a:endParaRPr lang="en-US" sz="2000" dirty="0">
              <a:solidFill>
                <a:srgbClr val="FFFFFF"/>
              </a:solidFill>
              <a:latin typeface="MapleKeys" panose="02000603000000000000" pitchFamily="2" charset="0"/>
              <a:ea typeface="MapleKeys" panose="02000603000000000000" pitchFamily="2" charset="0"/>
            </a:endParaRPr>
          </a:p>
          <a:p>
            <a:pPr algn="ctr"/>
            <a:endParaRPr lang="en-US" sz="2000" dirty="0">
              <a:solidFill>
                <a:srgbClr val="FFFFFF"/>
              </a:solidFill>
              <a:latin typeface="MapleKeys" panose="02000603000000000000" pitchFamily="2" charset="0"/>
              <a:ea typeface="MapleKeys" panose="02000603000000000000" pitchFamily="2" charset="0"/>
            </a:endParaRPr>
          </a:p>
          <a:p>
            <a:pPr algn="ctr"/>
            <a:r>
              <a:rPr lang="en-US" sz="2000" dirty="0">
                <a:solidFill>
                  <a:srgbClr val="2C2C2C"/>
                </a:solidFill>
                <a:latin typeface="MapleKeys" panose="02000603000000000000" pitchFamily="2" charset="0"/>
                <a:ea typeface="MapleKeys" panose="02000603000000000000" pitchFamily="2" charset="0"/>
              </a:rPr>
              <a:t>Thanks to these wonderful teachers &amp; artists for the fantastic clip art, frames, backgrounds &amp; fonts!</a:t>
            </a:r>
          </a:p>
          <a:p>
            <a:pPr algn="ctr"/>
            <a:endParaRPr lang="en-US" sz="2000" dirty="0">
              <a:solidFill>
                <a:srgbClr val="FFFFFF"/>
              </a:solidFill>
              <a:latin typeface="MapleKeys" panose="02000603000000000000" pitchFamily="2" charset="0"/>
              <a:ea typeface="MapleKeys" panose="02000603000000000000" pitchFamily="2" charset="0"/>
            </a:endParaRPr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00" y="3868306"/>
            <a:ext cx="942843" cy="952367"/>
          </a:xfrm>
          <a:prstGeom prst="rect">
            <a:avLst/>
          </a:prstGeom>
        </p:spPr>
      </p:pic>
      <p:pic>
        <p:nvPicPr>
          <p:cNvPr id="7" name="Content Placeholder 6">
            <a:hlinkClick r:id="rId7"/>
          </p:cNvPr>
          <p:cNvPicPr>
            <a:picLocks noGrp="1" noChangeAspect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99" y="4859648"/>
            <a:ext cx="1383192" cy="693737"/>
          </a:xfrm>
        </p:spPr>
      </p:pic>
      <p:pic>
        <p:nvPicPr>
          <p:cNvPr id="11" name="Picture 10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39" y="4525535"/>
            <a:ext cx="1082201" cy="974722"/>
          </a:xfrm>
          <a:prstGeom prst="rect">
            <a:avLst/>
          </a:prstGeom>
        </p:spPr>
      </p:pic>
      <p:pic>
        <p:nvPicPr>
          <p:cNvPr id="13" name="Picture 12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21" y="3953874"/>
            <a:ext cx="1092158" cy="1007961"/>
          </a:xfrm>
          <a:prstGeom prst="rect">
            <a:avLst/>
          </a:prstGeom>
        </p:spPr>
      </p:pic>
      <p:pic>
        <p:nvPicPr>
          <p:cNvPr id="14" name="Picture 13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53" y="3915248"/>
            <a:ext cx="1018547" cy="1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Customary Units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924800" cy="4077148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 Although most of the world measures capacity (the amount a container holds) in metric units, in the United States, we often use customary units. </a:t>
            </a:r>
          </a:p>
          <a:p>
            <a:r>
              <a:rPr lang="en-US" sz="3600" dirty="0"/>
              <a:t>Customary units of capacity are ounce, cup, pint, quart, and gallon. </a:t>
            </a:r>
          </a:p>
        </p:txBody>
      </p:sp>
    </p:spTree>
    <p:extLst>
      <p:ext uri="{BB962C8B-B14F-4D97-AF65-F5344CB8AC3E}">
        <p14:creationId xmlns:p14="http://schemas.microsoft.com/office/powerpoint/2010/main" val="12811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Ounces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001000" cy="4267200"/>
          </a:xfrm>
        </p:spPr>
        <p:txBody>
          <a:bodyPr>
            <a:normAutofit/>
          </a:bodyPr>
          <a:lstStyle/>
          <a:p>
            <a:r>
              <a:rPr lang="en-US" sz="3600" dirty="0"/>
              <a:t>A fluid ounce is a very small amount of liquid. </a:t>
            </a:r>
          </a:p>
          <a:p>
            <a:r>
              <a:rPr lang="en-US" sz="3600" dirty="0"/>
              <a:t> One cup equals 8 fluid ounces.</a:t>
            </a:r>
          </a:p>
          <a:p>
            <a:r>
              <a:rPr lang="en-US" sz="3600" dirty="0"/>
              <a:t> We would measure medicine given to a baby or the amount of water in a bottle cap in fluid ounces (fl. Oz.).</a:t>
            </a:r>
          </a:p>
        </p:txBody>
      </p:sp>
      <p:pic>
        <p:nvPicPr>
          <p:cNvPr id="3075" name="Picture 3" descr="C:\Users\Jason\AppData\Local\Microsoft\Windows\Temporary Internet Files\Content.IE5\OZDMAZ0W\MC9002385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599286" cy="19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A cup equals 8 ounces. </a:t>
            </a:r>
          </a:p>
          <a:p>
            <a:r>
              <a:rPr lang="en-US" sz="3600" dirty="0"/>
              <a:t> Cups are customary units of measurement. </a:t>
            </a:r>
          </a:p>
          <a:p>
            <a:r>
              <a:rPr lang="en-US" sz="3600" dirty="0"/>
              <a:t> What objects hold about a cup of water? </a:t>
            </a:r>
          </a:p>
        </p:txBody>
      </p:sp>
    </p:spTree>
    <p:extLst>
      <p:ext uri="{BB962C8B-B14F-4D97-AF65-F5344CB8AC3E}">
        <p14:creationId xmlns:p14="http://schemas.microsoft.com/office/powerpoint/2010/main" val="10872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49" y="1027664"/>
            <a:ext cx="7024744" cy="1143000"/>
          </a:xfrm>
        </p:spPr>
        <p:txBody>
          <a:bodyPr/>
          <a:lstStyle/>
          <a:p>
            <a:r>
              <a:rPr lang="en-US" dirty="0"/>
              <a:t>Pints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94" y="2436328"/>
            <a:ext cx="6777317" cy="3508977"/>
          </a:xfrm>
        </p:spPr>
        <p:txBody>
          <a:bodyPr>
            <a:normAutofit/>
          </a:bodyPr>
          <a:lstStyle/>
          <a:p>
            <a:r>
              <a:rPr lang="en-US" sz="3600" dirty="0"/>
              <a:t> A pint is equal to 2 cups. </a:t>
            </a:r>
          </a:p>
          <a:p>
            <a:r>
              <a:rPr lang="en-US" sz="3600" dirty="0"/>
              <a:t> What items might hold about a pint of liquid? </a:t>
            </a:r>
          </a:p>
          <a:p>
            <a:r>
              <a:rPr lang="en-US" sz="3600" dirty="0"/>
              <a:t> How many fluid ounces are in a pint?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62000"/>
            <a:ext cx="1809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ust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</TotalTime>
  <Words>1669</Words>
  <Application>Microsoft Office PowerPoint</Application>
  <PresentationFormat>On-screen Show (4:3)</PresentationFormat>
  <Paragraphs>193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56</vt:i4>
      </vt:variant>
    </vt:vector>
  </HeadingPairs>
  <TitlesOfParts>
    <vt:vector size="77" baseType="lpstr">
      <vt:lpstr>AllEven</vt:lpstr>
      <vt:lpstr>Arial</vt:lpstr>
      <vt:lpstr>Calibri</vt:lpstr>
      <vt:lpstr>Candara</vt:lpstr>
      <vt:lpstr>Century Gothic</vt:lpstr>
      <vt:lpstr>Century Schoolbook</vt:lpstr>
      <vt:lpstr>Georgia</vt:lpstr>
      <vt:lpstr>Kristen ITC</vt:lpstr>
      <vt:lpstr>MapleKeys</vt:lpstr>
      <vt:lpstr>MapleToffee</vt:lpstr>
      <vt:lpstr>Symbol</vt:lpstr>
      <vt:lpstr>Trebuchet MS</vt:lpstr>
      <vt:lpstr>Tw Cen MT</vt:lpstr>
      <vt:lpstr>Wingdings</vt:lpstr>
      <vt:lpstr>Wingdings 2</vt:lpstr>
      <vt:lpstr>Austin</vt:lpstr>
      <vt:lpstr>Civic</vt:lpstr>
      <vt:lpstr>Waveform</vt:lpstr>
      <vt:lpstr>Urban</vt:lpstr>
      <vt:lpstr>Median</vt:lpstr>
      <vt:lpstr>Oriel</vt:lpstr>
      <vt:lpstr>PowerPoint Presentation</vt:lpstr>
      <vt:lpstr>Customary Units of Capacity</vt:lpstr>
      <vt:lpstr>Warm Up</vt:lpstr>
      <vt:lpstr>Think and Share</vt:lpstr>
      <vt:lpstr>Storytime!</vt:lpstr>
      <vt:lpstr>Customary Units of Measurement</vt:lpstr>
      <vt:lpstr>Fluid Ounces</vt:lpstr>
      <vt:lpstr>Cups</vt:lpstr>
      <vt:lpstr>Pints</vt:lpstr>
      <vt:lpstr>Quarts</vt:lpstr>
      <vt:lpstr>Gallons</vt:lpstr>
      <vt:lpstr>Name That Unit!</vt:lpstr>
      <vt:lpstr>Name That Unit!</vt:lpstr>
      <vt:lpstr>Which is the better estimate? </vt:lpstr>
      <vt:lpstr>Which is the better estimate? </vt:lpstr>
      <vt:lpstr>Metric Units of Capacity</vt:lpstr>
      <vt:lpstr>Warm Up</vt:lpstr>
      <vt:lpstr>Think and Write</vt:lpstr>
      <vt:lpstr>Metric Units of Capacity</vt:lpstr>
      <vt:lpstr>Milliliters</vt:lpstr>
      <vt:lpstr>Liters</vt:lpstr>
      <vt:lpstr>Liter or Milliliter? </vt:lpstr>
      <vt:lpstr>Liter or Milliliter? </vt:lpstr>
      <vt:lpstr>Liter or Milliliter? </vt:lpstr>
      <vt:lpstr>Liter or Milliliter? </vt:lpstr>
      <vt:lpstr>Units of Mass </vt:lpstr>
      <vt:lpstr>Warm-Up</vt:lpstr>
      <vt:lpstr>Think and Write</vt:lpstr>
      <vt:lpstr>What are the units of weight?</vt:lpstr>
      <vt:lpstr>Ounce (Oz)</vt:lpstr>
      <vt:lpstr>Pound (lb)</vt:lpstr>
      <vt:lpstr>Ton</vt:lpstr>
      <vt:lpstr>Choose the better measurement!</vt:lpstr>
      <vt:lpstr>Choose the better measurement!</vt:lpstr>
      <vt:lpstr>Choose the better measurement!</vt:lpstr>
      <vt:lpstr>Choose the better measurement!</vt:lpstr>
      <vt:lpstr>Mass: Gram and Kilogram</vt:lpstr>
      <vt:lpstr>Warm Up</vt:lpstr>
      <vt:lpstr>Think and Write</vt:lpstr>
      <vt:lpstr>Mass Using Metric System</vt:lpstr>
      <vt:lpstr>Grams</vt:lpstr>
      <vt:lpstr>Kilogram</vt:lpstr>
      <vt:lpstr>Choose the better measurement!</vt:lpstr>
      <vt:lpstr>Choose the better measurement!</vt:lpstr>
      <vt:lpstr>Choose the better measurement!</vt:lpstr>
      <vt:lpstr>Choose the better measurement!</vt:lpstr>
      <vt:lpstr>Choose the better measurement!</vt:lpstr>
      <vt:lpstr>Problem Solving: Draw a Picture</vt:lpstr>
      <vt:lpstr>Warm Up</vt:lpstr>
      <vt:lpstr>Think and Write</vt:lpstr>
      <vt:lpstr>Using Pictures to Solve</vt:lpstr>
      <vt:lpstr>Problem 1</vt:lpstr>
      <vt:lpstr>Problem 2</vt:lpstr>
      <vt:lpstr>Problem 3</vt:lpstr>
      <vt:lpstr>Problem 4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Customary Units of Capacity</dc:title>
  <dc:creator>Jason</dc:creator>
  <cp:lastModifiedBy>Michael Fennell</cp:lastModifiedBy>
  <cp:revision>48</cp:revision>
  <dcterms:created xsi:type="dcterms:W3CDTF">2013-12-10T16:52:06Z</dcterms:created>
  <dcterms:modified xsi:type="dcterms:W3CDTF">2021-03-17T12:36:50Z</dcterms:modified>
</cp:coreProperties>
</file>