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0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8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0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4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0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7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8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9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808C-1584-40DD-BD02-E5875528A1A5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86205-76F8-40B8-BFBF-D00D0BA54E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1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an Epic Poem?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Odyssey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172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15556"/>
            <a:ext cx="4648200" cy="555347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6699"/>
                </a:solidFill>
                <a:latin typeface="Berlin Sans FB" pitchFamily="34" charset="0"/>
              </a:rPr>
              <a:t>Definition:</a:t>
            </a:r>
            <a:r>
              <a:rPr lang="en-US" b="1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a lengthy narrative poem that usually contains the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heroic deeds </a:t>
            </a:r>
            <a:r>
              <a:rPr lang="en-US" dirty="0" smtClean="0">
                <a:latin typeface="Berlin Sans FB" pitchFamily="34" charset="0"/>
              </a:rPr>
              <a:t>and events significant to a particular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culture or society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r>
              <a:rPr lang="en-US" b="1" dirty="0" smtClean="0">
                <a:latin typeface="Berlin Sans FB" pitchFamily="34" charset="0"/>
              </a:rPr>
              <a:t>Example: </a:t>
            </a:r>
            <a:r>
              <a:rPr lang="en-US" i="1" dirty="0" smtClean="0">
                <a:latin typeface="Berlin Sans FB" pitchFamily="34" charset="0"/>
              </a:rPr>
              <a:t>The Odyssey</a:t>
            </a:r>
            <a:endParaRPr lang="en-US" b="1" dirty="0" smtClean="0">
              <a:latin typeface="Berlin Sans FB" pitchFamily="34" charset="0"/>
            </a:endParaRPr>
          </a:p>
          <a:p>
            <a:pPr marL="0" indent="0">
              <a:buNone/>
            </a:pP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574" y="200"/>
            <a:ext cx="5134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ill Sans Ultra Bold" pitchFamily="34" charset="0"/>
              </a:rPr>
              <a:t>Epic Poetry</a:t>
            </a:r>
          </a:p>
        </p:txBody>
      </p:sp>
      <p:pic>
        <p:nvPicPr>
          <p:cNvPr id="1026" name="Picture 2" descr="http://www.dowling.edu/news/year2006/pictures/odyss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1307585"/>
            <a:ext cx="3609975" cy="516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4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574" y="200"/>
            <a:ext cx="5134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ill Sans Ultra Bold" pitchFamily="34" charset="0"/>
              </a:rPr>
              <a:t>Epic Poetry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39087" y="958166"/>
            <a:ext cx="8839200" cy="58186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6699"/>
                </a:solidFill>
                <a:latin typeface="Berlin Sans FB" pitchFamily="34" charset="0"/>
              </a:rPr>
              <a:t>Characteristics: </a:t>
            </a:r>
            <a:endParaRPr lang="en-US" b="1" dirty="0">
              <a:solidFill>
                <a:srgbClr val="FF6699"/>
              </a:solidFill>
              <a:latin typeface="Berlin Sans FB" pitchFamily="34" charset="0"/>
            </a:endParaRPr>
          </a:p>
          <a:p>
            <a:r>
              <a:rPr lang="en-US" sz="2600" dirty="0">
                <a:latin typeface="Berlin Sans FB" pitchFamily="34" charset="0"/>
              </a:rPr>
              <a:t>Begins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“in medias res” </a:t>
            </a:r>
            <a:r>
              <a:rPr lang="en-US" sz="2600" dirty="0">
                <a:latin typeface="Berlin Sans FB" pitchFamily="34" charset="0"/>
              </a:rPr>
              <a:t>(in the middle of things)</a:t>
            </a:r>
          </a:p>
          <a:p>
            <a:r>
              <a:rPr lang="en-US" sz="2600" dirty="0">
                <a:latin typeface="Berlin Sans FB" pitchFamily="34" charset="0"/>
              </a:rPr>
              <a:t>Has a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vast setting</a:t>
            </a:r>
          </a:p>
          <a:p>
            <a:r>
              <a:rPr lang="en-US" sz="2600" dirty="0">
                <a:latin typeface="Berlin Sans FB" pitchFamily="34" charset="0"/>
              </a:rPr>
              <a:t>Features lengthy,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formal speeches</a:t>
            </a:r>
          </a:p>
          <a:p>
            <a:r>
              <a:rPr lang="en-US" sz="2600" dirty="0">
                <a:latin typeface="Berlin Sans FB" pitchFamily="34" charset="0"/>
              </a:rPr>
              <a:t>Contains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divine interventions</a:t>
            </a:r>
            <a:r>
              <a:rPr lang="en-US" sz="2600" dirty="0">
                <a:latin typeface="Berlin Sans FB" pitchFamily="34" charset="0"/>
              </a:rPr>
              <a:t>—THE GODS!</a:t>
            </a:r>
          </a:p>
          <a:p>
            <a:r>
              <a:rPr lang="en-US" sz="2600" dirty="0">
                <a:latin typeface="Berlin Sans FB" pitchFamily="34" charset="0"/>
              </a:rPr>
              <a:t>Features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heroes</a:t>
            </a:r>
            <a:r>
              <a:rPr lang="en-US" sz="2600" dirty="0">
                <a:latin typeface="Berlin Sans FB" pitchFamily="34" charset="0"/>
              </a:rPr>
              <a:t> that embody the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values</a:t>
            </a:r>
            <a:r>
              <a:rPr lang="en-US" sz="2600" dirty="0">
                <a:latin typeface="Berlin Sans FB" pitchFamily="34" charset="0"/>
              </a:rPr>
              <a:t> and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morals</a:t>
            </a:r>
            <a:r>
              <a:rPr lang="en-US" sz="2600" dirty="0">
                <a:latin typeface="Berlin Sans FB" pitchFamily="34" charset="0"/>
              </a:rPr>
              <a:t> of the civilization</a:t>
            </a:r>
          </a:p>
          <a:p>
            <a:r>
              <a:rPr lang="en-US" sz="2600" dirty="0">
                <a:latin typeface="Berlin Sans FB" pitchFamily="34" charset="0"/>
              </a:rPr>
              <a:t>The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protagonist</a:t>
            </a:r>
            <a:r>
              <a:rPr lang="en-US" sz="2600" dirty="0">
                <a:latin typeface="Berlin Sans FB" pitchFamily="34" charset="0"/>
              </a:rPr>
              <a:t> descends into the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underworld</a:t>
            </a:r>
            <a:r>
              <a:rPr lang="en-US" sz="2600" dirty="0" smtClean="0">
                <a:latin typeface="Berlin Sans FB" pitchFamily="34" charset="0"/>
              </a:rPr>
              <a:t>/hell</a:t>
            </a:r>
          </a:p>
          <a:p>
            <a:r>
              <a:rPr lang="en-US" sz="2600" dirty="0">
                <a:latin typeface="Berlin Sans FB" pitchFamily="34" charset="0"/>
              </a:rPr>
              <a:t>T</a:t>
            </a:r>
            <a:r>
              <a:rPr lang="en-US" sz="2600" dirty="0" smtClean="0">
                <a:latin typeface="Berlin Sans FB" pitchFamily="34" charset="0"/>
              </a:rPr>
              <a:t>he hero is a figure of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heroic stature</a:t>
            </a:r>
            <a:r>
              <a:rPr lang="en-US" sz="2600" dirty="0" smtClean="0">
                <a:latin typeface="Berlin Sans FB" pitchFamily="34" charset="0"/>
              </a:rPr>
              <a:t>, of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national importance</a:t>
            </a:r>
            <a:r>
              <a:rPr lang="en-US" sz="2600" dirty="0" smtClean="0">
                <a:latin typeface="Berlin Sans FB" pitchFamily="34" charset="0"/>
              </a:rPr>
              <a:t>, or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international prominence</a:t>
            </a:r>
            <a:r>
              <a:rPr lang="en-US" sz="2600" dirty="0" smtClean="0">
                <a:latin typeface="Berlin Sans FB" pitchFamily="34" charset="0"/>
              </a:rPr>
              <a:t>, and of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great historical </a:t>
            </a:r>
            <a:r>
              <a:rPr lang="en-US" sz="2600" dirty="0" smtClean="0">
                <a:latin typeface="Berlin Sans FB" pitchFamily="34" charset="0"/>
              </a:rPr>
              <a:t>or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legendary significance.</a:t>
            </a:r>
          </a:p>
          <a:p>
            <a:r>
              <a:rPr lang="en-US" sz="2600" dirty="0">
                <a:latin typeface="Berlin Sans FB" pitchFamily="34" charset="0"/>
              </a:rPr>
              <a:t>T</a:t>
            </a:r>
            <a:r>
              <a:rPr lang="en-US" sz="2600" dirty="0" smtClean="0">
                <a:latin typeface="Berlin Sans FB" pitchFamily="34" charset="0"/>
              </a:rPr>
              <a:t>he action consists of deeds of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great valor </a:t>
            </a:r>
            <a:r>
              <a:rPr lang="en-US" sz="2600" dirty="0" smtClean="0">
                <a:latin typeface="Berlin Sans FB" pitchFamily="34" charset="0"/>
              </a:rPr>
              <a:t>or requiring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great courage</a:t>
            </a:r>
          </a:p>
          <a:p>
            <a:r>
              <a:rPr lang="en-US" sz="2600" dirty="0">
                <a:latin typeface="Berlin Sans FB" pitchFamily="34" charset="0"/>
              </a:rPr>
              <a:t>P</a:t>
            </a:r>
            <a:r>
              <a:rPr lang="en-US" sz="2600" dirty="0" smtClean="0">
                <a:latin typeface="Berlin Sans FB" pitchFamily="34" charset="0"/>
              </a:rPr>
              <a:t>oets open by invoking a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muse</a:t>
            </a:r>
            <a:r>
              <a:rPr lang="en-US" sz="2600" dirty="0" smtClean="0">
                <a:latin typeface="Berlin Sans FB" pitchFamily="34" charset="0"/>
              </a:rPr>
              <a:t> to inspire and instruct him</a:t>
            </a:r>
            <a:br>
              <a:rPr lang="en-US" sz="2600" dirty="0" smtClean="0">
                <a:latin typeface="Berlin Sans FB" pitchFamily="34" charset="0"/>
              </a:rPr>
            </a:br>
            <a:r>
              <a:rPr lang="en-US" sz="2600" dirty="0" smtClean="0">
                <a:latin typeface="Berlin Sans FB" pitchFamily="34" charset="0"/>
              </a:rPr>
              <a:t/>
            </a:r>
            <a:br>
              <a:rPr lang="en-US" sz="2600" dirty="0" smtClean="0">
                <a:latin typeface="Berlin Sans FB" pitchFamily="34" charset="0"/>
              </a:rPr>
            </a:br>
            <a:r>
              <a:rPr lang="en-US" sz="2600" dirty="0" smtClean="0">
                <a:latin typeface="Berlin Sans FB" pitchFamily="34" charset="0"/>
              </a:rPr>
              <a:t/>
            </a:r>
            <a:br>
              <a:rPr lang="en-US" sz="2600" dirty="0" smtClean="0">
                <a:latin typeface="Berlin Sans FB" pitchFamily="34" charset="0"/>
              </a:rPr>
            </a:br>
            <a:endParaRPr lang="en-US" sz="26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Gill Sans Ultra Bold</vt:lpstr>
      <vt:lpstr>Office Theme</vt:lpstr>
      <vt:lpstr>What is an Epic Poem?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Epic Poem?</dc:title>
  <dc:creator>STONE, NICOLE</dc:creator>
  <cp:lastModifiedBy>RUSSELL, CRYSTAL</cp:lastModifiedBy>
  <cp:revision>5</cp:revision>
  <dcterms:created xsi:type="dcterms:W3CDTF">2018-04-06T20:52:14Z</dcterms:created>
  <dcterms:modified xsi:type="dcterms:W3CDTF">2018-04-19T16:03:39Z</dcterms:modified>
</cp:coreProperties>
</file>