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lbertus Extra Bold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lbertus Extra Bold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lbertus Extra Bold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lbertus Extra Bold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lbertus Extra Bold" pitchFamily="34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lbertus Extra Bold" pitchFamily="34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lbertus Extra Bold" pitchFamily="34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lbertus Extra Bold" pitchFamily="34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lbertus Extra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2624-E1FC-4CA3-B778-0CA5BE9B8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4679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A3260-96E3-4940-BBC6-6D01F5305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989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7CC4B-0EF4-42FA-AAC5-156626F4C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697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1BC0E-CFAF-4ECD-90E8-B29774100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066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BF77D-D19D-44D4-8C58-099843FF0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4480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8A5BB-35F9-4258-ADCA-BE047835D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912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A61AF-B890-4AE4-A65B-165B27622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752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496DE-8C18-41EC-B1A9-83F52C131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021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135F0-BE8A-4211-8E43-E5CDA37EC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522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38D1C-3145-4005-9336-235DAD1E2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1770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568E-56F5-4FED-BD59-129BAAC52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768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324465E1-3F16-4B70-B0B4-E33839C0B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-609600" y="1905000"/>
            <a:ext cx="9220200" cy="23495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lbertus Extra Bold"/>
              </a:rPr>
              <a:t>Antony's Speech</a:t>
            </a:r>
          </a:p>
        </p:txBody>
      </p:sp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0" y="51054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lip" r:id="rId3" imgW="2439988" imgH="4413250" progId="MS_ClipArt_Gallery.2">
                  <p:embed/>
                </p:oleObj>
              </mc:Choice>
              <mc:Fallback>
                <p:oleObj name="Clip" r:id="rId3" imgW="2439988" imgH="441325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54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2438400" y="51054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lip" r:id="rId5" imgW="2439988" imgH="4413250" progId="MS_ClipArt_Gallery.2">
                  <p:embed/>
                </p:oleObj>
              </mc:Choice>
              <mc:Fallback>
                <p:oleObj name="Clip" r:id="rId5" imgW="2439988" imgH="441325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054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4876800" y="51054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lip" r:id="rId6" imgW="2439988" imgH="4413250" progId="MS_ClipArt_Gallery.2">
                  <p:embed/>
                </p:oleObj>
              </mc:Choice>
              <mc:Fallback>
                <p:oleObj name="Clip" r:id="rId6" imgW="2439988" imgH="441325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1054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7391400" y="51054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lip" r:id="rId7" imgW="2439988" imgH="4413250" progId="MS_ClipArt_Gallery.2">
                  <p:embed/>
                </p:oleObj>
              </mc:Choice>
              <mc:Fallback>
                <p:oleObj name="Clip" r:id="rId7" imgW="2439988" imgH="441325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1054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8"/>
          <p:cNvGraphicFramePr>
            <a:graphicFrameLocks noChangeAspect="1"/>
          </p:cNvGraphicFramePr>
          <p:nvPr/>
        </p:nvGraphicFramePr>
        <p:xfrm>
          <a:off x="0" y="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lip" r:id="rId8" imgW="2439988" imgH="4413250" progId="MS_ClipArt_Gallery.2">
                  <p:embed/>
                </p:oleObj>
              </mc:Choice>
              <mc:Fallback>
                <p:oleObj name="Clip" r:id="rId8" imgW="2439988" imgH="441325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9"/>
          <p:cNvGraphicFramePr>
            <a:graphicFrameLocks noChangeAspect="1"/>
          </p:cNvGraphicFramePr>
          <p:nvPr/>
        </p:nvGraphicFramePr>
        <p:xfrm>
          <a:off x="2590800" y="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lip" r:id="rId9" imgW="2439988" imgH="4413250" progId="MS_ClipArt_Gallery.2">
                  <p:embed/>
                </p:oleObj>
              </mc:Choice>
              <mc:Fallback>
                <p:oleObj name="Clip" r:id="rId9" imgW="2439988" imgH="441325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10"/>
          <p:cNvGraphicFramePr>
            <a:graphicFrameLocks noChangeAspect="1"/>
          </p:cNvGraphicFramePr>
          <p:nvPr/>
        </p:nvGraphicFramePr>
        <p:xfrm>
          <a:off x="5029200" y="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lip" r:id="rId10" imgW="2439988" imgH="4413250" progId="MS_ClipArt_Gallery.2">
                  <p:embed/>
                </p:oleObj>
              </mc:Choice>
              <mc:Fallback>
                <p:oleObj name="Clip" r:id="rId10" imgW="2439988" imgH="441325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1"/>
          <p:cNvGraphicFramePr>
            <a:graphicFrameLocks noChangeAspect="1"/>
          </p:cNvGraphicFramePr>
          <p:nvPr/>
        </p:nvGraphicFramePr>
        <p:xfrm>
          <a:off x="7467600" y="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lip" r:id="rId11" imgW="2439988" imgH="4413250" progId="MS_ClipArt_Gallery.2">
                  <p:embed/>
                </p:oleObj>
              </mc:Choice>
              <mc:Fallback>
                <p:oleObj name="Clip" r:id="rId11" imgW="2439988" imgH="441325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0" y="685800"/>
            <a:ext cx="838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267200" y="5807075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/>
              <a:t>*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7770813" y="510540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lip" r:id="rId3" imgW="2439988" imgH="4413250" progId="MS_ClipArt_Gallery.2">
                  <p:embed/>
                </p:oleObj>
              </mc:Choice>
              <mc:Fallback>
                <p:oleObj name="Clip" r:id="rId3" imgW="2439988" imgH="441325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510540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0" y="51054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lip" r:id="rId5" imgW="2439988" imgH="4413250" progId="MS_ClipArt_Gallery.2">
                  <p:embed/>
                </p:oleObj>
              </mc:Choice>
              <mc:Fallback>
                <p:oleObj name="Clip" r:id="rId5" imgW="2439988" imgH="441325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54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0" y="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lip" r:id="rId6" imgW="2439988" imgH="4413250" progId="MS_ClipArt_Gallery.2">
                  <p:embed/>
                </p:oleObj>
              </mc:Choice>
              <mc:Fallback>
                <p:oleObj name="Clip" r:id="rId6" imgW="2439988" imgH="441325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2"/>
          <p:cNvGraphicFramePr>
            <a:graphicFrameLocks noChangeAspect="1"/>
          </p:cNvGraphicFramePr>
          <p:nvPr/>
        </p:nvGraphicFramePr>
        <p:xfrm>
          <a:off x="7770813" y="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lip" r:id="rId7" imgW="2439988" imgH="4413250" progId="MS_ClipArt_Gallery.2">
                  <p:embed/>
                </p:oleObj>
              </mc:Choice>
              <mc:Fallback>
                <p:oleObj name="Clip" r:id="rId7" imgW="2439988" imgH="4413250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chemeClr val="bg1"/>
                </a:solidFill>
              </a:rPr>
              <a:t>Classic case of Verbal Irony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1" smtClean="0">
                <a:solidFill>
                  <a:schemeClr val="bg1"/>
                </a:solidFill>
              </a:rPr>
              <a:t>He says one thing while meaning another.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1" smtClean="0">
                <a:solidFill>
                  <a:schemeClr val="bg1"/>
                </a:solidFill>
              </a:rPr>
              <a:t>He had promised that he wouldn’t say anything bad about the conspirators.</a:t>
            </a:r>
            <a:endParaRPr lang="en-US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</a:rPr>
              <a:t>“Brutus is an </a:t>
            </a:r>
            <a:r>
              <a:rPr lang="en-US" b="1" i="1" u="sng" smtClean="0">
                <a:solidFill>
                  <a:schemeClr val="bg1"/>
                </a:solidFill>
              </a:rPr>
              <a:t>Honorable man </a:t>
            </a:r>
            <a:r>
              <a:rPr lang="en-US" b="1" smtClean="0">
                <a:solidFill>
                  <a:schemeClr val="bg1"/>
                </a:solidFill>
              </a:rPr>
              <a:t>–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en-US" b="1" smtClean="0">
                <a:solidFill>
                  <a:schemeClr val="bg1"/>
                </a:solidFill>
              </a:rPr>
              <a:t>They are all </a:t>
            </a:r>
            <a:r>
              <a:rPr lang="en-US" b="1" i="1" u="sng" smtClean="0">
                <a:solidFill>
                  <a:schemeClr val="bg1"/>
                </a:solidFill>
              </a:rPr>
              <a:t>Honorable men</a:t>
            </a:r>
            <a:r>
              <a:rPr lang="en-US" b="1" smtClean="0">
                <a:solidFill>
                  <a:schemeClr val="bg1"/>
                </a:solidFill>
              </a:rPr>
              <a:t>.”</a:t>
            </a:r>
          </a:p>
          <a:p>
            <a:pPr>
              <a:lnSpc>
                <a:spcPct val="90000"/>
              </a:lnSpc>
              <a:defRPr/>
            </a:pPr>
            <a:r>
              <a:rPr lang="en-US" b="1" smtClean="0">
                <a:solidFill>
                  <a:schemeClr val="bg1"/>
                </a:solidFill>
              </a:rPr>
              <a:t>“Honorable” repeated 10 times all together.  Why?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114800" y="63246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*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0" y="51054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lip" r:id="rId3" imgW="2439988" imgH="4413250" progId="MS_ClipArt_Gallery.2">
                  <p:embed/>
                </p:oleObj>
              </mc:Choice>
              <mc:Fallback>
                <p:oleObj name="Clip" r:id="rId3" imgW="2439988" imgH="441325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54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7770813" y="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lip" r:id="rId5" imgW="2439988" imgH="4413250" progId="MS_ClipArt_Gallery.2">
                  <p:embed/>
                </p:oleObj>
              </mc:Choice>
              <mc:Fallback>
                <p:oleObj name="Clip" r:id="rId5" imgW="2439988" imgH="441325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0" y="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lip" r:id="rId6" imgW="2439988" imgH="4413250" progId="MS_ClipArt_Gallery.2">
                  <p:embed/>
                </p:oleObj>
              </mc:Choice>
              <mc:Fallback>
                <p:oleObj name="Clip" r:id="rId6" imgW="2439988" imgH="441325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8"/>
          <p:cNvGraphicFramePr>
            <a:graphicFrameLocks noChangeAspect="1"/>
          </p:cNvGraphicFramePr>
          <p:nvPr/>
        </p:nvGraphicFramePr>
        <p:xfrm>
          <a:off x="7770813" y="510540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lip" r:id="rId7" imgW="2439988" imgH="4413250" progId="MS_ClipArt_Gallery.2">
                  <p:embed/>
                </p:oleObj>
              </mc:Choice>
              <mc:Fallback>
                <p:oleObj name="Clip" r:id="rId7" imgW="2439988" imgH="441325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510540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chemeClr val="bg1"/>
                </a:solidFill>
              </a:rPr>
              <a:t>Ambitious?????</a:t>
            </a:r>
            <a:r>
              <a:rPr 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40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04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Was Caesar Ambitious?  </a:t>
            </a:r>
          </a:p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Three reasons why he wasn’t.</a:t>
            </a:r>
          </a:p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1. Caesar brought many captives home to Rome and filled the treasury. </a:t>
            </a:r>
          </a:p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2. When poor people cried he wept.</a:t>
            </a:r>
          </a:p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3. Three times he refused the crown.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1371600"/>
            <a:ext cx="815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2743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0" y="51054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lip" r:id="rId3" imgW="2439988" imgH="4413250" progId="MS_ClipArt_Gallery.2">
                  <p:embed/>
                </p:oleObj>
              </mc:Choice>
              <mc:Fallback>
                <p:oleObj name="Clip" r:id="rId3" imgW="2439988" imgH="441325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54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770813" y="-30480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lip" r:id="rId5" imgW="2439988" imgH="4413250" progId="MS_ClipArt_Gallery.2">
                  <p:embed/>
                </p:oleObj>
              </mc:Choice>
              <mc:Fallback>
                <p:oleObj name="Clip" r:id="rId5" imgW="2439988" imgH="441325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-30480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0" y="-2286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lip" r:id="rId6" imgW="2439988" imgH="4413250" progId="MS_ClipArt_Gallery.2">
                  <p:embed/>
                </p:oleObj>
              </mc:Choice>
              <mc:Fallback>
                <p:oleObj name="Clip" r:id="rId6" imgW="2439988" imgH="441325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286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7770813" y="510540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Clip" r:id="rId7" imgW="2439988" imgH="4413250" progId="MS_ClipArt_Gallery.2">
                  <p:embed/>
                </p:oleObj>
              </mc:Choice>
              <mc:Fallback>
                <p:oleObj name="Clip" r:id="rId7" imgW="2439988" imgH="441325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510540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chemeClr val="bg1"/>
                </a:solidFill>
              </a:rPr>
              <a:t>Ambitious?????</a:t>
            </a:r>
          </a:p>
        </p:txBody>
      </p:sp>
      <p:sp>
        <p:nvSpPr>
          <p:cNvPr id="5129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/>
              <a:t>“</a:t>
            </a:r>
            <a:r>
              <a:rPr lang="en-US" altLang="en-US" b="1" smtClean="0">
                <a:solidFill>
                  <a:schemeClr val="bg1"/>
                </a:solidFill>
              </a:rPr>
              <a:t>Yet Brutus says Caesar was ambitious and Brutus is an honorable man.”</a:t>
            </a:r>
          </a:p>
          <a:p>
            <a:r>
              <a:rPr lang="en-US" altLang="en-US" b="1" smtClean="0">
                <a:solidFill>
                  <a:schemeClr val="bg1"/>
                </a:solidFill>
              </a:rPr>
              <a:t>This almost exact phrase is repeated Three Times.</a:t>
            </a:r>
          </a:p>
          <a:p>
            <a:r>
              <a:rPr lang="en-US" altLang="en-US" b="1" smtClean="0">
                <a:solidFill>
                  <a:schemeClr val="bg1"/>
                </a:solidFill>
              </a:rPr>
              <a:t>What is he trying to say by repeating the word “honorable”?</a:t>
            </a:r>
          </a:p>
          <a:p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84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54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5257800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>
              <a:latin typeface="Garamond" pitchFamily="18" charset="0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0" y="51054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lip" r:id="rId3" imgW="2439988" imgH="4413250" progId="MS_ClipArt_Gallery.2">
                  <p:embed/>
                </p:oleObj>
              </mc:Choice>
              <mc:Fallback>
                <p:oleObj name="Clip" r:id="rId3" imgW="2439988" imgH="441325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54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7770813" y="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lip" r:id="rId5" imgW="2439988" imgH="4413250" progId="MS_ClipArt_Gallery.2">
                  <p:embed/>
                </p:oleObj>
              </mc:Choice>
              <mc:Fallback>
                <p:oleObj name="Clip" r:id="rId5" imgW="2439988" imgH="441325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0" y="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Clip" r:id="rId6" imgW="2439988" imgH="4413250" progId="MS_ClipArt_Gallery.2">
                  <p:embed/>
                </p:oleObj>
              </mc:Choice>
              <mc:Fallback>
                <p:oleObj name="Clip" r:id="rId6" imgW="2439988" imgH="441325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7770813" y="510540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Clip" r:id="rId7" imgW="2439988" imgH="4413250" progId="MS_ClipArt_Gallery.2">
                  <p:embed/>
                </p:oleObj>
              </mc:Choice>
              <mc:Fallback>
                <p:oleObj name="Clip" r:id="rId7" imgW="2439988" imgH="441325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510540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chemeClr val="bg1"/>
                </a:solidFill>
              </a:rPr>
              <a:t>Playing the crowd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Antony gets upset and cries. Or does he pretend to cry!</a:t>
            </a:r>
          </a:p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Antony uses three things to get the crowd excited.</a:t>
            </a:r>
          </a:p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1. Mentions the will of Caesar - The crowd yells “Read it”.  He holds off to keep them interested</a:t>
            </a:r>
            <a:r>
              <a:rPr lang="en-US" altLang="en-US" b="1" smtClean="0"/>
              <a:t>.</a:t>
            </a:r>
          </a:p>
          <a:p>
            <a:pPr>
              <a:buFontTx/>
              <a:buNone/>
            </a:pPr>
            <a:endParaRPr lang="en-US" alt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815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" y="4572000"/>
            <a:ext cx="845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400" b="1">
                <a:solidFill>
                  <a:schemeClr val="tx1"/>
                </a:solidFill>
                <a:latin typeface="Albertus Extra Bold" pitchFamily="34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lbertus Extra Bold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lbertus Extra Bold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7770813" y="510540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Clip" r:id="rId3" imgW="2439988" imgH="4413250" progId="MS_ClipArt_Gallery.2">
                  <p:embed/>
                </p:oleObj>
              </mc:Choice>
              <mc:Fallback>
                <p:oleObj name="Clip" r:id="rId3" imgW="2439988" imgH="441325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510540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0" y="51054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Clip" r:id="rId5" imgW="2439988" imgH="4413250" progId="MS_ClipArt_Gallery.2">
                  <p:embed/>
                </p:oleObj>
              </mc:Choice>
              <mc:Fallback>
                <p:oleObj name="Clip" r:id="rId5" imgW="2439988" imgH="441325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54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0" y="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Clip" r:id="rId6" imgW="2439988" imgH="4413250" progId="MS_ClipArt_Gallery.2">
                  <p:embed/>
                </p:oleObj>
              </mc:Choice>
              <mc:Fallback>
                <p:oleObj name="Clip" r:id="rId6" imgW="2439988" imgH="441325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8077200" y="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Clip" r:id="rId7" imgW="2439988" imgH="4413250" progId="MS_ClipArt_Gallery.2">
                  <p:embed/>
                </p:oleObj>
              </mc:Choice>
              <mc:Fallback>
                <p:oleObj name="Clip" r:id="rId7" imgW="2439988" imgH="441325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chemeClr val="bg1"/>
                </a:solidFill>
              </a:rPr>
              <a:t>Playing the crowd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chemeClr val="bg1"/>
                </a:solidFill>
              </a:rPr>
              <a:t>2. Antony uses Caesar’s Mantle or Cloak.</a:t>
            </a:r>
          </a:p>
          <a:p>
            <a:r>
              <a:rPr lang="en-US" altLang="en-US" b="1" smtClean="0">
                <a:solidFill>
                  <a:schemeClr val="bg1"/>
                </a:solidFill>
              </a:rPr>
              <a:t>Points out where conspirators stabbed.</a:t>
            </a:r>
          </a:p>
          <a:p>
            <a:r>
              <a:rPr lang="en-US" altLang="en-US" b="1" smtClean="0">
                <a:solidFill>
                  <a:schemeClr val="bg1"/>
                </a:solidFill>
              </a:rPr>
              <a:t>Points out how blood followed where Brutus’s stabbed.  (How did he know?)</a:t>
            </a:r>
          </a:p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“For Brutus was Caesar’s angel.”</a:t>
            </a:r>
          </a:p>
          <a:p>
            <a:pPr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3. Shows Caesar’s body to rile up crowd.</a:t>
            </a:r>
          </a:p>
          <a:p>
            <a:pPr>
              <a:spcBef>
                <a:spcPct val="50000"/>
              </a:spcBef>
            </a:pPr>
            <a:endParaRPr lang="en-US" altLang="en-US" b="1" smtClean="0">
              <a:solidFill>
                <a:schemeClr val="bg1"/>
              </a:solidFill>
            </a:endParaRPr>
          </a:p>
          <a:p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  <p:bldP spid="61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0" y="51054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Clip" r:id="rId3" imgW="2439988" imgH="4413250" progId="MS_ClipArt_Gallery.2">
                  <p:embed/>
                </p:oleObj>
              </mc:Choice>
              <mc:Fallback>
                <p:oleObj name="Clip" r:id="rId3" imgW="2439988" imgH="441325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54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7770813" y="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Clip" r:id="rId5" imgW="2439988" imgH="4413250" progId="MS_ClipArt_Gallery.2">
                  <p:embed/>
                </p:oleObj>
              </mc:Choice>
              <mc:Fallback>
                <p:oleObj name="Clip" r:id="rId5" imgW="2439988" imgH="441325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0" y="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lip" r:id="rId6" imgW="2439988" imgH="4413250" progId="MS_ClipArt_Gallery.2">
                  <p:embed/>
                </p:oleObj>
              </mc:Choice>
              <mc:Fallback>
                <p:oleObj name="Clip" r:id="rId6" imgW="2439988" imgH="441325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7"/>
          <p:cNvGraphicFramePr>
            <a:graphicFrameLocks noChangeAspect="1"/>
          </p:cNvGraphicFramePr>
          <p:nvPr/>
        </p:nvGraphicFramePr>
        <p:xfrm>
          <a:off x="7770813" y="510540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lip" r:id="rId7" imgW="2439988" imgH="4413250" progId="MS_ClipArt_Gallery.2">
                  <p:embed/>
                </p:oleObj>
              </mc:Choice>
              <mc:Fallback>
                <p:oleObj name="Clip" r:id="rId7" imgW="2439988" imgH="441325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510540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chemeClr val="bg1"/>
                </a:solidFill>
              </a:rPr>
              <a:t>Comparison</a:t>
            </a:r>
            <a:r>
              <a:rPr lang="en-US" altLang="en-US" b="1" smtClean="0"/>
              <a:t> </a:t>
            </a:r>
          </a:p>
        </p:txBody>
      </p:sp>
      <p:sp>
        <p:nvSpPr>
          <p:cNvPr id="8199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He compares his speaking ability to Brutus’.  He claims that he is not a great speaker like Brutus.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I am no orator (speaker), as Brutus is.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I am not able to stir men’s blood, but Brutus can.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b="1" smtClean="0">
                <a:solidFill>
                  <a:schemeClr val="bg1"/>
                </a:solidFill>
              </a:rPr>
              <a:t>Why does he do this?</a:t>
            </a:r>
          </a:p>
          <a:p>
            <a:pPr>
              <a:lnSpc>
                <a:spcPct val="90000"/>
              </a:lnSpc>
            </a:pPr>
            <a:endParaRPr lang="en-US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0" y="510540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Clip" r:id="rId3" imgW="2439988" imgH="4413250" progId="MS_ClipArt_Gallery.2">
                  <p:embed/>
                </p:oleObj>
              </mc:Choice>
              <mc:Fallback>
                <p:oleObj name="Clip" r:id="rId3" imgW="2439988" imgH="441325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540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7770813" y="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Clip" r:id="rId5" imgW="2439988" imgH="4413250" progId="MS_ClipArt_Gallery.2">
                  <p:embed/>
                </p:oleObj>
              </mc:Choice>
              <mc:Fallback>
                <p:oleObj name="Clip" r:id="rId5" imgW="2439988" imgH="441325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7770813" y="5105400"/>
          <a:ext cx="137318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Clip" r:id="rId6" imgW="2439988" imgH="4413250" progId="MS_ClipArt_Gallery.2">
                  <p:embed/>
                </p:oleObj>
              </mc:Choice>
              <mc:Fallback>
                <p:oleObj name="Clip" r:id="rId6" imgW="2439988" imgH="441325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5105400"/>
                        <a:ext cx="1373187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0" y="0"/>
          <a:ext cx="13731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Clip" r:id="rId7" imgW="2439988" imgH="4413250" progId="MS_ClipArt_Gallery.2">
                  <p:embed/>
                </p:oleObj>
              </mc:Choice>
              <mc:Fallback>
                <p:oleObj name="Clip" r:id="rId7" imgW="2439988" imgH="441325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731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chemeClr val="bg1"/>
                </a:solidFill>
              </a:rPr>
              <a:t>READS THE WILL</a:t>
            </a:r>
          </a:p>
        </p:txBody>
      </p:sp>
      <p:sp>
        <p:nvSpPr>
          <p:cNvPr id="9223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smtClean="0">
                <a:solidFill>
                  <a:schemeClr val="bg1"/>
                </a:solidFill>
              </a:rPr>
              <a:t>He then reads the will.</a:t>
            </a:r>
          </a:p>
          <a:p>
            <a:pPr>
              <a:lnSpc>
                <a:spcPct val="90000"/>
              </a:lnSpc>
            </a:pPr>
            <a:r>
              <a:rPr lang="en-US" altLang="en-US" sz="2800" b="1" smtClean="0">
                <a:solidFill>
                  <a:schemeClr val="bg1"/>
                </a:solidFill>
              </a:rPr>
              <a:t>He appeals to their need for money and points out Caesar’s generosity.  He loved them so much.</a:t>
            </a:r>
          </a:p>
          <a:p>
            <a:pPr>
              <a:lnSpc>
                <a:spcPct val="90000"/>
              </a:lnSpc>
            </a:pPr>
            <a:r>
              <a:rPr lang="en-US" altLang="en-US" sz="2800" b="1" smtClean="0">
                <a:solidFill>
                  <a:schemeClr val="bg1"/>
                </a:solidFill>
              </a:rPr>
              <a:t>Caesar left 75 drachmas to every man.</a:t>
            </a:r>
          </a:p>
          <a:p>
            <a:pPr>
              <a:lnSpc>
                <a:spcPct val="90000"/>
              </a:lnSpc>
            </a:pPr>
            <a:r>
              <a:rPr lang="en-US" altLang="en-US" sz="2800" b="1" smtClean="0">
                <a:solidFill>
                  <a:schemeClr val="bg1"/>
                </a:solidFill>
              </a:rPr>
              <a:t>Caesar left his private arbors and orchard (gardens) to be turned into public parks.</a:t>
            </a:r>
          </a:p>
          <a:p>
            <a:pPr>
              <a:lnSpc>
                <a:spcPct val="90000"/>
              </a:lnSpc>
            </a:pPr>
            <a:r>
              <a:rPr lang="en-US" altLang="en-US" sz="2800" b="1" smtClean="0">
                <a:solidFill>
                  <a:schemeClr val="bg1"/>
                </a:solidFill>
              </a:rPr>
              <a:t> He had been appealing to their sense of justice throughout his speech.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bertus Extra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bertus Extra Bold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591</TotalTime>
  <Words>353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Albertus Extra Bold</vt:lpstr>
      <vt:lpstr>Arial</vt:lpstr>
      <vt:lpstr>Times New Roman</vt:lpstr>
      <vt:lpstr>Calibri</vt:lpstr>
      <vt:lpstr>Garamond</vt:lpstr>
      <vt:lpstr>BLANK PRESENTATION</vt:lpstr>
      <vt:lpstr>Microsoft Clip Gallery</vt:lpstr>
      <vt:lpstr>PowerPoint Presentation</vt:lpstr>
      <vt:lpstr>Classic case of Verbal Irony </vt:lpstr>
      <vt:lpstr>Ambitious????? </vt:lpstr>
      <vt:lpstr>Ambitious?????</vt:lpstr>
      <vt:lpstr>Playing the crowd</vt:lpstr>
      <vt:lpstr>Playing the crowd</vt:lpstr>
      <vt:lpstr>Comparison </vt:lpstr>
      <vt:lpstr>READS THE WILL</vt:lpstr>
    </vt:vector>
  </TitlesOfParts>
  <Company>HCBOE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HCHS</dc:creator>
  <cp:lastModifiedBy>RUSSELL, CRYSTAL</cp:lastModifiedBy>
  <cp:revision>18</cp:revision>
  <dcterms:created xsi:type="dcterms:W3CDTF">2002-10-30T18:13:02Z</dcterms:created>
  <dcterms:modified xsi:type="dcterms:W3CDTF">2014-03-17T19:54:25Z</dcterms:modified>
</cp:coreProperties>
</file>