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</p:sldMasterIdLst>
  <p:notesMasterIdLst>
    <p:notesMasterId r:id="rId52"/>
  </p:notesMasterIdLst>
  <p:sldIdLst>
    <p:sldId id="256" r:id="rId4"/>
    <p:sldId id="345" r:id="rId5"/>
    <p:sldId id="346" r:id="rId6"/>
    <p:sldId id="323" r:id="rId7"/>
    <p:sldId id="324" r:id="rId8"/>
    <p:sldId id="325" r:id="rId9"/>
    <p:sldId id="344" r:id="rId10"/>
    <p:sldId id="326" r:id="rId11"/>
    <p:sldId id="276" r:id="rId12"/>
    <p:sldId id="267" r:id="rId13"/>
    <p:sldId id="277" r:id="rId14"/>
    <p:sldId id="278" r:id="rId15"/>
    <p:sldId id="279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58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05" r:id="rId49"/>
    <p:sldId id="343" r:id="rId50"/>
    <p:sldId id="332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FF9933"/>
    <a:srgbClr val="570115"/>
    <a:srgbClr val="7F5113"/>
    <a:srgbClr val="8E5B16"/>
    <a:srgbClr val="C55366"/>
    <a:srgbClr val="663300"/>
    <a:srgbClr val="FF9900"/>
    <a:srgbClr val="B0A58A"/>
    <a:srgbClr val="44081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4C13A-8506-4415-AC6D-46C7D0FDC3BB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13972-E7C0-4AC0-924E-F5812CA1B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4844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615234C-955D-41A2-915A-6B4E46550A96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BE9269-3774-4460-B980-597699C3A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15234C-955D-41A2-915A-6B4E46550A96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E9269-3774-4460-B980-597699C3A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15234C-955D-41A2-915A-6B4E46550A96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E9269-3774-4460-B980-597699C3A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524000"/>
            <a:ext cx="64770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352800"/>
            <a:ext cx="45720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15234C-955D-41A2-915A-6B4E46550A96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E9269-3774-4460-B980-597699C3A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467600" cy="731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15234C-955D-41A2-915A-6B4E46550A96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E9269-3774-4460-B980-597699C3A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15234C-955D-41A2-915A-6B4E46550A96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E9269-3774-4460-B980-597699C3A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15234C-955D-41A2-915A-6B4E46550A96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E9269-3774-4460-B980-597699C3A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15234C-955D-41A2-915A-6B4E46550A96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E9269-3774-4460-B980-597699C3A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15234C-955D-41A2-915A-6B4E46550A96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E9269-3774-4460-B980-597699C3A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15234C-955D-41A2-915A-6B4E46550A96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E9269-3774-4460-B980-597699C3A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15234C-955D-41A2-915A-6B4E46550A96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E9269-3774-4460-B980-597699C3A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15234C-955D-41A2-915A-6B4E46550A96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E9269-3774-4460-B980-597699C3A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15234C-955D-41A2-915A-6B4E46550A96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E9269-3774-4460-B980-597699C3A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15234C-955D-41A2-915A-6B4E46550A96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E9269-3774-4460-B980-597699C3A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15234C-955D-41A2-915A-6B4E46550A96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E9269-3774-4460-B980-597699C3A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1470025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3397" y="3214686"/>
            <a:ext cx="5897206" cy="150019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234C-955D-41A2-915A-6B4E46550A96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9269-3774-4460-B980-597699C3A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50000"/>
              <a:buFont typeface="Wingdings"/>
              <a:buChar char=""/>
              <a:defRPr/>
            </a:lvl1pPr>
            <a:lvl2pPr>
              <a:buSzPct val="50000"/>
              <a:buFont typeface="Wingdings 2"/>
              <a:buChar char=""/>
              <a:defRPr/>
            </a:lvl2pPr>
            <a:lvl3pPr>
              <a:buSzPct val="50000"/>
              <a:buFont typeface="Wingdings"/>
              <a:buChar char="Y"/>
              <a:defRPr/>
            </a:lvl3pPr>
            <a:lvl4pPr>
              <a:buSzPct val="50000"/>
              <a:buFont typeface="Wingdings 2"/>
              <a:buChar char="³"/>
              <a:defRPr/>
            </a:lvl4pPr>
            <a:lvl5pPr>
              <a:buSzPct val="50000"/>
              <a:buFont typeface="Wingdings 2"/>
              <a:buChar char=""/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234C-955D-41A2-915A-6B4E46550A96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9269-3774-4460-B980-597699C3A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43183"/>
            <a:ext cx="6457968" cy="1362075"/>
          </a:xfrm>
        </p:spPr>
        <p:txBody>
          <a:bodyPr anchor="ctr"/>
          <a:lstStyle>
            <a:lvl1pPr algn="l">
              <a:defRPr sz="4000" b="0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009383"/>
            <a:ext cx="4529142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234C-955D-41A2-915A-6B4E46550A96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9269-3774-4460-B980-597699C3A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234C-955D-41A2-915A-6B4E46550A96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9269-3774-4460-B980-597699C3A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0"/>
            </a:lvl3pPr>
            <a:lvl4pPr marL="1371600" indent="0">
              <a:buNone/>
              <a:defRPr sz="1600" b="0"/>
            </a:lvl4pPr>
            <a:lvl5pPr marL="1828800" indent="0">
              <a:buNone/>
              <a:defRPr sz="1600" b="0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effectLst/>
              </a:defRPr>
            </a:lvl1pPr>
            <a:lvl2pPr marL="457200" indent="0">
              <a:buNone/>
              <a:defRPr sz="2000" b="0">
                <a:effectLst/>
              </a:defRPr>
            </a:lvl2pPr>
            <a:lvl3pPr marL="914400" indent="0">
              <a:buNone/>
              <a:defRPr sz="1800" b="0">
                <a:effectLst/>
              </a:defRPr>
            </a:lvl3pPr>
            <a:lvl4pPr marL="1371600" indent="0">
              <a:buNone/>
              <a:defRPr sz="1600" b="0">
                <a:effectLst/>
              </a:defRPr>
            </a:lvl4pPr>
            <a:lvl5pPr marL="1828800" indent="0">
              <a:buNone/>
              <a:defRPr sz="1600" b="0">
                <a:effectLst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234C-955D-41A2-915A-6B4E46550A96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9269-3774-4460-B980-597699C3A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234C-955D-41A2-915A-6B4E46550A96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9269-3774-4460-B980-597699C3A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234C-955D-41A2-915A-6B4E46550A96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9269-3774-4460-B980-597699C3A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15234C-955D-41A2-915A-6B4E46550A96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E9269-3774-4460-B980-597699C3A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571480"/>
            <a:ext cx="3008313" cy="1071570"/>
          </a:xfrm>
        </p:spPr>
        <p:txBody>
          <a:bodyPr anchor="t"/>
          <a:lstStyle>
            <a:lvl1pPr algn="l">
              <a:defRPr sz="2000" b="0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71481"/>
            <a:ext cx="5111750" cy="55546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43051"/>
            <a:ext cx="3008313" cy="44831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234C-955D-41A2-915A-6B4E46550A96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9269-3774-4460-B980-597699C3A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687306"/>
            <a:ext cx="850886" cy="4670520"/>
          </a:xfrm>
        </p:spPr>
        <p:txBody>
          <a:bodyPr vert="eaVert" anchor="ctr"/>
          <a:lstStyle>
            <a:lvl1pPr algn="ctr">
              <a:defRPr sz="2000" b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0166" y="684213"/>
            <a:ext cx="6929486" cy="4673613"/>
          </a:xfrm>
          <a:prstGeom prst="roundRect">
            <a:avLst>
              <a:gd name="adj" fmla="val 5966"/>
            </a:avLst>
          </a:prstGeom>
          <a:solidFill>
            <a:schemeClr val="bg2">
              <a:tint val="60000"/>
              <a:alpha val="50000"/>
            </a:schemeClr>
          </a:solidFill>
          <a:effectLst>
            <a:outerShdw blurRad="127000" dist="101600" dir="2700000" algn="tl" rotWithShape="0">
              <a:srgbClr val="000000">
                <a:alpha val="43137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0166" y="5481658"/>
            <a:ext cx="6924037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234C-955D-41A2-915A-6B4E46550A96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9269-3774-4460-B980-597699C3A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234C-955D-41A2-915A-6B4E46550A96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9269-3774-4460-B980-597699C3A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68" y="642918"/>
            <a:ext cx="1543032" cy="5483246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42918"/>
            <a:ext cx="6615130" cy="548324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234C-955D-41A2-915A-6B4E46550A96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9269-3774-4460-B980-597699C3A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15234C-955D-41A2-915A-6B4E46550A96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E9269-3774-4460-B980-597699C3A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15234C-955D-41A2-915A-6B4E46550A96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E9269-3774-4460-B980-597699C3A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15234C-955D-41A2-915A-6B4E46550A96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E9269-3774-4460-B980-597699C3A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15234C-955D-41A2-915A-6B4E46550A96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E9269-3774-4460-B980-597699C3A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15234C-955D-41A2-915A-6B4E46550A96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E9269-3774-4460-B980-597699C3A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15234C-955D-41A2-915A-6B4E46550A96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E9269-3774-4460-B980-597699C3A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06000"/>
                </a:solidFill>
              </a:defRPr>
            </a:lvl1pPr>
          </a:lstStyle>
          <a:p>
            <a:fld id="{E615234C-955D-41A2-915A-6B4E46550A96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6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6000"/>
                </a:solidFill>
              </a:defRPr>
            </a:lvl1pPr>
          </a:lstStyle>
          <a:p>
            <a:fld id="{0ABE9269-3774-4460-B980-597699C3A1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8060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6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60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60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60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6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60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60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60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6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806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806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806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806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6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6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6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6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6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8610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615234C-955D-41A2-915A-6B4E46550A96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BE9269-3774-4460-B980-597699C3A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5234C-955D-41A2-915A-6B4E46550A96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1090" y="0"/>
            <a:ext cx="642910" cy="571480"/>
          </a:xfrm>
          <a:prstGeom prst="roundRect">
            <a:avLst>
              <a:gd name="adj" fmla="val 16667"/>
            </a:avLst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E9269-3774-4460-B980-597699C3A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  <a:tileRect/>
          </a:gra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z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ø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Y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³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¹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upload.wikimedia.org/wikipedia/en/1/1d/JohnBrownFort2007.jpg" TargetMode="Externa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38400"/>
            <a:ext cx="3200400" cy="2286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112" name="Picture 8" descr="[photo] Historic photo of the U.S. Armory at Harpers Ferry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8350" y="2438401"/>
            <a:ext cx="5945650" cy="4419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14400" y="3048000"/>
            <a:ext cx="2286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Page 109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7106" name="Picture 2" descr="entrance s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2438400"/>
          </a:xfrm>
          <a:prstGeom prst="rect">
            <a:avLst/>
          </a:prstGeom>
          <a:noFill/>
        </p:spPr>
      </p:pic>
      <p:pic>
        <p:nvPicPr>
          <p:cNvPr id="47110" name="Picture 6" descr="[NPS Arrowhead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38400"/>
            <a:ext cx="1219200" cy="1390918"/>
          </a:xfrm>
          <a:prstGeom prst="rect">
            <a:avLst/>
          </a:prstGeom>
          <a:noFill/>
        </p:spPr>
      </p:pic>
      <p:pic>
        <p:nvPicPr>
          <p:cNvPr id="47114" name="Picture 10" descr="File:JohnBrownFort2007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4724400"/>
            <a:ext cx="320842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United States - 18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5839"/>
            <a:ext cx="9144000" cy="58521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Kansas and Nebraska Territory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371600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Because Kansas was north of the </a:t>
            </a:r>
            <a:r>
              <a:rPr lang="en-US" sz="3600" dirty="0" smtClean="0">
                <a:solidFill>
                  <a:schemeClr val="bg1"/>
                </a:solidFill>
              </a:rPr>
              <a:t>       36</a:t>
            </a:r>
            <a:r>
              <a:rPr lang="en-US" sz="3600" dirty="0">
                <a:solidFill>
                  <a:schemeClr val="bg1"/>
                </a:solidFill>
              </a:rPr>
              <a:t>° 30’N parallel, abolitionists were outraged.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0"/>
            <a:ext cx="42017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Kansas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32004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Pro-slavery settlers came to Kansas mainly from neighboring Missouri.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495800"/>
            <a:ext cx="868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Abolitionist settlers moved from the East with express purpose of making Kansas a free state.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8839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Bleeding Kansas, Bloody Kansas, or the Border War</a:t>
            </a:r>
            <a:endParaRPr lang="en-US" sz="4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038600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At one point, Kansas had two separate governments, each with its own constitution, although only one was federally recognized.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600200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 series of violent events, involving anti-slavery Free-</a:t>
            </a:r>
            <a:r>
              <a:rPr lang="en-US" sz="3600" dirty="0" err="1" smtClean="0">
                <a:solidFill>
                  <a:schemeClr val="bg1"/>
                </a:solidFill>
              </a:rPr>
              <a:t>Soilers</a:t>
            </a:r>
            <a:r>
              <a:rPr lang="en-US" sz="3600" dirty="0" smtClean="0">
                <a:solidFill>
                  <a:schemeClr val="bg1"/>
                </a:solidFill>
              </a:rPr>
              <a:t> and pro-slavery "Border Ruffian" elements, that took place in the Kansas Territory.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68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Preston Smith Brooks (a Democratic Congressman from South Carolina) physically attacked Senator Charles Sumner of Massachusetts in the United States Senate chambers.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8370" name="Picture 2" descr="http://upload.wikimedia.org/wikipedia/commons/3/31/Southern_Chival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397306"/>
            <a:ext cx="4848225" cy="317494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1" y="3657600"/>
            <a:ext cx="32765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Bleeding Kansas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45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Sumner was blinded by his own blood, and staggered away until he collapsed, lapsing into unconsciousness. Brooks continued to beat Sumner </a:t>
            </a:r>
            <a:r>
              <a:rPr lang="en-US" sz="3600" dirty="0" smtClean="0">
                <a:solidFill>
                  <a:srgbClr val="00B0F0"/>
                </a:solidFill>
              </a:rPr>
              <a:t>until he broke his cane</a:t>
            </a:r>
            <a:r>
              <a:rPr lang="en-US" sz="3600" dirty="0" smtClean="0">
                <a:solidFill>
                  <a:schemeClr val="bg1"/>
                </a:solidFill>
              </a:rPr>
              <a:t>.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276600"/>
            <a:ext cx="853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He did not return to his Senate desk for three years as a result of his injuries to the head and neck area.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2" name="Picture 8" descr="Ladies Canes Walking Ca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52400" y="2514599"/>
            <a:ext cx="1743075" cy="4343401"/>
          </a:xfrm>
          <a:prstGeom prst="rect">
            <a:avLst/>
          </a:prstGeom>
          <a:noFill/>
        </p:spPr>
      </p:pic>
      <p:pic>
        <p:nvPicPr>
          <p:cNvPr id="62488" name="Picture 24" descr="Bois d' Arc hame top ca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038600"/>
            <a:ext cx="904875" cy="2819400"/>
          </a:xfrm>
          <a:prstGeom prst="rect">
            <a:avLst/>
          </a:prstGeom>
          <a:noFill/>
        </p:spPr>
      </p:pic>
      <p:pic>
        <p:nvPicPr>
          <p:cNvPr id="62482" name="Picture 18" descr="Natural Hardwood crookneck ca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3581400" y="4953000"/>
            <a:ext cx="1304925" cy="1905000"/>
          </a:xfrm>
          <a:prstGeom prst="rect">
            <a:avLst/>
          </a:prstGeom>
          <a:noFill/>
        </p:spPr>
      </p:pic>
      <p:pic>
        <p:nvPicPr>
          <p:cNvPr id="62480" name="Picture 16" descr="Twisted Sweet Gum hame top ca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53000"/>
            <a:ext cx="914400" cy="1905000"/>
          </a:xfrm>
          <a:prstGeom prst="rect">
            <a:avLst/>
          </a:prstGeom>
          <a:noFill/>
        </p:spPr>
      </p:pic>
      <p:pic>
        <p:nvPicPr>
          <p:cNvPr id="62486" name="Picture 22" descr="Twisted Hickory hame top ca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640857" flipV="1">
            <a:off x="1186680" y="4936829"/>
            <a:ext cx="742950" cy="1905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81000" y="457200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South Carolinians sent Brooks dozens of brand new canes, with one bearing the phrase, "</a:t>
            </a:r>
            <a:r>
              <a:rPr lang="en-US" sz="3600" b="1" dirty="0" smtClean="0">
                <a:solidFill>
                  <a:srgbClr val="00B0F0"/>
                </a:solidFill>
              </a:rPr>
              <a:t>Hit him again</a:t>
            </a:r>
            <a:r>
              <a:rPr lang="en-US" sz="3600" dirty="0" smtClean="0">
                <a:solidFill>
                  <a:schemeClr val="bg1"/>
                </a:solidFill>
              </a:rPr>
              <a:t>."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2466" name="Picture 2" descr="http://upload.wikimedia.org/wikipedia/commons/d/d1/PBrooks-SC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2286000"/>
            <a:ext cx="3790949" cy="4350406"/>
          </a:xfrm>
          <a:prstGeom prst="rect">
            <a:avLst/>
          </a:prstGeom>
          <a:noFill/>
        </p:spPr>
      </p:pic>
      <p:pic>
        <p:nvPicPr>
          <p:cNvPr id="62474" name="Picture 10" descr="Free Form Walking Cane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676400" y="4108568"/>
            <a:ext cx="1485900" cy="2749432"/>
          </a:xfrm>
          <a:prstGeom prst="rect">
            <a:avLst/>
          </a:prstGeom>
          <a:noFill/>
        </p:spPr>
      </p:pic>
      <p:pic>
        <p:nvPicPr>
          <p:cNvPr id="62476" name="Picture 12" descr="Sweet Gum Turned Knob walking can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" y="4648200"/>
            <a:ext cx="628650" cy="2209800"/>
          </a:xfrm>
          <a:prstGeom prst="rect">
            <a:avLst/>
          </a:prstGeom>
          <a:noFill/>
        </p:spPr>
      </p:pic>
      <p:pic>
        <p:nvPicPr>
          <p:cNvPr id="62478" name="Picture 14" descr="Twisted Sassafras Turned Knob walking can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1418">
            <a:off x="2667109" y="3579626"/>
            <a:ext cx="609600" cy="3265868"/>
          </a:xfrm>
          <a:prstGeom prst="rect">
            <a:avLst/>
          </a:prstGeom>
          <a:noFill/>
        </p:spPr>
      </p:pic>
      <p:pic>
        <p:nvPicPr>
          <p:cNvPr id="62484" name="Picture 20" descr="Iron Bamboo Turned Knob Can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67200" y="4572001"/>
            <a:ext cx="638175" cy="228599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0" y="2362200"/>
            <a:ext cx="3621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Preston Brooks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2971800"/>
            <a:ext cx="502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Congressman from South Carolina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6002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The </a:t>
            </a:r>
            <a:r>
              <a:rPr lang="en-US" sz="3600" b="1" dirty="0">
                <a:solidFill>
                  <a:schemeClr val="bg1"/>
                </a:solidFill>
              </a:rPr>
              <a:t>Republican party was formed to </a:t>
            </a:r>
            <a:r>
              <a:rPr lang="en-US" sz="3600" b="1" dirty="0" smtClean="0">
                <a:solidFill>
                  <a:schemeClr val="bg1"/>
                </a:solidFill>
              </a:rPr>
              <a:t>oppose the </a:t>
            </a:r>
            <a:r>
              <a:rPr lang="en-US" sz="3600" b="1" dirty="0">
                <a:solidFill>
                  <a:schemeClr val="bg1"/>
                </a:solidFill>
              </a:rPr>
              <a:t>expansion of slavery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86356" y="304800"/>
            <a:ext cx="73404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Republican 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Party 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4514" name="Picture 2" descr="File:Republicanlogo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0312" y="2667000"/>
            <a:ext cx="4826487" cy="4191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2826127"/>
            <a:ext cx="3733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The party began to form in the late 1840s, though it would take opposing the </a:t>
            </a:r>
            <a:r>
              <a:rPr lang="en-US" sz="3200" b="1" dirty="0" smtClean="0">
                <a:solidFill>
                  <a:srgbClr val="00B0F0"/>
                </a:solidFill>
              </a:rPr>
              <a:t>Kansas-Nebraska Act </a:t>
            </a:r>
            <a:r>
              <a:rPr lang="en-US" sz="3200" b="1" dirty="0" smtClean="0">
                <a:solidFill>
                  <a:schemeClr val="bg1"/>
                </a:solidFill>
              </a:rPr>
              <a:t>to unify the party.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2860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i="1" cap="none" spc="0" dirty="0" err="1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Dred</a:t>
            </a:r>
            <a:r>
              <a:rPr lang="en-US" sz="6000" b="1" i="1" cap="none" spc="0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i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Scott v. </a:t>
            </a:r>
            <a:r>
              <a:rPr lang="en-US" sz="6000" b="1" i="1" cap="none" spc="0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Sandford</a:t>
            </a:r>
            <a:endParaRPr lang="en-US" sz="6000" b="1" cap="none" spc="0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5538" name="Picture 2" descr="http://upload.wikimedia.org/wikipedia/commons/9/97/DredSco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371600"/>
            <a:ext cx="3216653" cy="36671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33400" y="15240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In 1832, U.S. Army Major John Emerson, stationed outside of St. Louis, Missouri, purchased Scott.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8" name="Picture 8" descr="Map of Minnesota highlighting Hennepin Coun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267200"/>
            <a:ext cx="1905000" cy="2171701"/>
          </a:xfrm>
          <a:prstGeom prst="rect">
            <a:avLst/>
          </a:prstGeom>
          <a:noFill/>
        </p:spPr>
      </p:pic>
      <p:pic>
        <p:nvPicPr>
          <p:cNvPr id="66570" name="Picture 10" descr="File:Map of Minnesota highlighting Olmsted County.svg"/>
          <p:cNvPicPr>
            <a:picLocks noChangeAspect="1" noChangeArrowheads="1"/>
          </p:cNvPicPr>
          <p:nvPr/>
        </p:nvPicPr>
        <p:blipFill>
          <a:blip r:embed="rId3" cstate="print"/>
          <a:srcRect b="15680"/>
          <a:stretch>
            <a:fillRect/>
          </a:stretch>
        </p:blipFill>
        <p:spPr bwMode="auto">
          <a:xfrm>
            <a:off x="228600" y="4267200"/>
            <a:ext cx="1905000" cy="18288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52400" y="228600"/>
            <a:ext cx="8686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Over the </a:t>
            </a:r>
            <a:r>
              <a:rPr lang="en-US" sz="3200" dirty="0" smtClean="0">
                <a:solidFill>
                  <a:srgbClr val="FFFF00"/>
                </a:solidFill>
              </a:rPr>
              <a:t>next 12 years</a:t>
            </a:r>
            <a:r>
              <a:rPr lang="en-US" sz="3200" dirty="0" smtClean="0">
                <a:solidFill>
                  <a:schemeClr val="bg1"/>
                </a:solidFill>
              </a:rPr>
              <a:t>, Emerson took Scott along to new assignments at Fort Armstrong, Illinois and later to Fort </a:t>
            </a:r>
            <a:r>
              <a:rPr lang="en-US" sz="3200" dirty="0" err="1" smtClean="0">
                <a:solidFill>
                  <a:schemeClr val="bg1"/>
                </a:solidFill>
              </a:rPr>
              <a:t>Snelling</a:t>
            </a:r>
            <a:r>
              <a:rPr lang="en-US" sz="3200" dirty="0" smtClean="0">
                <a:solidFill>
                  <a:schemeClr val="bg1"/>
                </a:solidFill>
              </a:rPr>
              <a:t> in the Wisconsin Territory (present-day Minnesota). Illinois, a free state, had been free as a territory under the Northwest Ordinance of 1787, and had </a:t>
            </a:r>
            <a:r>
              <a:rPr lang="en-US" sz="3200" dirty="0" smtClean="0">
                <a:solidFill>
                  <a:srgbClr val="00B0F0"/>
                </a:solidFill>
              </a:rPr>
              <a:t>prohibited slavery</a:t>
            </a:r>
            <a:r>
              <a:rPr lang="en-US" sz="3200" dirty="0" smtClean="0">
                <a:solidFill>
                  <a:schemeClr val="bg1"/>
                </a:solidFill>
              </a:rPr>
              <a:t> in its constitution in 1819 when it was admitted as a state.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6564" name="Picture 4" descr="File:Map of Illinois highlighting Cook County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962400"/>
            <a:ext cx="1496013" cy="2667000"/>
          </a:xfrm>
          <a:prstGeom prst="rect">
            <a:avLst/>
          </a:prstGeom>
          <a:noFill/>
        </p:spPr>
      </p:pic>
      <p:pic>
        <p:nvPicPr>
          <p:cNvPr id="66566" name="Picture 6" descr="File:Map of Illinois highlighting St. Clair County.svg"/>
          <p:cNvPicPr>
            <a:picLocks noChangeAspect="1" noChangeArrowheads="1"/>
          </p:cNvPicPr>
          <p:nvPr/>
        </p:nvPicPr>
        <p:blipFill>
          <a:blip r:embed="rId5" cstate="print"/>
          <a:srcRect b="34286"/>
          <a:stretch>
            <a:fillRect/>
          </a:stretch>
        </p:blipFill>
        <p:spPr bwMode="auto">
          <a:xfrm>
            <a:off x="7086600" y="3962400"/>
            <a:ext cx="1496013" cy="1752600"/>
          </a:xfrm>
          <a:prstGeom prst="rect">
            <a:avLst/>
          </a:prstGeom>
          <a:noFill/>
        </p:spPr>
      </p:pic>
      <p:sp>
        <p:nvSpPr>
          <p:cNvPr id="6" name="Rectangular Callout 5"/>
          <p:cNvSpPr/>
          <p:nvPr/>
        </p:nvSpPr>
        <p:spPr>
          <a:xfrm>
            <a:off x="4572000" y="4419600"/>
            <a:ext cx="1752600" cy="762000"/>
          </a:xfrm>
          <a:prstGeom prst="wedgeRectCallout">
            <a:avLst>
              <a:gd name="adj1" fmla="val 114962"/>
              <a:gd name="adj2" fmla="val -476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Fort Armstrong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7391400" y="4419600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1143000" y="5791200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ular Callout 10"/>
          <p:cNvSpPr/>
          <p:nvPr/>
        </p:nvSpPr>
        <p:spPr>
          <a:xfrm>
            <a:off x="2514600" y="5410200"/>
            <a:ext cx="1524000" cy="762000"/>
          </a:xfrm>
          <a:prstGeom prst="wedgeRectCallout">
            <a:avLst>
              <a:gd name="adj1" fmla="val -133257"/>
              <a:gd name="adj2" fmla="val 49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Fort </a:t>
            </a:r>
            <a:r>
              <a:rPr lang="en-US" sz="2400" b="1" dirty="0" err="1" smtClean="0">
                <a:solidFill>
                  <a:schemeClr val="tx1"/>
                </a:solidFill>
              </a:rPr>
              <a:t>Snelling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61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In 1837, the Army ordered Emerson to Jefferson Barracks Military Post, south of St. Louis, Missouri. Emerson </a:t>
            </a:r>
            <a:r>
              <a:rPr lang="en-US" sz="3600" dirty="0" smtClean="0">
                <a:solidFill>
                  <a:srgbClr val="FFFF00"/>
                </a:solidFill>
              </a:rPr>
              <a:t>left</a:t>
            </a:r>
            <a:r>
              <a:rPr lang="en-US" sz="3600" dirty="0" smtClean="0">
                <a:solidFill>
                  <a:schemeClr val="bg1"/>
                </a:solidFill>
              </a:rPr>
              <a:t> Scott and Scott's wife Harriet at </a:t>
            </a:r>
            <a:r>
              <a:rPr lang="en-US" sz="3600" dirty="0" smtClean="0">
                <a:solidFill>
                  <a:srgbClr val="00B0F0"/>
                </a:solidFill>
              </a:rPr>
              <a:t>Fort </a:t>
            </a:r>
            <a:r>
              <a:rPr lang="en-US" sz="3600" dirty="0" err="1" smtClean="0">
                <a:solidFill>
                  <a:srgbClr val="00B0F0"/>
                </a:solidFill>
              </a:rPr>
              <a:t>Snelling</a:t>
            </a:r>
            <a:r>
              <a:rPr lang="en-US" sz="3600" dirty="0" smtClean="0">
                <a:solidFill>
                  <a:schemeClr val="bg1"/>
                </a:solidFill>
              </a:rPr>
              <a:t>. Emerson was then quickly reassigned to Fort Jessup, Louisiana.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810000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In 1842, Emerson left the Army. He died in the Iowa Territory in 1843, his widow (in </a:t>
            </a:r>
            <a:r>
              <a:rPr lang="en-US" sz="3600" dirty="0" smtClean="0">
                <a:solidFill>
                  <a:srgbClr val="FFFF00"/>
                </a:solidFill>
              </a:rPr>
              <a:t>St. Louis, Missouri</a:t>
            </a:r>
            <a:r>
              <a:rPr lang="en-US" sz="3600" dirty="0" smtClean="0">
                <a:solidFill>
                  <a:schemeClr val="bg1"/>
                </a:solidFill>
              </a:rPr>
              <a:t>) Eliza inheriting his estate, including Scott.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www.mowerhistory.com/wp-content/uploads/2009/02/Political-Cartoon-1.jpg"/>
          <p:cNvPicPr>
            <a:picLocks noChangeAspect="1" noChangeArrowheads="1"/>
          </p:cNvPicPr>
          <p:nvPr/>
        </p:nvPicPr>
        <p:blipFill>
          <a:blip r:embed="rId2" cstate="print"/>
          <a:srcRect l="1613" t="2035" r="1613" b="63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Scott then attempted to purchase his freedom, but Mrs. Emerson refused.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44958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The US Supreme Court ruling (7 to 2) was handed down on March 6, 1857.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905000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After failing to purchase the freedom of his family and himself, and with the help of </a:t>
            </a:r>
            <a:r>
              <a:rPr lang="en-US" sz="3600" dirty="0" smtClean="0">
                <a:solidFill>
                  <a:srgbClr val="FFFF00"/>
                </a:solidFill>
              </a:rPr>
              <a:t>abolitionist legal </a:t>
            </a:r>
            <a:r>
              <a:rPr lang="en-US" sz="3600" dirty="0" smtClean="0">
                <a:solidFill>
                  <a:schemeClr val="bg1"/>
                </a:solidFill>
              </a:rPr>
              <a:t>advisers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Scott sued Mrs. Emerson.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143000"/>
            <a:ext cx="8458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The Court first held that Scott was not a "</a:t>
            </a:r>
            <a:r>
              <a:rPr lang="en-US" sz="3600" dirty="0" smtClean="0">
                <a:solidFill>
                  <a:srgbClr val="00B0F0"/>
                </a:solidFill>
              </a:rPr>
              <a:t>citizen of a state</a:t>
            </a:r>
            <a:r>
              <a:rPr lang="en-US" sz="3600" dirty="0" smtClean="0">
                <a:solidFill>
                  <a:schemeClr val="bg1"/>
                </a:solidFill>
              </a:rPr>
              <a:t>" within the meaning of the United States Constitution, as that term was understood at the time the Constitution was adopted, and therefore </a:t>
            </a:r>
            <a:r>
              <a:rPr lang="en-US" sz="3600" dirty="0" smtClean="0">
                <a:solidFill>
                  <a:srgbClr val="FFFF00"/>
                </a:solidFill>
              </a:rPr>
              <a:t>not able to bring suit </a:t>
            </a:r>
            <a:r>
              <a:rPr lang="en-US" sz="3600" dirty="0" smtClean="0">
                <a:solidFill>
                  <a:schemeClr val="bg1"/>
                </a:solidFill>
              </a:rPr>
              <a:t>in federal court.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8600" y="2438400"/>
            <a:ext cx="84582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"beings of an inferior order, and altogether unfit to associate with the white race, either in social or political relations, and so far inferior that they had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no rights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which the white man was bound to respect."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28600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</a:rPr>
              <a:t>According to the Court</a:t>
            </a:r>
            <a:r>
              <a:rPr lang="en-US" sz="4000" dirty="0" smtClean="0">
                <a:solidFill>
                  <a:schemeClr val="bg1"/>
                </a:solidFill>
              </a:rPr>
              <a:t>, the </a:t>
            </a:r>
            <a:r>
              <a:rPr lang="en-US" sz="4000" dirty="0" smtClean="0">
                <a:solidFill>
                  <a:srgbClr val="FFFF00"/>
                </a:solidFill>
              </a:rPr>
              <a:t>drafters of the Constitution</a:t>
            </a:r>
            <a:r>
              <a:rPr lang="en-US" sz="4000" dirty="0" smtClean="0">
                <a:solidFill>
                  <a:schemeClr val="bg1"/>
                </a:solidFill>
              </a:rPr>
              <a:t> had viewed all African-Americans as: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53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The court held that the Fifth Amendment barred any law that would deprive a slaveholder of </a:t>
            </a:r>
            <a:r>
              <a:rPr lang="en-US" sz="3600" dirty="0" smtClean="0">
                <a:solidFill>
                  <a:srgbClr val="FFFF00"/>
                </a:solidFill>
              </a:rPr>
              <a:t>his property</a:t>
            </a:r>
            <a:r>
              <a:rPr lang="en-US" sz="3600" dirty="0" smtClean="0">
                <a:solidFill>
                  <a:schemeClr val="bg1"/>
                </a:solidFill>
              </a:rPr>
              <a:t>, such as his slaves, because he had brought them into a </a:t>
            </a:r>
            <a:r>
              <a:rPr lang="en-US" sz="3600" dirty="0" smtClean="0">
                <a:solidFill>
                  <a:srgbClr val="00B0F0"/>
                </a:solidFill>
              </a:rPr>
              <a:t>free territory</a:t>
            </a:r>
            <a:r>
              <a:rPr lang="en-US" sz="3600" dirty="0" smtClean="0">
                <a:solidFill>
                  <a:schemeClr val="bg1"/>
                </a:solidFill>
              </a:rPr>
              <a:t>.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962400"/>
            <a:ext cx="868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Although the issue was not before the Court — that the </a:t>
            </a:r>
            <a:r>
              <a:rPr lang="en-US" sz="3600" dirty="0" smtClean="0">
                <a:solidFill>
                  <a:srgbClr val="00B0F0"/>
                </a:solidFill>
              </a:rPr>
              <a:t>territorial legislatures </a:t>
            </a:r>
            <a:r>
              <a:rPr lang="en-US" sz="3600" dirty="0" smtClean="0">
                <a:solidFill>
                  <a:schemeClr val="bg1"/>
                </a:solidFill>
              </a:rPr>
              <a:t>had no power to ban slavery.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upload.wikimedia.org/wikipedia/commons/9/97/DredSco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590800"/>
            <a:ext cx="3216653" cy="36671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381000"/>
            <a:ext cx="861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The sons of Peter Blow, Scott's </a:t>
            </a:r>
            <a:r>
              <a:rPr lang="en-US" sz="3200" dirty="0" smtClean="0">
                <a:solidFill>
                  <a:srgbClr val="FFFF00"/>
                </a:solidFill>
              </a:rPr>
              <a:t>first owner</a:t>
            </a:r>
            <a:r>
              <a:rPr lang="en-US" sz="3200" dirty="0" smtClean="0">
                <a:solidFill>
                  <a:schemeClr val="bg1"/>
                </a:solidFill>
              </a:rPr>
              <a:t>, purchased </a:t>
            </a:r>
            <a:r>
              <a:rPr lang="en-US" sz="3200" dirty="0" smtClean="0">
                <a:solidFill>
                  <a:srgbClr val="00B0F0"/>
                </a:solidFill>
              </a:rPr>
              <a:t>emancipation</a:t>
            </a:r>
            <a:r>
              <a:rPr lang="en-US" sz="3200" dirty="0" smtClean="0">
                <a:solidFill>
                  <a:schemeClr val="bg1"/>
                </a:solidFill>
              </a:rPr>
              <a:t> for Scott and his family on May 26, 1857. Their gaining freedom was national news and celebrated in northern cities.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2766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He died of tuberculosis only eighteen months later.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52400"/>
            <a:ext cx="7584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Harpers Ferry, Virginia</a:t>
            </a:r>
          </a:p>
        </p:txBody>
      </p:sp>
      <p:pic>
        <p:nvPicPr>
          <p:cNvPr id="73732" name="Picture 4" descr="http://upload.wikimedia.org/wikipedia/en/e/e4/John_brown_18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371600"/>
            <a:ext cx="3486150" cy="4962525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2743200" y="6096000"/>
            <a:ext cx="2980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John Brown 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2192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It was an attempt by white abolitionist </a:t>
            </a:r>
            <a:r>
              <a:rPr lang="en-US" sz="3600" dirty="0" smtClean="0">
                <a:solidFill>
                  <a:srgbClr val="FFFF00"/>
                </a:solidFill>
              </a:rPr>
              <a:t>John Brown</a:t>
            </a:r>
            <a:r>
              <a:rPr lang="en-US" sz="3600" dirty="0" smtClean="0">
                <a:solidFill>
                  <a:schemeClr val="bg1"/>
                </a:solidFill>
              </a:rPr>
              <a:t> to start an </a:t>
            </a:r>
            <a:r>
              <a:rPr lang="en-US" sz="3600" dirty="0" smtClean="0">
                <a:solidFill>
                  <a:srgbClr val="00B0F0"/>
                </a:solidFill>
              </a:rPr>
              <a:t>armed slave revolt</a:t>
            </a:r>
            <a:r>
              <a:rPr lang="en-US" sz="3600" dirty="0" smtClean="0">
                <a:solidFill>
                  <a:schemeClr val="bg1"/>
                </a:solidFill>
              </a:rPr>
              <a:t> by seizing a United States Arsenal at Harpers Ferry in Virginia in 1859.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Brown came with a trained, small group of men for military action. His group included </a:t>
            </a:r>
            <a:r>
              <a:rPr lang="en-US" sz="3600" dirty="0" smtClean="0">
                <a:solidFill>
                  <a:srgbClr val="00B0F0"/>
                </a:solidFill>
              </a:rPr>
              <a:t>16 white men</a:t>
            </a:r>
            <a:r>
              <a:rPr lang="en-US" sz="3600" dirty="0" smtClean="0">
                <a:solidFill>
                  <a:schemeClr val="bg1"/>
                </a:solidFill>
              </a:rPr>
              <a:t>, </a:t>
            </a:r>
            <a:r>
              <a:rPr lang="en-US" sz="3600" dirty="0" smtClean="0">
                <a:solidFill>
                  <a:srgbClr val="FFFF00"/>
                </a:solidFill>
              </a:rPr>
              <a:t>3 free blacks</a:t>
            </a:r>
            <a:r>
              <a:rPr lang="en-US" sz="3600" dirty="0" smtClean="0">
                <a:solidFill>
                  <a:schemeClr val="bg1"/>
                </a:solidFill>
              </a:rPr>
              <a:t>,      </a:t>
            </a:r>
            <a:r>
              <a:rPr lang="en-US" sz="3600" dirty="0" smtClean="0">
                <a:solidFill>
                  <a:srgbClr val="FF0000"/>
                </a:solidFill>
              </a:rPr>
              <a:t>1 freed slave</a:t>
            </a:r>
            <a:r>
              <a:rPr lang="en-US" sz="3600" dirty="0" smtClean="0">
                <a:solidFill>
                  <a:schemeClr val="bg1"/>
                </a:solidFill>
              </a:rPr>
              <a:t> and </a:t>
            </a:r>
            <a:r>
              <a:rPr lang="en-US" sz="3600" dirty="0" smtClean="0">
                <a:solidFill>
                  <a:srgbClr val="92D050"/>
                </a:solidFill>
              </a:rPr>
              <a:t>1 fugitive slave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819400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 Baltimore &amp; Ohio train conductor alerted the authorities in Washington D.C. about the raid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04800" y="48768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Brown's men captured the armory that evening.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Armory workers discovered Brown's men early on the morning of October 17. Local militia, farmers and shopkeepers surrounded the armory.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967335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When a company of militia captured the bridge across the Potomac River, any route of escape was cut off.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876800"/>
            <a:ext cx="853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President James Buchanan ordered a detachment of U.S. Marines to march on Harpers Ferry.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The president’s choice to command this detachment was Brevet Colonel </a:t>
            </a:r>
            <a:r>
              <a:rPr lang="en-US" sz="3600" dirty="0" smtClean="0">
                <a:solidFill>
                  <a:srgbClr val="00B0F0"/>
                </a:solidFill>
              </a:rPr>
              <a:t>Robert E. Lee</a:t>
            </a:r>
            <a:r>
              <a:rPr lang="en-US" sz="3600" dirty="0" smtClean="0">
                <a:solidFill>
                  <a:schemeClr val="bg1"/>
                </a:solidFill>
              </a:rPr>
              <a:t>.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2098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10 marines, used a ladder as a battering ram to knock the front doors in.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5814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The action inside the engine house happened very quickly. In </a:t>
            </a:r>
            <a:r>
              <a:rPr lang="en-US" sz="3600" dirty="0" smtClean="0">
                <a:solidFill>
                  <a:srgbClr val="FFFF00"/>
                </a:solidFill>
              </a:rPr>
              <a:t>three minutes</a:t>
            </a:r>
            <a:r>
              <a:rPr lang="en-US" sz="3600" dirty="0" smtClean="0">
                <a:solidFill>
                  <a:schemeClr val="bg1"/>
                </a:solidFill>
              </a:rPr>
              <a:t>, all of the raiders still alive were taken prisoner and </a:t>
            </a:r>
            <a:r>
              <a:rPr lang="en-US" sz="3600" dirty="0" smtClean="0">
                <a:solidFill>
                  <a:srgbClr val="00B0F0"/>
                </a:solidFill>
              </a:rPr>
              <a:t>the action was over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45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John Brown was taken to the court house in nearby Charles Town for trial. He was found </a:t>
            </a:r>
            <a:r>
              <a:rPr lang="en-US" sz="3600" dirty="0" smtClean="0">
                <a:solidFill>
                  <a:srgbClr val="00B0F0"/>
                </a:solidFill>
              </a:rPr>
              <a:t>guilty of treason </a:t>
            </a:r>
            <a:r>
              <a:rPr lang="en-US" sz="3600" dirty="0" smtClean="0">
                <a:solidFill>
                  <a:schemeClr val="bg1"/>
                </a:solidFill>
              </a:rPr>
              <a:t>against the commonwealth of Virginia and was hanged on December 2.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5052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This execution was witnessed by the actor </a:t>
            </a:r>
            <a:r>
              <a:rPr lang="en-US" sz="3600" dirty="0" smtClean="0">
                <a:solidFill>
                  <a:srgbClr val="FFFF00"/>
                </a:solidFill>
              </a:rPr>
              <a:t>John Wilkes Booth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4800600"/>
            <a:ext cx="6248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17 Raiders killed in raid, or hanged.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3 Civilians killed in raid, 1 on the train.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2 Slaves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2 Marines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orpheus.ucsd.edu/speccoll/dspolitic/pm/10522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5638800" cy="684622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638800" y="0"/>
            <a:ext cx="3505200" cy="6858000"/>
          </a:xfrm>
          <a:prstGeom prst="rect">
            <a:avLst/>
          </a:prstGeom>
          <a:gradFill>
            <a:gsLst>
              <a:gs pos="100000">
                <a:srgbClr val="00B05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7620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Who is the cartoonist?</a:t>
            </a:r>
            <a:endParaRPr lang="en-US" sz="3200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38800" y="1828800"/>
            <a:ext cx="3505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C000"/>
                </a:solidFill>
                <a:effectLst/>
              </a:rPr>
              <a:t>Dr. Seuss</a:t>
            </a:r>
            <a:endParaRPr lang="en-US" sz="5400" b="1" cap="none" spc="0" dirty="0">
              <a:ln/>
              <a:solidFill>
                <a:srgbClr val="FFC000"/>
              </a:solidFill>
              <a:effectLst/>
            </a:endParaRPr>
          </a:p>
        </p:txBody>
      </p:sp>
      <p:pic>
        <p:nvPicPr>
          <p:cNvPr id="87044" name="Picture 4" descr="File:Ted Geisel NYWTS 2 cr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743200"/>
            <a:ext cx="2435352" cy="2590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019800" y="5410200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Theodor Seuss Geisel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le:US Slave Free 1789-186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64635"/>
            <a:ext cx="7848600" cy="474566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22860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13 States – the civil war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457200"/>
            <a:ext cx="8763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Mississippi’s Reaction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676400"/>
            <a:ext cx="868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Mississippi politicians defended the “peculiar institution” (as slavery was called) including the right of slave owners to take their property (slaves) anywhere in the United States.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648200"/>
            <a:ext cx="4467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What is </a:t>
            </a:r>
            <a:r>
              <a:rPr lang="en-US" sz="3600" b="1" dirty="0" smtClean="0">
                <a:solidFill>
                  <a:srgbClr val="FF0000"/>
                </a:solidFill>
              </a:rPr>
              <a:t>secession</a:t>
            </a:r>
            <a:r>
              <a:rPr lang="en-US" sz="3600" b="1" dirty="0" smtClean="0">
                <a:solidFill>
                  <a:schemeClr val="bg1"/>
                </a:solidFill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56388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Withdrawal from the Union.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28600"/>
            <a:ext cx="753706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John A. Quitman</a:t>
            </a:r>
            <a:endParaRPr lang="en-US" sz="7200" b="1" cap="none" spc="0" dirty="0">
              <a:ln w="11430"/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43600" y="1371600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3"/>
                </a:solidFill>
              </a:rPr>
              <a:t>Whig Party 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371600"/>
            <a:ext cx="5698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Governors of Mississippi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1026" name="Picture 2" descr="http://www.msgrandlodge.org/images/members/large/quitmanja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334000" y="2133600"/>
            <a:ext cx="3048000" cy="4572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7200" y="22098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Fire-Eaters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a group of extremist pro-slavery politicians from the South who urged the separation of southern states into a new nation.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19200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In 1850, a state convention in Jackson called for a regional meeting in Nashville to decide what should be done to protect slavery.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52400"/>
            <a:ext cx="83311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Meeting in Nashville</a:t>
            </a:r>
            <a:endParaRPr lang="en-US" sz="66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7586" name="Picture 2" descr="William L. Shark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124200"/>
            <a:ext cx="2971800" cy="349344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90600" y="5486400"/>
            <a:ext cx="45781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William Lewis Sharkey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6019800"/>
            <a:ext cx="2440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</a:rPr>
              <a:t>Whig Party 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657600"/>
            <a:ext cx="495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William Sharkey, who presided at the Nashville convention.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152400"/>
            <a:ext cx="7109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A86ED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Nashville convention</a:t>
            </a:r>
            <a:endParaRPr lang="en-US" sz="5400" b="1" cap="none" spc="0" dirty="0">
              <a:ln w="1905"/>
              <a:solidFill>
                <a:srgbClr val="A86ED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143000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William Sharkey urged delegates to give Congress time to </a:t>
            </a:r>
            <a:r>
              <a:rPr lang="en-US" sz="3600" dirty="0" smtClean="0">
                <a:solidFill>
                  <a:srgbClr val="FFFF00"/>
                </a:solidFill>
              </a:rPr>
              <a:t>work out </a:t>
            </a:r>
            <a:r>
              <a:rPr lang="en-US" sz="3600" dirty="0" smtClean="0">
                <a:solidFill>
                  <a:schemeClr val="bg1"/>
                </a:solidFill>
              </a:rPr>
              <a:t>an acceptable compromise.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048000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Mississippi Senator Henry S. Foote of Vicksburg tried to make sure that the </a:t>
            </a:r>
            <a:r>
              <a:rPr lang="en-US" sz="3600" dirty="0" smtClean="0">
                <a:solidFill>
                  <a:srgbClr val="00B0F0"/>
                </a:solidFill>
              </a:rPr>
              <a:t>compromise</a:t>
            </a:r>
            <a:r>
              <a:rPr lang="en-US" sz="3600" dirty="0" smtClean="0">
                <a:solidFill>
                  <a:schemeClr val="bg1"/>
                </a:solidFill>
              </a:rPr>
              <a:t> would protect the South.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953000"/>
            <a:ext cx="868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Senator Jefferson Davis and most of the congressmen from Mississippi believed </a:t>
            </a:r>
            <a:r>
              <a:rPr lang="en-US" sz="3600" dirty="0" smtClean="0">
                <a:solidFill>
                  <a:srgbClr val="92D050"/>
                </a:solidFill>
              </a:rPr>
              <a:t>secession</a:t>
            </a:r>
            <a:r>
              <a:rPr lang="en-US" sz="3600" dirty="0" smtClean="0">
                <a:solidFill>
                  <a:schemeClr val="bg1"/>
                </a:solidFill>
              </a:rPr>
              <a:t> was the only answer.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81000"/>
            <a:ext cx="8302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Governor’s Race of 1851</a:t>
            </a:r>
            <a:endParaRPr lang="en-US" sz="5400" b="1" cap="none" spc="0" dirty="0">
              <a:ln w="11430"/>
              <a:solidFill>
                <a:schemeClr val="tx2">
                  <a:lumMod val="65000"/>
                  <a:lumOff val="3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3716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Foote organized a new party, called the </a:t>
            </a:r>
            <a:r>
              <a:rPr lang="en-US" sz="3600" dirty="0" smtClean="0">
                <a:solidFill>
                  <a:srgbClr val="FFFF00"/>
                </a:solidFill>
              </a:rPr>
              <a:t>Union</a:t>
            </a:r>
            <a:r>
              <a:rPr lang="en-US" sz="3600" dirty="0" smtClean="0">
                <a:solidFill>
                  <a:schemeClr val="bg1"/>
                </a:solidFill>
              </a:rPr>
              <a:t> party, and ran against Quitman.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8194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The only issue was that of </a:t>
            </a:r>
            <a:r>
              <a:rPr lang="en-US" sz="3600" dirty="0" smtClean="0">
                <a:solidFill>
                  <a:srgbClr val="FFFF00"/>
                </a:solidFill>
              </a:rPr>
              <a:t>union</a:t>
            </a:r>
            <a:r>
              <a:rPr lang="en-US" sz="3600" dirty="0" smtClean="0">
                <a:solidFill>
                  <a:schemeClr val="bg1"/>
                </a:solidFill>
              </a:rPr>
              <a:t> or </a:t>
            </a:r>
            <a:r>
              <a:rPr lang="en-US" sz="3600" dirty="0" smtClean="0">
                <a:solidFill>
                  <a:srgbClr val="00B0F0"/>
                </a:solidFill>
              </a:rPr>
              <a:t>secession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4343400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Quitman dropped out when it was clear that most Mississippians did not favor secession.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302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Governor’s Race of 1851</a:t>
            </a:r>
            <a:endParaRPr lang="en-US" sz="5400" b="1" cap="none" spc="0" dirty="0">
              <a:ln w="11430"/>
              <a:solidFill>
                <a:schemeClr val="tx2">
                  <a:lumMod val="65000"/>
                  <a:lumOff val="3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4478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Jefferson Davis, who was not as radical as Quitman, entered the contest.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3105835"/>
            <a:ext cx="2286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Foote </a:t>
            </a:r>
            <a:r>
              <a:rPr lang="en-US" sz="3600" dirty="0" smtClean="0">
                <a:solidFill>
                  <a:srgbClr val="00B0F0"/>
                </a:solidFill>
              </a:rPr>
              <a:t>won</a:t>
            </a:r>
            <a:r>
              <a:rPr lang="en-US" sz="3600" dirty="0" smtClean="0">
                <a:solidFill>
                  <a:schemeClr val="bg1"/>
                </a:solidFill>
              </a:rPr>
              <a:t>, but it was a close contest.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8610" name="Picture 2" descr="http://wpcontent.answers.com/wikipedia/en/thumb/f/f0/HSFoote.jpg/160px-HSFoo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667000"/>
            <a:ext cx="2590800" cy="346519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33400" y="6172200"/>
            <a:ext cx="2720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Henry S. Foote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68612" name="Picture 4" descr="davi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667000"/>
            <a:ext cx="2590800" cy="348343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562600" y="6172200"/>
            <a:ext cx="2864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Jefferson Davis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905000"/>
            <a:ext cx="4191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In 1859, John Jones </a:t>
            </a:r>
            <a:r>
              <a:rPr lang="en-US" sz="4000" dirty="0" err="1" smtClean="0">
                <a:solidFill>
                  <a:schemeClr val="bg1"/>
                </a:solidFill>
              </a:rPr>
              <a:t>Pettus</a:t>
            </a:r>
            <a:r>
              <a:rPr lang="en-US" sz="4000" dirty="0" smtClean="0">
                <a:solidFill>
                  <a:schemeClr val="bg1"/>
                </a:solidFill>
              </a:rPr>
              <a:t> of Kemper County, a supporter of secession, was elected governor of Mississippi.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81000"/>
            <a:ext cx="24673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1859</a:t>
            </a:r>
            <a:endParaRPr lang="en-US" sz="80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274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981200"/>
            <a:ext cx="3352800" cy="4158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5344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solidFill>
                  <a:srgbClr val="A86ED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1860 Presidential Election</a:t>
            </a:r>
            <a:endParaRPr lang="en-US" sz="4400" b="1" dirty="0">
              <a:ln w="11430"/>
              <a:solidFill>
                <a:srgbClr val="A86ED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733800"/>
            <a:ext cx="16765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Abraham Lincoln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3733800"/>
            <a:ext cx="213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John C. Breckinridge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800" y="457200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Southern Democratic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4572000"/>
            <a:ext cx="1728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Republican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5800" y="3733800"/>
            <a:ext cx="23972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Stephen A. Douglas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4572000"/>
            <a:ext cx="25475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Northern Democratic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86600" y="3733800"/>
            <a:ext cx="1568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John Bell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5600" y="449580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</a:rPr>
              <a:t>Constitutional Union/Whig</a:t>
            </a:r>
            <a:endParaRPr lang="en-US" sz="2400" dirty="0">
              <a:solidFill>
                <a:srgbClr val="92D050"/>
              </a:solidFill>
            </a:endParaRPr>
          </a:p>
        </p:txBody>
      </p:sp>
      <p:pic>
        <p:nvPicPr>
          <p:cNvPr id="72710" name="Picture 6" descr="File:JB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600200"/>
            <a:ext cx="1645233" cy="2057400"/>
          </a:xfrm>
          <a:prstGeom prst="rect">
            <a:avLst/>
          </a:prstGeom>
          <a:noFill/>
        </p:spPr>
      </p:pic>
      <p:pic>
        <p:nvPicPr>
          <p:cNvPr id="72712" name="Picture 8" descr="http://upload.wikimedia.org/wikipedia/commons/4/4b/BreckTT.jpg"/>
          <p:cNvPicPr>
            <a:picLocks noChangeAspect="1" noChangeArrowheads="1"/>
          </p:cNvPicPr>
          <p:nvPr/>
        </p:nvPicPr>
        <p:blipFill>
          <a:blip r:embed="rId3" cstate="print"/>
          <a:srcRect b="10000"/>
          <a:stretch>
            <a:fillRect/>
          </a:stretch>
        </p:blipFill>
        <p:spPr bwMode="auto">
          <a:xfrm>
            <a:off x="2590800" y="1600200"/>
            <a:ext cx="1620371" cy="2057400"/>
          </a:xfrm>
          <a:prstGeom prst="rect">
            <a:avLst/>
          </a:prstGeom>
          <a:noFill/>
        </p:spPr>
      </p:pic>
      <p:pic>
        <p:nvPicPr>
          <p:cNvPr id="72714" name="Picture 10" descr="http://upload.wikimedia.org/wikipedia/en/2/2e/StephenADougla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600200"/>
            <a:ext cx="1619066" cy="2057399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609600" y="5486400"/>
            <a:ext cx="7718780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smtClean="0">
                <a:ln w="11430"/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Candidates gallery</a:t>
            </a:r>
            <a:endParaRPr lang="en-US" sz="6600" b="1" dirty="0">
              <a:ln w="11430"/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247" b="10689"/>
          <a:stretch>
            <a:fillRect/>
          </a:stretch>
        </p:blipFill>
        <p:spPr bwMode="auto">
          <a:xfrm>
            <a:off x="457200" y="1600200"/>
            <a:ext cx="1600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7526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The Democratic Party was divided over the issue of slavery.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533400"/>
            <a:ext cx="7494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Democratic Party 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276600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At the convention in Charleston in April 1860, </a:t>
            </a:r>
            <a:r>
              <a:rPr lang="en-US" sz="3600" dirty="0" smtClean="0">
                <a:solidFill>
                  <a:srgbClr val="00B0F0"/>
                </a:solidFill>
              </a:rPr>
              <a:t>51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rgbClr val="00B0F0"/>
                </a:solidFill>
              </a:rPr>
              <a:t>Southern Democrats </a:t>
            </a:r>
            <a:r>
              <a:rPr lang="en-US" sz="3600" dirty="0" smtClean="0">
                <a:solidFill>
                  <a:schemeClr val="bg1"/>
                </a:solidFill>
              </a:rPr>
              <a:t>walked out because of a platform dispute over defending  slavery in the territories.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80988"/>
            <a:ext cx="7772400" cy="1166812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normalizeH="0" baseline="0" noProof="0" dirty="0" smtClean="0">
                <a:ln w="11430"/>
                <a:solidFill>
                  <a:srgbClr val="57011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Objectives</a:t>
            </a:r>
            <a:endParaRPr kumimoji="0" lang="en-US" sz="7200" b="1" i="0" u="none" strike="noStrike" kern="0" normalizeH="0" baseline="0" noProof="0" dirty="0">
              <a:ln w="11430"/>
              <a:solidFill>
                <a:srgbClr val="57011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1676400"/>
            <a:ext cx="7772400" cy="4495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MS1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806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Explain how geography, economics, history, and politics have influenced the development of Mississippi.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MS1e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806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Analyze the historical and political significance of key events in our state's development (e.g., Civil War, Civil Rights Movement, etc.).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/>
          <p:cNvSpPr/>
          <p:nvPr/>
        </p:nvSpPr>
        <p:spPr>
          <a:xfrm>
            <a:off x="7391400" y="5257800"/>
            <a:ext cx="1066800" cy="838200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53340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On May 3 the delegates agreed to stop voting and adjourn the convention.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609600"/>
            <a:ext cx="6724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Six candidates were nominated.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447800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Douglas, a moderate on the slavery issue who favored "</a:t>
            </a:r>
            <a:r>
              <a:rPr lang="en-US" sz="3600" dirty="0" smtClean="0">
                <a:solidFill>
                  <a:srgbClr val="00B0F0"/>
                </a:solidFill>
              </a:rPr>
              <a:t>popular sovereignty</a:t>
            </a:r>
            <a:r>
              <a:rPr lang="en-US" sz="3600" dirty="0" smtClean="0">
                <a:solidFill>
                  <a:schemeClr val="bg1"/>
                </a:solidFill>
              </a:rPr>
              <a:t>", was ahead on the first ballot, </a:t>
            </a:r>
            <a:r>
              <a:rPr lang="en-US" sz="3600" dirty="0" smtClean="0">
                <a:solidFill>
                  <a:srgbClr val="FFFF00"/>
                </a:solidFill>
              </a:rPr>
              <a:t>needing 56.5 more votes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40386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On the </a:t>
            </a:r>
            <a:r>
              <a:rPr lang="en-US" sz="3600" dirty="0" smtClean="0">
                <a:solidFill>
                  <a:srgbClr val="00B0F0"/>
                </a:solidFill>
              </a:rPr>
              <a:t>57th ballot</a:t>
            </a:r>
            <a:r>
              <a:rPr lang="en-US" sz="3600" dirty="0" smtClean="0">
                <a:solidFill>
                  <a:schemeClr val="bg1"/>
                </a:solidFill>
              </a:rPr>
              <a:t>, Douglas was still ahead, but still </a:t>
            </a:r>
            <a:r>
              <a:rPr lang="en-US" sz="3600" dirty="0" smtClean="0">
                <a:solidFill>
                  <a:srgbClr val="FFFF00"/>
                </a:solidFill>
              </a:rPr>
              <a:t>50.5 votes</a:t>
            </a:r>
            <a:r>
              <a:rPr lang="en-US" sz="3600" dirty="0" smtClean="0">
                <a:solidFill>
                  <a:schemeClr val="bg1"/>
                </a:solidFill>
              </a:rPr>
              <a:t>.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3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The Democrats convened again in Baltimore, Maryland on June 18.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752600"/>
            <a:ext cx="868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This time </a:t>
            </a:r>
            <a:r>
              <a:rPr lang="en-US" sz="3600" dirty="0" smtClean="0">
                <a:solidFill>
                  <a:srgbClr val="FFFF00"/>
                </a:solidFill>
              </a:rPr>
              <a:t>110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southern delegates </a:t>
            </a:r>
            <a:r>
              <a:rPr lang="en-US" sz="3600" dirty="0" smtClean="0">
                <a:solidFill>
                  <a:schemeClr val="bg1"/>
                </a:solidFill>
              </a:rPr>
              <a:t>(led by “</a:t>
            </a:r>
            <a:r>
              <a:rPr lang="en-US" sz="3600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Fire-Eaters</a:t>
            </a:r>
            <a:r>
              <a:rPr lang="en-US" sz="3600" dirty="0" smtClean="0">
                <a:solidFill>
                  <a:schemeClr val="bg1"/>
                </a:solidFill>
              </a:rPr>
              <a:t>”) walked out when the convention would not adopt a resolution supporting </a:t>
            </a:r>
            <a:r>
              <a:rPr lang="en-US" sz="3600" dirty="0" smtClean="0">
                <a:solidFill>
                  <a:srgbClr val="00B0F0"/>
                </a:solidFill>
              </a:rPr>
              <a:t>extending slavery into territories</a:t>
            </a:r>
            <a:r>
              <a:rPr lang="en-US" sz="3600" dirty="0" smtClean="0">
                <a:solidFill>
                  <a:schemeClr val="bg1"/>
                </a:solidFill>
              </a:rPr>
              <a:t>.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4800600"/>
            <a:ext cx="8991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After two ballots, the remaining Democrats nominated the ticket of Stephen A. Douglas.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133600"/>
            <a:ext cx="868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The </a:t>
            </a:r>
            <a:r>
              <a:rPr lang="en-US" sz="3600" dirty="0" smtClean="0">
                <a:solidFill>
                  <a:srgbClr val="FFFF00"/>
                </a:solidFill>
              </a:rPr>
              <a:t>Southern Democrats</a:t>
            </a:r>
            <a:r>
              <a:rPr lang="en-US" sz="3600" dirty="0" smtClean="0">
                <a:solidFill>
                  <a:schemeClr val="bg1"/>
                </a:solidFill>
              </a:rPr>
              <a:t>, led by Yancey, reconvened in Richmond, Virginia, and on June 28 nominated the pro-slavery incumbent Vice President, </a:t>
            </a:r>
            <a:r>
              <a:rPr lang="en-US" sz="3600" dirty="0" smtClean="0">
                <a:solidFill>
                  <a:srgbClr val="00B0F0"/>
                </a:solidFill>
              </a:rPr>
              <a:t>John Cabell Breckinridge</a:t>
            </a:r>
            <a:r>
              <a:rPr lang="en-US" sz="3600" dirty="0" smtClean="0">
                <a:solidFill>
                  <a:schemeClr val="bg1"/>
                </a:solidFill>
              </a:rPr>
              <a:t> of Kentucky, for President.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533400"/>
            <a:ext cx="6994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Southern Democrats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0"/>
            <a:ext cx="853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Die-hard </a:t>
            </a:r>
            <a:r>
              <a:rPr lang="en-US" sz="3600" dirty="0" smtClean="0">
                <a:solidFill>
                  <a:srgbClr val="FFFF00"/>
                </a:solidFill>
              </a:rPr>
              <a:t>former Whigs </a:t>
            </a:r>
            <a:r>
              <a:rPr lang="en-US" sz="3600" dirty="0" smtClean="0">
                <a:solidFill>
                  <a:schemeClr val="bg1"/>
                </a:solidFill>
              </a:rPr>
              <a:t>and </a:t>
            </a:r>
            <a:r>
              <a:rPr lang="en-US" sz="3600" dirty="0" smtClean="0">
                <a:solidFill>
                  <a:srgbClr val="FFFF00"/>
                </a:solidFill>
              </a:rPr>
              <a:t>Know Nothings</a:t>
            </a:r>
            <a:r>
              <a:rPr lang="en-US" sz="3600" dirty="0" smtClean="0">
                <a:solidFill>
                  <a:schemeClr val="bg1"/>
                </a:solidFill>
              </a:rPr>
              <a:t> who felt they could support neither the Democratic Party nor the Republican Party formed the Constitutional Union Party, nominating </a:t>
            </a:r>
            <a:r>
              <a:rPr lang="en-US" sz="3600" dirty="0" smtClean="0">
                <a:solidFill>
                  <a:srgbClr val="00B0F0"/>
                </a:solidFill>
              </a:rPr>
              <a:t>John Bell </a:t>
            </a:r>
            <a:r>
              <a:rPr lang="en-US" sz="3600" dirty="0" smtClean="0">
                <a:solidFill>
                  <a:schemeClr val="bg1"/>
                </a:solidFill>
              </a:rPr>
              <a:t>of Tennessee for president.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048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Constitutional Union Party</a:t>
            </a:r>
            <a:endParaRPr lang="en-US" sz="5400" b="1" cap="none" spc="0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1816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The party platform advocated </a:t>
            </a:r>
            <a:r>
              <a:rPr lang="en-US" sz="3600" dirty="0" smtClean="0">
                <a:solidFill>
                  <a:srgbClr val="FFFF00"/>
                </a:solidFill>
              </a:rPr>
              <a:t>compromise</a:t>
            </a:r>
            <a:r>
              <a:rPr lang="en-US" sz="3600" dirty="0" smtClean="0">
                <a:solidFill>
                  <a:schemeClr val="bg1"/>
                </a:solidFill>
              </a:rPr>
              <a:t> to save the Union.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19200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The Republican National Convention met in mid-May, after the Democrats had been </a:t>
            </a:r>
            <a:r>
              <a:rPr lang="en-US" sz="3600" dirty="0" smtClean="0">
                <a:solidFill>
                  <a:srgbClr val="FFFF00"/>
                </a:solidFill>
              </a:rPr>
              <a:t>forced</a:t>
            </a:r>
            <a:r>
              <a:rPr lang="en-US" sz="3600" dirty="0" smtClean="0">
                <a:solidFill>
                  <a:schemeClr val="bg1"/>
                </a:solidFill>
              </a:rPr>
              <a:t> to adjourn their convention in Charleston.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286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Republicans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733800"/>
            <a:ext cx="8915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Since it was essential to carry the West, and because Lincoln had a national reputation from his </a:t>
            </a:r>
            <a:r>
              <a:rPr lang="en-US" sz="3600" dirty="0" smtClean="0">
                <a:solidFill>
                  <a:srgbClr val="00B0F0"/>
                </a:solidFill>
              </a:rPr>
              <a:t>debates and speeches </a:t>
            </a:r>
            <a:r>
              <a:rPr lang="en-US" sz="3600" dirty="0" smtClean="0">
                <a:solidFill>
                  <a:schemeClr val="bg1"/>
                </a:solidFill>
              </a:rPr>
              <a:t>as the most </a:t>
            </a:r>
            <a:r>
              <a:rPr lang="en-US" sz="3600" dirty="0" smtClean="0">
                <a:solidFill>
                  <a:srgbClr val="FFFF00"/>
                </a:solidFill>
              </a:rPr>
              <a:t>articulate moderate</a:t>
            </a:r>
            <a:r>
              <a:rPr lang="en-US" sz="3600" dirty="0" smtClean="0">
                <a:solidFill>
                  <a:schemeClr val="bg1"/>
                </a:solidFill>
              </a:rPr>
              <a:t>, he won the party's nomination on the third ballot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600200"/>
            <a:ext cx="853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The Republicans nominated Abraham Lincoln on a platform that </a:t>
            </a:r>
            <a:r>
              <a:rPr lang="en-US" sz="3600" dirty="0" smtClean="0">
                <a:solidFill>
                  <a:srgbClr val="FFFF00"/>
                </a:solidFill>
              </a:rPr>
              <a:t>opposed slavery</a:t>
            </a:r>
            <a:r>
              <a:rPr lang="en-US" sz="3600" dirty="0" smtClean="0">
                <a:solidFill>
                  <a:schemeClr val="bg1"/>
                </a:solidFill>
              </a:rPr>
              <a:t> in the territories, but pledged not to interfere with slavery where it </a:t>
            </a:r>
            <a:r>
              <a:rPr lang="en-US" sz="3600" dirty="0" smtClean="0">
                <a:solidFill>
                  <a:srgbClr val="00B0F0"/>
                </a:solidFill>
              </a:rPr>
              <a:t>already existed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810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Abraham Lincoln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4958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The election revealed the deep divisions in the country.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5791200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Lincoln won the election.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File:ElectoralCollege1860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57400"/>
            <a:ext cx="7239000" cy="4207670"/>
          </a:xfrm>
          <a:prstGeom prst="rect">
            <a:avLst/>
          </a:prstGeom>
          <a:noFill/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66800" y="228600"/>
          <a:ext cx="3886200" cy="2209800"/>
        </p:xfrm>
        <a:graphic>
          <a:graphicData uri="http://schemas.openxmlformats.org/drawingml/2006/table">
            <a:tbl>
              <a:tblPr/>
              <a:tblGrid>
                <a:gridCol w="1219200"/>
                <a:gridCol w="1311350"/>
                <a:gridCol w="135565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Nominee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55366"/>
                          </a:solidFill>
                        </a:rPr>
                        <a:t>Abraham Lincoln</a:t>
                      </a:r>
                      <a:endParaRPr lang="en-US" sz="1600" dirty="0">
                        <a:solidFill>
                          <a:srgbClr val="C55366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92D050"/>
                          </a:solidFill>
                        </a:rPr>
                        <a:t>John C. Breckinridge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Party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rgbClr val="C55366"/>
                          </a:solidFill>
                        </a:rPr>
                        <a:t>Republican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rgbClr val="92D050"/>
                          </a:solidFill>
                        </a:rPr>
                        <a:t>Southern Democratic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Electoral vote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55366"/>
                          </a:solidFill>
                        </a:rPr>
                        <a:t>180</a:t>
                      </a:r>
                      <a:endParaRPr lang="en-US" sz="1600" dirty="0">
                        <a:solidFill>
                          <a:srgbClr val="C55366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2D050"/>
                          </a:solidFill>
                        </a:rPr>
                        <a:t>72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States carried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C55366"/>
                          </a:solidFill>
                        </a:rPr>
                        <a:t>18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92D050"/>
                          </a:solidFill>
                        </a:rPr>
                        <a:t>11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953000" y="228600"/>
          <a:ext cx="2636044" cy="1661160"/>
        </p:xfrm>
        <a:graphic>
          <a:graphicData uri="http://schemas.openxmlformats.org/drawingml/2006/table">
            <a:tbl>
              <a:tblPr/>
              <a:tblGrid>
                <a:gridCol w="1318022"/>
                <a:gridCol w="131802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9900"/>
                          </a:solidFill>
                        </a:rPr>
                        <a:t>John Bell</a:t>
                      </a:r>
                      <a:endParaRPr lang="en-US" sz="1600" dirty="0">
                        <a:solidFill>
                          <a:srgbClr val="FF99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F0"/>
                          </a:solidFill>
                        </a:rPr>
                        <a:t>Stephen A. Douglas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rgbClr val="FF9900"/>
                          </a:solidFill>
                        </a:rPr>
                        <a:t>Constitutional Union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rgbClr val="00B0F0"/>
                          </a:solidFill>
                        </a:rPr>
                        <a:t>Northern Democratic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9900"/>
                          </a:solidFill>
                        </a:rPr>
                        <a:t>39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F0"/>
                          </a:solidFill>
                        </a:rPr>
                        <a:t>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9900"/>
                          </a:solidFill>
                        </a:rPr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F0"/>
                          </a:solidFill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80988"/>
            <a:ext cx="7772400" cy="1166812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normalizeH="0" baseline="0" noProof="0" dirty="0" smtClean="0">
                <a:ln w="11430"/>
                <a:solidFill>
                  <a:srgbClr val="57011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Review</a:t>
            </a:r>
            <a:endParaRPr kumimoji="0" lang="en-US" sz="7200" b="1" i="0" u="none" strike="noStrike" kern="0" normalizeH="0" baseline="0" noProof="0" dirty="0">
              <a:ln w="11430"/>
              <a:solidFill>
                <a:srgbClr val="57011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524000"/>
            <a:ext cx="672530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0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Kansas-Nebraska Act </a:t>
            </a:r>
            <a:endParaRPr lang="en-US" sz="40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2438400"/>
            <a:ext cx="3658374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0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Dred</a:t>
            </a:r>
            <a:r>
              <a:rPr lang="en-US" sz="40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Scott </a:t>
            </a:r>
            <a:endParaRPr lang="en-US" sz="40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3352800"/>
            <a:ext cx="7057766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Harpers Ferry, Virginia</a:t>
            </a:r>
            <a:endParaRPr lang="en-US" sz="40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4267200"/>
            <a:ext cx="6535764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Mississippi’s Reaction</a:t>
            </a:r>
            <a:endParaRPr lang="en-US" sz="40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5181600"/>
            <a:ext cx="82296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0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The 1860 Presidential Election</a:t>
            </a:r>
            <a:endParaRPr lang="en-US" sz="40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80988"/>
            <a:ext cx="7772400" cy="1166812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normalizeH="0" baseline="0" noProof="0" dirty="0" smtClean="0">
                <a:ln w="11430"/>
                <a:solidFill>
                  <a:srgbClr val="57011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Homework</a:t>
            </a:r>
            <a:endParaRPr kumimoji="0" lang="en-US" sz="7200" b="1" i="0" u="none" strike="noStrike" kern="0" normalizeH="0" baseline="0" noProof="0" dirty="0">
              <a:ln w="11430"/>
              <a:solidFill>
                <a:srgbClr val="57011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828800"/>
            <a:ext cx="8534400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Read pages 112 to 114.</a:t>
            </a:r>
            <a:endParaRPr lang="en-US" sz="80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80988"/>
            <a:ext cx="7772400" cy="1166812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normalizeH="0" baseline="0" noProof="0" dirty="0" smtClean="0">
                <a:ln w="11430"/>
                <a:solidFill>
                  <a:srgbClr val="57011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Objectives</a:t>
            </a:r>
            <a:endParaRPr kumimoji="0" lang="en-US" sz="7200" b="1" i="0" u="none" strike="noStrike" kern="0" normalizeH="0" baseline="0" noProof="0" dirty="0">
              <a:ln w="11430"/>
              <a:solidFill>
                <a:srgbClr val="57011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1371600"/>
            <a:ext cx="7772400" cy="5029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MS3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806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Describe the relationship of people, places, and environment through time.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MS3d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806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Analyze the significance of key events in our state's history.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MS3e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806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Analyze the ways Mississippians have resolved conflict and adapted to change, and continue to address cultural issues unique to our state.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80988"/>
            <a:ext cx="7772400" cy="1166812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normalizeH="0" baseline="0" noProof="0" dirty="0" smtClean="0">
                <a:ln w="11430"/>
                <a:solidFill>
                  <a:srgbClr val="57011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Objectives</a:t>
            </a:r>
            <a:endParaRPr kumimoji="0" lang="en-US" sz="7200" b="1" i="0" u="none" strike="noStrike" kern="0" normalizeH="0" baseline="0" noProof="0" dirty="0">
              <a:ln w="11430"/>
              <a:solidFill>
                <a:srgbClr val="57011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133600"/>
            <a:ext cx="7772400" cy="3276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MS4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806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Demonstrate the ability to use social studies tools (e.g., timelines, maps, globes, resources, graphs, a compass, technology, etc.).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6705600" cy="1219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Review</a:t>
            </a:r>
            <a:endParaRPr lang="en-US" sz="9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6705600" cy="5029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The Antislavery Movement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The Nullification Crisis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Texas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Wilmot Proviso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Compromise of 1850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80988"/>
            <a:ext cx="7772400" cy="1166812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normalizeH="0" baseline="0" noProof="0" dirty="0" smtClean="0">
                <a:ln w="11430"/>
                <a:solidFill>
                  <a:srgbClr val="57011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Overview</a:t>
            </a:r>
            <a:endParaRPr kumimoji="0" lang="en-US" sz="7200" b="1" i="0" u="none" strike="noStrike" kern="0" normalizeH="0" baseline="0" noProof="0" dirty="0">
              <a:ln w="11430"/>
              <a:solidFill>
                <a:srgbClr val="57011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524000"/>
            <a:ext cx="672530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0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Kansas-Nebraska Act </a:t>
            </a:r>
            <a:endParaRPr lang="en-US" sz="40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2438400"/>
            <a:ext cx="3658374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0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Dred</a:t>
            </a:r>
            <a:r>
              <a:rPr lang="en-US" sz="40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Scott </a:t>
            </a:r>
            <a:endParaRPr lang="en-US" sz="40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3352800"/>
            <a:ext cx="7057766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Harpers Ferry, Virginia</a:t>
            </a:r>
            <a:endParaRPr lang="en-US" sz="40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4267200"/>
            <a:ext cx="6535764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Mississippi’s Reaction</a:t>
            </a:r>
            <a:endParaRPr lang="en-US" sz="40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5181600"/>
            <a:ext cx="82296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0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The 1860 Presidential Election</a:t>
            </a:r>
            <a:endParaRPr lang="en-US" sz="40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87619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Kansas-Nebraska Act in 1854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2954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R</a:t>
            </a:r>
            <a:r>
              <a:rPr lang="en-US" sz="3600" dirty="0" smtClean="0">
                <a:solidFill>
                  <a:schemeClr val="bg1"/>
                </a:solidFill>
              </a:rPr>
              <a:t>epealed the Missouri Compromise.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209800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Initial purpose of the Kansas-Nebraska Act was to create opportunities for a Mid-eastern Transcontinental Railroad.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267200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It was not problematic until </a:t>
            </a:r>
            <a:r>
              <a:rPr lang="en-US" sz="3600" b="1" dirty="0" smtClean="0">
                <a:solidFill>
                  <a:srgbClr val="FF0000"/>
                </a:solidFill>
              </a:rPr>
              <a:t>popular sovereignty</a:t>
            </a:r>
            <a:r>
              <a:rPr lang="en-US" sz="3600" dirty="0" smtClean="0">
                <a:solidFill>
                  <a:schemeClr val="bg1"/>
                </a:solidFill>
              </a:rPr>
              <a:t> was written into the proposal.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heme104">
  <a:themeElements>
    <a:clrScheme name="Office Theme 1">
      <a:dk1>
        <a:srgbClr val="00458A"/>
      </a:dk1>
      <a:lt1>
        <a:srgbClr val="D7D6AE"/>
      </a:lt1>
      <a:dk2>
        <a:srgbClr val="000066"/>
      </a:dk2>
      <a:lt2>
        <a:srgbClr val="006666"/>
      </a:lt2>
      <a:accent1>
        <a:srgbClr val="007A77"/>
      </a:accent1>
      <a:accent2>
        <a:srgbClr val="005856"/>
      </a:accent2>
      <a:accent3>
        <a:srgbClr val="AAAAB8"/>
      </a:accent3>
      <a:accent4>
        <a:srgbClr val="B7B794"/>
      </a:accent4>
      <a:accent5>
        <a:srgbClr val="AABEBD"/>
      </a:accent5>
      <a:accent6>
        <a:srgbClr val="004F4D"/>
      </a:accent6>
      <a:hlink>
        <a:srgbClr val="A8A884"/>
      </a:hlink>
      <a:folHlink>
        <a:srgbClr val="867E5E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6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eme14">
  <a:themeElements>
    <a:clrScheme name="Lucky Tie">
      <a:dk1>
        <a:sysClr val="windowText" lastClr="000000"/>
      </a:dk1>
      <a:lt1>
        <a:sysClr val="window" lastClr="FFFFFF"/>
      </a:lt1>
      <a:dk2>
        <a:srgbClr val="C80000"/>
      </a:dk2>
      <a:lt2>
        <a:srgbClr val="FFECEC"/>
      </a:lt2>
      <a:accent1>
        <a:srgbClr val="C93131"/>
      </a:accent1>
      <a:accent2>
        <a:srgbClr val="F58C5D"/>
      </a:accent2>
      <a:accent3>
        <a:srgbClr val="EABC33"/>
      </a:accent3>
      <a:accent4>
        <a:srgbClr val="698F9B"/>
      </a:accent4>
      <a:accent5>
        <a:srgbClr val="825397"/>
      </a:accent5>
      <a:accent6>
        <a:srgbClr val="814359"/>
      </a:accent6>
      <a:hlink>
        <a:srgbClr val="03AEC5"/>
      </a:hlink>
      <a:folHlink>
        <a:srgbClr val="8D9B07"/>
      </a:folHlink>
    </a:clrScheme>
    <a:fontScheme name="Lucky Tie">
      <a:majorFont>
        <a:latin typeface="Tahoma"/>
        <a:ea typeface=""/>
        <a:cs typeface=""/>
        <a:font script="Cyrl" typeface="Tahoma"/>
        <a:font script="Grek" typeface="Tahoma"/>
        <a:font script="Jpan" typeface="ＭＳ Ｐ明朝"/>
        <a:font script="Hang" typeface="굴림"/>
        <a:font script="Hans" typeface="黑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Franklin Gothic Book"/>
        <a:ea typeface=""/>
        <a:cs typeface=""/>
        <a:font script="Cyrl" typeface="Arial"/>
        <a:font script="Grek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cky Tie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90000"/>
              </a:schemeClr>
            </a:gs>
            <a:gs pos="50000">
              <a:schemeClr val="phClr">
                <a:tint val="5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90000"/>
              </a:schemeClr>
            </a:gs>
          </a:gsLst>
          <a:lin ang="1800000" scaled="1"/>
        </a:gradFill>
        <a:solidFill>
          <a:schemeClr val="phClr">
            <a:tint val="100000"/>
            <a:shade val="100000"/>
            <a:hueMod val="100000"/>
            <a:satMod val="100000"/>
          </a:schemeClr>
        </a:solidFill>
      </a:fillStyleLst>
      <a:lnStyleLst>
        <a:ln w="20000" cap="flat" cmpd="sng" algn="ctr">
          <a:solidFill>
            <a:schemeClr val="phClr"/>
          </a:solidFill>
          <a:prstDash val="solid"/>
        </a:ln>
        <a:ln w="30000" cap="flat" cmpd="sng" algn="ctr">
          <a:solidFill>
            <a:schemeClr val="phClr"/>
          </a:solidFill>
          <a:prstDash val="solid"/>
        </a:ln>
        <a:ln w="400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12700">
              <a:schemeClr val="phClr">
                <a:tint val="100000"/>
                <a:shade val="100000"/>
                <a:alpha val="50196"/>
                <a:hueMod val="100000"/>
                <a:satMod val="100000"/>
              </a:schemeClr>
            </a:glow>
          </a:effectLst>
        </a:effectStyle>
        <a:effectStyle>
          <a:effectLst>
            <a:innerShdw blurRad="25400" dist="38100" dir="2700000">
              <a:schemeClr val="phClr">
                <a:tint val="90000"/>
                <a:shade val="100000"/>
                <a:hueMod val="100000"/>
                <a:satMod val="100000"/>
              </a:schemeClr>
            </a:innerShdw>
          </a:effectLst>
        </a:effectStyle>
        <a:effectStyle>
          <a:effectLst>
            <a:innerShdw blurRad="25400" dist="38100" dir="2700000">
              <a:schemeClr val="phClr">
                <a:tint val="100000"/>
                <a:shade val="50000"/>
                <a:hueMod val="100000"/>
                <a:satMod val="100000"/>
              </a:schemeClr>
            </a:innerShdw>
          </a:effectLst>
          <a:scene3d>
            <a:camera prst="orthographicFront"/>
            <a:lightRig rig="soft" dir="t"/>
          </a:scene3d>
          <a:sp3d extrusionH="76200" prstMaterial="matte">
            <a:bevelT h="50800"/>
            <a:bevelB w="0" h="0"/>
            <a:extrusionClr>
              <a:schemeClr val="accent3">
                <a:tint val="40000"/>
              </a:schemeClr>
            </a:extrusionClr>
          </a:sp3d>
        </a:effectStyle>
      </a:effectStyleLst>
      <a:bgFillStyleLst>
        <a:gradFill rotWithShape="1">
          <a:gsLst>
            <a:gs pos="0">
              <a:schemeClr val="phClr">
                <a:tint val="100000"/>
                <a:shade val="50000"/>
                <a:hueMod val="100000"/>
                <a:satMod val="100000"/>
              </a:schemeClr>
            </a:gs>
            <a:gs pos="40000">
              <a:schemeClr val="phClr">
                <a:tint val="8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1647</TotalTime>
  <Words>1872</Words>
  <Application>Microsoft Office PowerPoint</Application>
  <PresentationFormat>On-screen Show (4:3)</PresentationFormat>
  <Paragraphs>171</Paragraphs>
  <Slides>48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Theme104</vt:lpstr>
      <vt:lpstr>Theme66</vt:lpstr>
      <vt:lpstr>Theme14</vt:lpstr>
      <vt:lpstr>Slide 1</vt:lpstr>
      <vt:lpstr>Slide 2</vt:lpstr>
      <vt:lpstr>Slide 3</vt:lpstr>
      <vt:lpstr>Slide 4</vt:lpstr>
      <vt:lpstr>Slide 5</vt:lpstr>
      <vt:lpstr>Slide 6</vt:lpstr>
      <vt:lpstr>Review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Lloyd Mitchell</dc:creator>
  <cp:lastModifiedBy>justin riley</cp:lastModifiedBy>
  <cp:revision>140</cp:revision>
  <dcterms:created xsi:type="dcterms:W3CDTF">2009-07-22T12:11:32Z</dcterms:created>
  <dcterms:modified xsi:type="dcterms:W3CDTF">2015-08-25T15:00:00Z</dcterms:modified>
</cp:coreProperties>
</file>