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70" r:id="rId13"/>
    <p:sldId id="272" r:id="rId14"/>
    <p:sldId id="271" r:id="rId15"/>
    <p:sldId id="268" r:id="rId16"/>
    <p:sldId id="269" r:id="rId17"/>
    <p:sldId id="273" r:id="rId18"/>
    <p:sldId id="274" r:id="rId19"/>
    <p:sldId id="275" r:id="rId20"/>
    <p:sldId id="256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96"/>
  </p:normalViewPr>
  <p:slideViewPr>
    <p:cSldViewPr snapToGrid="0" snapToObjects="1">
      <p:cViewPr>
        <p:scale>
          <a:sx n="75" d="100"/>
          <a:sy n="75" d="100"/>
        </p:scale>
        <p:origin x="1176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59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6C4E7-9674-D846-9F3A-7F8653EDF274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53504-5842-5244-AB9C-B3057F1D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4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ACBC3-8EC3-084C-885F-C7BABB475F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80653-6E1E-534A-A5B8-5D45161CE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3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80653-6E1E-534A-A5B8-5D45161CED2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80653-6E1E-534A-A5B8-5D45161CED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23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80653-6E1E-534A-A5B8-5D45161CED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6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80653-6E1E-534A-A5B8-5D45161CED2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9984-649C-5B4B-AEA0-919AF58E7D85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4768-BE5D-7544-81E1-9412C1A13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41600"/>
            <a:ext cx="7772400" cy="1470025"/>
          </a:xfrm>
        </p:spPr>
        <p:txBody>
          <a:bodyPr/>
          <a:lstStyle/>
          <a:p>
            <a:r>
              <a:rPr lang="en-US" b="1" dirty="0" err="1"/>
              <a:t>Dihybrid</a:t>
            </a:r>
            <a:r>
              <a:rPr lang="en-US" b="1" dirty="0"/>
              <a:t> Crosses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44724"/>
          <a:stretch>
            <a:fillRect/>
          </a:stretch>
        </p:blipFill>
        <p:spPr>
          <a:xfrm>
            <a:off x="0" y="643467"/>
            <a:ext cx="9144000" cy="3793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3052"/>
            <a:ext cx="8229600" cy="87682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STEP 4: DRAW A TABLE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311573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LIST </a:t>
            </a:r>
            <a:r>
              <a:rPr lang="en-US" sz="2800" dirty="0"/>
              <a:t>the possible phenotypes – there will always be 4</a:t>
            </a:r>
          </a:p>
          <a:p>
            <a:pPr lvl="0"/>
            <a:r>
              <a:rPr lang="en-US" sz="2800" dirty="0"/>
              <a:t>Assign them each a COLOR. Color the the box on the table. 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2674" y="2294466"/>
            <a:ext cx="6704126" cy="428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4525963"/>
          </a:xfrm>
        </p:spPr>
        <p:txBody>
          <a:bodyPr/>
          <a:lstStyle/>
          <a:p>
            <a:pPr lvl="0"/>
            <a:r>
              <a:rPr lang="en-US" sz="4400" dirty="0"/>
              <a:t>LIST all the genotypes that would produce that phenotype.</a:t>
            </a:r>
            <a:r>
              <a:rPr lang="en-US" sz="4400" dirty="0" smtClean="0"/>
              <a:t> </a:t>
            </a:r>
          </a:p>
          <a:p>
            <a:pPr lvl="0"/>
            <a:endParaRPr lang="en-US" sz="4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812" y="274638"/>
            <a:ext cx="8872188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026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COLOR the genotypes the correct color on the Punnett square.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88999" y="1231900"/>
          <a:ext cx="7581901" cy="4163220"/>
        </p:xfrm>
        <a:graphic>
          <a:graphicData uri="http://schemas.openxmlformats.org/drawingml/2006/table">
            <a:tbl>
              <a:tblPr/>
              <a:tblGrid>
                <a:gridCol w="1182195"/>
                <a:gridCol w="1786502"/>
                <a:gridCol w="1488201"/>
                <a:gridCol w="1636802"/>
                <a:gridCol w="1488201"/>
              </a:tblGrid>
              <a:tr h="832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err="1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err="1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832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err="1"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32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6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635"/>
                    </a:solidFill>
                  </a:tcPr>
                </a:tc>
              </a:tr>
              <a:tr h="832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6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COUNT the number of boxes you have colored in the Punnett.</a:t>
            </a:r>
            <a:r>
              <a:rPr lang="en-US" sz="3600" dirty="0" smtClean="0"/>
              <a:t> </a:t>
            </a:r>
          </a:p>
          <a:p>
            <a:pPr lvl="0">
              <a:buNone/>
            </a:pPr>
            <a:endParaRPr lang="en-US" sz="3600" dirty="0" smtClean="0"/>
          </a:p>
          <a:p>
            <a:pPr lvl="0"/>
            <a:r>
              <a:rPr lang="en-US" sz="3600" dirty="0"/>
              <a:t>RECORD this in the phenotypic frequency column. 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1" y="393700"/>
          <a:ext cx="7873998" cy="5974080"/>
        </p:xfrm>
        <a:graphic>
          <a:graphicData uri="http://schemas.openxmlformats.org/drawingml/2006/table">
            <a:tbl>
              <a:tblPr/>
              <a:tblGrid>
                <a:gridCol w="2897542"/>
                <a:gridCol w="2707765"/>
                <a:gridCol w="2268691"/>
              </a:tblGrid>
              <a:tr h="696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Possible Phenotypes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genotypes that produce the phenotype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phenotypic frequency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Dimples,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Able to Roll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954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Calibri"/>
                          <a:ea typeface="Calibri"/>
                          <a:cs typeface="Times New Roman"/>
                        </a:rPr>
                        <a:t>Dimples,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Calibri"/>
                          <a:ea typeface="Calibri"/>
                          <a:cs typeface="Times New Roman"/>
                        </a:rPr>
                        <a:t>unable to roll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954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 dimples,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able to roll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6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6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635"/>
                    </a:solidFill>
                  </a:tcPr>
                </a:tc>
              </a:tr>
              <a:tr h="8954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 dimples,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unable to roll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ddaa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5: RECORD the phenotypic frequency as a ratio. Make sure your numbers add up to 16!!!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phenotypic ratio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9</a:t>
            </a:r>
            <a:r>
              <a:rPr lang="en-US" dirty="0" smtClean="0"/>
              <a:t> </a:t>
            </a:r>
            <a:r>
              <a:rPr lang="en-US" dirty="0"/>
              <a:t>dimples, able to roll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/>
              <a:t>dimples, unable to roll 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/>
              <a:t>no dimples, able to roll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/>
              <a:t>no dimples, unable to roll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6689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0" i="0" dirty="0" smtClean="0">
                <a:solidFill>
                  <a:srgbClr val="000000"/>
                </a:solidFill>
                <a:ea typeface="Cambria"/>
                <a:cs typeface="Cambria"/>
              </a:rPr>
              <a:t>Independent Assortment occurs in </a:t>
            </a:r>
            <a:r>
              <a:rPr lang="en-US" sz="3600" b="1" i="0" dirty="0" smtClean="0">
                <a:solidFill>
                  <a:srgbClr val="0000FF"/>
                </a:solidFill>
                <a:ea typeface="Cambria"/>
                <a:cs typeface="Cambria"/>
              </a:rPr>
              <a:t>meiosis I.</a:t>
            </a:r>
            <a:r>
              <a:rPr lang="en-US" sz="3600" b="1" i="0" dirty="0" smtClean="0">
                <a:solidFill>
                  <a:srgbClr val="000000"/>
                </a:solidFill>
                <a:ea typeface="Cambria"/>
                <a:cs typeface="Cambria"/>
              </a:rPr>
              <a:t> </a:t>
            </a:r>
          </a:p>
          <a:p>
            <a:pPr>
              <a:buNone/>
            </a:pPr>
            <a:endParaRPr lang="en-US" sz="3600" b="0" i="0" dirty="0" smtClean="0">
              <a:solidFill>
                <a:srgbClr val="000000"/>
              </a:solidFill>
              <a:ea typeface="Cambria"/>
              <a:cs typeface="Cambria"/>
            </a:endParaRPr>
          </a:p>
          <a:p>
            <a:pPr>
              <a:buNone/>
            </a:pPr>
            <a:r>
              <a:rPr lang="en-US" sz="3600" b="0" i="0" dirty="0" smtClean="0">
                <a:solidFill>
                  <a:srgbClr val="000000"/>
                </a:solidFill>
                <a:ea typeface="Symbol"/>
                <a:cs typeface="Symbol"/>
              </a:rPr>
              <a:t>•</a:t>
            </a:r>
            <a:r>
              <a:rPr lang="en-US" sz="3600" b="0" i="0" dirty="0" smtClean="0">
                <a:solidFill>
                  <a:srgbClr val="000000"/>
                </a:solidFill>
                <a:ea typeface="Arial"/>
                <a:cs typeface="Arial"/>
              </a:rPr>
              <a:t>	</a:t>
            </a:r>
            <a:r>
              <a:rPr lang="en-US" sz="3600" b="0" i="0" dirty="0" smtClean="0">
                <a:solidFill>
                  <a:srgbClr val="000000"/>
                </a:solidFill>
                <a:ea typeface="Cambria"/>
                <a:cs typeface="Cambria"/>
              </a:rPr>
              <a:t>The genes for different traits are on </a:t>
            </a:r>
            <a:r>
              <a:rPr lang="en-US" sz="3600" b="1" i="0" dirty="0" smtClean="0">
                <a:solidFill>
                  <a:srgbClr val="0000FF"/>
                </a:solidFill>
                <a:ea typeface="Cambria"/>
                <a:cs typeface="Cambria"/>
              </a:rPr>
              <a:t>different chromosomes.</a:t>
            </a:r>
            <a:r>
              <a:rPr lang="en-US" sz="3600" b="1" i="0" dirty="0" smtClean="0">
                <a:solidFill>
                  <a:srgbClr val="000000"/>
                </a:solidFill>
                <a:ea typeface="Cambria"/>
                <a:cs typeface="Cambria"/>
              </a:rPr>
              <a:t> </a:t>
            </a:r>
          </a:p>
          <a:p>
            <a:pPr>
              <a:buNone/>
            </a:pPr>
            <a:r>
              <a:rPr lang="en-US" sz="3600" b="0" i="0" dirty="0" smtClean="0">
                <a:solidFill>
                  <a:srgbClr val="000000"/>
                </a:solidFill>
                <a:ea typeface="Symbol"/>
                <a:cs typeface="Symbol"/>
              </a:rPr>
              <a:t>•</a:t>
            </a:r>
            <a:r>
              <a:rPr lang="en-US" sz="3600" b="0" i="0" dirty="0" smtClean="0">
                <a:solidFill>
                  <a:srgbClr val="000000"/>
                </a:solidFill>
                <a:ea typeface="Arial"/>
                <a:cs typeface="Arial"/>
              </a:rPr>
              <a:t>	</a:t>
            </a:r>
            <a:r>
              <a:rPr lang="en-US" sz="3600" b="0" i="0" dirty="0" smtClean="0">
                <a:solidFill>
                  <a:srgbClr val="000000"/>
                </a:solidFill>
                <a:ea typeface="Cambria"/>
                <a:cs typeface="Cambria"/>
              </a:rPr>
              <a:t>Homologous pair for tongue rolling lines up </a:t>
            </a:r>
            <a:r>
              <a:rPr lang="en-US" sz="3600" b="1" i="0" dirty="0" smtClean="0">
                <a:solidFill>
                  <a:srgbClr val="0000FF"/>
                </a:solidFill>
                <a:ea typeface="Cambria"/>
                <a:cs typeface="Cambria"/>
              </a:rPr>
              <a:t>independently</a:t>
            </a:r>
            <a:r>
              <a:rPr lang="en-US" sz="3600" b="0" i="0" dirty="0" smtClean="0">
                <a:solidFill>
                  <a:srgbClr val="000000"/>
                </a:solidFill>
                <a:ea typeface="Cambria"/>
                <a:cs typeface="Cambria"/>
              </a:rPr>
              <a:t> of the homologous pair for dimples. </a:t>
            </a:r>
          </a:p>
          <a:p>
            <a:pPr>
              <a:buNone/>
            </a:pPr>
            <a:r>
              <a:rPr lang="en-US" sz="3600" b="0" i="0" dirty="0" smtClean="0">
                <a:solidFill>
                  <a:srgbClr val="000000"/>
                </a:solidFill>
                <a:ea typeface="Symbol"/>
                <a:cs typeface="Symbol"/>
              </a:rPr>
              <a:t>•</a:t>
            </a:r>
            <a:r>
              <a:rPr lang="en-US" sz="3600" b="0" i="0" dirty="0" smtClean="0">
                <a:solidFill>
                  <a:srgbClr val="000000"/>
                </a:solidFill>
                <a:ea typeface="Arial"/>
                <a:cs typeface="Arial"/>
              </a:rPr>
              <a:t>	</a:t>
            </a:r>
            <a:r>
              <a:rPr lang="en-US" sz="3600" b="1" i="0" dirty="0" smtClean="0">
                <a:solidFill>
                  <a:srgbClr val="0000FF"/>
                </a:solidFill>
                <a:ea typeface="Cambria"/>
                <a:cs typeface="Cambria"/>
              </a:rPr>
              <a:t>Two different alignments</a:t>
            </a:r>
            <a:r>
              <a:rPr lang="en-US" sz="3600" b="1" i="0" dirty="0" smtClean="0">
                <a:solidFill>
                  <a:srgbClr val="000000"/>
                </a:solidFill>
                <a:ea typeface="Cambria"/>
                <a:cs typeface="Cambria"/>
              </a:rPr>
              <a:t> </a:t>
            </a:r>
            <a:r>
              <a:rPr lang="en-US" sz="3600" b="0" i="0" dirty="0" smtClean="0">
                <a:solidFill>
                  <a:srgbClr val="000000"/>
                </a:solidFill>
                <a:ea typeface="Cambria"/>
                <a:cs typeface="Cambria"/>
              </a:rPr>
              <a:t>can occur, which produce different combinations of gametes.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60399" y="897467"/>
            <a:ext cx="7890934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</a:t>
            </a:r>
            <a:r>
              <a:rPr lang="en-US" sz="3600" b="1" dirty="0">
                <a:solidFill>
                  <a:srgbClr val="0000FF"/>
                </a:solidFill>
              </a:rPr>
              <a:t>monohybrid cross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/>
              <a:t>involves only </a:t>
            </a:r>
            <a:r>
              <a:rPr lang="en-US" sz="3600" b="1" dirty="0">
                <a:solidFill>
                  <a:srgbClr val="0000FF"/>
                </a:solidFill>
              </a:rPr>
              <a:t>one</a:t>
            </a:r>
            <a:r>
              <a:rPr lang="en-US" sz="3600" dirty="0"/>
              <a:t> trait. This is what we have been looking at so far. Ex. Only dimples, </a:t>
            </a:r>
            <a:r>
              <a:rPr lang="en-US" sz="3600" b="1" dirty="0">
                <a:solidFill>
                  <a:srgbClr val="0000FF"/>
                </a:solidFill>
              </a:rPr>
              <a:t>OR</a:t>
            </a:r>
            <a:r>
              <a:rPr lang="en-US" sz="3600" dirty="0"/>
              <a:t> only tongue rolling ability. 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A </a:t>
            </a:r>
            <a:r>
              <a:rPr lang="en-US" sz="3600" b="1" dirty="0" err="1">
                <a:solidFill>
                  <a:srgbClr val="0000FF"/>
                </a:solidFill>
              </a:rPr>
              <a:t>dihybrid</a:t>
            </a:r>
            <a:r>
              <a:rPr lang="en-US" sz="3600" dirty="0"/>
              <a:t> cross involves </a:t>
            </a:r>
            <a:r>
              <a:rPr lang="en-US" sz="3600" b="1" dirty="0">
                <a:solidFill>
                  <a:srgbClr val="0000FF"/>
                </a:solidFill>
              </a:rPr>
              <a:t>two</a:t>
            </a:r>
            <a:r>
              <a:rPr lang="en-US" sz="3600" dirty="0"/>
              <a:t> traits. Also known as two-factor cross. </a:t>
            </a:r>
          </a:p>
          <a:p>
            <a:r>
              <a:rPr lang="en-US" sz="3600" dirty="0"/>
              <a:t>Ex. dimples </a:t>
            </a:r>
            <a:r>
              <a:rPr lang="en-US" sz="3600" b="1" dirty="0">
                <a:solidFill>
                  <a:srgbClr val="0000FF"/>
                </a:solidFill>
              </a:rPr>
              <a:t>AND</a:t>
            </a:r>
            <a:r>
              <a:rPr lang="en-US" sz="3600" dirty="0"/>
              <a:t> tongue rolling ability.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oup 173"/>
          <p:cNvGrpSpPr/>
          <p:nvPr/>
        </p:nvGrpSpPr>
        <p:grpSpPr>
          <a:xfrm>
            <a:off x="0" y="794"/>
            <a:ext cx="9148672" cy="6858000"/>
            <a:chOff x="0" y="794"/>
            <a:chExt cx="9148672" cy="68580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1213178" y="3429000"/>
              <a:ext cx="6858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0" y="229268"/>
              <a:ext cx="4450040" cy="4937255"/>
              <a:chOff x="0" y="229268"/>
              <a:chExt cx="4450040" cy="4937255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559472" y="229268"/>
                <a:ext cx="1340440" cy="1448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308629" y="4096841"/>
                <a:ext cx="921063" cy="10696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0" y="4096841"/>
                <a:ext cx="1003371" cy="10696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70220" y="2334390"/>
                <a:ext cx="1038646" cy="119358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439380" y="4096841"/>
                <a:ext cx="921063" cy="10696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528977" y="4096841"/>
                <a:ext cx="921063" cy="10696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841120" y="2334390"/>
                <a:ext cx="1038646" cy="119358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Left Arrow 27"/>
              <p:cNvSpPr/>
              <p:nvPr/>
            </p:nvSpPr>
            <p:spPr>
              <a:xfrm rot="18134494">
                <a:off x="1186907" y="1798723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Left Arrow 28"/>
              <p:cNvSpPr/>
              <p:nvPr/>
            </p:nvSpPr>
            <p:spPr>
              <a:xfrm rot="18134494">
                <a:off x="271840" y="3815869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Left Arrow 29"/>
              <p:cNvSpPr/>
              <p:nvPr/>
            </p:nvSpPr>
            <p:spPr>
              <a:xfrm rot="18134494">
                <a:off x="2491207" y="3815866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Left Arrow 30"/>
              <p:cNvSpPr/>
              <p:nvPr/>
            </p:nvSpPr>
            <p:spPr>
              <a:xfrm rot="3465506" flipH="1">
                <a:off x="1300160" y="3815864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Left Arrow 32"/>
              <p:cNvSpPr/>
              <p:nvPr/>
            </p:nvSpPr>
            <p:spPr>
              <a:xfrm rot="3465506" flipH="1">
                <a:off x="3471060" y="3815866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Left Arrow 33"/>
              <p:cNvSpPr/>
              <p:nvPr/>
            </p:nvSpPr>
            <p:spPr>
              <a:xfrm rot="3465506" flipH="1">
                <a:off x="2491206" y="1798724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698632" y="229268"/>
              <a:ext cx="4450040" cy="4937255"/>
              <a:chOff x="0" y="229268"/>
              <a:chExt cx="4450040" cy="4937255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559472" y="229268"/>
                <a:ext cx="1340440" cy="1448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308629" y="4096841"/>
                <a:ext cx="921063" cy="10696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0" y="4096841"/>
                <a:ext cx="1003371" cy="10696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70220" y="2334390"/>
                <a:ext cx="1038646" cy="119358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439380" y="4096841"/>
                <a:ext cx="921063" cy="10696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528977" y="4096841"/>
                <a:ext cx="921063" cy="10696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841120" y="2334390"/>
                <a:ext cx="1038646" cy="119358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Left Arrow 43"/>
              <p:cNvSpPr/>
              <p:nvPr/>
            </p:nvSpPr>
            <p:spPr>
              <a:xfrm rot="18134494">
                <a:off x="1186907" y="1798723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Left Arrow 44"/>
              <p:cNvSpPr/>
              <p:nvPr/>
            </p:nvSpPr>
            <p:spPr>
              <a:xfrm rot="18134494">
                <a:off x="271840" y="3815869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Left Arrow 45"/>
              <p:cNvSpPr/>
              <p:nvPr/>
            </p:nvSpPr>
            <p:spPr>
              <a:xfrm rot="18134494">
                <a:off x="2491207" y="3815866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Left Arrow 46"/>
              <p:cNvSpPr/>
              <p:nvPr/>
            </p:nvSpPr>
            <p:spPr>
              <a:xfrm rot="3465506" flipH="1">
                <a:off x="1300160" y="3815864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Left Arrow 47"/>
              <p:cNvSpPr/>
              <p:nvPr/>
            </p:nvSpPr>
            <p:spPr>
              <a:xfrm rot="3465506" flipH="1">
                <a:off x="3471060" y="3815866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Left Arrow 48"/>
              <p:cNvSpPr/>
              <p:nvPr/>
            </p:nvSpPr>
            <p:spPr>
              <a:xfrm rot="3465506" flipH="1">
                <a:off x="2491206" y="1798724"/>
                <a:ext cx="817410" cy="247776"/>
              </a:xfrm>
              <a:prstGeom prst="leftArrow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080591" y="522019"/>
              <a:ext cx="114841" cy="464410"/>
              <a:chOff x="1918438" y="424946"/>
              <a:chExt cx="114841" cy="611516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6674446" y="503478"/>
              <a:ext cx="114841" cy="466956"/>
              <a:chOff x="1918438" y="424946"/>
              <a:chExt cx="114841" cy="611516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2327715" y="428387"/>
              <a:ext cx="111665" cy="488888"/>
              <a:chOff x="1918438" y="424946"/>
              <a:chExt cx="114841" cy="611516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7079003" y="1118750"/>
              <a:ext cx="114841" cy="466956"/>
              <a:chOff x="1918438" y="424946"/>
              <a:chExt cx="114841" cy="611516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6676034" y="1118750"/>
              <a:ext cx="114841" cy="466956"/>
              <a:chOff x="1918438" y="424946"/>
              <a:chExt cx="114841" cy="611516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2030103" y="1043876"/>
              <a:ext cx="114841" cy="466956"/>
              <a:chOff x="1918438" y="424946"/>
              <a:chExt cx="114841" cy="611516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2322995" y="1048650"/>
              <a:ext cx="114841" cy="466956"/>
              <a:chOff x="1918438" y="424946"/>
              <a:chExt cx="114841" cy="611516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2031691" y="428387"/>
              <a:ext cx="114841" cy="466956"/>
              <a:chOff x="1918438" y="424946"/>
              <a:chExt cx="114841" cy="611516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/>
            <p:cNvGrpSpPr/>
            <p:nvPr/>
          </p:nvGrpSpPr>
          <p:grpSpPr>
            <a:xfrm>
              <a:off x="1156357" y="3061017"/>
              <a:ext cx="114841" cy="466956"/>
              <a:chOff x="1918438" y="424946"/>
              <a:chExt cx="114841" cy="611516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1157945" y="2430641"/>
              <a:ext cx="114841" cy="466956"/>
              <a:chOff x="1918438" y="424946"/>
              <a:chExt cx="114841" cy="611516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3304610" y="3061017"/>
              <a:ext cx="114841" cy="466956"/>
              <a:chOff x="1918438" y="424946"/>
              <a:chExt cx="114841" cy="611516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/>
            <p:cNvGrpSpPr/>
            <p:nvPr/>
          </p:nvGrpSpPr>
          <p:grpSpPr>
            <a:xfrm>
              <a:off x="3303022" y="2430641"/>
              <a:ext cx="114841" cy="466956"/>
              <a:chOff x="1918438" y="424946"/>
              <a:chExt cx="114841" cy="611516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/>
            <p:cNvGrpSpPr/>
            <p:nvPr/>
          </p:nvGrpSpPr>
          <p:grpSpPr>
            <a:xfrm>
              <a:off x="5854989" y="3061017"/>
              <a:ext cx="114841" cy="466956"/>
              <a:chOff x="1918438" y="424946"/>
              <a:chExt cx="114841" cy="611516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5856577" y="2430641"/>
              <a:ext cx="114841" cy="466956"/>
              <a:chOff x="1918438" y="424946"/>
              <a:chExt cx="114841" cy="611516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/>
            <p:cNvGrpSpPr/>
            <p:nvPr/>
          </p:nvGrpSpPr>
          <p:grpSpPr>
            <a:xfrm>
              <a:off x="8003242" y="3061017"/>
              <a:ext cx="114841" cy="466956"/>
              <a:chOff x="1918438" y="424946"/>
              <a:chExt cx="114841" cy="611516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oup 132"/>
            <p:cNvGrpSpPr/>
            <p:nvPr/>
          </p:nvGrpSpPr>
          <p:grpSpPr>
            <a:xfrm>
              <a:off x="8004830" y="2567868"/>
              <a:ext cx="114841" cy="466956"/>
              <a:chOff x="1918438" y="424946"/>
              <a:chExt cx="114841" cy="611516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rot="5400000">
                <a:off x="1726727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1613474" y="729910"/>
                <a:ext cx="61151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918438" y="736956"/>
                <a:ext cx="113253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Straight Connector 154"/>
            <p:cNvCxnSpPr/>
            <p:nvPr/>
          </p:nvCxnSpPr>
          <p:spPr>
            <a:xfrm rot="5400000">
              <a:off x="66847" y="4640820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380936" y="4640815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2550248" y="4670264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3588894" y="4670264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5400000">
              <a:off x="2809516" y="4655542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>
              <a:off x="3808583" y="4670264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>
              <a:off x="1270188" y="4670264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1627566" y="4670264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>
              <a:off x="7248880" y="4670264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7495284" y="4670264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8505995" y="4640820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5400000">
              <a:off x="8289114" y="4655542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5400000">
              <a:off x="5077980" y="4640815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4765479" y="4640820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>
              <a:off x="6383574" y="4670264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6116626" y="4655542"/>
              <a:ext cx="58015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/>
            <p:cNvSpPr txBox="1"/>
            <p:nvPr/>
          </p:nvSpPr>
          <p:spPr>
            <a:xfrm>
              <a:off x="3759352" y="569754"/>
              <a:ext cx="1649706" cy="11079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/>
                <a:t>OR</a:t>
              </a:r>
              <a:endParaRPr lang="en-US" sz="6600" dirty="0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1657314" y="402895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76" name="TextBox 175"/>
          <p:cNvSpPr txBox="1"/>
          <p:nvPr/>
        </p:nvSpPr>
        <p:spPr>
          <a:xfrm>
            <a:off x="2439380" y="417489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587255" y="992386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436248" y="986429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300069" y="463655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81" name="TextBox 180"/>
          <p:cNvSpPr txBox="1"/>
          <p:nvPr/>
        </p:nvSpPr>
        <p:spPr>
          <a:xfrm>
            <a:off x="7177656" y="481556"/>
            <a:ext cx="420888" cy="522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304833" y="1004330"/>
            <a:ext cx="37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166964" y="992386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84" name="TextBox 183"/>
          <p:cNvSpPr txBox="1"/>
          <p:nvPr/>
        </p:nvSpPr>
        <p:spPr>
          <a:xfrm>
            <a:off x="786744" y="2346375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786744" y="2897597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4085283" y="4380980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87" name="TextBox 186"/>
          <p:cNvSpPr txBox="1"/>
          <p:nvPr/>
        </p:nvSpPr>
        <p:spPr>
          <a:xfrm>
            <a:off x="3028147" y="4474026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0" y="4212416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89" name="TextBox 188"/>
          <p:cNvSpPr txBox="1"/>
          <p:nvPr/>
        </p:nvSpPr>
        <p:spPr>
          <a:xfrm>
            <a:off x="603432" y="4212416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865305" y="4351531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1199644" y="4366258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92" name="TextBox 191"/>
          <p:cNvSpPr txBox="1"/>
          <p:nvPr/>
        </p:nvSpPr>
        <p:spPr>
          <a:xfrm>
            <a:off x="3416275" y="2930503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2439380" y="4437916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3584248" y="4380980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3416275" y="2430641"/>
            <a:ext cx="55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5523485" y="2499616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97" name="TextBox 196"/>
          <p:cNvSpPr txBox="1"/>
          <p:nvPr/>
        </p:nvSpPr>
        <p:spPr>
          <a:xfrm>
            <a:off x="5595453" y="3004753"/>
            <a:ext cx="37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6677622" y="4351536"/>
            <a:ext cx="37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5409058" y="4351536"/>
            <a:ext cx="37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4698632" y="4351536"/>
            <a:ext cx="413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201" name="TextBox 200"/>
          <p:cNvSpPr txBox="1"/>
          <p:nvPr/>
        </p:nvSpPr>
        <p:spPr>
          <a:xfrm>
            <a:off x="6033121" y="4380980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202" name="TextBox 201"/>
          <p:cNvSpPr txBox="1"/>
          <p:nvPr/>
        </p:nvSpPr>
        <p:spPr>
          <a:xfrm>
            <a:off x="7638187" y="2538243"/>
            <a:ext cx="420888" cy="522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638187" y="2976669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04" name="TextBox 203"/>
          <p:cNvSpPr txBox="1"/>
          <p:nvPr/>
        </p:nvSpPr>
        <p:spPr>
          <a:xfrm>
            <a:off x="7166964" y="4474026"/>
            <a:ext cx="420888" cy="522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8211475" y="4423640"/>
            <a:ext cx="420888" cy="522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7734974" y="4423640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07" name="TextBox 206"/>
          <p:cNvSpPr txBox="1"/>
          <p:nvPr/>
        </p:nvSpPr>
        <p:spPr>
          <a:xfrm>
            <a:off x="8771211" y="4351531"/>
            <a:ext cx="372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08" name="Rectangle 207"/>
          <p:cNvSpPr/>
          <p:nvPr/>
        </p:nvSpPr>
        <p:spPr>
          <a:xfrm>
            <a:off x="1342845" y="5757333"/>
            <a:ext cx="2648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Gametes DA and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6061029" y="5757333"/>
            <a:ext cx="2035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Gametes </a:t>
            </a:r>
            <a:r>
              <a:rPr lang="en-US" dirty="0" err="1"/>
              <a:t>Da</a:t>
            </a:r>
            <a:r>
              <a:rPr lang="en-US" dirty="0"/>
              <a:t> and </a:t>
            </a:r>
            <a:r>
              <a:rPr lang="en-US" dirty="0" err="1"/>
              <a:t>dA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Exception: Genes on the </a:t>
            </a:r>
            <a:r>
              <a:rPr lang="en-US" sz="3600" b="1" dirty="0">
                <a:solidFill>
                  <a:srgbClr val="0000FF"/>
                </a:solidFill>
              </a:rPr>
              <a:t>same chromosome </a:t>
            </a:r>
            <a:r>
              <a:rPr lang="en-US" sz="3600" dirty="0"/>
              <a:t>do not sort independently. They are </a:t>
            </a:r>
            <a:r>
              <a:rPr lang="en-US" sz="3600" b="1" dirty="0">
                <a:solidFill>
                  <a:srgbClr val="0000FF"/>
                </a:solidFill>
              </a:rPr>
              <a:t>linked</a:t>
            </a:r>
            <a:r>
              <a:rPr lang="en-US" sz="3600" dirty="0"/>
              <a:t> genes. (Of course they do not sort independently. They are physically attached!)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4268"/>
            <a:ext cx="8229600" cy="5431896"/>
          </a:xfrm>
        </p:spPr>
        <p:txBody>
          <a:bodyPr>
            <a:normAutofit/>
          </a:bodyPr>
          <a:lstStyle/>
          <a:p>
            <a:r>
              <a:rPr lang="en-US" dirty="0" err="1"/>
              <a:t>Dihybrid</a:t>
            </a:r>
            <a:r>
              <a:rPr lang="en-US" dirty="0"/>
              <a:t> crosses illustrate Mendel’s </a:t>
            </a:r>
            <a:r>
              <a:rPr lang="en-US" b="1" dirty="0">
                <a:solidFill>
                  <a:srgbClr val="0000FF"/>
                </a:solidFill>
              </a:rPr>
              <a:t>Principle of Independent Assortment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 lvl="0"/>
            <a:r>
              <a:rPr lang="en-US" dirty="0"/>
              <a:t>The Principle of Independent Assortment states </a:t>
            </a:r>
            <a:r>
              <a:rPr lang="en-US" b="1" dirty="0">
                <a:solidFill>
                  <a:srgbClr val="0000FF"/>
                </a:solidFill>
              </a:rPr>
              <a:t>that genes for different traits segregate independently during the formation of gametes.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lvl="0"/>
            <a:endParaRPr lang="en-US" dirty="0" smtClean="0">
              <a:solidFill>
                <a:srgbClr val="0000FF"/>
              </a:solidFill>
            </a:endParaRPr>
          </a:p>
          <a:p>
            <a:pPr lvl="0"/>
            <a:r>
              <a:rPr lang="en-US" dirty="0"/>
              <a:t>New combinations of gametes are formed, creating </a:t>
            </a:r>
            <a:r>
              <a:rPr lang="en-US" b="1" dirty="0">
                <a:solidFill>
                  <a:srgbClr val="0000FF"/>
                </a:solidFill>
              </a:rPr>
              <a:t>genetic variety.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aseline="0" dirty="0" smtClean="0">
                <a:latin typeface="+mn-lt"/>
              </a:rPr>
              <a:t>Meiosis creates genetic variety in</a:t>
            </a:r>
            <a:br>
              <a:rPr lang="en-US" baseline="0" dirty="0" smtClean="0">
                <a:latin typeface="+mn-lt"/>
              </a:rPr>
            </a:br>
            <a:r>
              <a:rPr lang="en-US" baseline="0" dirty="0" smtClean="0">
                <a:latin typeface="+mn-lt"/>
              </a:rPr>
              <a:t> </a:t>
            </a:r>
            <a:r>
              <a:rPr lang="en-US" b="1" baseline="0" dirty="0" smtClean="0">
                <a:solidFill>
                  <a:srgbClr val="0000FF"/>
                </a:solidFill>
                <a:latin typeface="+mn-lt"/>
              </a:rPr>
              <a:t>3 ways******</a:t>
            </a:r>
            <a:r>
              <a:rPr lang="en-US" b="1" baseline="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en-US" b="1" baseline="0" dirty="0" smtClean="0">
                <a:solidFill>
                  <a:srgbClr val="0000FF"/>
                </a:solidFill>
                <a:latin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aseline="0" dirty="0" smtClean="0"/>
              <a:t>Crossing over </a:t>
            </a:r>
          </a:p>
          <a:p>
            <a:pPr marL="514350" indent="-514350">
              <a:buNone/>
            </a:pPr>
            <a:endParaRPr lang="en-US" sz="1200" baseline="0" dirty="0" smtClean="0"/>
          </a:p>
          <a:p>
            <a:pPr>
              <a:buNone/>
            </a:pPr>
            <a:r>
              <a:rPr lang="en-US" sz="3600" baseline="0" dirty="0" smtClean="0"/>
              <a:t>2.</a:t>
            </a:r>
            <a:r>
              <a:rPr lang="en-US" sz="3600" dirty="0" smtClean="0"/>
              <a:t> Independent assortment </a:t>
            </a:r>
          </a:p>
          <a:p>
            <a:pPr>
              <a:buNone/>
            </a:pPr>
            <a:endParaRPr lang="en-US" sz="1400" baseline="0" dirty="0" smtClean="0"/>
          </a:p>
          <a:p>
            <a:pPr marL="514350" indent="-514350">
              <a:buNone/>
            </a:pPr>
            <a:r>
              <a:rPr lang="en-US" sz="3600" baseline="0" dirty="0" smtClean="0"/>
              <a:t>3. creating gametes for fertilization – ultimately combining the genes of 2 organisms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Example</a:t>
            </a:r>
            <a:br>
              <a:rPr lang="en-US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795867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Ex. Cross a male heterozygous for dimples AND tongue rolling ability with a female of the same genotype.</a:t>
            </a:r>
          </a:p>
          <a:p>
            <a:pPr>
              <a:buNone/>
            </a:pPr>
            <a:endParaRPr lang="en-US" sz="1200" b="0" i="0" dirty="0" smtClean="0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r>
              <a:rPr lang="en-US" sz="3600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Presence of dimples:  </a:t>
            </a:r>
          </a:p>
          <a:p>
            <a:pPr>
              <a:buNone/>
            </a:pPr>
            <a:r>
              <a:rPr lang="en-US" sz="3600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</a:t>
            </a:r>
            <a:r>
              <a:rPr lang="en-US" sz="3600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=</a:t>
            </a:r>
            <a:r>
              <a:rPr lang="en-US" sz="3600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dimples       </a:t>
            </a:r>
            <a:r>
              <a:rPr lang="en-US" sz="3600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600" b="1" i="0" dirty="0" err="1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</a:t>
            </a:r>
            <a:r>
              <a:rPr lang="en-US" sz="3600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= no dimples </a:t>
            </a:r>
          </a:p>
          <a:p>
            <a:pPr>
              <a:buNone/>
            </a:pPr>
            <a:endParaRPr lang="en-US" sz="3600" b="0" i="0" dirty="0" smtClean="0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r>
              <a:rPr lang="en-US" sz="3600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Tongue Rolling ability:    </a:t>
            </a:r>
          </a:p>
          <a:p>
            <a:pPr>
              <a:buNone/>
            </a:pPr>
            <a:r>
              <a:rPr lang="en-US" sz="3600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600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A</a:t>
            </a:r>
            <a:r>
              <a:rPr lang="en-US" sz="3600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=able to roll   </a:t>
            </a:r>
            <a:r>
              <a:rPr lang="en-US" sz="3600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a</a:t>
            </a:r>
            <a:r>
              <a:rPr lang="en-US" sz="3600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= not able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1: WRITE EQUATION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father  </a:t>
            </a:r>
            <a:r>
              <a:rPr lang="en-US" sz="4800" b="1" dirty="0" err="1">
                <a:solidFill>
                  <a:srgbClr val="0000FF"/>
                </a:solidFill>
              </a:rPr>
              <a:t>DdAa</a:t>
            </a:r>
            <a:r>
              <a:rPr lang="en-US" sz="4800" dirty="0"/>
              <a:t> </a:t>
            </a:r>
            <a:r>
              <a:rPr lang="en-US" sz="4800" dirty="0" err="1"/>
              <a:t>x</a:t>
            </a:r>
            <a:r>
              <a:rPr lang="en-US" sz="4800" dirty="0"/>
              <a:t>  mother  </a:t>
            </a:r>
            <a:r>
              <a:rPr lang="en-US" sz="4800" b="1" dirty="0" err="1">
                <a:solidFill>
                  <a:srgbClr val="0000FF"/>
                </a:solidFill>
              </a:rPr>
              <a:t>DdAa</a:t>
            </a:r>
            <a:endParaRPr lang="en-US" sz="4800" dirty="0">
              <a:solidFill>
                <a:srgbClr val="0000FF"/>
              </a:solidFill>
            </a:endParaRP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2: GENERATE GAMETES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STEP 2: GENERATE GAMETES</a:t>
            </a:r>
            <a:r>
              <a:rPr lang="en-US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using the </a:t>
            </a:r>
            <a:r>
              <a:rPr lang="en-US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FOIL </a:t>
            </a:r>
            <a:r>
              <a:rPr lang="en-US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method for each parent. Make sure you get one allele for each trait in your gamete (D and A). You should always have </a:t>
            </a:r>
            <a:r>
              <a:rPr lang="en-US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4 gametes</a:t>
            </a:r>
            <a:r>
              <a:rPr lang="en-US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,</a:t>
            </a:r>
            <a:r>
              <a:rPr lang="en-US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even if they repeat. 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r>
              <a:rPr lang="en-US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FOIL = First, Outside, Inside, Last = remember from math?</a:t>
            </a:r>
          </a:p>
          <a:p>
            <a:pPr>
              <a:buNone/>
            </a:pPr>
            <a:endParaRPr lang="en-US" sz="2400" b="0" i="0" dirty="0" smtClean="0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endParaRPr lang="en-US" sz="2400" dirty="0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r>
              <a:rPr lang="en-US" sz="2400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STEP 2: GENERATE GAMETES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3437"/>
            <a:ext cx="9143999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FOIL = First, Outside, Inside, Last</a:t>
            </a:r>
          </a:p>
          <a:p>
            <a:pPr>
              <a:buNone/>
            </a:pPr>
            <a:endParaRPr lang="en-US" sz="1600" b="0" i="0" dirty="0" smtClean="0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m</a:t>
            </a:r>
            <a:r>
              <a:rPr lang="en-US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oms gametes for </a:t>
            </a:r>
            <a:r>
              <a:rPr lang="en-US" b="0" i="0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DdAa</a:t>
            </a:r>
            <a:endParaRPr lang="en-US" b="0" i="0" dirty="0" smtClean="0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r>
              <a:rPr lang="en-US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First: </a:t>
            </a:r>
            <a:r>
              <a:rPr lang="en-US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DA</a:t>
            </a:r>
            <a:r>
              <a:rPr lang="en-US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   Outside: </a:t>
            </a:r>
            <a:r>
              <a:rPr lang="en-US" b="1" i="0" dirty="0" err="1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Da</a:t>
            </a:r>
            <a:r>
              <a:rPr lang="en-US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  Inside: </a:t>
            </a:r>
            <a:r>
              <a:rPr lang="en-US" b="1" i="0" dirty="0" err="1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dA</a:t>
            </a:r>
            <a:r>
              <a:rPr lang="en-US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  </a:t>
            </a:r>
            <a:r>
              <a:rPr lang="en-US" b="1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  Last: </a:t>
            </a:r>
            <a:r>
              <a:rPr lang="en-US" b="1" i="0" dirty="0" err="1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da</a:t>
            </a:r>
            <a:endParaRPr lang="en-US" b="1" i="0" dirty="0" smtClean="0">
              <a:solidFill>
                <a:srgbClr val="0000FF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r>
              <a:rPr lang="en-US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 </a:t>
            </a:r>
          </a:p>
          <a:p>
            <a:pPr>
              <a:buNone/>
            </a:pPr>
            <a:r>
              <a:rPr lang="en-US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dad’s gametes for </a:t>
            </a:r>
            <a:r>
              <a:rPr lang="en-US" b="0" i="0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DdAa</a:t>
            </a:r>
            <a:r>
              <a:rPr lang="en-US" b="0" i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(the same as mom this case)</a:t>
            </a:r>
          </a:p>
          <a:p>
            <a:pPr>
              <a:buNone/>
            </a:pPr>
            <a:r>
              <a:rPr lang="en-US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DA        </a:t>
            </a:r>
            <a:r>
              <a:rPr lang="en-US" b="1" i="0" dirty="0" err="1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Da</a:t>
            </a:r>
            <a:r>
              <a:rPr lang="en-US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        </a:t>
            </a:r>
            <a:r>
              <a:rPr lang="en-US" b="1" i="0" dirty="0" err="1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dA</a:t>
            </a:r>
            <a:r>
              <a:rPr lang="en-US" b="1" i="0" dirty="0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       </a:t>
            </a:r>
            <a:r>
              <a:rPr lang="en-US" b="1" i="0" dirty="0" err="1" smtClean="0">
                <a:solidFill>
                  <a:srgbClr val="0000FF"/>
                </a:solidFill>
                <a:latin typeface="Cambria"/>
                <a:ea typeface="Cambria"/>
                <a:cs typeface="Cambria"/>
              </a:rPr>
              <a:t>da</a:t>
            </a:r>
            <a:endParaRPr lang="en-US" b="1" i="0" dirty="0" smtClean="0">
              <a:solidFill>
                <a:srgbClr val="0000FF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endParaRPr lang="en-US" sz="1600" b="1" dirty="0">
              <a:solidFill>
                <a:srgbClr val="0000FF"/>
              </a:solidFill>
              <a:latin typeface="Cambria"/>
              <a:ea typeface="Cambria"/>
              <a:cs typeface="Cambria"/>
            </a:endParaRP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/>
              <a:t>**STEP 2 Illustrates independent assortment, as D allele has the same chance of being in a gamete with A or a. (DA or </a:t>
            </a:r>
            <a:r>
              <a:rPr lang="en-US" dirty="0" err="1"/>
              <a:t>Da</a:t>
            </a:r>
            <a:r>
              <a:rPr lang="en-US" dirty="0"/>
              <a:t> equally likely).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STEP 3: 16 Box Punnett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133" y="981147"/>
            <a:ext cx="89238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000000"/>
                </a:solidFill>
                <a:ea typeface="Cambria"/>
                <a:cs typeface="Cambria"/>
              </a:rPr>
              <a:t>STEP 3: DRAW a </a:t>
            </a:r>
            <a:r>
              <a:rPr lang="en-US" sz="2800" b="1" i="0" dirty="0" smtClean="0">
                <a:solidFill>
                  <a:srgbClr val="0000FF"/>
                </a:solidFill>
                <a:ea typeface="Cambria"/>
                <a:cs typeface="Cambria"/>
              </a:rPr>
              <a:t>16 box</a:t>
            </a:r>
            <a:r>
              <a:rPr lang="en-US" sz="2800" b="1" i="0" dirty="0" smtClean="0">
                <a:solidFill>
                  <a:srgbClr val="000000"/>
                </a:solidFill>
                <a:ea typeface="Cambria"/>
                <a:cs typeface="Cambria"/>
              </a:rPr>
              <a:t> Punnett Square.</a:t>
            </a:r>
            <a:r>
              <a:rPr lang="en-US" sz="2800" b="0" i="0" dirty="0" smtClean="0">
                <a:solidFill>
                  <a:srgbClr val="000000"/>
                </a:solidFill>
                <a:ea typeface="Cambria"/>
                <a:cs typeface="Cambria"/>
              </a:rPr>
              <a:t> COMPLETE the Punnett Square as normal. </a:t>
            </a:r>
            <a:r>
              <a:rPr lang="en-US" sz="2800" b="1" i="0" dirty="0" smtClean="0">
                <a:solidFill>
                  <a:srgbClr val="0000FF"/>
                </a:solidFill>
                <a:ea typeface="Cambria"/>
                <a:cs typeface="Cambria"/>
              </a:rPr>
              <a:t>Gametes on the outside, offspring on the inside</a:t>
            </a:r>
            <a:r>
              <a:rPr lang="en-US" sz="2800" b="0" i="0" dirty="0" smtClean="0">
                <a:solidFill>
                  <a:srgbClr val="0000FF"/>
                </a:solidFill>
                <a:ea typeface="Cambria"/>
                <a:cs typeface="Cambria"/>
              </a:rPr>
              <a:t>.</a:t>
            </a:r>
            <a:r>
              <a:rPr lang="en-US" sz="2800" b="0" i="0" dirty="0" smtClean="0">
                <a:solidFill>
                  <a:srgbClr val="000000"/>
                </a:solidFill>
                <a:ea typeface="Cambria"/>
                <a:cs typeface="Cambria"/>
              </a:rPr>
              <a:t> Hint: Make sure you list the dominant allele first, and the same trait first for every box.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rcRect r="41592"/>
          <a:stretch>
            <a:fillRect/>
          </a:stretch>
        </p:blipFill>
        <p:spPr>
          <a:xfrm>
            <a:off x="862949" y="3227916"/>
            <a:ext cx="8281051" cy="29696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622</Words>
  <Application>Microsoft Macintosh PowerPoint</Application>
  <PresentationFormat>On-screen Show (4:3)</PresentationFormat>
  <Paragraphs>153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</vt:lpstr>
      <vt:lpstr>Symbol</vt:lpstr>
      <vt:lpstr>Times New Roman</vt:lpstr>
      <vt:lpstr>Office Theme</vt:lpstr>
      <vt:lpstr>Dihybrid Crosses  </vt:lpstr>
      <vt:lpstr>PowerPoint Presentation</vt:lpstr>
      <vt:lpstr>PowerPoint Presentation</vt:lpstr>
      <vt:lpstr>Meiosis creates genetic variety in  3 ways****** </vt:lpstr>
      <vt:lpstr>Example </vt:lpstr>
      <vt:lpstr>STEP 1: WRITE EQUATION  </vt:lpstr>
      <vt:lpstr>STEP 2: GENERATE GAMETES </vt:lpstr>
      <vt:lpstr>STEP 2: GENERATE GAMETES </vt:lpstr>
      <vt:lpstr>STEP 3: 16 Box Punnett</vt:lpstr>
      <vt:lpstr>PowerPoint Presentation</vt:lpstr>
      <vt:lpstr>STEP 4: DRAW A TABLE  </vt:lpstr>
      <vt:lpstr>PowerPoint Presentation</vt:lpstr>
      <vt:lpstr>PowerPoint Presentation</vt:lpstr>
      <vt:lpstr>COLOR the genotypes the correct color on the Punnett square.  </vt:lpstr>
      <vt:lpstr>PowerPoint Presentation</vt:lpstr>
      <vt:lpstr>PowerPoint Presentation</vt:lpstr>
      <vt:lpstr>PowerPoint Presentation</vt:lpstr>
      <vt:lpstr>STEP 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Celeste Nicholas</dc:creator>
  <cp:lastModifiedBy>Logan Graves</cp:lastModifiedBy>
  <cp:revision>42</cp:revision>
  <cp:lastPrinted>2018-11-30T14:06:20Z</cp:lastPrinted>
  <dcterms:created xsi:type="dcterms:W3CDTF">2011-01-25T20:00:27Z</dcterms:created>
  <dcterms:modified xsi:type="dcterms:W3CDTF">2018-11-30T14:10:02Z</dcterms:modified>
</cp:coreProperties>
</file>