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5"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B5D086B-0311-43D6-965B-0A41C36E5B28}"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11B0-D979-4504-A557-F7EA57C6502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27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5D086B-0311-43D6-965B-0A41C36E5B28}"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11B0-D979-4504-A557-F7EA57C6502A}" type="slidenum">
              <a:rPr lang="en-US" smtClean="0"/>
              <a:t>‹#›</a:t>
            </a:fld>
            <a:endParaRPr lang="en-US"/>
          </a:p>
        </p:txBody>
      </p:sp>
    </p:spTree>
    <p:extLst>
      <p:ext uri="{BB962C8B-B14F-4D97-AF65-F5344CB8AC3E}">
        <p14:creationId xmlns:p14="http://schemas.microsoft.com/office/powerpoint/2010/main" val="353029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5D086B-0311-43D6-965B-0A41C36E5B28}"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11B0-D979-4504-A557-F7EA57C6502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693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5D086B-0311-43D6-965B-0A41C36E5B28}"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11B0-D979-4504-A557-F7EA57C6502A}" type="slidenum">
              <a:rPr lang="en-US" smtClean="0"/>
              <a:t>‹#›</a:t>
            </a:fld>
            <a:endParaRPr lang="en-US"/>
          </a:p>
        </p:txBody>
      </p:sp>
    </p:spTree>
    <p:extLst>
      <p:ext uri="{BB962C8B-B14F-4D97-AF65-F5344CB8AC3E}">
        <p14:creationId xmlns:p14="http://schemas.microsoft.com/office/powerpoint/2010/main" val="45321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5D086B-0311-43D6-965B-0A41C36E5B28}"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B11B0-D979-4504-A557-F7EA57C6502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40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5D086B-0311-43D6-965B-0A41C36E5B28}"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B11B0-D979-4504-A557-F7EA57C6502A}" type="slidenum">
              <a:rPr lang="en-US" smtClean="0"/>
              <a:t>‹#›</a:t>
            </a:fld>
            <a:endParaRPr lang="en-US"/>
          </a:p>
        </p:txBody>
      </p:sp>
    </p:spTree>
    <p:extLst>
      <p:ext uri="{BB962C8B-B14F-4D97-AF65-F5344CB8AC3E}">
        <p14:creationId xmlns:p14="http://schemas.microsoft.com/office/powerpoint/2010/main" val="351858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5D086B-0311-43D6-965B-0A41C36E5B28}" type="datetimeFigureOut">
              <a:rPr lang="en-US" smtClean="0"/>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B11B0-D979-4504-A557-F7EA57C6502A}" type="slidenum">
              <a:rPr lang="en-US" smtClean="0"/>
              <a:t>‹#›</a:t>
            </a:fld>
            <a:endParaRPr lang="en-US"/>
          </a:p>
        </p:txBody>
      </p:sp>
    </p:spTree>
    <p:extLst>
      <p:ext uri="{BB962C8B-B14F-4D97-AF65-F5344CB8AC3E}">
        <p14:creationId xmlns:p14="http://schemas.microsoft.com/office/powerpoint/2010/main" val="163503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5D086B-0311-43D6-965B-0A41C36E5B28}" type="datetimeFigureOut">
              <a:rPr lang="en-US" smtClean="0"/>
              <a:t>9/5/2017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B11B0-D979-4504-A557-F7EA57C6502A}" type="slidenum">
              <a:rPr lang="en-US" smtClean="0"/>
              <a:t>‹#›</a:t>
            </a:fld>
            <a:endParaRPr lang="en-US"/>
          </a:p>
        </p:txBody>
      </p:sp>
    </p:spTree>
    <p:extLst>
      <p:ext uri="{BB962C8B-B14F-4D97-AF65-F5344CB8AC3E}">
        <p14:creationId xmlns:p14="http://schemas.microsoft.com/office/powerpoint/2010/main" val="314925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D086B-0311-43D6-965B-0A41C36E5B28}" type="datetimeFigureOut">
              <a:rPr lang="en-US" smtClean="0"/>
              <a:t>9/5/2017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B11B0-D979-4504-A557-F7EA57C6502A}" type="slidenum">
              <a:rPr lang="en-US" smtClean="0"/>
              <a:t>‹#›</a:t>
            </a:fld>
            <a:endParaRPr lang="en-US"/>
          </a:p>
        </p:txBody>
      </p:sp>
    </p:spTree>
    <p:extLst>
      <p:ext uri="{BB962C8B-B14F-4D97-AF65-F5344CB8AC3E}">
        <p14:creationId xmlns:p14="http://schemas.microsoft.com/office/powerpoint/2010/main" val="2582163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B5D086B-0311-43D6-965B-0A41C36E5B28}"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B11B0-D979-4504-A557-F7EA57C6502A}" type="slidenum">
              <a:rPr lang="en-US" smtClean="0"/>
              <a:t>‹#›</a:t>
            </a:fld>
            <a:endParaRPr lang="en-US"/>
          </a:p>
        </p:txBody>
      </p:sp>
    </p:spTree>
    <p:extLst>
      <p:ext uri="{BB962C8B-B14F-4D97-AF65-F5344CB8AC3E}">
        <p14:creationId xmlns:p14="http://schemas.microsoft.com/office/powerpoint/2010/main" val="1529697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5D086B-0311-43D6-965B-0A41C36E5B28}"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B11B0-D979-4504-A557-F7EA57C6502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16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B5D086B-0311-43D6-965B-0A41C36E5B28}" type="datetimeFigureOut">
              <a:rPr lang="en-US" smtClean="0"/>
              <a:t>9/5/2017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18B11B0-D979-4504-A557-F7EA57C6502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8109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Analytical Essay</a:t>
            </a:r>
            <a:endParaRPr lang="en-US" dirty="0"/>
          </a:p>
        </p:txBody>
      </p:sp>
    </p:spTree>
    <p:extLst>
      <p:ext uri="{BB962C8B-B14F-4D97-AF65-F5344CB8AC3E}">
        <p14:creationId xmlns:p14="http://schemas.microsoft.com/office/powerpoint/2010/main" val="374022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analytical essay? </a:t>
            </a:r>
            <a:endParaRPr lang="en-US" dirty="0"/>
          </a:p>
        </p:txBody>
      </p:sp>
      <p:sp>
        <p:nvSpPr>
          <p:cNvPr id="3" name="Content Placeholder 2"/>
          <p:cNvSpPr>
            <a:spLocks noGrp="1"/>
          </p:cNvSpPr>
          <p:nvPr>
            <p:ph idx="1"/>
          </p:nvPr>
        </p:nvSpPr>
        <p:spPr>
          <a:xfrm>
            <a:off x="1024127" y="2084832"/>
            <a:ext cx="9720073" cy="4580128"/>
          </a:xfrm>
        </p:spPr>
        <p:txBody>
          <a:bodyPr>
            <a:noAutofit/>
          </a:bodyPr>
          <a:lstStyle/>
          <a:p>
            <a:r>
              <a:rPr lang="en-US" altLang="en-US" sz="3000" dirty="0" smtClean="0"/>
              <a:t>An analysis explains what a work of literature means, and how it means it.</a:t>
            </a:r>
          </a:p>
          <a:p>
            <a:r>
              <a:rPr lang="en-US" altLang="en-US" sz="3000" dirty="0"/>
              <a:t>When writing a literary analysis, you will focus on specific </a:t>
            </a:r>
            <a:r>
              <a:rPr lang="en-US" altLang="en-US" sz="3000" dirty="0">
                <a:solidFill>
                  <a:schemeClr val="tx2"/>
                </a:solidFill>
              </a:rPr>
              <a:t>attribute(s)</a:t>
            </a:r>
            <a:r>
              <a:rPr lang="en-US" altLang="en-US" sz="3000" dirty="0"/>
              <a:t> of the text(s). </a:t>
            </a:r>
          </a:p>
          <a:p>
            <a:r>
              <a:rPr lang="en-US" altLang="en-US" sz="3000" dirty="0"/>
              <a:t>When discussing these attributes, you will want to make sure that you are making a </a:t>
            </a:r>
            <a:r>
              <a:rPr lang="en-US" altLang="en-US" sz="3000" dirty="0">
                <a:solidFill>
                  <a:schemeClr val="tx2"/>
                </a:solidFill>
              </a:rPr>
              <a:t>specific, arguable point</a:t>
            </a:r>
            <a:r>
              <a:rPr lang="en-US" altLang="en-US" sz="3000" dirty="0"/>
              <a:t> (thesis) about these attributes.</a:t>
            </a:r>
          </a:p>
          <a:p>
            <a:r>
              <a:rPr lang="en-US" altLang="en-US" sz="3000" dirty="0"/>
              <a:t>You will defend this point with </a:t>
            </a:r>
            <a:r>
              <a:rPr lang="en-US" altLang="en-US" sz="3000" dirty="0">
                <a:solidFill>
                  <a:schemeClr val="tx2"/>
                </a:solidFill>
              </a:rPr>
              <a:t>reasons</a:t>
            </a:r>
            <a:r>
              <a:rPr lang="en-US" altLang="en-US" sz="3000" dirty="0"/>
              <a:t> and </a:t>
            </a:r>
            <a:r>
              <a:rPr lang="en-US" altLang="en-US" sz="3000" dirty="0">
                <a:solidFill>
                  <a:schemeClr val="tx2"/>
                </a:solidFill>
              </a:rPr>
              <a:t>evidence</a:t>
            </a:r>
            <a:r>
              <a:rPr lang="en-US" altLang="en-US" sz="3000" dirty="0"/>
              <a:t> drawn from the text. (Much like a lawyer!)</a:t>
            </a:r>
          </a:p>
          <a:p>
            <a:pPr marL="0" indent="0">
              <a:buNone/>
            </a:pPr>
            <a:endParaRPr lang="en-US" sz="3000" dirty="0"/>
          </a:p>
        </p:txBody>
      </p:sp>
    </p:spTree>
    <p:extLst>
      <p:ext uri="{BB962C8B-B14F-4D97-AF65-F5344CB8AC3E}">
        <p14:creationId xmlns:p14="http://schemas.microsoft.com/office/powerpoint/2010/main" val="2909128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927" y="565107"/>
            <a:ext cx="9720072" cy="1499616"/>
          </a:xfrm>
        </p:spPr>
        <p:txBody>
          <a:bodyPr/>
          <a:lstStyle/>
          <a:p>
            <a:r>
              <a:rPr lang="en-US" dirty="0" smtClean="0"/>
              <a:t>Your topic for analytical essay:</a:t>
            </a:r>
            <a:endParaRPr lang="en-US" dirty="0"/>
          </a:p>
        </p:txBody>
      </p:sp>
      <p:sp>
        <p:nvSpPr>
          <p:cNvPr id="3" name="Content Placeholder 2"/>
          <p:cNvSpPr>
            <a:spLocks noGrp="1"/>
          </p:cNvSpPr>
          <p:nvPr>
            <p:ph idx="1"/>
          </p:nvPr>
        </p:nvSpPr>
        <p:spPr>
          <a:xfrm>
            <a:off x="651933" y="2379133"/>
            <a:ext cx="11023599" cy="4182534"/>
          </a:xfrm>
        </p:spPr>
        <p:txBody>
          <a:bodyPr>
            <a:noAutofit/>
          </a:bodyPr>
          <a:lstStyle/>
          <a:p>
            <a:r>
              <a:rPr lang="en-US" sz="2800" dirty="0" smtClean="0"/>
              <a:t>Choose </a:t>
            </a:r>
            <a:r>
              <a:rPr lang="en-US" sz="2800" dirty="0" smtClean="0"/>
              <a:t>a minimum of 3 </a:t>
            </a:r>
            <a:r>
              <a:rPr lang="en-US" sz="2800" dirty="0" smtClean="0"/>
              <a:t>texts that we have read, from either textbook or your handouts.</a:t>
            </a:r>
          </a:p>
          <a:p>
            <a:r>
              <a:rPr lang="en-US" sz="2800" dirty="0" smtClean="0"/>
              <a:t>Create 1 </a:t>
            </a:r>
            <a:r>
              <a:rPr lang="en-US" sz="2800" dirty="0" smtClean="0"/>
              <a:t>role </a:t>
            </a:r>
            <a:r>
              <a:rPr lang="en-US" sz="2800" dirty="0" smtClean="0"/>
              <a:t>thesis statement that applies to the texts you’ve chosen (but you’ll have 3 </a:t>
            </a:r>
            <a:r>
              <a:rPr lang="en-US" sz="2800" dirty="0" smtClean="0"/>
              <a:t>roles </a:t>
            </a:r>
            <a:r>
              <a:rPr lang="en-US" sz="2800" dirty="0" smtClean="0"/>
              <a:t>listed-see next slide</a:t>
            </a:r>
            <a:r>
              <a:rPr lang="en-US" sz="2800" dirty="0" smtClean="0"/>
              <a:t>).</a:t>
            </a:r>
          </a:p>
          <a:p>
            <a:r>
              <a:rPr lang="en-US" sz="2800" dirty="0"/>
              <a:t>You must support each body paragraph claim with 2 examples from the </a:t>
            </a:r>
            <a:r>
              <a:rPr lang="en-US" sz="2800" dirty="0" smtClean="0"/>
              <a:t>texts. </a:t>
            </a:r>
            <a:r>
              <a:rPr lang="en-US" sz="2800" dirty="0"/>
              <a:t>(Notes on how to incorporate those are coming.)</a:t>
            </a:r>
          </a:p>
          <a:p>
            <a:r>
              <a:rPr lang="en-US" sz="2800" dirty="0"/>
              <a:t>Each piece of evidence must include 2 sentences with warrants. (Notes on how to write strong warrants are coming</a:t>
            </a:r>
            <a:r>
              <a:rPr lang="en-US" sz="2800" dirty="0" smtClean="0"/>
              <a:t>.)</a:t>
            </a:r>
            <a:endParaRPr lang="en-US" sz="2800" dirty="0"/>
          </a:p>
        </p:txBody>
      </p:sp>
    </p:spTree>
    <p:extLst>
      <p:ext uri="{BB962C8B-B14F-4D97-AF65-F5344CB8AC3E}">
        <p14:creationId xmlns:p14="http://schemas.microsoft.com/office/powerpoint/2010/main" val="3926391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There are two ways of writing this paper and using the texts</a:t>
            </a:r>
            <a:r>
              <a:rPr lang="en-US" sz="4800" dirty="0" smtClean="0"/>
              <a:t>.</a:t>
            </a:r>
            <a:endParaRPr lang="en-US" sz="4800" dirty="0"/>
          </a:p>
        </p:txBody>
      </p:sp>
      <p:sp>
        <p:nvSpPr>
          <p:cNvPr id="3" name="Content Placeholder 2"/>
          <p:cNvSpPr>
            <a:spLocks noGrp="1"/>
          </p:cNvSpPr>
          <p:nvPr>
            <p:ph idx="1"/>
          </p:nvPr>
        </p:nvSpPr>
        <p:spPr>
          <a:xfrm>
            <a:off x="1024128" y="2286000"/>
            <a:ext cx="10414339" cy="4023360"/>
          </a:xfrm>
        </p:spPr>
        <p:txBody>
          <a:bodyPr>
            <a:noAutofit/>
          </a:bodyPr>
          <a:lstStyle/>
          <a:p>
            <a:r>
              <a:rPr lang="en-US" sz="2800" b="1" dirty="0" smtClean="0"/>
              <a:t>1</a:t>
            </a:r>
            <a:r>
              <a:rPr lang="en-US" sz="2800" b="1" dirty="0"/>
              <a:t>. </a:t>
            </a:r>
            <a:r>
              <a:rPr lang="en-US" sz="2800" dirty="0"/>
              <a:t>For each text, you write one paragraph about the characters’ roles within that text by making a CLAIM of how those roles or responsibilities help that character/those characters relate to humanity. You’ll use specific text quotations to support your body paragraph in each body paragraph.</a:t>
            </a:r>
          </a:p>
          <a:p>
            <a:r>
              <a:rPr lang="en-US" sz="2800" b="1" dirty="0"/>
              <a:t>2. </a:t>
            </a:r>
            <a:r>
              <a:rPr lang="en-US" sz="2800" dirty="0"/>
              <a:t>For each role, you write one paragraph about how individuals fulfill that role in society. You will then use the characters’ actions and words within different texts to support that role. So each body paragraph may contain examples from different texts, instead of using just one text per paragraph. </a:t>
            </a:r>
          </a:p>
        </p:txBody>
      </p:sp>
    </p:spTree>
    <p:extLst>
      <p:ext uri="{BB962C8B-B14F-4D97-AF65-F5344CB8AC3E}">
        <p14:creationId xmlns:p14="http://schemas.microsoft.com/office/powerpoint/2010/main" val="370458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7" y="585216"/>
            <a:ext cx="11953702" cy="1499616"/>
          </a:xfrm>
        </p:spPr>
        <p:txBody>
          <a:bodyPr>
            <a:normAutofit fontScale="90000"/>
          </a:bodyPr>
          <a:lstStyle/>
          <a:p>
            <a:pPr algn="ctr"/>
            <a:r>
              <a:rPr lang="en-US" dirty="0" smtClean="0"/>
              <a:t>	Thesis </a:t>
            </a:r>
            <a:r>
              <a:rPr lang="en-US" dirty="0" smtClean="0"/>
              <a:t>Statement for your Analytical Essay Blueprint:</a:t>
            </a:r>
            <a:br>
              <a:rPr lang="en-US" dirty="0" smtClean="0"/>
            </a:br>
            <a:r>
              <a:rPr lang="en-US" sz="3000" dirty="0" smtClean="0"/>
              <a:t>(that goes at the end of your intro paragraph)</a:t>
            </a:r>
            <a:endParaRPr lang="en-US" sz="3000" dirty="0"/>
          </a:p>
        </p:txBody>
      </p:sp>
      <p:sp>
        <p:nvSpPr>
          <p:cNvPr id="3" name="Content Placeholder 2"/>
          <p:cNvSpPr>
            <a:spLocks noGrp="1"/>
          </p:cNvSpPr>
          <p:nvPr>
            <p:ph idx="1"/>
          </p:nvPr>
        </p:nvSpPr>
        <p:spPr>
          <a:xfrm>
            <a:off x="262467" y="2286000"/>
            <a:ext cx="11641665" cy="4023360"/>
          </a:xfrm>
        </p:spPr>
        <p:txBody>
          <a:bodyPr>
            <a:normAutofit/>
          </a:bodyPr>
          <a:lstStyle/>
          <a:p>
            <a:r>
              <a:rPr lang="en-US" sz="3000" dirty="0" smtClean="0"/>
              <a:t>This is just an example of a thesis statement. Make it your own.</a:t>
            </a:r>
          </a:p>
          <a:p>
            <a:endParaRPr lang="en-US" sz="3000" dirty="0" smtClean="0"/>
          </a:p>
          <a:p>
            <a:r>
              <a:rPr lang="en-US" sz="3000" dirty="0" smtClean="0"/>
              <a:t>"Many </a:t>
            </a:r>
            <a:r>
              <a:rPr lang="en-US" sz="3000" dirty="0"/>
              <a:t>works of literature deal with </a:t>
            </a:r>
            <a:r>
              <a:rPr lang="en-US" sz="3000" u="sng" dirty="0" smtClean="0"/>
              <a:t>________________</a:t>
            </a:r>
            <a:r>
              <a:rPr lang="en-US" sz="3000" dirty="0" smtClean="0"/>
              <a:t> and </a:t>
            </a:r>
            <a:r>
              <a:rPr lang="en-US" sz="3000" dirty="0"/>
              <a:t>reveal </a:t>
            </a:r>
            <a:r>
              <a:rPr lang="en-US" sz="3000" dirty="0" smtClean="0"/>
              <a:t>how </a:t>
            </a:r>
            <a:r>
              <a:rPr lang="en-US" sz="3000" u="sng" dirty="0" smtClean="0"/>
              <a:t>________</a:t>
            </a:r>
            <a:r>
              <a:rPr lang="en-US" sz="3000" u="sng" dirty="0" smtClean="0"/>
              <a:t>1__________</a:t>
            </a:r>
            <a:r>
              <a:rPr lang="en-US" sz="3000" dirty="0" smtClean="0"/>
              <a:t>, </a:t>
            </a:r>
            <a:r>
              <a:rPr lang="en-US" sz="3000" u="sng" dirty="0" smtClean="0"/>
              <a:t>_____2___________</a:t>
            </a:r>
            <a:r>
              <a:rPr lang="en-US" sz="3000" dirty="0" smtClean="0"/>
              <a:t>, </a:t>
            </a:r>
            <a:r>
              <a:rPr lang="en-US" sz="3000" dirty="0"/>
              <a:t>and </a:t>
            </a:r>
            <a:r>
              <a:rPr lang="en-US" sz="3000" u="sng" dirty="0" smtClean="0"/>
              <a:t>__________3_______ </a:t>
            </a:r>
            <a:r>
              <a:rPr lang="en-US" sz="3000" dirty="0" smtClean="0"/>
              <a:t>are common </a:t>
            </a:r>
            <a:r>
              <a:rPr lang="en-US" sz="3000" dirty="0" smtClean="0"/>
              <a:t>roles </a:t>
            </a:r>
            <a:r>
              <a:rPr lang="en-US" sz="3000" dirty="0" smtClean="0"/>
              <a:t>people </a:t>
            </a:r>
            <a:r>
              <a:rPr lang="en-US" sz="3000" dirty="0" smtClean="0"/>
              <a:t>play in </a:t>
            </a:r>
            <a:r>
              <a:rPr lang="en-US" sz="3000" dirty="0" smtClean="0"/>
              <a:t>society. </a:t>
            </a:r>
            <a:r>
              <a:rPr lang="en-US" sz="3000" dirty="0"/>
              <a:t>" (The reveal statements should be </a:t>
            </a:r>
            <a:r>
              <a:rPr lang="en-US" sz="3000" dirty="0" smtClean="0"/>
              <a:t>claims for your </a:t>
            </a:r>
            <a:r>
              <a:rPr lang="en-US" sz="3000" dirty="0" smtClean="0"/>
              <a:t>specific </a:t>
            </a:r>
            <a:r>
              <a:rPr lang="en-US" sz="3000" dirty="0" smtClean="0"/>
              <a:t>body paragraphs. You’ll use quotes from </a:t>
            </a:r>
            <a:r>
              <a:rPr lang="en-US" sz="3000" dirty="0"/>
              <a:t>Unit </a:t>
            </a:r>
            <a:r>
              <a:rPr lang="en-US" sz="3000" dirty="0" smtClean="0"/>
              <a:t>1 texts to prove these claims in your body paragraphs</a:t>
            </a:r>
            <a:r>
              <a:rPr lang="en-US" sz="3000" dirty="0" smtClean="0"/>
              <a:t>.)</a:t>
            </a:r>
            <a:endParaRPr lang="en-US" dirty="0"/>
          </a:p>
        </p:txBody>
      </p:sp>
    </p:spTree>
    <p:extLst>
      <p:ext uri="{BB962C8B-B14F-4D97-AF65-F5344CB8AC3E}">
        <p14:creationId xmlns:p14="http://schemas.microsoft.com/office/powerpoint/2010/main" val="1482178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7" y="585216"/>
            <a:ext cx="11953702" cy="1499616"/>
          </a:xfrm>
        </p:spPr>
        <p:txBody>
          <a:bodyPr>
            <a:normAutofit fontScale="90000"/>
          </a:bodyPr>
          <a:lstStyle/>
          <a:p>
            <a:pPr algn="ctr"/>
            <a:r>
              <a:rPr lang="en-US" dirty="0" smtClean="0"/>
              <a:t>	Claim </a:t>
            </a:r>
            <a:r>
              <a:rPr lang="en-US" dirty="0" smtClean="0"/>
              <a:t>Statement for your Analytical Essay Blueprint:</a:t>
            </a:r>
            <a:br>
              <a:rPr lang="en-US" dirty="0" smtClean="0"/>
            </a:br>
            <a:r>
              <a:rPr lang="en-US" sz="3000" dirty="0" smtClean="0"/>
              <a:t>(that goes at the beginning of each body paragraph</a:t>
            </a:r>
            <a:r>
              <a:rPr lang="en-US" sz="3000" dirty="0" smtClean="0"/>
              <a:t>)</a:t>
            </a:r>
            <a:br>
              <a:rPr lang="en-US" sz="3000" dirty="0" smtClean="0"/>
            </a:br>
            <a:r>
              <a:rPr lang="en-US" sz="3000" dirty="0" smtClean="0"/>
              <a:t/>
            </a:r>
            <a:br>
              <a:rPr lang="en-US" sz="3000" dirty="0" smtClean="0"/>
            </a:br>
            <a:r>
              <a:rPr lang="en-US" sz="4400" dirty="0" smtClean="0"/>
              <a:t>This is just an example. Change it up to make it your own.</a:t>
            </a:r>
            <a:endParaRPr lang="en-US" sz="4400" dirty="0"/>
          </a:p>
        </p:txBody>
      </p:sp>
      <p:sp>
        <p:nvSpPr>
          <p:cNvPr id="3" name="Content Placeholder 2"/>
          <p:cNvSpPr>
            <a:spLocks noGrp="1"/>
          </p:cNvSpPr>
          <p:nvPr>
            <p:ph idx="1"/>
          </p:nvPr>
        </p:nvSpPr>
        <p:spPr>
          <a:xfrm>
            <a:off x="287867" y="2286000"/>
            <a:ext cx="11904134" cy="4023360"/>
          </a:xfrm>
        </p:spPr>
        <p:txBody>
          <a:bodyPr>
            <a:normAutofit/>
          </a:bodyPr>
          <a:lstStyle/>
          <a:p>
            <a:r>
              <a:rPr lang="en-US" sz="3000" dirty="0" smtClean="0"/>
              <a:t>For the text specific paragraphs:</a:t>
            </a:r>
            <a:endParaRPr lang="en-US" sz="3000" dirty="0" smtClean="0"/>
          </a:p>
          <a:p>
            <a:pPr>
              <a:lnSpc>
                <a:spcPct val="100000"/>
              </a:lnSpc>
              <a:spcBef>
                <a:spcPts val="0"/>
              </a:spcBef>
              <a:spcAft>
                <a:spcPts val="0"/>
              </a:spcAft>
            </a:pPr>
            <a:endParaRPr lang="en-US" sz="3000" dirty="0" smtClean="0"/>
          </a:p>
          <a:p>
            <a:pPr>
              <a:lnSpc>
                <a:spcPct val="100000"/>
              </a:lnSpc>
              <a:spcBef>
                <a:spcPts val="0"/>
              </a:spcBef>
              <a:spcAft>
                <a:spcPts val="0"/>
              </a:spcAft>
            </a:pPr>
            <a:r>
              <a:rPr lang="en-US" sz="3000" dirty="0" smtClean="0"/>
              <a:t>“(</a:t>
            </a:r>
            <a:r>
              <a:rPr lang="en-US" sz="3000" i="1" dirty="0" smtClean="0"/>
              <a:t>title of work</a:t>
            </a:r>
            <a:r>
              <a:rPr lang="en-US" sz="3000" dirty="0" smtClean="0"/>
              <a:t>) by (</a:t>
            </a:r>
            <a:r>
              <a:rPr lang="en-US" sz="3000" i="1" dirty="0" smtClean="0"/>
              <a:t>author</a:t>
            </a:r>
            <a:r>
              <a:rPr lang="en-US" sz="3000" dirty="0" smtClean="0"/>
              <a:t>) </a:t>
            </a:r>
            <a:r>
              <a:rPr lang="en-US" sz="2800" dirty="0" smtClean="0"/>
              <a:t>(</a:t>
            </a:r>
            <a:r>
              <a:rPr lang="en-US" sz="2800" i="1" dirty="0" smtClean="0"/>
              <a:t>deals with/explores/gives readers a look into/etc</a:t>
            </a:r>
            <a:r>
              <a:rPr lang="en-US" sz="2800" dirty="0" smtClean="0"/>
              <a:t>.)</a:t>
            </a:r>
          </a:p>
          <a:p>
            <a:pPr>
              <a:lnSpc>
                <a:spcPct val="100000"/>
              </a:lnSpc>
              <a:spcBef>
                <a:spcPts val="0"/>
              </a:spcBef>
              <a:spcAft>
                <a:spcPts val="0"/>
              </a:spcAft>
            </a:pPr>
            <a:r>
              <a:rPr lang="en-US" sz="3000" dirty="0" smtClean="0"/>
              <a:t>the role of </a:t>
            </a:r>
            <a:r>
              <a:rPr lang="en-US" sz="3000" u="sng" dirty="0" smtClean="0"/>
              <a:t>____________</a:t>
            </a:r>
            <a:r>
              <a:rPr lang="en-US" sz="3000" dirty="0" smtClean="0"/>
              <a:t> and </a:t>
            </a:r>
            <a:r>
              <a:rPr lang="en-US" sz="3000" dirty="0" smtClean="0"/>
              <a:t>reveals that </a:t>
            </a:r>
            <a:r>
              <a:rPr lang="en-US" sz="3000" u="sng" dirty="0" smtClean="0"/>
              <a:t>_____</a:t>
            </a:r>
            <a:r>
              <a:rPr lang="en-US" sz="3000" u="sng" dirty="0" smtClean="0"/>
              <a:t>1</a:t>
            </a:r>
            <a:r>
              <a:rPr lang="en-US" sz="3000" u="sng" dirty="0" smtClean="0"/>
              <a:t>/_2_/3_____</a:t>
            </a:r>
            <a:r>
              <a:rPr lang="en-US" sz="3000" dirty="0" smtClean="0"/>
              <a:t> </a:t>
            </a:r>
            <a:r>
              <a:rPr lang="en-US" sz="3000" dirty="0" smtClean="0"/>
              <a:t>is </a:t>
            </a:r>
            <a:r>
              <a:rPr lang="en-US" sz="3000" dirty="0" smtClean="0"/>
              <a:t>common for people </a:t>
            </a:r>
            <a:r>
              <a:rPr lang="en-US" sz="3000" dirty="0" smtClean="0"/>
              <a:t>living in society. </a:t>
            </a:r>
            <a:r>
              <a:rPr lang="en-US" sz="3000" dirty="0"/>
              <a:t>" </a:t>
            </a:r>
            <a:endParaRPr lang="en-US" sz="3000" dirty="0" smtClean="0"/>
          </a:p>
          <a:p>
            <a:pPr>
              <a:lnSpc>
                <a:spcPct val="100000"/>
              </a:lnSpc>
              <a:spcBef>
                <a:spcPts val="0"/>
              </a:spcBef>
              <a:spcAft>
                <a:spcPts val="0"/>
              </a:spcAft>
            </a:pPr>
            <a:endParaRPr lang="en-US" sz="3000" dirty="0"/>
          </a:p>
          <a:p>
            <a:r>
              <a:rPr lang="en-US" sz="3000" dirty="0" smtClean="0"/>
              <a:t>(</a:t>
            </a:r>
            <a:r>
              <a:rPr lang="en-US" sz="3000" dirty="0"/>
              <a:t>The reveal statements should be </a:t>
            </a:r>
            <a:r>
              <a:rPr lang="en-US" sz="3000" dirty="0" smtClean="0"/>
              <a:t>from your thesis statement, and 1, goes in your 1</a:t>
            </a:r>
            <a:r>
              <a:rPr lang="en-US" sz="3000" baseline="30000" dirty="0" smtClean="0"/>
              <a:t>st</a:t>
            </a:r>
            <a:r>
              <a:rPr lang="en-US" sz="3000" dirty="0" smtClean="0"/>
              <a:t> body paragraph, 2 in your 2</a:t>
            </a:r>
            <a:r>
              <a:rPr lang="en-US" sz="3000" baseline="30000" dirty="0" smtClean="0"/>
              <a:t>nd</a:t>
            </a:r>
            <a:r>
              <a:rPr lang="en-US" sz="3000" dirty="0" smtClean="0"/>
              <a:t>, 3 in your 3</a:t>
            </a:r>
            <a:r>
              <a:rPr lang="en-US" sz="3000" baseline="30000" dirty="0" smtClean="0"/>
              <a:t>rd</a:t>
            </a:r>
            <a:r>
              <a:rPr lang="en-US" sz="3000" dirty="0" smtClean="0"/>
              <a:t>.)</a:t>
            </a:r>
          </a:p>
          <a:p>
            <a:pPr marL="0" indent="0">
              <a:buNone/>
            </a:pPr>
            <a:endParaRPr lang="en-US" sz="3000" dirty="0"/>
          </a:p>
        </p:txBody>
      </p:sp>
      <p:grpSp>
        <p:nvGrpSpPr>
          <p:cNvPr id="8" name="Group 7"/>
          <p:cNvGrpSpPr/>
          <p:nvPr/>
        </p:nvGrpSpPr>
        <p:grpSpPr>
          <a:xfrm>
            <a:off x="4567205" y="2666321"/>
            <a:ext cx="6763129" cy="606984"/>
            <a:chOff x="4583830" y="2518694"/>
            <a:chExt cx="6763129" cy="606984"/>
          </a:xfrm>
        </p:grpSpPr>
        <p:grpSp>
          <p:nvGrpSpPr>
            <p:cNvPr id="6" name="Group 5"/>
            <p:cNvGrpSpPr/>
            <p:nvPr/>
          </p:nvGrpSpPr>
          <p:grpSpPr>
            <a:xfrm>
              <a:off x="5071675" y="2518694"/>
              <a:ext cx="5524974" cy="606984"/>
              <a:chOff x="5071675" y="2518694"/>
              <a:chExt cx="5524974" cy="606984"/>
            </a:xfrm>
          </p:grpSpPr>
          <p:sp>
            <p:nvSpPr>
              <p:cNvPr id="4" name="TextBox 3"/>
              <p:cNvSpPr txBox="1"/>
              <p:nvPr/>
            </p:nvSpPr>
            <p:spPr>
              <a:xfrm>
                <a:off x="5071675" y="2518694"/>
                <a:ext cx="5524974" cy="369332"/>
              </a:xfrm>
              <a:prstGeom prst="rect">
                <a:avLst/>
              </a:prstGeom>
              <a:noFill/>
            </p:spPr>
            <p:txBody>
              <a:bodyPr wrap="none" rtlCol="0">
                <a:spAutoFit/>
              </a:bodyPr>
              <a:lstStyle/>
              <a:p>
                <a:r>
                  <a:rPr lang="en-US" dirty="0" smtClean="0">
                    <a:solidFill>
                      <a:srgbClr val="FF0000"/>
                    </a:solidFill>
                  </a:rPr>
                  <a:t>(Choose an option below or write a different verb phrase)</a:t>
                </a:r>
                <a:endParaRPr lang="en-US" dirty="0">
                  <a:solidFill>
                    <a:srgbClr val="FF0000"/>
                  </a:solidFill>
                </a:endParaRPr>
              </a:p>
            </p:txBody>
          </p:sp>
          <p:sp>
            <p:nvSpPr>
              <p:cNvPr id="5" name="Down Arrow 4"/>
              <p:cNvSpPr/>
              <p:nvPr/>
            </p:nvSpPr>
            <p:spPr>
              <a:xfrm>
                <a:off x="7834162" y="2877528"/>
                <a:ext cx="262467" cy="248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Left Brace 6"/>
            <p:cNvSpPr/>
            <p:nvPr/>
          </p:nvSpPr>
          <p:spPr>
            <a:xfrm rot="5400000">
              <a:off x="7859562" y="-398203"/>
              <a:ext cx="211666" cy="67631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3710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42" y="585216"/>
            <a:ext cx="11845636" cy="1499616"/>
          </a:xfrm>
        </p:spPr>
        <p:txBody>
          <a:bodyPr>
            <a:normAutofit fontScale="90000"/>
          </a:bodyPr>
          <a:lstStyle/>
          <a:p>
            <a:pPr algn="ctr"/>
            <a:r>
              <a:rPr lang="en-US" dirty="0" smtClean="0"/>
              <a:t>	Claim </a:t>
            </a:r>
            <a:r>
              <a:rPr lang="en-US" dirty="0"/>
              <a:t>Statement for your Analytical Essay Blueprint:</a:t>
            </a:r>
            <a:br>
              <a:rPr lang="en-US" dirty="0"/>
            </a:br>
            <a:r>
              <a:rPr lang="en-US" sz="3000" dirty="0" smtClean="0"/>
              <a:t>(</a:t>
            </a:r>
            <a:r>
              <a:rPr lang="en-US" sz="3000" dirty="0"/>
              <a:t>that goes at the beginning of each body paragraph</a:t>
            </a:r>
            <a:r>
              <a:rPr lang="en-US" sz="3000" dirty="0" smtClean="0"/>
              <a:t>)</a:t>
            </a:r>
            <a:br>
              <a:rPr lang="en-US" sz="3000" dirty="0" smtClean="0"/>
            </a:br>
            <a:r>
              <a:rPr lang="en-US" sz="3000" dirty="0" smtClean="0"/>
              <a:t/>
            </a:r>
            <a:br>
              <a:rPr lang="en-US" sz="3000" dirty="0" smtClean="0"/>
            </a:br>
            <a:r>
              <a:rPr lang="en-US" sz="4400" dirty="0"/>
              <a:t>This is just an example. Change it up to make it your own.</a:t>
            </a:r>
          </a:p>
        </p:txBody>
      </p:sp>
      <p:sp>
        <p:nvSpPr>
          <p:cNvPr id="3" name="Content Placeholder 2"/>
          <p:cNvSpPr>
            <a:spLocks noGrp="1"/>
          </p:cNvSpPr>
          <p:nvPr>
            <p:ph idx="1"/>
          </p:nvPr>
        </p:nvSpPr>
        <p:spPr>
          <a:xfrm>
            <a:off x="157942" y="2568632"/>
            <a:ext cx="11496502" cy="4023360"/>
          </a:xfrm>
        </p:spPr>
        <p:txBody>
          <a:bodyPr>
            <a:normAutofit fontScale="92500" lnSpcReduction="10000"/>
          </a:bodyPr>
          <a:lstStyle/>
          <a:p>
            <a:r>
              <a:rPr lang="en-US" sz="3200" dirty="0"/>
              <a:t>For the </a:t>
            </a:r>
            <a:r>
              <a:rPr lang="en-US" sz="3200" dirty="0" smtClean="0"/>
              <a:t>role </a:t>
            </a:r>
            <a:r>
              <a:rPr lang="en-US" sz="3200" dirty="0"/>
              <a:t>specific paragraphs</a:t>
            </a:r>
            <a:r>
              <a:rPr lang="en-US" sz="3200" dirty="0" smtClean="0"/>
              <a:t>:</a:t>
            </a:r>
          </a:p>
          <a:p>
            <a:r>
              <a:rPr lang="en-US" sz="3200" dirty="0" smtClean="0"/>
              <a:t>A common role in society is </a:t>
            </a:r>
            <a:r>
              <a:rPr lang="en-US" sz="3200" u="sng" dirty="0" smtClean="0"/>
              <a:t>________ </a:t>
            </a:r>
            <a:r>
              <a:rPr lang="en-US" sz="3200" dirty="0" smtClean="0"/>
              <a:t>and many pieces of literature reveal this, such as </a:t>
            </a:r>
            <a:r>
              <a:rPr lang="en-US" sz="3200" u="sng" dirty="0" smtClean="0"/>
              <a:t>________(write the TAG here) </a:t>
            </a:r>
            <a:r>
              <a:rPr lang="en-US" sz="3200" dirty="0" smtClean="0"/>
              <a:t>.</a:t>
            </a:r>
          </a:p>
          <a:p>
            <a:pPr algn="ctr"/>
            <a:r>
              <a:rPr lang="en-US" sz="3200" dirty="0" smtClean="0"/>
              <a:t>TAG = Title, author, genre.</a:t>
            </a:r>
          </a:p>
          <a:p>
            <a:endParaRPr lang="en-US" sz="3200" u="sng" dirty="0" smtClean="0"/>
          </a:p>
          <a:p>
            <a:r>
              <a:rPr lang="en-US" sz="3200" dirty="0" smtClean="0"/>
              <a:t>Don’t forget to use transitions such as: another, next, furthermore, etc… to introduce the next text in the paragraph.</a:t>
            </a:r>
            <a:endParaRPr lang="en-US" sz="3200" dirty="0"/>
          </a:p>
          <a:p>
            <a:r>
              <a:rPr lang="en-US" sz="3200" dirty="0" smtClean="0"/>
              <a:t>Remember that I gave you a list of marker verbs to individualize this.</a:t>
            </a:r>
            <a:endParaRPr lang="en-US" sz="3200" dirty="0"/>
          </a:p>
          <a:p>
            <a:endParaRPr lang="en-US" dirty="0"/>
          </a:p>
        </p:txBody>
      </p:sp>
    </p:spTree>
    <p:extLst>
      <p:ext uri="{BB962C8B-B14F-4D97-AF65-F5344CB8AC3E}">
        <p14:creationId xmlns:p14="http://schemas.microsoft.com/office/powerpoint/2010/main" val="945257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130</TotalTime>
  <Words>541</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Tw Cen MT</vt:lpstr>
      <vt:lpstr>Tw Cen MT Condensed</vt:lpstr>
      <vt:lpstr>Wingdings 3</vt:lpstr>
      <vt:lpstr>Integral</vt:lpstr>
      <vt:lpstr>Analytical Essay</vt:lpstr>
      <vt:lpstr>What is an analytical essay? </vt:lpstr>
      <vt:lpstr>Your topic for analytical essay:</vt:lpstr>
      <vt:lpstr>There are two ways of writing this paper and using the texts.</vt:lpstr>
      <vt:lpstr> Thesis Statement for your Analytical Essay Blueprint: (that goes at the end of your intro paragraph)</vt:lpstr>
      <vt:lpstr> Claim Statement for your Analytical Essay Blueprint: (that goes at the beginning of each body paragraph)  This is just an example. Change it up to make it your own.</vt:lpstr>
      <vt:lpstr> Claim Statement for your Analytical Essay Blueprint: (that goes at the beginning of each body paragraph)  This is just an example. Change it up to make it your own.</vt:lpstr>
    </vt:vector>
  </TitlesOfParts>
  <Company>hcboe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Essay</dc:title>
  <dc:creator>HILLSTROM, LAUREN</dc:creator>
  <cp:lastModifiedBy>RUSSELL, CRYSTAL</cp:lastModifiedBy>
  <cp:revision>17</cp:revision>
  <dcterms:created xsi:type="dcterms:W3CDTF">2016-08-25T14:02:38Z</dcterms:created>
  <dcterms:modified xsi:type="dcterms:W3CDTF">2017-09-05T22:36:17Z</dcterms:modified>
</cp:coreProperties>
</file>