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75" r:id="rId5"/>
    <p:sldId id="276" r:id="rId6"/>
    <p:sldId id="277" r:id="rId7"/>
    <p:sldId id="278" r:id="rId8"/>
    <p:sldId id="279" r:id="rId9"/>
    <p:sldId id="259" r:id="rId10"/>
    <p:sldId id="260" r:id="rId11"/>
    <p:sldId id="261" r:id="rId12"/>
    <p:sldId id="262" r:id="rId13"/>
    <p:sldId id="273" r:id="rId14"/>
    <p:sldId id="274" r:id="rId15"/>
    <p:sldId id="280" r:id="rId16"/>
    <p:sldId id="281" r:id="rId17"/>
    <p:sldId id="263" r:id="rId18"/>
    <p:sldId id="264" r:id="rId19"/>
    <p:sldId id="265" r:id="rId20"/>
    <p:sldId id="266" r:id="rId21"/>
    <p:sldId id="282" r:id="rId22"/>
    <p:sldId id="283" r:id="rId23"/>
    <p:sldId id="285" r:id="rId24"/>
    <p:sldId id="267" r:id="rId25"/>
    <p:sldId id="268" r:id="rId26"/>
    <p:sldId id="269" r:id="rId27"/>
    <p:sldId id="270" r:id="rId28"/>
    <p:sldId id="286" r:id="rId29"/>
    <p:sldId id="284" r:id="rId30"/>
    <p:sldId id="271" r:id="rId31"/>
    <p:sldId id="272" r:id="rId32"/>
    <p:sldId id="288" r:id="rId33"/>
    <p:sldId id="28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14" autoAdjust="0"/>
  </p:normalViewPr>
  <p:slideViewPr>
    <p:cSldViewPr>
      <p:cViewPr varScale="1">
        <p:scale>
          <a:sx n="39" d="100"/>
          <a:sy n="39" d="100"/>
        </p:scale>
        <p:origin x="1244" y="24"/>
      </p:cViewPr>
      <p:guideLst>
        <p:guide orient="horz" pos="2160"/>
        <p:guide pos="2880"/>
      </p:guideLst>
    </p:cSldViewPr>
  </p:slideViewPr>
  <p:outlineViewPr>
    <p:cViewPr>
      <p:scale>
        <a:sx n="33" d="100"/>
        <a:sy n="33" d="100"/>
      </p:scale>
      <p:origin x="6" y="1061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ABAE63-844F-404D-8B82-187040ED22A0}" type="datetimeFigureOut">
              <a:rPr lang="en-US" smtClean="0"/>
              <a:t>8/7/2018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957D4B1-2A74-4959-BE4C-C997F4BDB3AA}" type="slidenum">
              <a:rPr lang="en-US" smtClean="0"/>
              <a:t>‹#›</a:t>
            </a:fld>
            <a:endParaRPr lang="en-US"/>
          </a:p>
        </p:txBody>
      </p:sp>
    </p:spTree>
    <p:extLst>
      <p:ext uri="{BB962C8B-B14F-4D97-AF65-F5344CB8AC3E}">
        <p14:creationId xmlns:p14="http://schemas.microsoft.com/office/powerpoint/2010/main" val="816007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1C6EBB-C1FD-443F-9C0C-4A7BD7472463}" type="datetimeFigureOut">
              <a:rPr lang="en-US" smtClean="0"/>
              <a:pPr/>
              <a:t>8/7/2018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578940-9A3F-4173-BF20-8A3F69BD22CB}" type="slidenum">
              <a:rPr lang="en-US" smtClean="0"/>
              <a:pPr/>
              <a:t>‹#›</a:t>
            </a:fld>
            <a:endParaRPr lang="en-US"/>
          </a:p>
        </p:txBody>
      </p:sp>
    </p:spTree>
    <p:extLst>
      <p:ext uri="{BB962C8B-B14F-4D97-AF65-F5344CB8AC3E}">
        <p14:creationId xmlns:p14="http://schemas.microsoft.com/office/powerpoint/2010/main" val="182003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578940-9A3F-4173-BF20-8A3F69BD22CB}"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578940-9A3F-4173-BF20-8A3F69BD22CB}"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578940-9A3F-4173-BF20-8A3F69BD22CB}"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FF6B4C-D6C1-4EC9-8359-6B14B1ABABA1}"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F6B4C-D6C1-4EC9-8359-6B14B1ABABA1}"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F6B4C-D6C1-4EC9-8359-6B14B1ABABA1}"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F6B4C-D6C1-4EC9-8359-6B14B1ABABA1}"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FF6B4C-D6C1-4EC9-8359-6B14B1ABABA1}"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FF6B4C-D6C1-4EC9-8359-6B14B1ABABA1}"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FF6B4C-D6C1-4EC9-8359-6B14B1ABABA1}" type="datetimeFigureOut">
              <a:rPr lang="en-US" smtClean="0"/>
              <a:pPr/>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FF6B4C-D6C1-4EC9-8359-6B14B1ABABA1}" type="datetimeFigureOut">
              <a:rPr lang="en-US" smtClean="0"/>
              <a:pPr/>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F6B4C-D6C1-4EC9-8359-6B14B1ABABA1}" type="datetimeFigureOut">
              <a:rPr lang="en-US" smtClean="0"/>
              <a:pPr/>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F6B4C-D6C1-4EC9-8359-6B14B1ABABA1}"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F6B4C-D6C1-4EC9-8359-6B14B1ABABA1}"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A753F-33B7-43E3-A9E1-A03A05D366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05000"/>
            <a:ext cx="82296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F6B4C-D6C1-4EC9-8359-6B14B1ABABA1}" type="datetimeFigureOut">
              <a:rPr lang="en-US" smtClean="0"/>
              <a:pPr/>
              <a:t>8/7/2018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A753F-33B7-43E3-A9E1-A03A05D366F0}" type="slidenum">
              <a:rPr lang="en-US" smtClean="0"/>
              <a:pPr/>
              <a:t>‹#›</a:t>
            </a:fld>
            <a:endParaRPr lang="en-US"/>
          </a:p>
        </p:txBody>
      </p:sp>
      <p:pic>
        <p:nvPicPr>
          <p:cNvPr id="13314" name="Picture 2" descr="Barts and The London Trauma Centre, performance, surgeons"/>
          <p:cNvPicPr>
            <a:picLocks noChangeAspect="1" noChangeArrowheads="1"/>
          </p:cNvPicPr>
          <p:nvPr userDrawn="1"/>
        </p:nvPicPr>
        <p:blipFill>
          <a:blip r:embed="rId13" cstate="print"/>
          <a:srcRect/>
          <a:stretch>
            <a:fillRect/>
          </a:stretch>
        </p:blipFill>
        <p:spPr bwMode="auto">
          <a:xfrm>
            <a:off x="5257800" y="2"/>
            <a:ext cx="3886200" cy="786096"/>
          </a:xfrm>
          <a:prstGeom prst="rect">
            <a:avLst/>
          </a:prstGeom>
          <a:noFill/>
        </p:spPr>
      </p:pic>
      <p:pic>
        <p:nvPicPr>
          <p:cNvPr id="13316" name="Picture 4" descr="Trauma banner"/>
          <p:cNvPicPr>
            <a:picLocks noChangeAspect="1" noChangeArrowheads="1"/>
          </p:cNvPicPr>
          <p:nvPr userDrawn="1"/>
        </p:nvPicPr>
        <p:blipFill>
          <a:blip r:embed="rId14" cstate="print"/>
          <a:srcRect/>
          <a:stretch>
            <a:fillRect/>
          </a:stretch>
        </p:blipFill>
        <p:spPr bwMode="auto">
          <a:xfrm>
            <a:off x="0" y="0"/>
            <a:ext cx="3886200" cy="786097"/>
          </a:xfrm>
          <a:prstGeom prst="rect">
            <a:avLst/>
          </a:prstGeom>
          <a:noFill/>
        </p:spPr>
      </p:pic>
      <p:pic>
        <p:nvPicPr>
          <p:cNvPr id="13318" name="Picture 6" descr="Barts and The London Trauma centre - image of surgeons and patient on hospital trolley"/>
          <p:cNvPicPr>
            <a:picLocks noChangeAspect="1" noChangeArrowheads="1"/>
          </p:cNvPicPr>
          <p:nvPr userDrawn="1"/>
        </p:nvPicPr>
        <p:blipFill>
          <a:blip r:embed="rId15" cstate="print"/>
          <a:srcRect l="6317" r="54515"/>
          <a:stretch>
            <a:fillRect/>
          </a:stretch>
        </p:blipFill>
        <p:spPr bwMode="auto">
          <a:xfrm>
            <a:off x="3810000" y="1"/>
            <a:ext cx="1524000" cy="78706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lcosh.org/docs/d0500/d000543/66.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m/imgres?imgurl=http://www.indg.in/health/diseases/systemic_diseases/resolveUid/7e0fea3219ace2e77309523d6f1ed5c5&amp;imgrefurl=http://www.indg.in/health/diseases/systemic_diseases/eyes&amp;usg=__-eTuAinRZqCFtTJOoz7zmkB0Xj8=&amp;h=430&amp;w=369&amp;sz=164&amp;hl=en&amp;start=5&amp;um=1&amp;tbnid=16WqDoypSHS4dM:&amp;tbnh=126&amp;tbnw=108&amp;prev=/images?q=flush+eyes+with+water&amp;hl=en&amp;rls=com.microsoft:en-us:IE-SearchBox&amp;rlz=1I7SUNA&amp;sa=G&amp;um=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imgres?imgurl=http://www.csusm.edu/resources/images/Biohazard.gif&amp;imgrefurl=http://www.michaelsalamon.com/design/birth-of-the-biohazard-symbol/&amp;usg=__6c6L_3PoFFW1-s4pHkj0rn690Z4=&amp;h=601&amp;w=589&amp;sz=74&amp;hl=en&amp;start=99&amp;um=1&amp;tbnid=55miNojY9dY5oM:&amp;tbnh=135&amp;tbnw=132&amp;prev=/images?q=biohazard+symbols&amp;ndsp=21&amp;hl=en&amp;rls=com.microsoft:en-us:IE-SearchBox&amp;rlz=1I7SUNA&amp;sa=N&amp;start=84&amp;um=1"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images.google.com/imgres?imgurl=http://www.dave-cushman.net/bee/gif/safety/eyeprotection.gif&amp;imgrefurl=http://www.dave-cushman.net/bee/safetysymbols.html&amp;usg=__J7oDEwIWpWWNKCoy6uUBdW--uC8=&amp;h=179&amp;w=179&amp;sz=2&amp;hl=en&amp;start=168&amp;um=1&amp;tbnid=teGn6rLXA5yiQM:&amp;tbnh=101&amp;tbnw=101&amp;prev=/images?q=mask+and+eye+protection+symbol&amp;ndsp=21&amp;hl=en&amp;rls=com.microsoft:en-us:IE-SearchBox&amp;rlz=1I7SUNA&amp;sa=N&amp;start=147&amp;um=1" TargetMode="External"/><Relationship Id="rId5" Type="http://schemas.openxmlformats.org/officeDocument/2006/relationships/image" Target="../media/image23.jpe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imgres?imgurl=http://www.hms.harvard.edu/orsp/coms/images/B_hazard.gif&amp;imgrefurl=http://www.hms.harvard.edu/orsp/coms/Government/CambridgeRegulations.htm&amp;h=1395&amp;w=1448&amp;sz=16&amp;tbnid=XbBq7Nwt4TwLTM:&amp;tbnh=145&amp;tbnw=150&amp;prev=/images?q=biohazard+symbols&amp;usg=__RDOW_CSu8qEMa0KZScH6fSM6dJ4=&amp;ei=XsxVSpSYAsmktweo582-Ag&amp;sa=X&amp;oi=image_result&amp;resnum=2&amp;ct=imag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746375"/>
          </a:xfrm>
        </p:spPr>
        <p:txBody>
          <a:bodyPr>
            <a:normAutofit/>
          </a:bodyPr>
          <a:lstStyle/>
          <a:p>
            <a:r>
              <a:rPr lang="en-US" sz="5400" b="1" dirty="0">
                <a:effectLst>
                  <a:outerShdw blurRad="38100" dist="38100" dir="2700000" algn="tl">
                    <a:srgbClr val="000000">
                      <a:alpha val="43137"/>
                    </a:srgbClr>
                  </a:outerShdw>
                </a:effectLst>
              </a:rPr>
              <a:t>Environmental Safety</a:t>
            </a:r>
            <a:br>
              <a:rPr lang="en-US" sz="54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Equipment &amp; Solutions Safety</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Patient &amp; Resident Safety</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Personal Safety</a:t>
            </a:r>
          </a:p>
        </p:txBody>
      </p:sp>
      <p:sp>
        <p:nvSpPr>
          <p:cNvPr id="3" name="Subtitle 2"/>
          <p:cNvSpPr>
            <a:spLocks noGrp="1"/>
          </p:cNvSpPr>
          <p:nvPr>
            <p:ph type="subTitle" idx="1"/>
          </p:nvPr>
        </p:nvSpPr>
        <p:spPr>
          <a:xfrm>
            <a:off x="1371600" y="5181600"/>
            <a:ext cx="6400800" cy="1447800"/>
          </a:xfrm>
        </p:spPr>
        <p:txBody>
          <a:bodyPr>
            <a:normAutofit/>
          </a:bodyPr>
          <a:lstStyle/>
          <a:p>
            <a:pPr algn="l"/>
            <a:r>
              <a:rPr lang="en-US" dirty="0"/>
              <a:t>HS1</a:t>
            </a:r>
          </a:p>
          <a:p>
            <a:pPr algn="l"/>
            <a:r>
              <a:rPr lang="en-US" dirty="0"/>
              <a:t>DHO8 Chapter 14, </a:t>
            </a:r>
            <a:r>
              <a:rPr lang="en-US" dirty="0" err="1"/>
              <a:t>pg</a:t>
            </a:r>
            <a:r>
              <a:rPr lang="en-US" dirty="0"/>
              <a:t> 361</a:t>
            </a:r>
          </a:p>
          <a:p>
            <a:pPr algn="l"/>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and Solutions</a:t>
            </a:r>
          </a:p>
        </p:txBody>
      </p:sp>
      <p:sp>
        <p:nvSpPr>
          <p:cNvPr id="3" name="Content Placeholder 2"/>
          <p:cNvSpPr>
            <a:spLocks noGrp="1"/>
          </p:cNvSpPr>
          <p:nvPr>
            <p:ph idx="1"/>
          </p:nvPr>
        </p:nvSpPr>
        <p:spPr/>
        <p:txBody>
          <a:bodyPr/>
          <a:lstStyle/>
          <a:p>
            <a:r>
              <a:rPr lang="en-US" dirty="0"/>
              <a:t>Use lockout tags/devices following agency procedures.</a:t>
            </a:r>
          </a:p>
          <a:p>
            <a:r>
              <a:rPr lang="en-US" dirty="0"/>
              <a:t>DO NOT use frayed or damaged electrical cords, or a plug with a broken prong.</a:t>
            </a:r>
          </a:p>
          <a:p>
            <a:pPr>
              <a:buNone/>
            </a:pPr>
            <a:endParaRPr lang="en-US" dirty="0"/>
          </a:p>
        </p:txBody>
      </p:sp>
      <p:pic>
        <p:nvPicPr>
          <p:cNvPr id="17410" name="Picture 2" descr="http://www.childsafety.co.nz/images/Frayed_Cord-s.jpg"/>
          <p:cNvPicPr>
            <a:picLocks noChangeAspect="1" noChangeArrowheads="1"/>
          </p:cNvPicPr>
          <p:nvPr/>
        </p:nvPicPr>
        <p:blipFill>
          <a:blip r:embed="rId2" cstate="print"/>
          <a:srcRect/>
          <a:stretch>
            <a:fillRect/>
          </a:stretch>
        </p:blipFill>
        <p:spPr bwMode="auto">
          <a:xfrm>
            <a:off x="2057400" y="4572000"/>
            <a:ext cx="1544062" cy="1228725"/>
          </a:xfrm>
          <a:prstGeom prst="rect">
            <a:avLst/>
          </a:prstGeom>
          <a:noFill/>
        </p:spPr>
      </p:pic>
      <p:pic>
        <p:nvPicPr>
          <p:cNvPr id="17412" name="Picture 4" descr="See full size image">
            <a:hlinkClick r:id="rId3"/>
          </p:cNvPr>
          <p:cNvPicPr>
            <a:picLocks noChangeAspect="1" noChangeArrowheads="1"/>
          </p:cNvPicPr>
          <p:nvPr/>
        </p:nvPicPr>
        <p:blipFill>
          <a:blip r:embed="rId4" cstate="print"/>
          <a:srcRect/>
          <a:stretch>
            <a:fillRect/>
          </a:stretch>
        </p:blipFill>
        <p:spPr bwMode="auto">
          <a:xfrm>
            <a:off x="5029200" y="4419600"/>
            <a:ext cx="1524000" cy="1583376"/>
          </a:xfrm>
          <a:prstGeom prst="rect">
            <a:avLst/>
          </a:prstGeom>
          <a:noFill/>
        </p:spPr>
      </p:pic>
      <p:sp>
        <p:nvSpPr>
          <p:cNvPr id="6" name="Rectangle 5"/>
          <p:cNvSpPr/>
          <p:nvPr/>
        </p:nvSpPr>
        <p:spPr>
          <a:xfrm>
            <a:off x="2057400" y="4572000"/>
            <a:ext cx="207983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and Solutions</a:t>
            </a:r>
          </a:p>
        </p:txBody>
      </p:sp>
      <p:sp>
        <p:nvSpPr>
          <p:cNvPr id="3" name="Content Placeholder 2"/>
          <p:cNvSpPr>
            <a:spLocks noGrp="1"/>
          </p:cNvSpPr>
          <p:nvPr>
            <p:ph idx="1"/>
          </p:nvPr>
        </p:nvSpPr>
        <p:spPr>
          <a:xfrm>
            <a:off x="3352800" y="1905000"/>
            <a:ext cx="5334000" cy="4297363"/>
          </a:xfrm>
        </p:spPr>
        <p:txBody>
          <a:bodyPr/>
          <a:lstStyle/>
          <a:p>
            <a:r>
              <a:rPr lang="en-US" dirty="0"/>
              <a:t>DO NOT handle electrical equipment with wet hands or around water.</a:t>
            </a:r>
          </a:p>
          <a:p>
            <a:r>
              <a:rPr lang="en-US" dirty="0"/>
              <a:t>Store all equipment in its proper place.</a:t>
            </a:r>
          </a:p>
          <a:p>
            <a:r>
              <a:rPr lang="en-US" dirty="0"/>
              <a:t>Read Material Safety Data Sheets before using chemicals.</a:t>
            </a:r>
          </a:p>
        </p:txBody>
      </p:sp>
      <p:pic>
        <p:nvPicPr>
          <p:cNvPr id="16386" name="Picture 2" descr="http://www.hospital-equipment.co.uk/images/operating-theatre.jpg"/>
          <p:cNvPicPr>
            <a:picLocks noChangeAspect="1" noChangeArrowheads="1"/>
          </p:cNvPicPr>
          <p:nvPr/>
        </p:nvPicPr>
        <p:blipFill>
          <a:blip r:embed="rId2" cstate="print"/>
          <a:srcRect l="2941" t="3467" r="2941" b="6385"/>
          <a:stretch>
            <a:fillRect/>
          </a:stretch>
        </p:blipFill>
        <p:spPr bwMode="auto">
          <a:xfrm>
            <a:off x="533400" y="4114800"/>
            <a:ext cx="2344615" cy="1905000"/>
          </a:xfrm>
          <a:prstGeom prst="rect">
            <a:avLst/>
          </a:prstGeom>
          <a:noFill/>
          <a:ln>
            <a:solidFill>
              <a:srgbClr val="FF0000"/>
            </a:solidFill>
          </a:ln>
        </p:spPr>
      </p:pic>
      <p:pic>
        <p:nvPicPr>
          <p:cNvPr id="16388" name="Picture 4" descr="http://www.tork.co.uk/upload/11__Region_UK/2_Images/3_News_Events/Wet_Wipe_dry%20.jpg"/>
          <p:cNvPicPr>
            <a:picLocks noChangeAspect="1" noChangeArrowheads="1"/>
          </p:cNvPicPr>
          <p:nvPr/>
        </p:nvPicPr>
        <p:blipFill>
          <a:blip r:embed="rId3" cstate="print"/>
          <a:srcRect/>
          <a:stretch>
            <a:fillRect/>
          </a:stretch>
        </p:blipFill>
        <p:spPr bwMode="auto">
          <a:xfrm>
            <a:off x="533400" y="2209800"/>
            <a:ext cx="2345121" cy="1600200"/>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and Solutions</a:t>
            </a:r>
          </a:p>
        </p:txBody>
      </p:sp>
      <p:sp>
        <p:nvSpPr>
          <p:cNvPr id="3" name="Content Placeholder 2"/>
          <p:cNvSpPr>
            <a:spLocks noGrp="1"/>
          </p:cNvSpPr>
          <p:nvPr>
            <p:ph idx="1"/>
          </p:nvPr>
        </p:nvSpPr>
        <p:spPr>
          <a:xfrm>
            <a:off x="457200" y="1905000"/>
            <a:ext cx="5105400" cy="4297363"/>
          </a:xfrm>
        </p:spPr>
        <p:txBody>
          <a:bodyPr/>
          <a:lstStyle/>
          <a:p>
            <a:r>
              <a:rPr lang="en-US" dirty="0"/>
              <a:t>DO NOT use solutions in unlabeled bottles.</a:t>
            </a:r>
          </a:p>
          <a:p>
            <a:r>
              <a:rPr lang="en-US" dirty="0"/>
              <a:t>Read the label three times to assure you are using the correct solution.</a:t>
            </a:r>
          </a:p>
          <a:p>
            <a:r>
              <a:rPr lang="en-US" dirty="0"/>
              <a:t>DO NOT mix solutions unless done under proper supervision.</a:t>
            </a:r>
          </a:p>
        </p:txBody>
      </p:sp>
      <p:pic>
        <p:nvPicPr>
          <p:cNvPr id="15362" name="Picture 2" descr="http://barfblog.foodsafety.ksu.edu/uploads/image/read_label.jpg"/>
          <p:cNvPicPr>
            <a:picLocks noChangeAspect="1" noChangeArrowheads="1"/>
          </p:cNvPicPr>
          <p:nvPr/>
        </p:nvPicPr>
        <p:blipFill>
          <a:blip r:embed="rId2" cstate="print"/>
          <a:srcRect r="4000"/>
          <a:stretch>
            <a:fillRect/>
          </a:stretch>
        </p:blipFill>
        <p:spPr bwMode="auto">
          <a:xfrm>
            <a:off x="5638800" y="2514600"/>
            <a:ext cx="2743200" cy="2571750"/>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a:t>
            </a:r>
          </a:p>
        </p:txBody>
      </p:sp>
      <p:sp>
        <p:nvSpPr>
          <p:cNvPr id="3" name="Content Placeholder 2"/>
          <p:cNvSpPr>
            <a:spLocks noGrp="1"/>
          </p:cNvSpPr>
          <p:nvPr>
            <p:ph idx="1"/>
          </p:nvPr>
        </p:nvSpPr>
        <p:spPr>
          <a:xfrm>
            <a:off x="457200" y="1752600"/>
            <a:ext cx="5105400" cy="4724400"/>
          </a:xfrm>
        </p:spPr>
        <p:txBody>
          <a:bodyPr>
            <a:normAutofit lnSpcReduction="10000"/>
          </a:bodyPr>
          <a:lstStyle/>
          <a:p>
            <a:r>
              <a:rPr lang="en-US" dirty="0"/>
              <a:t>Use solutions only as directed on the label.</a:t>
            </a:r>
          </a:p>
          <a:p>
            <a:r>
              <a:rPr lang="en-US" dirty="0"/>
              <a:t>Follow manufacturers directions for storage of chemicals.</a:t>
            </a:r>
          </a:p>
          <a:p>
            <a:r>
              <a:rPr lang="en-US" dirty="0"/>
              <a:t>For breakage or spills, notify your supervisor immediately and follow disposal instructions on  the label or MSDS.</a:t>
            </a:r>
          </a:p>
        </p:txBody>
      </p:sp>
      <p:pic>
        <p:nvPicPr>
          <p:cNvPr id="14339" name="Picture 3"/>
          <p:cNvPicPr>
            <a:picLocks noChangeAspect="1" noChangeArrowheads="1"/>
          </p:cNvPicPr>
          <p:nvPr/>
        </p:nvPicPr>
        <p:blipFill>
          <a:blip r:embed="rId2" cstate="print"/>
          <a:srcRect l="33889" t="22444" r="32222" b="6444"/>
          <a:stretch>
            <a:fillRect/>
          </a:stretch>
        </p:blipFill>
        <p:spPr bwMode="auto">
          <a:xfrm>
            <a:off x="5272087" y="1905000"/>
            <a:ext cx="3079433" cy="40386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Implications of Hazardous Materials</a:t>
            </a:r>
          </a:p>
        </p:txBody>
      </p:sp>
      <p:sp>
        <p:nvSpPr>
          <p:cNvPr id="3" name="Content Placeholder 2"/>
          <p:cNvSpPr>
            <a:spLocks noGrp="1"/>
          </p:cNvSpPr>
          <p:nvPr>
            <p:ph idx="1"/>
          </p:nvPr>
        </p:nvSpPr>
        <p:spPr/>
        <p:txBody>
          <a:bodyPr/>
          <a:lstStyle/>
          <a:p>
            <a:r>
              <a:rPr lang="en-US" dirty="0"/>
              <a:t>Manufacturers must provide Material Safety Data Sheets (MSDS) for hazardous products.</a:t>
            </a:r>
          </a:p>
          <a:p>
            <a:r>
              <a:rPr lang="en-US" dirty="0"/>
              <a:t>The MSDS must provide:</a:t>
            </a:r>
          </a:p>
          <a:p>
            <a:pPr marL="971550" lvl="1" indent="-514350">
              <a:buFont typeface="+mj-lt"/>
              <a:buAutoNum type="arabicPeriod"/>
            </a:pPr>
            <a:r>
              <a:rPr lang="en-US" dirty="0"/>
              <a:t>Information about the chemical</a:t>
            </a:r>
          </a:p>
          <a:p>
            <a:pPr marL="971550" lvl="1" indent="-514350">
              <a:buFont typeface="+mj-lt"/>
              <a:buAutoNum type="arabicPeriod"/>
            </a:pPr>
            <a:r>
              <a:rPr lang="en-US" dirty="0"/>
              <a:t>Protection/precautions to be used</a:t>
            </a:r>
          </a:p>
          <a:p>
            <a:pPr marL="971550" lvl="1" indent="-514350">
              <a:buFont typeface="+mj-lt"/>
              <a:buAutoNum type="arabicPeriod"/>
            </a:pPr>
            <a:r>
              <a:rPr lang="en-US" dirty="0"/>
              <a:t>Instructions for safe use</a:t>
            </a:r>
          </a:p>
          <a:p>
            <a:pPr marL="971550" lvl="1" indent="-514350">
              <a:buFont typeface="+mj-lt"/>
              <a:buAutoNum type="arabicPeriod"/>
            </a:pPr>
            <a:r>
              <a:rPr lang="en-US" dirty="0"/>
              <a:t>Procedures for spills, cleanup and disposal</a:t>
            </a:r>
          </a:p>
          <a:p>
            <a:pPr marL="971550" lvl="1" indent="-514350">
              <a:buFont typeface="+mj-lt"/>
              <a:buAutoNum type="arabicPeriod"/>
            </a:pPr>
            <a:r>
              <a:rPr lang="en-US" dirty="0"/>
              <a:t>Emergency first aid if injury occurs</a:t>
            </a:r>
          </a:p>
          <a:p>
            <a:pPr marL="971550" lvl="1"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C303-0957-4C40-9148-231002E0E59F}"/>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61D12405-757E-4ADE-9F97-A2424027D81F}"/>
              </a:ext>
            </a:extLst>
          </p:cNvPr>
          <p:cNvSpPr>
            <a:spLocks noGrp="1"/>
          </p:cNvSpPr>
          <p:nvPr>
            <p:ph idx="1"/>
          </p:nvPr>
        </p:nvSpPr>
        <p:spPr>
          <a:xfrm>
            <a:off x="457200" y="1905000"/>
            <a:ext cx="8229600" cy="4724400"/>
          </a:xfrm>
        </p:spPr>
        <p:txBody>
          <a:bodyPr>
            <a:normAutofit/>
          </a:bodyPr>
          <a:lstStyle/>
          <a:p>
            <a:r>
              <a:rPr lang="en-US" dirty="0"/>
              <a:t>You should consult a Material Safety Data Sheet to get information about cleaning up what type of spill?</a:t>
            </a:r>
          </a:p>
          <a:p>
            <a:pPr marL="0" indent="0">
              <a:buNone/>
            </a:pPr>
            <a:endParaRPr lang="en-US" dirty="0"/>
          </a:p>
          <a:p>
            <a:pPr marL="0" indent="0">
              <a:buNone/>
            </a:pPr>
            <a:r>
              <a:rPr lang="en-US" dirty="0"/>
              <a:t>A.  Blood</a:t>
            </a:r>
          </a:p>
          <a:p>
            <a:pPr marL="0" indent="0">
              <a:buNone/>
            </a:pPr>
            <a:r>
              <a:rPr lang="en-US" dirty="0"/>
              <a:t>B.  Chemical</a:t>
            </a:r>
          </a:p>
          <a:p>
            <a:pPr marL="0" indent="0">
              <a:buNone/>
            </a:pPr>
            <a:r>
              <a:rPr lang="en-US" dirty="0"/>
              <a:t>C.  Food</a:t>
            </a:r>
          </a:p>
          <a:p>
            <a:pPr marL="0" indent="0">
              <a:buNone/>
            </a:pPr>
            <a:r>
              <a:rPr lang="en-US" dirty="0"/>
              <a:t>D.  Bottle of pills</a:t>
            </a:r>
          </a:p>
          <a:p>
            <a:endParaRPr lang="en-US" dirty="0"/>
          </a:p>
        </p:txBody>
      </p:sp>
    </p:spTree>
    <p:extLst>
      <p:ext uri="{BB962C8B-B14F-4D97-AF65-F5344CB8AC3E}">
        <p14:creationId xmlns:p14="http://schemas.microsoft.com/office/powerpoint/2010/main" val="434985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B87A-54A8-4721-9B93-463C08A50126}"/>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FD8E5750-9E73-402C-9970-5C9C987FE246}"/>
              </a:ext>
            </a:extLst>
          </p:cNvPr>
          <p:cNvSpPr>
            <a:spLocks noGrp="1"/>
          </p:cNvSpPr>
          <p:nvPr>
            <p:ph idx="1"/>
          </p:nvPr>
        </p:nvSpPr>
        <p:spPr>
          <a:xfrm>
            <a:off x="457200" y="1905000"/>
            <a:ext cx="8229600" cy="4800600"/>
          </a:xfrm>
        </p:spPr>
        <p:txBody>
          <a:bodyPr>
            <a:normAutofit lnSpcReduction="10000"/>
          </a:bodyPr>
          <a:lstStyle/>
          <a:p>
            <a:r>
              <a:rPr lang="en-US" dirty="0"/>
              <a:t>A computer in the medical records section of the hospital has a frayed cord.  What should the office manager do?</a:t>
            </a:r>
          </a:p>
          <a:p>
            <a:pPr marL="0" indent="0">
              <a:buNone/>
            </a:pPr>
            <a:endParaRPr lang="en-US" dirty="0"/>
          </a:p>
          <a:p>
            <a:pPr marL="0" indent="0">
              <a:buNone/>
            </a:pPr>
            <a:r>
              <a:rPr lang="en-US" dirty="0"/>
              <a:t>A.  Replace the cord with a new one.</a:t>
            </a:r>
          </a:p>
          <a:p>
            <a:pPr marL="0" indent="0">
              <a:buNone/>
            </a:pPr>
            <a:r>
              <a:rPr lang="en-US" dirty="0"/>
              <a:t>B.  Wrap the cord with electrical tape.</a:t>
            </a:r>
          </a:p>
          <a:p>
            <a:pPr marL="0" indent="0">
              <a:buNone/>
            </a:pPr>
            <a:r>
              <a:rPr lang="en-US" dirty="0"/>
              <a:t>C.  Report the damage to the manufacturer.</a:t>
            </a:r>
          </a:p>
          <a:p>
            <a:pPr marL="0" indent="0">
              <a:buNone/>
            </a:pPr>
            <a:r>
              <a:rPr lang="en-US" dirty="0"/>
              <a:t>D.  Report the damage to the hospital administrator.</a:t>
            </a:r>
          </a:p>
          <a:p>
            <a:endParaRPr lang="en-US" dirty="0"/>
          </a:p>
        </p:txBody>
      </p:sp>
    </p:spTree>
    <p:extLst>
      <p:ext uri="{BB962C8B-B14F-4D97-AF65-F5344CB8AC3E}">
        <p14:creationId xmlns:p14="http://schemas.microsoft.com/office/powerpoint/2010/main" val="2538080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and Resident Safety</a:t>
            </a:r>
          </a:p>
        </p:txBody>
      </p:sp>
      <p:sp>
        <p:nvSpPr>
          <p:cNvPr id="3" name="Content Placeholder 2"/>
          <p:cNvSpPr>
            <a:spLocks noGrp="1"/>
          </p:cNvSpPr>
          <p:nvPr>
            <p:ph idx="1"/>
          </p:nvPr>
        </p:nvSpPr>
        <p:spPr/>
        <p:txBody>
          <a:bodyPr/>
          <a:lstStyle/>
          <a:p>
            <a:r>
              <a:rPr lang="en-US" dirty="0"/>
              <a:t>DO NOT perform procedures unless instructed to do so.</a:t>
            </a:r>
          </a:p>
          <a:p>
            <a:endParaRPr lang="en-US" dirty="0"/>
          </a:p>
          <a:p>
            <a:endParaRPr lang="en-US" dirty="0"/>
          </a:p>
          <a:p>
            <a:endParaRPr lang="en-US" dirty="0"/>
          </a:p>
          <a:p>
            <a:r>
              <a:rPr lang="en-US" dirty="0"/>
              <a:t>Use only correct and approved methods, never shortcuts.</a:t>
            </a:r>
          </a:p>
          <a:p>
            <a:pPr>
              <a:buNone/>
            </a:pPr>
            <a:endParaRPr lang="en-US" dirty="0"/>
          </a:p>
        </p:txBody>
      </p:sp>
      <p:pic>
        <p:nvPicPr>
          <p:cNvPr id="14337" name="Picture 1"/>
          <p:cNvPicPr>
            <a:picLocks noChangeAspect="1" noChangeArrowheads="1"/>
          </p:cNvPicPr>
          <p:nvPr/>
        </p:nvPicPr>
        <p:blipFill>
          <a:blip r:embed="rId2" cstate="print"/>
          <a:srcRect l="36667" t="24000" r="35000" b="50222"/>
          <a:stretch>
            <a:fillRect/>
          </a:stretch>
        </p:blipFill>
        <p:spPr bwMode="auto">
          <a:xfrm>
            <a:off x="2743200" y="2667000"/>
            <a:ext cx="3429000" cy="1949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and Resident Safety</a:t>
            </a:r>
          </a:p>
        </p:txBody>
      </p:sp>
      <p:sp>
        <p:nvSpPr>
          <p:cNvPr id="3" name="Content Placeholder 2"/>
          <p:cNvSpPr>
            <a:spLocks noGrp="1"/>
          </p:cNvSpPr>
          <p:nvPr>
            <p:ph idx="1"/>
          </p:nvPr>
        </p:nvSpPr>
        <p:spPr/>
        <p:txBody>
          <a:bodyPr/>
          <a:lstStyle/>
          <a:p>
            <a:r>
              <a:rPr lang="en-US" dirty="0"/>
              <a:t>Provide patient privacy:</a:t>
            </a:r>
          </a:p>
          <a:p>
            <a:pPr marL="971550" lvl="1" indent="-514350">
              <a:buFont typeface="+mj-lt"/>
              <a:buAutoNum type="arabicPeriod"/>
            </a:pPr>
            <a:r>
              <a:rPr lang="en-US" dirty="0"/>
              <a:t>Knock before entering the room.</a:t>
            </a:r>
          </a:p>
          <a:p>
            <a:pPr marL="971550" lvl="1" indent="-514350">
              <a:buFont typeface="+mj-lt"/>
              <a:buAutoNum type="arabicPeriod"/>
            </a:pPr>
            <a:r>
              <a:rPr lang="en-US" dirty="0"/>
              <a:t>Speak to the patient and identify yourself.</a:t>
            </a:r>
          </a:p>
          <a:p>
            <a:pPr marL="971550" lvl="1" indent="-514350">
              <a:buFont typeface="+mj-lt"/>
              <a:buAutoNum type="arabicPeriod"/>
            </a:pPr>
            <a:r>
              <a:rPr lang="en-US" dirty="0"/>
              <a:t>Ask for permission to go around a privacy curtain.</a:t>
            </a:r>
          </a:p>
          <a:p>
            <a:pPr marL="971550" lvl="1" indent="-514350">
              <a:buFont typeface="+mj-lt"/>
              <a:buAutoNum type="arabicPeriod"/>
            </a:pPr>
            <a:r>
              <a:rPr lang="en-US" dirty="0"/>
              <a:t>Provide privacy before beginning a procedure.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and Resident Safety</a:t>
            </a:r>
          </a:p>
        </p:txBody>
      </p:sp>
      <p:sp>
        <p:nvSpPr>
          <p:cNvPr id="3" name="Content Placeholder 2"/>
          <p:cNvSpPr>
            <a:spLocks noGrp="1"/>
          </p:cNvSpPr>
          <p:nvPr>
            <p:ph idx="1"/>
          </p:nvPr>
        </p:nvSpPr>
        <p:spPr/>
        <p:txBody>
          <a:bodyPr/>
          <a:lstStyle/>
          <a:p>
            <a:r>
              <a:rPr lang="en-US" dirty="0"/>
              <a:t>Identify the patient.</a:t>
            </a:r>
          </a:p>
          <a:p>
            <a:pPr marL="971550" lvl="1" indent="-514350">
              <a:buFont typeface="+mj-lt"/>
              <a:buAutoNum type="arabicPeriod"/>
            </a:pPr>
            <a:r>
              <a:rPr lang="en-US" dirty="0"/>
              <a:t>Check the ID band.</a:t>
            </a:r>
          </a:p>
          <a:p>
            <a:pPr marL="971550" lvl="1" indent="-514350">
              <a:buFont typeface="+mj-lt"/>
              <a:buAutoNum type="arabicPeriod"/>
            </a:pPr>
            <a:r>
              <a:rPr lang="en-US" dirty="0"/>
              <a:t>Ask the patient to state his or her name.</a:t>
            </a:r>
          </a:p>
          <a:p>
            <a:pPr marL="971550" lvl="1" indent="-514350">
              <a:buFont typeface="+mj-lt"/>
              <a:buAutoNum type="arabicPeriod"/>
            </a:pPr>
            <a:r>
              <a:rPr lang="en-US" dirty="0"/>
              <a:t>Address the patient by his or her name at least twice.</a:t>
            </a:r>
          </a:p>
          <a:p>
            <a:r>
              <a:rPr lang="en-US" dirty="0"/>
              <a:t>Explain what you are going to do.</a:t>
            </a:r>
          </a:p>
          <a:p>
            <a:r>
              <a:rPr lang="en-US" dirty="0"/>
              <a:t>Never perform a procedure if the patient refuses.</a:t>
            </a:r>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hanford.gov/amh/images.cfm/Ergono.jpg"/>
          <p:cNvPicPr>
            <a:picLocks noChangeAspect="1" noChangeArrowheads="1"/>
          </p:cNvPicPr>
          <p:nvPr/>
        </p:nvPicPr>
        <p:blipFill>
          <a:blip r:embed="rId2" cstate="print"/>
          <a:srcRect/>
          <a:stretch>
            <a:fillRect/>
          </a:stretch>
        </p:blipFill>
        <p:spPr bwMode="auto">
          <a:xfrm>
            <a:off x="228600" y="2209800"/>
            <a:ext cx="3948723" cy="3276600"/>
          </a:xfrm>
          <a:prstGeom prst="rect">
            <a:avLst/>
          </a:prstGeom>
          <a:noFill/>
        </p:spPr>
      </p:pic>
      <p:sp>
        <p:nvSpPr>
          <p:cNvPr id="2" name="Title 1"/>
          <p:cNvSpPr>
            <a:spLocks noGrp="1"/>
          </p:cNvSpPr>
          <p:nvPr>
            <p:ph type="title"/>
          </p:nvPr>
        </p:nvSpPr>
        <p:spPr>
          <a:xfrm>
            <a:off x="457200" y="838200"/>
            <a:ext cx="8229600" cy="1371600"/>
          </a:xfrm>
        </p:spPr>
        <p:txBody>
          <a:bodyPr>
            <a:normAutofit/>
          </a:bodyPr>
          <a:lstStyle/>
          <a:p>
            <a:r>
              <a:rPr lang="en-US" dirty="0"/>
              <a:t>Ergonomics</a:t>
            </a:r>
            <a:br>
              <a:rPr lang="en-US" dirty="0"/>
            </a:br>
            <a:r>
              <a:rPr lang="en-US" sz="3100" dirty="0"/>
              <a:t>Review from Friday</a:t>
            </a:r>
          </a:p>
        </p:txBody>
      </p:sp>
      <p:sp>
        <p:nvSpPr>
          <p:cNvPr id="3" name="Content Placeholder 2"/>
          <p:cNvSpPr>
            <a:spLocks noGrp="1"/>
          </p:cNvSpPr>
          <p:nvPr>
            <p:ph idx="1"/>
          </p:nvPr>
        </p:nvSpPr>
        <p:spPr>
          <a:xfrm>
            <a:off x="3657600" y="2362200"/>
            <a:ext cx="5029200" cy="4267200"/>
          </a:xfrm>
        </p:spPr>
        <p:txBody>
          <a:bodyPr/>
          <a:lstStyle/>
          <a:p>
            <a:r>
              <a:rPr lang="en-US" dirty="0"/>
              <a:t>Promotes personal safety in the workplace.</a:t>
            </a:r>
          </a:p>
          <a:p>
            <a:r>
              <a:rPr lang="en-US" dirty="0"/>
              <a:t>Includes the correct placement and use of furniture and equipment.</a:t>
            </a:r>
          </a:p>
          <a:p>
            <a:r>
              <a:rPr lang="en-US" dirty="0"/>
              <a:t>Encourages workers to avoid repetitive motions.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and Resident Safety</a:t>
            </a:r>
          </a:p>
        </p:txBody>
      </p:sp>
      <p:sp>
        <p:nvSpPr>
          <p:cNvPr id="3" name="Content Placeholder 2"/>
          <p:cNvSpPr>
            <a:spLocks noGrp="1"/>
          </p:cNvSpPr>
          <p:nvPr>
            <p:ph idx="1"/>
          </p:nvPr>
        </p:nvSpPr>
        <p:spPr>
          <a:xfrm>
            <a:off x="457200" y="1828800"/>
            <a:ext cx="8229600" cy="4373563"/>
          </a:xfrm>
        </p:spPr>
        <p:txBody>
          <a:bodyPr/>
          <a:lstStyle/>
          <a:p>
            <a:r>
              <a:rPr lang="en-US" dirty="0"/>
              <a:t>Be alert to the patient’s condition at all times, and report any changes.</a:t>
            </a:r>
          </a:p>
          <a:p>
            <a:r>
              <a:rPr lang="en-US" dirty="0"/>
              <a:t>Be alert to environmental safety hazards.</a:t>
            </a:r>
          </a:p>
          <a:p>
            <a:r>
              <a:rPr lang="en-US" dirty="0"/>
              <a:t>Before leaving a patient, be sure:</a:t>
            </a:r>
          </a:p>
          <a:p>
            <a:pPr marL="971550" lvl="1" indent="-514350">
              <a:buFont typeface="+mj-lt"/>
              <a:buAutoNum type="arabicPeriod"/>
            </a:pPr>
            <a:r>
              <a:rPr lang="en-US" dirty="0"/>
              <a:t>The bed is at its lowest level, wheels locked.</a:t>
            </a:r>
          </a:p>
          <a:p>
            <a:pPr marL="971550" lvl="1" indent="-514350">
              <a:buFont typeface="+mj-lt"/>
              <a:buAutoNum type="arabicPeriod"/>
            </a:pPr>
            <a:r>
              <a:rPr lang="en-US" dirty="0"/>
              <a:t>The call bell is within reach.</a:t>
            </a:r>
          </a:p>
          <a:p>
            <a:pPr marL="971550" lvl="1" indent="-514350">
              <a:buFont typeface="+mj-lt"/>
              <a:buAutoNum type="arabicPeriod"/>
            </a:pPr>
            <a:r>
              <a:rPr lang="en-US" dirty="0"/>
              <a:t>Supplies are within easy reach.</a:t>
            </a:r>
          </a:p>
          <a:p>
            <a:pPr marL="971550" lvl="1" indent="-514350">
              <a:buFont typeface="+mj-lt"/>
              <a:buAutoNum type="arabicPeriod"/>
            </a:pPr>
            <a:r>
              <a:rPr lang="en-US" dirty="0"/>
              <a:t>To leave the area neat and clean.</a:t>
            </a:r>
          </a:p>
          <a:p>
            <a:pPr marL="971550" lvl="1" indent="-514350">
              <a:buFont typeface="+mj-lt"/>
              <a:buAutoNum type="arabicPeriod"/>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BF4D-0D47-44DE-9B15-86EF55115426}"/>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3B73B2C2-A28B-4035-B491-7B9F41CF2533}"/>
              </a:ext>
            </a:extLst>
          </p:cNvPr>
          <p:cNvSpPr>
            <a:spLocks noGrp="1"/>
          </p:cNvSpPr>
          <p:nvPr>
            <p:ph idx="1"/>
          </p:nvPr>
        </p:nvSpPr>
        <p:spPr>
          <a:xfrm>
            <a:off x="457200" y="1905000"/>
            <a:ext cx="8229600" cy="4800600"/>
          </a:xfrm>
        </p:spPr>
        <p:txBody>
          <a:bodyPr>
            <a:normAutofit fontScale="92500" lnSpcReduction="20000"/>
          </a:bodyPr>
          <a:lstStyle/>
          <a:p>
            <a:r>
              <a:rPr lang="en-US" dirty="0"/>
              <a:t>You are a medical assistant in an office practice and have been asked to get Mrs. James in room 6 to sign a consent form.  What should you do FIRST?</a:t>
            </a:r>
          </a:p>
          <a:p>
            <a:pPr marL="0" indent="0">
              <a:buNone/>
            </a:pPr>
            <a:endParaRPr lang="en-US" dirty="0"/>
          </a:p>
          <a:p>
            <a:pPr marL="0" indent="0">
              <a:buNone/>
            </a:pPr>
            <a:r>
              <a:rPr lang="en-US" dirty="0"/>
              <a:t>A.  As Mrs. James to spell her full name for you.</a:t>
            </a:r>
          </a:p>
          <a:p>
            <a:pPr marL="0" indent="0">
              <a:buNone/>
            </a:pPr>
            <a:r>
              <a:rPr lang="en-US" dirty="0"/>
              <a:t>B.  Explain the procedure needing consent before you ask her to sign the form.</a:t>
            </a:r>
          </a:p>
          <a:p>
            <a:pPr marL="0" indent="0">
              <a:buNone/>
            </a:pPr>
            <a:r>
              <a:rPr lang="en-US" dirty="0"/>
              <a:t>C.  Knock on the door before entering the room.</a:t>
            </a:r>
          </a:p>
          <a:p>
            <a:pPr marL="0" indent="0">
              <a:buNone/>
            </a:pPr>
            <a:r>
              <a:rPr lang="en-US" dirty="0"/>
              <a:t>D.  Read the history and physical on Mrs. James’ chart.</a:t>
            </a:r>
          </a:p>
        </p:txBody>
      </p:sp>
    </p:spTree>
    <p:extLst>
      <p:ext uri="{BB962C8B-B14F-4D97-AF65-F5344CB8AC3E}">
        <p14:creationId xmlns:p14="http://schemas.microsoft.com/office/powerpoint/2010/main" val="777744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64EC-3C2F-4ED3-B68F-D4252BEA0DD9}"/>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F3951E0B-71BF-45A5-823F-1608DC8E551A}"/>
              </a:ext>
            </a:extLst>
          </p:cNvPr>
          <p:cNvSpPr>
            <a:spLocks noGrp="1"/>
          </p:cNvSpPr>
          <p:nvPr>
            <p:ph idx="1"/>
          </p:nvPr>
        </p:nvSpPr>
        <p:spPr>
          <a:xfrm>
            <a:off x="457200" y="1905000"/>
            <a:ext cx="8229600" cy="4800600"/>
          </a:xfrm>
        </p:spPr>
        <p:txBody>
          <a:bodyPr>
            <a:normAutofit fontScale="92500" lnSpcReduction="20000"/>
          </a:bodyPr>
          <a:lstStyle/>
          <a:p>
            <a:r>
              <a:rPr lang="en-US" dirty="0"/>
              <a:t>After caring for a resident in a nursing home, before leaving the room the healthcare worker should:</a:t>
            </a:r>
          </a:p>
          <a:p>
            <a:pPr marL="0" indent="0">
              <a:buNone/>
            </a:pPr>
            <a:endParaRPr lang="en-US" dirty="0"/>
          </a:p>
          <a:p>
            <a:pPr marL="0" indent="0">
              <a:buNone/>
            </a:pPr>
            <a:r>
              <a:rPr lang="en-US" dirty="0"/>
              <a:t>A.  Check to be sure the bed is in its highest position.</a:t>
            </a:r>
          </a:p>
          <a:p>
            <a:pPr marL="0" indent="0">
              <a:buNone/>
            </a:pPr>
            <a:r>
              <a:rPr lang="en-US" dirty="0"/>
              <a:t>B.  Be sure the wheels on the bed are not locked.</a:t>
            </a:r>
          </a:p>
          <a:p>
            <a:pPr marL="0" indent="0">
              <a:buNone/>
            </a:pPr>
            <a:r>
              <a:rPr lang="en-US" dirty="0"/>
              <a:t>C.  Pull the privacy curtains and place the call bell on the bedside table.</a:t>
            </a:r>
          </a:p>
          <a:p>
            <a:pPr marL="0" indent="0">
              <a:buNone/>
            </a:pPr>
            <a:r>
              <a:rPr lang="en-US" dirty="0"/>
              <a:t>D.  Put the client’s phone, tissues and glasses within easy reach.</a:t>
            </a:r>
          </a:p>
          <a:p>
            <a:endParaRPr lang="en-US" dirty="0"/>
          </a:p>
        </p:txBody>
      </p:sp>
    </p:spTree>
    <p:extLst>
      <p:ext uri="{BB962C8B-B14F-4D97-AF65-F5344CB8AC3E}">
        <p14:creationId xmlns:p14="http://schemas.microsoft.com/office/powerpoint/2010/main" val="1270053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AB33-3C76-445F-9B10-C96CDD890C3B}"/>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604153BF-0F3E-4C2B-B896-2F45FF84CA25}"/>
              </a:ext>
            </a:extLst>
          </p:cNvPr>
          <p:cNvSpPr>
            <a:spLocks noGrp="1"/>
          </p:cNvSpPr>
          <p:nvPr>
            <p:ph idx="1"/>
          </p:nvPr>
        </p:nvSpPr>
        <p:spPr>
          <a:xfrm>
            <a:off x="457200" y="1905000"/>
            <a:ext cx="8229600" cy="4800600"/>
          </a:xfrm>
        </p:spPr>
        <p:txBody>
          <a:bodyPr>
            <a:normAutofit fontScale="85000" lnSpcReduction="20000"/>
          </a:bodyPr>
          <a:lstStyle/>
          <a:p>
            <a:r>
              <a:rPr lang="en-US" dirty="0"/>
              <a:t>You are working in a nursing home and have been asked to take Mr. Arnold to recreational therapy in a wheelchair.  When you arrive in the room, Mr. Arnold refuses to go.  What should you do?</a:t>
            </a:r>
          </a:p>
          <a:p>
            <a:pPr marL="0" indent="0">
              <a:buNone/>
            </a:pPr>
            <a:endParaRPr lang="en-US" dirty="0"/>
          </a:p>
          <a:p>
            <a:pPr marL="0" indent="0">
              <a:buNone/>
            </a:pPr>
            <a:r>
              <a:rPr lang="en-US" dirty="0"/>
              <a:t>A.  Gently guide Mr. Arnold to sit in the wheelchair.</a:t>
            </a:r>
          </a:p>
          <a:p>
            <a:pPr marL="0" indent="0">
              <a:buNone/>
            </a:pPr>
            <a:r>
              <a:rPr lang="en-US" dirty="0"/>
              <a:t>B.  Explain to Mr. Arnold that if he does not do as you ask, he will never get better.</a:t>
            </a:r>
          </a:p>
          <a:p>
            <a:pPr marL="0" indent="0">
              <a:buNone/>
            </a:pPr>
            <a:r>
              <a:rPr lang="en-US" dirty="0"/>
              <a:t>C.  Ask why and then report Mr. Arnold’s refusal to your supervisor.</a:t>
            </a:r>
          </a:p>
          <a:p>
            <a:pPr marL="0" indent="0">
              <a:buNone/>
            </a:pPr>
            <a:r>
              <a:rPr lang="en-US" dirty="0"/>
              <a:t>D.  Have Mr. Arnold sign an “Against Medical Advice” refusal form.</a:t>
            </a:r>
          </a:p>
          <a:p>
            <a:endParaRPr lang="en-US" dirty="0"/>
          </a:p>
        </p:txBody>
      </p:sp>
    </p:spTree>
    <p:extLst>
      <p:ext uri="{BB962C8B-B14F-4D97-AF65-F5344CB8AC3E}">
        <p14:creationId xmlns:p14="http://schemas.microsoft.com/office/powerpoint/2010/main" val="4055572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Safety</a:t>
            </a:r>
          </a:p>
        </p:txBody>
      </p:sp>
      <p:sp>
        <p:nvSpPr>
          <p:cNvPr id="3" name="Content Placeholder 2"/>
          <p:cNvSpPr>
            <a:spLocks noGrp="1"/>
          </p:cNvSpPr>
          <p:nvPr>
            <p:ph idx="1"/>
          </p:nvPr>
        </p:nvSpPr>
        <p:spPr/>
        <p:txBody>
          <a:bodyPr/>
          <a:lstStyle/>
          <a:p>
            <a:r>
              <a:rPr lang="en-US" dirty="0"/>
              <a:t>Protect yourself and others from injury.</a:t>
            </a:r>
          </a:p>
          <a:p>
            <a:r>
              <a:rPr lang="en-US" dirty="0"/>
              <a:t>Use correct body mechanics.</a:t>
            </a:r>
          </a:p>
          <a:p>
            <a:r>
              <a:rPr lang="en-US" dirty="0"/>
              <a:t>Wear the required uniform.</a:t>
            </a:r>
          </a:p>
          <a:p>
            <a:r>
              <a:rPr lang="en-US" dirty="0"/>
              <a:t>Walk – DO NOT run!</a:t>
            </a:r>
          </a:p>
        </p:txBody>
      </p:sp>
      <p:pic>
        <p:nvPicPr>
          <p:cNvPr id="10242" name="Picture 2" descr="http://www.australiasigns.com.au/gal/safetygal/thumbs/lrg-84-gr-walk-dont-run.jpg"/>
          <p:cNvPicPr>
            <a:picLocks noChangeAspect="1" noChangeArrowheads="1"/>
          </p:cNvPicPr>
          <p:nvPr/>
        </p:nvPicPr>
        <p:blipFill>
          <a:blip r:embed="rId2" cstate="print"/>
          <a:srcRect l="4051" t="5246" r="4810" b="8197"/>
          <a:stretch>
            <a:fillRect/>
          </a:stretch>
        </p:blipFill>
        <p:spPr bwMode="auto">
          <a:xfrm>
            <a:off x="1676400" y="4495800"/>
            <a:ext cx="2286000" cy="1676400"/>
          </a:xfrm>
          <a:prstGeom prst="rect">
            <a:avLst/>
          </a:prstGeom>
          <a:noFill/>
        </p:spPr>
      </p:pic>
      <p:pic>
        <p:nvPicPr>
          <p:cNvPr id="10244" name="Picture 4" descr="http://healthandfitness101.com/wp-content/uploads/2008/05/lifting-pic.jpg"/>
          <p:cNvPicPr>
            <a:picLocks noChangeAspect="1" noChangeArrowheads="1"/>
          </p:cNvPicPr>
          <p:nvPr/>
        </p:nvPicPr>
        <p:blipFill>
          <a:blip r:embed="rId3" cstate="print"/>
          <a:srcRect b="3572"/>
          <a:stretch>
            <a:fillRect/>
          </a:stretch>
        </p:blipFill>
        <p:spPr bwMode="auto">
          <a:xfrm>
            <a:off x="5029200" y="3733800"/>
            <a:ext cx="327152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Safety</a:t>
            </a:r>
          </a:p>
        </p:txBody>
      </p:sp>
      <p:sp>
        <p:nvSpPr>
          <p:cNvPr id="3" name="Content Placeholder 2"/>
          <p:cNvSpPr>
            <a:spLocks noGrp="1"/>
          </p:cNvSpPr>
          <p:nvPr>
            <p:ph idx="1"/>
          </p:nvPr>
        </p:nvSpPr>
        <p:spPr>
          <a:xfrm>
            <a:off x="457200" y="1905000"/>
            <a:ext cx="5867400" cy="4297363"/>
          </a:xfrm>
        </p:spPr>
        <p:txBody>
          <a:bodyPr/>
          <a:lstStyle/>
          <a:p>
            <a:r>
              <a:rPr lang="en-US" dirty="0"/>
              <a:t>Immediately report personal injury to your supervisor.</a:t>
            </a:r>
          </a:p>
          <a:p>
            <a:r>
              <a:rPr lang="en-US" dirty="0"/>
              <a:t>Report unsafe situations to  your supervisor.</a:t>
            </a:r>
          </a:p>
          <a:p>
            <a:r>
              <a:rPr lang="en-US" dirty="0"/>
              <a:t>Keep areas clean and neat    with everything in the       proper place.</a:t>
            </a:r>
          </a:p>
          <a:p>
            <a:r>
              <a:rPr lang="en-US" dirty="0"/>
              <a:t>Wash hands frequently.</a:t>
            </a:r>
          </a:p>
        </p:txBody>
      </p:sp>
      <p:pic>
        <p:nvPicPr>
          <p:cNvPr id="7169" name="Picture 1"/>
          <p:cNvPicPr>
            <a:picLocks noChangeAspect="1" noChangeArrowheads="1"/>
          </p:cNvPicPr>
          <p:nvPr/>
        </p:nvPicPr>
        <p:blipFill>
          <a:blip r:embed="rId2" cstate="print"/>
          <a:srcRect l="36667" t="57778" r="44444" b="12889"/>
          <a:stretch>
            <a:fillRect/>
          </a:stretch>
        </p:blipFill>
        <p:spPr bwMode="auto">
          <a:xfrm>
            <a:off x="5715000" y="2819400"/>
            <a:ext cx="2743200" cy="2662518"/>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Safety</a:t>
            </a:r>
          </a:p>
        </p:txBody>
      </p:sp>
      <p:sp>
        <p:nvSpPr>
          <p:cNvPr id="3" name="Content Placeholder 2"/>
          <p:cNvSpPr>
            <a:spLocks noGrp="1"/>
          </p:cNvSpPr>
          <p:nvPr>
            <p:ph idx="1"/>
          </p:nvPr>
        </p:nvSpPr>
        <p:spPr/>
        <p:txBody>
          <a:bodyPr/>
          <a:lstStyle/>
          <a:p>
            <a:r>
              <a:rPr lang="en-US" dirty="0"/>
              <a:t>Keep hands away from face, eyes and mouth.</a:t>
            </a:r>
          </a:p>
          <a:p>
            <a:r>
              <a:rPr lang="en-US" dirty="0"/>
              <a:t>Dry hands before touching equipment.</a:t>
            </a:r>
          </a:p>
          <a:p>
            <a:r>
              <a:rPr lang="en-US" dirty="0"/>
              <a:t>Use safety glasses when needed.</a:t>
            </a:r>
          </a:p>
        </p:txBody>
      </p:sp>
      <p:pic>
        <p:nvPicPr>
          <p:cNvPr id="6146" name="Picture 2"/>
          <p:cNvPicPr>
            <a:picLocks noChangeAspect="1" noChangeArrowheads="1"/>
          </p:cNvPicPr>
          <p:nvPr/>
        </p:nvPicPr>
        <p:blipFill>
          <a:blip r:embed="rId2" cstate="print"/>
          <a:srcRect l="36667" t="45556" r="35555" b="27778"/>
          <a:stretch>
            <a:fillRect/>
          </a:stretch>
        </p:blipFill>
        <p:spPr bwMode="auto">
          <a:xfrm>
            <a:off x="2514600" y="3962400"/>
            <a:ext cx="3810000" cy="2286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Safety</a:t>
            </a:r>
          </a:p>
        </p:txBody>
      </p:sp>
      <p:sp>
        <p:nvSpPr>
          <p:cNvPr id="3" name="Content Placeholder 2"/>
          <p:cNvSpPr>
            <a:spLocks noGrp="1"/>
          </p:cNvSpPr>
          <p:nvPr>
            <p:ph idx="1"/>
          </p:nvPr>
        </p:nvSpPr>
        <p:spPr/>
        <p:txBody>
          <a:bodyPr/>
          <a:lstStyle/>
          <a:p>
            <a:r>
              <a:rPr lang="en-US" dirty="0"/>
              <a:t>Avoid horseplay and practical jokes.</a:t>
            </a:r>
          </a:p>
          <a:p>
            <a:r>
              <a:rPr lang="en-US" dirty="0"/>
              <a:t>If solutions get in your eyes, 		          flush with water and inform                          your supervisor.</a:t>
            </a:r>
          </a:p>
          <a:p>
            <a:r>
              <a:rPr lang="en-US" dirty="0"/>
              <a:t>If a particle gets in your eye – inform your supervisor and DON’T rub it or try to remove the particle.</a:t>
            </a:r>
          </a:p>
        </p:txBody>
      </p:sp>
      <p:pic>
        <p:nvPicPr>
          <p:cNvPr id="5122" name="Picture 2" descr="http://tbn2.google.com/images?q=tbn:16WqDoypSHS4dM:http://www.indg.in/health/diseases/systemic_diseases/resolveUid/7e0fea3219ace2e77309523d6f1ed5c5">
            <a:hlinkClick r:id="rId3"/>
          </p:cNvPr>
          <p:cNvPicPr>
            <a:picLocks noChangeAspect="1" noChangeArrowheads="1"/>
          </p:cNvPicPr>
          <p:nvPr/>
        </p:nvPicPr>
        <p:blipFill>
          <a:blip r:embed="rId4" cstate="print"/>
          <a:srcRect/>
          <a:stretch>
            <a:fillRect/>
          </a:stretch>
        </p:blipFill>
        <p:spPr bwMode="auto">
          <a:xfrm rot="5400000">
            <a:off x="6092825" y="2374900"/>
            <a:ext cx="1676400" cy="195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8DB5-EE80-4404-8278-BDCF80141E86}"/>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CA18E06E-2AA6-4A0C-A54A-281CB91662A7}"/>
              </a:ext>
            </a:extLst>
          </p:cNvPr>
          <p:cNvSpPr>
            <a:spLocks noGrp="1"/>
          </p:cNvSpPr>
          <p:nvPr>
            <p:ph idx="1"/>
          </p:nvPr>
        </p:nvSpPr>
        <p:spPr>
          <a:xfrm>
            <a:off x="457200" y="1905000"/>
            <a:ext cx="8229600" cy="4800600"/>
          </a:xfrm>
        </p:spPr>
        <p:txBody>
          <a:bodyPr/>
          <a:lstStyle/>
          <a:p>
            <a:r>
              <a:rPr lang="en-US" dirty="0"/>
              <a:t>You are cleaning a patient’s dentures when some of the soaking solution splashes into your eye.  What should you do FIRST?</a:t>
            </a:r>
          </a:p>
          <a:p>
            <a:pPr marL="0" indent="0">
              <a:buNone/>
            </a:pPr>
            <a:endParaRPr lang="en-US" dirty="0"/>
          </a:p>
          <a:p>
            <a:pPr marL="0" indent="0">
              <a:buNone/>
            </a:pPr>
            <a:r>
              <a:rPr lang="en-US" dirty="0"/>
              <a:t>A.  Flush your eyes with water.</a:t>
            </a:r>
          </a:p>
          <a:p>
            <a:pPr marL="0" indent="0">
              <a:buNone/>
            </a:pPr>
            <a:r>
              <a:rPr lang="en-US" dirty="0"/>
              <a:t>B.  Call 911.</a:t>
            </a:r>
          </a:p>
          <a:p>
            <a:pPr marL="0" indent="0">
              <a:buNone/>
            </a:pPr>
            <a:r>
              <a:rPr lang="en-US" dirty="0"/>
              <a:t>C.  Notify your supervisor.</a:t>
            </a:r>
          </a:p>
          <a:p>
            <a:pPr marL="0" indent="0">
              <a:buNone/>
            </a:pPr>
            <a:r>
              <a:rPr lang="en-US" dirty="0"/>
              <a:t>D.  Complete an incident report.</a:t>
            </a:r>
          </a:p>
          <a:p>
            <a:endParaRPr lang="en-US" dirty="0"/>
          </a:p>
        </p:txBody>
      </p:sp>
    </p:spTree>
    <p:extLst>
      <p:ext uri="{BB962C8B-B14F-4D97-AF65-F5344CB8AC3E}">
        <p14:creationId xmlns:p14="http://schemas.microsoft.com/office/powerpoint/2010/main" val="3458079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8353-8F26-4548-BCD9-0F812A34EE9A}"/>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80C12471-37A8-4BE3-B2C1-0FF858AABFA0}"/>
              </a:ext>
            </a:extLst>
          </p:cNvPr>
          <p:cNvSpPr>
            <a:spLocks noGrp="1"/>
          </p:cNvSpPr>
          <p:nvPr>
            <p:ph idx="1"/>
          </p:nvPr>
        </p:nvSpPr>
        <p:spPr>
          <a:xfrm>
            <a:off x="457200" y="1905000"/>
            <a:ext cx="8229600" cy="4800600"/>
          </a:xfrm>
        </p:spPr>
        <p:txBody>
          <a:bodyPr>
            <a:normAutofit fontScale="92500" lnSpcReduction="20000"/>
          </a:bodyPr>
          <a:lstStyle/>
          <a:p>
            <a:r>
              <a:rPr lang="en-US" dirty="0"/>
              <a:t>You are working in a hospital when you hear a patient in a room at the end of the hall call for help.  What should you do FIRST?</a:t>
            </a:r>
          </a:p>
          <a:p>
            <a:pPr marL="0" indent="0">
              <a:buNone/>
            </a:pPr>
            <a:endParaRPr lang="en-US" dirty="0"/>
          </a:p>
          <a:p>
            <a:pPr marL="0" indent="0">
              <a:buNone/>
            </a:pPr>
            <a:r>
              <a:rPr lang="en-US" dirty="0"/>
              <a:t>A.  Run to the room and offer assistance. </a:t>
            </a:r>
          </a:p>
          <a:p>
            <a:pPr marL="0" indent="0">
              <a:buNone/>
            </a:pPr>
            <a:r>
              <a:rPr lang="en-US" dirty="0"/>
              <a:t>B.  Find your supervisor and tell him/her what you heard.</a:t>
            </a:r>
          </a:p>
          <a:p>
            <a:pPr marL="0" indent="0">
              <a:buNone/>
            </a:pPr>
            <a:r>
              <a:rPr lang="en-US" dirty="0"/>
              <a:t>C.  Walk quickly to the room and assess the situation.</a:t>
            </a:r>
          </a:p>
          <a:p>
            <a:pPr marL="0" indent="0">
              <a:buNone/>
            </a:pPr>
            <a:r>
              <a:rPr lang="en-US" dirty="0"/>
              <a:t>D.  Go to the nurse’s station, call the room, and offer assistance.</a:t>
            </a:r>
          </a:p>
          <a:p>
            <a:endParaRPr lang="en-US" dirty="0"/>
          </a:p>
        </p:txBody>
      </p:sp>
    </p:spTree>
    <p:extLst>
      <p:ext uri="{BB962C8B-B14F-4D97-AF65-F5344CB8AC3E}">
        <p14:creationId xmlns:p14="http://schemas.microsoft.com/office/powerpoint/2010/main" val="743949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Ergonomics</a:t>
            </a:r>
          </a:p>
        </p:txBody>
      </p:sp>
      <p:sp>
        <p:nvSpPr>
          <p:cNvPr id="3" name="Content Placeholder 2"/>
          <p:cNvSpPr>
            <a:spLocks noGrp="1"/>
          </p:cNvSpPr>
          <p:nvPr>
            <p:ph idx="1"/>
          </p:nvPr>
        </p:nvSpPr>
        <p:spPr>
          <a:xfrm>
            <a:off x="457200" y="1905000"/>
            <a:ext cx="5562600" cy="4297363"/>
          </a:xfrm>
        </p:spPr>
        <p:txBody>
          <a:bodyPr/>
          <a:lstStyle/>
          <a:p>
            <a:r>
              <a:rPr lang="en-US" dirty="0"/>
              <a:t>Healthcare workers should have an awareness of the environment to prevent injuries.</a:t>
            </a:r>
          </a:p>
          <a:p>
            <a:r>
              <a:rPr lang="en-US" dirty="0"/>
              <a:t>It is our responsibility to report unsafe situations.</a:t>
            </a:r>
          </a:p>
        </p:txBody>
      </p:sp>
      <p:pic>
        <p:nvPicPr>
          <p:cNvPr id="19462" name="Picture 6" descr="http://blog.syracuse.com/progress_impact/2008/02/011108Wax1db.jpg"/>
          <p:cNvPicPr>
            <a:picLocks noChangeAspect="1" noChangeArrowheads="1"/>
          </p:cNvPicPr>
          <p:nvPr/>
        </p:nvPicPr>
        <p:blipFill>
          <a:blip r:embed="rId2" cstate="print"/>
          <a:srcRect/>
          <a:stretch>
            <a:fillRect/>
          </a:stretch>
        </p:blipFill>
        <p:spPr bwMode="auto">
          <a:xfrm>
            <a:off x="5715000" y="1905000"/>
            <a:ext cx="2563876" cy="3733800"/>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Symbols</a:t>
            </a:r>
          </a:p>
        </p:txBody>
      </p:sp>
      <p:sp>
        <p:nvSpPr>
          <p:cNvPr id="3" name="Content Placeholder 2"/>
          <p:cNvSpPr>
            <a:spLocks noGrp="1"/>
          </p:cNvSpPr>
          <p:nvPr>
            <p:ph idx="1"/>
          </p:nvPr>
        </p:nvSpPr>
        <p:spPr/>
        <p:txBody>
          <a:bodyPr/>
          <a:lstStyle/>
          <a:p>
            <a:r>
              <a:rPr lang="en-US" dirty="0"/>
              <a:t>Bio-hazard symbol</a:t>
            </a:r>
          </a:p>
        </p:txBody>
      </p:sp>
      <p:pic>
        <p:nvPicPr>
          <p:cNvPr id="17410" name="Picture 2" descr="http://tbn2.google.com/images?q=tbn:55miNojY9dY5oM:http://www.csusm.edu/resources/images/Biohazard.gif">
            <a:hlinkClick r:id="rId2"/>
          </p:cNvPr>
          <p:cNvPicPr>
            <a:picLocks noChangeAspect="1" noChangeArrowheads="1"/>
          </p:cNvPicPr>
          <p:nvPr/>
        </p:nvPicPr>
        <p:blipFill>
          <a:blip r:embed="rId3" cstate="print"/>
          <a:srcRect/>
          <a:stretch>
            <a:fillRect/>
          </a:stretch>
        </p:blipFill>
        <p:spPr bwMode="auto">
          <a:xfrm>
            <a:off x="2209800" y="3124200"/>
            <a:ext cx="1639145" cy="1676400"/>
          </a:xfrm>
          <a:prstGeom prst="rect">
            <a:avLst/>
          </a:prstGeom>
          <a:noFill/>
        </p:spPr>
      </p:pic>
      <p:pic>
        <p:nvPicPr>
          <p:cNvPr id="17412" name="Picture 4" descr="http://medical-supplies-equipment-company.com/files/images/product/biohazard-bags.jpeg"/>
          <p:cNvPicPr>
            <a:picLocks noChangeAspect="1" noChangeArrowheads="1"/>
          </p:cNvPicPr>
          <p:nvPr/>
        </p:nvPicPr>
        <p:blipFill>
          <a:blip r:embed="rId4" cstate="print"/>
          <a:srcRect/>
          <a:stretch>
            <a:fillRect/>
          </a:stretch>
        </p:blipFill>
        <p:spPr bwMode="auto">
          <a:xfrm>
            <a:off x="4800600" y="2590800"/>
            <a:ext cx="2047875" cy="24669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Symbols</a:t>
            </a:r>
          </a:p>
        </p:txBody>
      </p:sp>
      <p:sp>
        <p:nvSpPr>
          <p:cNvPr id="3" name="Content Placeholder 2"/>
          <p:cNvSpPr>
            <a:spLocks noGrp="1"/>
          </p:cNvSpPr>
          <p:nvPr>
            <p:ph idx="1"/>
          </p:nvPr>
        </p:nvSpPr>
        <p:spPr/>
        <p:txBody>
          <a:bodyPr/>
          <a:lstStyle/>
          <a:p>
            <a:r>
              <a:rPr lang="en-US" dirty="0"/>
              <a:t>Standard precaution symbols for:</a:t>
            </a:r>
          </a:p>
          <a:p>
            <a:pPr lvl="1">
              <a:lnSpc>
                <a:spcPct val="150000"/>
              </a:lnSpc>
            </a:pPr>
            <a:r>
              <a:rPr lang="en-US" dirty="0"/>
              <a:t>Wash hands</a:t>
            </a:r>
          </a:p>
          <a:p>
            <a:pPr lvl="1">
              <a:lnSpc>
                <a:spcPct val="150000"/>
              </a:lnSpc>
            </a:pPr>
            <a:r>
              <a:rPr lang="en-US" dirty="0"/>
              <a:t>Wear gloves</a:t>
            </a:r>
          </a:p>
          <a:p>
            <a:pPr lvl="1">
              <a:lnSpc>
                <a:spcPct val="150000"/>
              </a:lnSpc>
            </a:pPr>
            <a:r>
              <a:rPr lang="en-US" dirty="0"/>
              <a:t>Wear mask </a:t>
            </a:r>
          </a:p>
          <a:p>
            <a:pPr lvl="1">
              <a:lnSpc>
                <a:spcPct val="150000"/>
              </a:lnSpc>
            </a:pPr>
            <a:r>
              <a:rPr lang="en-US" dirty="0"/>
              <a:t>Wear eye protection</a:t>
            </a:r>
          </a:p>
          <a:p>
            <a:pPr lvl="1">
              <a:lnSpc>
                <a:spcPct val="150000"/>
              </a:lnSpc>
            </a:pPr>
            <a:r>
              <a:rPr lang="en-US" dirty="0"/>
              <a:t>Wear gown</a:t>
            </a:r>
          </a:p>
        </p:txBody>
      </p:sp>
      <p:pic>
        <p:nvPicPr>
          <p:cNvPr id="1026" name="Picture 2"/>
          <p:cNvPicPr>
            <a:picLocks noChangeAspect="1" noChangeArrowheads="1"/>
          </p:cNvPicPr>
          <p:nvPr/>
        </p:nvPicPr>
        <p:blipFill>
          <a:blip r:embed="rId3" cstate="print"/>
          <a:srcRect l="10556" t="34667" r="77777" b="43111"/>
          <a:stretch>
            <a:fillRect/>
          </a:stretch>
        </p:blipFill>
        <p:spPr bwMode="auto">
          <a:xfrm>
            <a:off x="4876800" y="3200400"/>
            <a:ext cx="914400" cy="108857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0556" t="59556" r="77777" b="20000"/>
          <a:stretch>
            <a:fillRect/>
          </a:stretch>
        </p:blipFill>
        <p:spPr bwMode="auto">
          <a:xfrm>
            <a:off x="3276600" y="5410200"/>
            <a:ext cx="838200" cy="91802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7778" t="41111" r="79444" b="29556"/>
          <a:stretch>
            <a:fillRect/>
          </a:stretch>
        </p:blipFill>
        <p:spPr bwMode="auto">
          <a:xfrm>
            <a:off x="3200400" y="3810000"/>
            <a:ext cx="690418" cy="990600"/>
          </a:xfrm>
          <a:prstGeom prst="rect">
            <a:avLst/>
          </a:prstGeom>
          <a:noFill/>
          <a:ln w="9525">
            <a:noFill/>
            <a:miter lim="800000"/>
            <a:headEnd/>
            <a:tailEnd/>
          </a:ln>
        </p:spPr>
      </p:pic>
      <p:pic>
        <p:nvPicPr>
          <p:cNvPr id="1035" name="Picture 11" descr="Zoom Image"/>
          <p:cNvPicPr>
            <a:picLocks noChangeAspect="1" noChangeArrowheads="1"/>
          </p:cNvPicPr>
          <p:nvPr/>
        </p:nvPicPr>
        <p:blipFill>
          <a:blip r:embed="rId5" cstate="print"/>
          <a:srcRect l="2000" t="51798" r="66000" b="2158"/>
          <a:stretch>
            <a:fillRect/>
          </a:stretch>
        </p:blipFill>
        <p:spPr bwMode="auto">
          <a:xfrm>
            <a:off x="3200400" y="2438400"/>
            <a:ext cx="1143000" cy="1143000"/>
          </a:xfrm>
          <a:prstGeom prst="rect">
            <a:avLst/>
          </a:prstGeom>
          <a:noFill/>
        </p:spPr>
      </p:pic>
      <p:pic>
        <p:nvPicPr>
          <p:cNvPr id="1037" name="Picture 13" descr="http://tbn3.google.com/images?q=tbn:teGn6rLXA5yiQM:http://www.dave-cushman.net/bee/gif/safety/eyeprotection.gif">
            <a:hlinkClick r:id="rId6"/>
          </p:cNvPr>
          <p:cNvPicPr>
            <a:picLocks noChangeAspect="1" noChangeArrowheads="1"/>
          </p:cNvPicPr>
          <p:nvPr/>
        </p:nvPicPr>
        <p:blipFill>
          <a:blip r:embed="rId7" cstate="print"/>
          <a:srcRect/>
          <a:stretch>
            <a:fillRect/>
          </a:stretch>
        </p:blipFill>
        <p:spPr bwMode="auto">
          <a:xfrm>
            <a:off x="4876800" y="4648200"/>
            <a:ext cx="962025" cy="96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28C3-42B6-40F4-807F-5AA39AA68F9D}"/>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E77DC96C-A082-4738-AE58-5D701A535CC9}"/>
              </a:ext>
            </a:extLst>
          </p:cNvPr>
          <p:cNvSpPr>
            <a:spLocks noGrp="1"/>
          </p:cNvSpPr>
          <p:nvPr>
            <p:ph idx="1"/>
          </p:nvPr>
        </p:nvSpPr>
        <p:spPr>
          <a:xfrm>
            <a:off x="457200" y="1905000"/>
            <a:ext cx="8229600" cy="4800600"/>
          </a:xfrm>
        </p:spPr>
        <p:txBody>
          <a:bodyPr/>
          <a:lstStyle/>
          <a:p>
            <a:r>
              <a:rPr lang="en-US" dirty="0"/>
              <a:t>What does this symbol tell a healthcare worker?  </a:t>
            </a:r>
          </a:p>
          <a:p>
            <a:pPr marL="0" indent="0">
              <a:buNone/>
            </a:pPr>
            <a:endParaRPr lang="en-US" dirty="0"/>
          </a:p>
          <a:p>
            <a:pPr marL="0" indent="0">
              <a:buNone/>
            </a:pPr>
            <a:r>
              <a:rPr lang="en-US" dirty="0"/>
              <a:t>A.  This is a poison</a:t>
            </a:r>
          </a:p>
          <a:p>
            <a:pPr marL="0" indent="0">
              <a:buNone/>
            </a:pPr>
            <a:r>
              <a:rPr lang="en-US" dirty="0"/>
              <a:t>B.  Practice standard precautions</a:t>
            </a:r>
          </a:p>
          <a:p>
            <a:pPr marL="0" indent="0">
              <a:buNone/>
            </a:pPr>
            <a:r>
              <a:rPr lang="en-US" dirty="0"/>
              <a:t>C.  This item is sterile</a:t>
            </a:r>
          </a:p>
          <a:p>
            <a:pPr marL="0" indent="0">
              <a:buNone/>
            </a:pPr>
            <a:r>
              <a:rPr lang="en-US" dirty="0"/>
              <a:t>D.  Bloodborne pathogen alert</a:t>
            </a:r>
          </a:p>
          <a:p>
            <a:endParaRPr lang="en-US" dirty="0"/>
          </a:p>
        </p:txBody>
      </p:sp>
      <p:pic>
        <p:nvPicPr>
          <p:cNvPr id="4" name="Picture 3" descr="http://www.hms.harvard.edu/orsp/coms/Government/CambridgeRegulations.htm">
            <a:hlinkClick r:id="rId2"/>
            <a:extLst>
              <a:ext uri="{FF2B5EF4-FFF2-40B4-BE49-F238E27FC236}">
                <a16:creationId xmlns:a16="http://schemas.microsoft.com/office/drawing/2014/main" id="{5C843B84-BA61-42B7-BA80-B84049726530}"/>
              </a:ext>
            </a:extLst>
          </p:cNvPr>
          <p:cNvPicPr/>
          <p:nvPr/>
        </p:nvPicPr>
        <p:blipFill>
          <a:blip r:embed="rId3" cstate="print"/>
          <a:srcRect/>
          <a:stretch>
            <a:fillRect/>
          </a:stretch>
        </p:blipFill>
        <p:spPr bwMode="auto">
          <a:xfrm>
            <a:off x="2667000" y="2514600"/>
            <a:ext cx="756285" cy="732790"/>
          </a:xfrm>
          <a:prstGeom prst="rect">
            <a:avLst/>
          </a:prstGeom>
          <a:noFill/>
          <a:ln w="9525">
            <a:noFill/>
            <a:miter lim="800000"/>
            <a:headEnd/>
            <a:tailEnd/>
          </a:ln>
        </p:spPr>
      </p:pic>
    </p:spTree>
    <p:extLst>
      <p:ext uri="{BB962C8B-B14F-4D97-AF65-F5344CB8AC3E}">
        <p14:creationId xmlns:p14="http://schemas.microsoft.com/office/powerpoint/2010/main" val="2120949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0E7F-D5DE-4D11-AF1E-807C7BE187B0}"/>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F0C182BF-B66C-4AFC-8412-CC11EA2CF3C5}"/>
              </a:ext>
            </a:extLst>
          </p:cNvPr>
          <p:cNvSpPr>
            <a:spLocks noGrp="1"/>
          </p:cNvSpPr>
          <p:nvPr>
            <p:ph idx="1"/>
          </p:nvPr>
        </p:nvSpPr>
        <p:spPr/>
        <p:txBody>
          <a:bodyPr>
            <a:normAutofit lnSpcReduction="10000"/>
          </a:bodyPr>
          <a:lstStyle/>
          <a:p>
            <a:r>
              <a:rPr lang="en-US" dirty="0"/>
              <a:t>What should you place in a red bag with the words “Biohazardous Waste” on the front of the bag?</a:t>
            </a:r>
          </a:p>
          <a:p>
            <a:pPr marL="0" indent="0">
              <a:buNone/>
            </a:pPr>
            <a:endParaRPr lang="en-US" dirty="0"/>
          </a:p>
          <a:p>
            <a:pPr marL="0" indent="0">
              <a:buNone/>
            </a:pPr>
            <a:r>
              <a:rPr lang="en-US" dirty="0"/>
              <a:t>A.  Soiled bed linens</a:t>
            </a:r>
          </a:p>
          <a:p>
            <a:pPr marL="0" indent="0">
              <a:buNone/>
            </a:pPr>
            <a:r>
              <a:rPr lang="en-US" dirty="0"/>
              <a:t>B.  Patient’s clothes that are stained with blood</a:t>
            </a:r>
          </a:p>
          <a:p>
            <a:pPr marL="0" indent="0">
              <a:buNone/>
            </a:pPr>
            <a:r>
              <a:rPr lang="en-US" dirty="0"/>
              <a:t>C.  A soiled dressing from a wound</a:t>
            </a:r>
          </a:p>
          <a:p>
            <a:pPr marL="0" indent="0">
              <a:buNone/>
            </a:pPr>
            <a:r>
              <a:rPr lang="en-US" dirty="0"/>
              <a:t>D.  A wet disposable baby diaper</a:t>
            </a:r>
          </a:p>
          <a:p>
            <a:endParaRPr lang="en-US" dirty="0"/>
          </a:p>
        </p:txBody>
      </p:sp>
    </p:spTree>
    <p:extLst>
      <p:ext uri="{BB962C8B-B14F-4D97-AF65-F5344CB8AC3E}">
        <p14:creationId xmlns:p14="http://schemas.microsoft.com/office/powerpoint/2010/main" val="343480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C224-F297-4ECB-9EA8-6328364A2293}"/>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6AF99667-E681-4293-A227-244B035AFB4B}"/>
              </a:ext>
            </a:extLst>
          </p:cNvPr>
          <p:cNvSpPr>
            <a:spLocks noGrp="1"/>
          </p:cNvSpPr>
          <p:nvPr>
            <p:ph idx="1"/>
          </p:nvPr>
        </p:nvSpPr>
        <p:spPr>
          <a:xfrm>
            <a:off x="457200" y="1905000"/>
            <a:ext cx="8229600" cy="4724400"/>
          </a:xfrm>
        </p:spPr>
        <p:txBody>
          <a:bodyPr>
            <a:normAutofit fontScale="85000" lnSpcReduction="20000"/>
          </a:bodyPr>
          <a:lstStyle/>
          <a:p>
            <a:r>
              <a:rPr lang="en-US" dirty="0"/>
              <a:t>While observing good body mechanics, how should a radiologic technologist move a portable x-ray machine to a patient’s room?</a:t>
            </a:r>
          </a:p>
          <a:p>
            <a:pPr marL="0" indent="0">
              <a:buNone/>
            </a:pPr>
            <a:endParaRPr lang="en-US" dirty="0"/>
          </a:p>
          <a:p>
            <a:pPr marL="0" indent="0">
              <a:buNone/>
            </a:pPr>
            <a:r>
              <a:rPr lang="en-US" dirty="0"/>
              <a:t>A.  Stand 2 feet away from the machine and push using the arm and back muscles.</a:t>
            </a:r>
          </a:p>
          <a:p>
            <a:pPr marL="0" indent="0">
              <a:buNone/>
            </a:pPr>
            <a:r>
              <a:rPr lang="en-US" dirty="0"/>
              <a:t>B.  Stand close to the machine and pull while walking backwards.</a:t>
            </a:r>
          </a:p>
          <a:p>
            <a:pPr marL="0" indent="0">
              <a:buNone/>
            </a:pPr>
            <a:r>
              <a:rPr lang="en-US" dirty="0"/>
              <a:t>C.  Stand 2 feet away from the machine and pull using the arm and leg muscles.</a:t>
            </a:r>
          </a:p>
          <a:p>
            <a:pPr marL="0" indent="0">
              <a:buNone/>
            </a:pPr>
            <a:r>
              <a:rPr lang="en-US" dirty="0"/>
              <a:t>D.  Stand close to the machine and push using the weight of the body.</a:t>
            </a:r>
          </a:p>
          <a:p>
            <a:endParaRPr lang="en-US" dirty="0"/>
          </a:p>
        </p:txBody>
      </p:sp>
    </p:spTree>
    <p:extLst>
      <p:ext uri="{BB962C8B-B14F-4D97-AF65-F5344CB8AC3E}">
        <p14:creationId xmlns:p14="http://schemas.microsoft.com/office/powerpoint/2010/main" val="137440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8DB7-C6C1-4199-8C1A-77C3CDBF5F4A}"/>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DFA3E24F-4897-4027-B70F-EDF1E1B97397}"/>
              </a:ext>
            </a:extLst>
          </p:cNvPr>
          <p:cNvSpPr>
            <a:spLocks noGrp="1"/>
          </p:cNvSpPr>
          <p:nvPr>
            <p:ph idx="1"/>
          </p:nvPr>
        </p:nvSpPr>
        <p:spPr>
          <a:xfrm>
            <a:off x="457200" y="1905000"/>
            <a:ext cx="8229600" cy="4724400"/>
          </a:xfrm>
        </p:spPr>
        <p:txBody>
          <a:bodyPr>
            <a:normAutofit fontScale="55000" lnSpcReduction="20000"/>
          </a:bodyPr>
          <a:lstStyle/>
          <a:p>
            <a:r>
              <a:rPr lang="en-US" sz="4400" dirty="0"/>
              <a:t>Darla is a medical office assistant and must take a heavy box from the floor to the storage room.  How should she lift it?</a:t>
            </a:r>
          </a:p>
          <a:p>
            <a:pPr marL="0" indent="0">
              <a:buNone/>
            </a:pPr>
            <a:endParaRPr lang="en-US" sz="4400" dirty="0"/>
          </a:p>
          <a:p>
            <a:pPr marL="0" indent="0">
              <a:buNone/>
            </a:pPr>
            <a:r>
              <a:rPr lang="en-US" sz="4400" dirty="0"/>
              <a:t>A.  Bend at the hips and knees with the back straight, get close to the box, and lift using the leg muscles.</a:t>
            </a:r>
          </a:p>
          <a:p>
            <a:pPr marL="0" indent="0">
              <a:buNone/>
            </a:pPr>
            <a:r>
              <a:rPr lang="en-US" sz="4400" dirty="0"/>
              <a:t>B.  Keep one leg straight and bend the other to get close to the box, then lift while straightening the 	bent leg and bending the straight leg.</a:t>
            </a:r>
          </a:p>
          <a:p>
            <a:pPr marL="0" indent="0">
              <a:buNone/>
            </a:pPr>
            <a:r>
              <a:rPr lang="en-US" sz="4400" dirty="0"/>
              <a:t>C.  Put a chair next to the box, kneel down, pick up the box and place it on the chair.  Then stand and lift the box, holding it close to the chest.</a:t>
            </a:r>
          </a:p>
          <a:p>
            <a:pPr marL="0" indent="0">
              <a:buNone/>
            </a:pPr>
            <a:r>
              <a:rPr lang="en-US" sz="4400" dirty="0"/>
              <a:t>D.  Bend at the waist to pick up the box, and then use the arm muscles to lift and bring the box close in to the body.</a:t>
            </a:r>
          </a:p>
          <a:p>
            <a:endParaRPr lang="en-US" dirty="0"/>
          </a:p>
        </p:txBody>
      </p:sp>
    </p:spTree>
    <p:extLst>
      <p:ext uri="{BB962C8B-B14F-4D97-AF65-F5344CB8AC3E}">
        <p14:creationId xmlns:p14="http://schemas.microsoft.com/office/powerpoint/2010/main" val="234336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2393-396D-436E-9850-E5BDC2951A88}"/>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05151B5D-E037-4242-B33E-2C8FE1055A14}"/>
              </a:ext>
            </a:extLst>
          </p:cNvPr>
          <p:cNvSpPr>
            <a:spLocks noGrp="1"/>
          </p:cNvSpPr>
          <p:nvPr>
            <p:ph idx="1"/>
          </p:nvPr>
        </p:nvSpPr>
        <p:spPr>
          <a:xfrm>
            <a:off x="457200" y="1905000"/>
            <a:ext cx="8229600" cy="4648200"/>
          </a:xfrm>
        </p:spPr>
        <p:txBody>
          <a:bodyPr>
            <a:normAutofit fontScale="92500" lnSpcReduction="20000"/>
          </a:bodyPr>
          <a:lstStyle/>
          <a:p>
            <a:r>
              <a:rPr lang="en-US" dirty="0"/>
              <a:t>Diane and Elena work at a nursing home and have similar patient care assignments.  At the end of every shift, Diane is tired and her back and shoulders ache, while Elena feels pretty good.  What MOST LIKEY causes the difference?</a:t>
            </a:r>
          </a:p>
          <a:p>
            <a:pPr marL="0" indent="0">
              <a:buNone/>
            </a:pPr>
            <a:endParaRPr lang="en-US" dirty="0"/>
          </a:p>
          <a:p>
            <a:pPr marL="0" indent="0">
              <a:buNone/>
            </a:pPr>
            <a:r>
              <a:rPr lang="en-US" dirty="0"/>
              <a:t>A.  Elena must be much younger.</a:t>
            </a:r>
          </a:p>
          <a:p>
            <a:pPr marL="0" indent="0">
              <a:buNone/>
            </a:pPr>
            <a:r>
              <a:rPr lang="en-US" dirty="0"/>
              <a:t>B.  Elena must be much thinner.</a:t>
            </a:r>
          </a:p>
          <a:p>
            <a:pPr marL="0" indent="0">
              <a:buNone/>
            </a:pPr>
            <a:r>
              <a:rPr lang="en-US" dirty="0"/>
              <a:t>C.  Elena must use good body mechanics.</a:t>
            </a:r>
          </a:p>
          <a:p>
            <a:pPr marL="0" indent="0">
              <a:buNone/>
            </a:pPr>
            <a:r>
              <a:rPr lang="en-US" dirty="0"/>
              <a:t>D.  Diane must work much harder.</a:t>
            </a:r>
          </a:p>
          <a:p>
            <a:endParaRPr lang="en-US" dirty="0"/>
          </a:p>
        </p:txBody>
      </p:sp>
    </p:spTree>
    <p:extLst>
      <p:ext uri="{BB962C8B-B14F-4D97-AF65-F5344CB8AC3E}">
        <p14:creationId xmlns:p14="http://schemas.microsoft.com/office/powerpoint/2010/main" val="278547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645C-162F-46F9-BE4A-EB5F5A5D7710}"/>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8DBE44D6-29D0-4E06-B84E-D80BB06AAB5C}"/>
              </a:ext>
            </a:extLst>
          </p:cNvPr>
          <p:cNvSpPr>
            <a:spLocks noGrp="1"/>
          </p:cNvSpPr>
          <p:nvPr>
            <p:ph idx="1"/>
          </p:nvPr>
        </p:nvSpPr>
        <p:spPr>
          <a:xfrm>
            <a:off x="457200" y="1905000"/>
            <a:ext cx="8229600" cy="4648200"/>
          </a:xfrm>
        </p:spPr>
        <p:txBody>
          <a:bodyPr>
            <a:normAutofit/>
          </a:bodyPr>
          <a:lstStyle/>
          <a:p>
            <a:r>
              <a:rPr lang="en-US" dirty="0"/>
              <a:t>You are getting ready to move a patient up in bed, and your supervisor tells you to broaden your base of support.  You should:</a:t>
            </a:r>
          </a:p>
          <a:p>
            <a:pPr marL="0" indent="0">
              <a:buNone/>
            </a:pPr>
            <a:endParaRPr lang="en-US" dirty="0"/>
          </a:p>
          <a:p>
            <a:pPr marL="0" indent="0">
              <a:buNone/>
            </a:pPr>
            <a:r>
              <a:rPr lang="en-US" dirty="0"/>
              <a:t>A.  Bend at the knees.</a:t>
            </a:r>
          </a:p>
          <a:p>
            <a:pPr marL="0" indent="0">
              <a:buNone/>
            </a:pPr>
            <a:r>
              <a:rPr lang="en-US" dirty="0"/>
              <a:t>B.  Place your feet further apart.</a:t>
            </a:r>
          </a:p>
          <a:p>
            <a:pPr marL="0" indent="0">
              <a:buNone/>
            </a:pPr>
            <a:r>
              <a:rPr lang="en-US" dirty="0"/>
              <a:t>C.  Raise your arms up at your sides.</a:t>
            </a:r>
          </a:p>
          <a:p>
            <a:pPr marL="0" indent="0">
              <a:buNone/>
            </a:pPr>
            <a:r>
              <a:rPr lang="en-US" dirty="0"/>
              <a:t>D.  Lean up against the bed.</a:t>
            </a:r>
          </a:p>
          <a:p>
            <a:endParaRPr lang="en-US" dirty="0"/>
          </a:p>
        </p:txBody>
      </p:sp>
    </p:spTree>
    <p:extLst>
      <p:ext uri="{BB962C8B-B14F-4D97-AF65-F5344CB8AC3E}">
        <p14:creationId xmlns:p14="http://schemas.microsoft.com/office/powerpoint/2010/main" val="123955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1CC2-A2CF-426E-9A94-6EFE6CDEDC92}"/>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83314B3E-A85A-4296-BACD-9817EC1088CA}"/>
              </a:ext>
            </a:extLst>
          </p:cNvPr>
          <p:cNvSpPr>
            <a:spLocks noGrp="1"/>
          </p:cNvSpPr>
          <p:nvPr>
            <p:ph idx="1"/>
          </p:nvPr>
        </p:nvSpPr>
        <p:spPr>
          <a:xfrm>
            <a:off x="457200" y="1905000"/>
            <a:ext cx="8229600" cy="4724400"/>
          </a:xfrm>
        </p:spPr>
        <p:txBody>
          <a:bodyPr>
            <a:normAutofit lnSpcReduction="10000"/>
          </a:bodyPr>
          <a:lstStyle/>
          <a:p>
            <a:r>
              <a:rPr lang="en-US" dirty="0"/>
              <a:t>After ergonomics training, a healthcare worker should know how to:</a:t>
            </a:r>
          </a:p>
          <a:p>
            <a:pPr marL="0" indent="0">
              <a:buNone/>
            </a:pPr>
            <a:endParaRPr lang="en-US" dirty="0"/>
          </a:p>
          <a:p>
            <a:pPr marL="0" indent="0">
              <a:buNone/>
            </a:pPr>
            <a:r>
              <a:rPr lang="en-US" dirty="0"/>
              <a:t>A.  Prevent injuries in the work environment.</a:t>
            </a:r>
          </a:p>
          <a:p>
            <a:pPr marL="0" indent="0">
              <a:buNone/>
            </a:pPr>
            <a:r>
              <a:rPr lang="en-US" dirty="0"/>
              <a:t>B.  Practice aseptic technique in a specific work setting.</a:t>
            </a:r>
          </a:p>
          <a:p>
            <a:pPr marL="0" indent="0">
              <a:buNone/>
            </a:pPr>
            <a:r>
              <a:rPr lang="en-US" dirty="0"/>
              <a:t>C.  Read and understand Material Safety Data Sheets.</a:t>
            </a:r>
          </a:p>
          <a:p>
            <a:pPr marL="0" indent="0">
              <a:buNone/>
            </a:pPr>
            <a:r>
              <a:rPr lang="en-US" dirty="0"/>
              <a:t>D.  Wear PPE.</a:t>
            </a:r>
          </a:p>
          <a:p>
            <a:endParaRPr lang="en-US" dirty="0"/>
          </a:p>
        </p:txBody>
      </p:sp>
    </p:spTree>
    <p:extLst>
      <p:ext uri="{BB962C8B-B14F-4D97-AF65-F5344CB8AC3E}">
        <p14:creationId xmlns:p14="http://schemas.microsoft.com/office/powerpoint/2010/main" val="937347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and Solutions</a:t>
            </a:r>
          </a:p>
        </p:txBody>
      </p:sp>
      <p:sp>
        <p:nvSpPr>
          <p:cNvPr id="3" name="Content Placeholder 2"/>
          <p:cNvSpPr>
            <a:spLocks noGrp="1"/>
          </p:cNvSpPr>
          <p:nvPr>
            <p:ph idx="1"/>
          </p:nvPr>
        </p:nvSpPr>
        <p:spPr>
          <a:xfrm>
            <a:off x="457200" y="1905000"/>
            <a:ext cx="8229600" cy="4419600"/>
          </a:xfrm>
        </p:spPr>
        <p:txBody>
          <a:bodyPr/>
          <a:lstStyle/>
          <a:p>
            <a:r>
              <a:rPr lang="en-US" dirty="0"/>
              <a:t>DO NOT operate equipment until you are instructed on its proper use.</a:t>
            </a:r>
          </a:p>
          <a:p>
            <a:r>
              <a:rPr lang="en-US" dirty="0"/>
              <a:t>Read and follow 		                     operating instructions.</a:t>
            </a:r>
          </a:p>
          <a:p>
            <a:pPr>
              <a:buNone/>
            </a:pPr>
            <a:endParaRPr lang="en-US" dirty="0"/>
          </a:p>
          <a:p>
            <a:r>
              <a:rPr lang="en-US" dirty="0"/>
              <a:t>Report damaged or malfunctioning equipment immediately.</a:t>
            </a:r>
          </a:p>
        </p:txBody>
      </p:sp>
      <p:pic>
        <p:nvPicPr>
          <p:cNvPr id="18436" name="Picture 4" descr="http://www.americanaed.com/front/123AEDSTEPSon.jpg"/>
          <p:cNvPicPr>
            <a:picLocks noChangeAspect="1" noChangeArrowheads="1"/>
          </p:cNvPicPr>
          <p:nvPr/>
        </p:nvPicPr>
        <p:blipFill>
          <a:blip r:embed="rId2" cstate="print"/>
          <a:srcRect/>
          <a:stretch>
            <a:fillRect/>
          </a:stretch>
        </p:blipFill>
        <p:spPr bwMode="auto">
          <a:xfrm>
            <a:off x="4876800" y="3048000"/>
            <a:ext cx="3048000" cy="15432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1540</Words>
  <Application>Microsoft Office PowerPoint</Application>
  <PresentationFormat>On-screen Show (4:3)</PresentationFormat>
  <Paragraphs>194</Paragraphs>
  <Slides>33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Comic Sans MS</vt:lpstr>
      <vt:lpstr>Office Theme</vt:lpstr>
      <vt:lpstr>Environmental Safety Equipment &amp; Solutions Safety Patient &amp; Resident Safety Personal Safety</vt:lpstr>
      <vt:lpstr>Ergonomics Review from Friday</vt:lpstr>
      <vt:lpstr>Ergonomics</vt:lpstr>
      <vt:lpstr>Do You Know?</vt:lpstr>
      <vt:lpstr>Do You Know?</vt:lpstr>
      <vt:lpstr>Do You Know?</vt:lpstr>
      <vt:lpstr>Do You Know?</vt:lpstr>
      <vt:lpstr>Do You Know?</vt:lpstr>
      <vt:lpstr>Equipment and Solutions</vt:lpstr>
      <vt:lpstr>Equipment and Solutions</vt:lpstr>
      <vt:lpstr>Equipment and Solutions</vt:lpstr>
      <vt:lpstr>Equipment and Solutions</vt:lpstr>
      <vt:lpstr>Labels</vt:lpstr>
      <vt:lpstr>Implications of Hazardous Materials</vt:lpstr>
      <vt:lpstr>Do You Know?</vt:lpstr>
      <vt:lpstr>Do You Know?</vt:lpstr>
      <vt:lpstr>Patient and Resident Safety</vt:lpstr>
      <vt:lpstr>Patient and Resident Safety</vt:lpstr>
      <vt:lpstr>Patient and Resident Safety</vt:lpstr>
      <vt:lpstr>Patient and Resident Safety</vt:lpstr>
      <vt:lpstr>Do You Know?</vt:lpstr>
      <vt:lpstr>Do You Know?</vt:lpstr>
      <vt:lpstr>Do You Know?</vt:lpstr>
      <vt:lpstr>Personal Safety</vt:lpstr>
      <vt:lpstr>Personal Safety</vt:lpstr>
      <vt:lpstr>Personal Safety</vt:lpstr>
      <vt:lpstr>Personal Safety</vt:lpstr>
      <vt:lpstr>Do You Know?</vt:lpstr>
      <vt:lpstr>Do You Know?</vt:lpstr>
      <vt:lpstr>Signs and Symbols</vt:lpstr>
      <vt:lpstr>Signs and Symbols</vt:lpstr>
      <vt:lpstr>Do You Know?</vt:lpstr>
      <vt:lpstr>Do You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Safety</dc:title>
  <dc:creator>Kim Smith</dc:creator>
  <cp:lastModifiedBy>Lorna Golden</cp:lastModifiedBy>
  <cp:revision>17</cp:revision>
  <cp:lastPrinted>2017-08-22T17:10:00Z</cp:lastPrinted>
  <dcterms:created xsi:type="dcterms:W3CDTF">2009-07-06T23:01:19Z</dcterms:created>
  <dcterms:modified xsi:type="dcterms:W3CDTF">2018-08-07T20:27:08Z</dcterms:modified>
</cp:coreProperties>
</file>