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22"/>
  </p:notesMasterIdLst>
  <p:sldIdLst>
    <p:sldId id="542" r:id="rId3"/>
    <p:sldId id="342" r:id="rId4"/>
    <p:sldId id="528" r:id="rId5"/>
    <p:sldId id="529" r:id="rId6"/>
    <p:sldId id="531" r:id="rId7"/>
    <p:sldId id="532" r:id="rId8"/>
    <p:sldId id="530" r:id="rId9"/>
    <p:sldId id="541" r:id="rId10"/>
    <p:sldId id="533" r:id="rId11"/>
    <p:sldId id="357" r:id="rId12"/>
    <p:sldId id="373" r:id="rId13"/>
    <p:sldId id="534" r:id="rId14"/>
    <p:sldId id="535" r:id="rId15"/>
    <p:sldId id="538" r:id="rId16"/>
    <p:sldId id="537" r:id="rId17"/>
    <p:sldId id="539" r:id="rId18"/>
    <p:sldId id="374" r:id="rId19"/>
    <p:sldId id="540" r:id="rId20"/>
    <p:sldId id="42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ton" initials="F" lastIdx="79" clrIdx="0">
    <p:extLst/>
  </p:cmAuthor>
  <p:cmAuthor id="2" name="Herzig, Allison" initials="HA" lastIdx="77" clrIdx="1">
    <p:extLst/>
  </p:cmAuthor>
  <p:cmAuthor id="3" name="Bamatter, Heidi" initials="BH" lastIdx="26" clrIdx="2">
    <p:extLst/>
  </p:cmAuthor>
  <p:cmAuthor id="4" name="Nancy Fenton" initials="NF" lastIdx="1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9B1"/>
    <a:srgbClr val="D4E5F4"/>
    <a:srgbClr val="0066CC"/>
    <a:srgbClr val="006F6C"/>
    <a:srgbClr val="A02CA3"/>
    <a:srgbClr val="D1EAF7"/>
    <a:srgbClr val="D1EDFF"/>
    <a:srgbClr val="EFE9D8"/>
    <a:srgbClr val="D1FD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 autoAdjust="0"/>
    <p:restoredTop sz="94434" autoAdjust="0"/>
  </p:normalViewPr>
  <p:slideViewPr>
    <p:cSldViewPr snapToGrid="0">
      <p:cViewPr varScale="1">
        <p:scale>
          <a:sx n="92" d="100"/>
          <a:sy n="92" d="100"/>
        </p:scale>
        <p:origin x="102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8B5B-77C2-495D-97FA-6688FF203A77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3C14-7C91-4FC9-837D-40531677F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opener"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44000" cy="2280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953" y="2280908"/>
            <a:ext cx="2417447" cy="2799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2326628"/>
            <a:ext cx="2852928" cy="4279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64951" y="5691294"/>
            <a:ext cx="142857" cy="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4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994650" cy="852489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8650" y="5295900"/>
            <a:ext cx="7994650" cy="7620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28650" y="2400300"/>
            <a:ext cx="7994650" cy="2768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82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28650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5394325" y="5099051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241550" y="5099051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3756025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31000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24977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ould You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8800"/>
            <a:ext cx="8321040" cy="1124712"/>
          </a:xfrm>
          <a:solidFill>
            <a:srgbClr val="D4E5F4"/>
          </a:solidFill>
          <a:ln w="76200">
            <a:noFill/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What Would You Answer?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962406" y="2003172"/>
            <a:ext cx="7653528" cy="4718304"/>
          </a:xfrm>
          <a:ln w="76200">
            <a:solidFill>
              <a:srgbClr val="D4E5F4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147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063"/>
            <a:ext cx="8101584" cy="132588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2007394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3419475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813300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35200" y="2008188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235200" y="342265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235200" y="481330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07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1048"/>
            <a:ext cx="8101584" cy="132588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2564210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598391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822700" y="2309020"/>
            <a:ext cx="4692650" cy="17549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822700" y="4332684"/>
            <a:ext cx="4692650" cy="17760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38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75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38725" y="4295775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81225" y="43307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45795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4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32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erson n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1999"/>
            <a:ext cx="3384550" cy="3375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627687"/>
            <a:ext cx="3117850" cy="508000"/>
          </a:xfrm>
        </p:spPr>
        <p:txBody>
          <a:bodyPr/>
          <a:lstStyle>
            <a:lvl5pPr marL="1371600" indent="0" algn="ctr">
              <a:buFontTx/>
              <a:buNone/>
              <a:defRPr/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301234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886" y="421960"/>
            <a:ext cx="688908" cy="68890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710886" y="421960"/>
            <a:ext cx="694944" cy="6949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89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72075" y="1881190"/>
            <a:ext cx="2571750" cy="2286000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8650" y="1858170"/>
            <a:ext cx="2578100" cy="43053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72075" y="4445000"/>
            <a:ext cx="2571750" cy="154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2900" y="393700"/>
            <a:ext cx="2489200" cy="5829300"/>
          </a:xfrm>
          <a:solidFill>
            <a:srgbClr val="E7D9B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E7D9B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2900" y="2390139"/>
            <a:ext cx="2463800" cy="1752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42900" y="4432300"/>
            <a:ext cx="2476500" cy="17907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762000"/>
            <a:ext cx="8101584" cy="1325880"/>
          </a:xfrm>
          <a:solidFill>
            <a:schemeClr val="accent4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Learning Targets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122613" y="2264087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3122613" y="3126740"/>
            <a:ext cx="5715000" cy="685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3122613" y="3967319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122613" y="4749791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3122613" y="5493698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0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239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034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7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1849438"/>
            <a:ext cx="3868340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2832099"/>
            <a:ext cx="3868340" cy="34409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44032" y="1849438"/>
            <a:ext cx="3887391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44033" y="2832099"/>
            <a:ext cx="3887391" cy="344090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1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520700"/>
            <a:ext cx="8101584" cy="132588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95299" y="2164390"/>
            <a:ext cx="8101013" cy="740060"/>
          </a:xfrm>
          <a:solidFill>
            <a:srgbClr val="E7D9B1"/>
          </a:solidFill>
          <a:ln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299" y="3219915"/>
            <a:ext cx="8101013" cy="740664"/>
          </a:xfrm>
          <a:solidFill>
            <a:srgbClr val="E7D9B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95298" y="4276396"/>
            <a:ext cx="8101013" cy="740664"/>
          </a:xfrm>
          <a:solidFill>
            <a:srgbClr val="E7D9B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2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2949178" cy="36210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1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09800"/>
            <a:ext cx="2949178" cy="36591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857"/>
            <a:ext cx="8101584" cy="1325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431925" y="18795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334644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48132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041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783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3084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6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8" y="1857375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8" y="2857500"/>
            <a:ext cx="3868737" cy="341550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857375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2857499"/>
            <a:ext cx="3887788" cy="341550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6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6" y="1764507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1207" y="2712243"/>
            <a:ext cx="3868737" cy="22248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764507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004" y="2712244"/>
            <a:ext cx="3887788" cy="22248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1206" y="5127625"/>
            <a:ext cx="386873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005" y="5127625"/>
            <a:ext cx="388778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68876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955800"/>
            <a:ext cx="8101013" cy="30353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28650" y="5194300"/>
            <a:ext cx="8101013" cy="825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818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06400" y="330200"/>
            <a:ext cx="8394700" cy="4470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06400" y="5156200"/>
            <a:ext cx="8394700" cy="84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002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425700"/>
            <a:ext cx="2949575" cy="34432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336800"/>
            <a:ext cx="2949575" cy="35321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Summary"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63112"/>
            <a:ext cx="8101584" cy="132588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Learning Target 1-1 Review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8649" y="3187700"/>
            <a:ext cx="8101013" cy="3302000"/>
          </a:xfr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628650" y="1846363"/>
            <a:ext cx="8101013" cy="1066800"/>
          </a:xfrm>
          <a:solidFill>
            <a:srgbClr val="D4E5F4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86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351338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2797175"/>
          </a:xfrm>
        </p:spPr>
        <p:txBody>
          <a:bodyPr/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638" y="4864100"/>
            <a:ext cx="8101012" cy="1219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1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886700" cy="852489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570161"/>
            <a:ext cx="12890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813300"/>
            <a:ext cx="12890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35200" y="2541460"/>
            <a:ext cx="62801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0" y="4813300"/>
            <a:ext cx="62801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2878008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3928811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431925" y="5052570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11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7CA3-2C9E-4D1A-B2D9-67AA8605FE6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88" r:id="rId2"/>
    <p:sldLayoutId id="2147483712" r:id="rId3"/>
    <p:sldLayoutId id="2147483711" r:id="rId4"/>
    <p:sldLayoutId id="2147483673" r:id="rId5"/>
    <p:sldLayoutId id="2147483674" r:id="rId6"/>
    <p:sldLayoutId id="2147483709" r:id="rId7"/>
    <p:sldLayoutId id="2147483686" r:id="rId8"/>
    <p:sldLayoutId id="2147483710" r:id="rId9"/>
    <p:sldLayoutId id="2147483714" r:id="rId10"/>
    <p:sldLayoutId id="2147483716" r:id="rId11"/>
    <p:sldLayoutId id="2147483715" r:id="rId12"/>
    <p:sldLayoutId id="2147483708" r:id="rId13"/>
    <p:sldLayoutId id="2147483690" r:id="rId14"/>
    <p:sldLayoutId id="2147483685" r:id="rId15"/>
    <p:sldLayoutId id="2147483687" r:id="rId16"/>
    <p:sldLayoutId id="2147483691" r:id="rId17"/>
    <p:sldLayoutId id="2147483689" r:id="rId18"/>
    <p:sldLayoutId id="214748368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705" r:id="rId27"/>
    <p:sldLayoutId id="2147483717" r:id="rId28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52699"/>
            <a:ext cx="8101584" cy="3268663"/>
          </a:xfrm>
          <a:prstGeom prst="rect">
            <a:avLst/>
          </a:prstGeo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71B1-5285-4C1E-8055-97E38FBB88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713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1F86D2B7-3BBB-4E6E-B503-54FF50862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3259" y="170002"/>
            <a:ext cx="1875408" cy="774252"/>
          </a:xfrm>
          <a:noFill/>
        </p:spPr>
        <p:txBody>
          <a:bodyPr>
            <a:normAutofit/>
          </a:bodyPr>
          <a:lstStyle/>
          <a:p>
            <a:r>
              <a:rPr lang="en-US" sz="2000" dirty="0"/>
              <a:t>Unit 6</a:t>
            </a:r>
            <a:br>
              <a:rPr lang="en-US" sz="2000" dirty="0"/>
            </a:br>
            <a:r>
              <a:rPr lang="en-US" sz="2000" dirty="0"/>
              <a:t>Learning</a:t>
            </a:r>
          </a:p>
        </p:txBody>
      </p:sp>
      <p:pic>
        <p:nvPicPr>
          <p:cNvPr id="2" name="Picture 1" descr="Unit 6&#10;Learn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2292824"/>
          </a:xfrm>
          <a:prstGeom prst="rect">
            <a:avLst/>
          </a:prstGeom>
        </p:spPr>
      </p:pic>
      <p:pic>
        <p:nvPicPr>
          <p:cNvPr id="3" name="Picture 2" descr="Module&#10;26. How We Learn and Classical Conditioning&#10;27. Operant Conditioning&#10;28. Operant Conditioning's Applications, and Comparison to Classical Conditioning&#10;29. Biology, Cognition, and Learning&#10;30. Observational Learn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2" y="2288583"/>
            <a:ext cx="2417288" cy="2799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155" y="2408235"/>
            <a:ext cx="2853175" cy="4279763"/>
          </a:xfrm>
          <a:prstGeom prst="rect">
            <a:avLst/>
          </a:prstGeom>
        </p:spPr>
      </p:pic>
      <p:pic>
        <p:nvPicPr>
          <p:cNvPr id="5" name="Picture 4" descr="Ariel Skelley/Getty 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473" y="5840379"/>
            <a:ext cx="142857" cy="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8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981D7-DCA0-458B-AB53-70E6721D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21" y="365126"/>
            <a:ext cx="8309313" cy="1131166"/>
          </a:xfrm>
          <a:solidFill>
            <a:srgbClr val="D4E5F4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Would You Answer?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7917" y="2005445"/>
            <a:ext cx="7968165" cy="3815917"/>
          </a:xfr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anchor="ctr">
            <a:normAutofit/>
          </a:bodyPr>
          <a:lstStyle/>
          <a:p>
            <a:r>
              <a:rPr lang="en-US" dirty="0"/>
              <a:t>In terms of operant conditioning, which of the choices on the next page represents the best advice to give parents whose young children refuse to eat their dinner?</a:t>
            </a:r>
          </a:p>
          <a:p>
            <a:endParaRPr lang="en-US" b="1" dirty="0"/>
          </a:p>
          <a:p>
            <a:pPr algn="r"/>
            <a:r>
              <a:rPr lang="en-US" b="1" dirty="0"/>
              <a:t>Question on next page…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6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0D88-4B0A-4E2F-84CA-76784FFD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21" y="365126"/>
            <a:ext cx="8309313" cy="1127803"/>
          </a:xfrm>
          <a:solidFill>
            <a:srgbClr val="D4E5F4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Would You Answer? cont.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1247" y="1846406"/>
            <a:ext cx="7881505" cy="4351338"/>
          </a:xfr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anchor="ctr">
            <a:normAutofit fontScale="92500"/>
          </a:bodyPr>
          <a:lstStyle/>
          <a:p>
            <a:pPr algn="l"/>
            <a:r>
              <a:rPr lang="en-US" dirty="0"/>
              <a:t>A. Do not allow them to watch television for a week for</a:t>
            </a:r>
          </a:p>
          <a:p>
            <a:pPr algn="l"/>
            <a:r>
              <a:rPr lang="en-US" dirty="0"/>
              <a:t>each day they do not eat dinner.</a:t>
            </a:r>
          </a:p>
          <a:p>
            <a:pPr algn="l"/>
            <a:r>
              <a:rPr lang="en-US" dirty="0"/>
              <a:t>B. Give the children a small reward at the end of a week in which they have eaten dinner each night.</a:t>
            </a:r>
          </a:p>
          <a:p>
            <a:pPr algn="l"/>
            <a:r>
              <a:rPr lang="en-US" dirty="0"/>
              <a:t>C. Give the children a small reward each day that they</a:t>
            </a:r>
          </a:p>
          <a:p>
            <a:pPr algn="l"/>
            <a:r>
              <a:rPr lang="en-US" dirty="0"/>
              <a:t>eat their dinner.</a:t>
            </a:r>
          </a:p>
          <a:p>
            <a:pPr algn="l"/>
            <a:r>
              <a:rPr lang="en-US" dirty="0"/>
              <a:t>D. Require them to do extra chores if they do not finish</a:t>
            </a:r>
          </a:p>
          <a:p>
            <a:pPr algn="l"/>
            <a:r>
              <a:rPr lang="en-US" dirty="0"/>
              <a:t>dinner.</a:t>
            </a:r>
          </a:p>
          <a:p>
            <a:pPr algn="l"/>
            <a:r>
              <a:rPr lang="en-US" dirty="0"/>
              <a:t>E. Allow the children to have dessert, even if they do not eat their dinner, in the hopes that they will eat dinner the next day.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084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484562" cy="1600200"/>
          </a:xfrm>
        </p:spPr>
        <p:txBody>
          <a:bodyPr/>
          <a:lstStyle/>
          <a:p>
            <a:r>
              <a:rPr lang="en-US" dirty="0"/>
              <a:t>Self improvement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700"/>
            <a:ext cx="3484562" cy="3443288"/>
          </a:xfrm>
        </p:spPr>
        <p:txBody>
          <a:bodyPr/>
          <a:lstStyle/>
          <a:p>
            <a:r>
              <a:rPr lang="en-US" dirty="0"/>
              <a:t>To build</a:t>
            </a:r>
          </a:p>
          <a:p>
            <a:r>
              <a:rPr lang="en-US" dirty="0"/>
              <a:t>up your </a:t>
            </a:r>
            <a:r>
              <a:rPr lang="en-US" i="1" dirty="0"/>
              <a:t>self-control, </a:t>
            </a:r>
            <a:r>
              <a:rPr lang="en-US" dirty="0"/>
              <a:t>you need to reinforce your own desired behaviors and extinguish the undesired ones.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6864" y="2714010"/>
            <a:ext cx="4266032" cy="31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6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steps toward self-control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5800" y="2159000"/>
            <a:ext cx="2393302" cy="1983792"/>
          </a:xfrm>
        </p:spPr>
        <p:txBody>
          <a:bodyPr/>
          <a:lstStyle/>
          <a:p>
            <a:r>
              <a:rPr lang="en-US" i="1" dirty="0"/>
              <a:t>State a realistic goal in measurable terms and announce it.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71874" y="2159000"/>
            <a:ext cx="2334403" cy="1983792"/>
          </a:xfrm>
        </p:spPr>
        <p:txBody>
          <a:bodyPr/>
          <a:lstStyle/>
          <a:p>
            <a:r>
              <a:rPr lang="en-US" i="1" dirty="0"/>
              <a:t>Decide how, when, and where you will work toward your goal.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457950" y="2159000"/>
            <a:ext cx="2272284" cy="1983792"/>
          </a:xfrm>
        </p:spPr>
        <p:txBody>
          <a:bodyPr/>
          <a:lstStyle/>
          <a:p>
            <a:r>
              <a:rPr lang="en-US" i="1" dirty="0"/>
              <a:t>Monitor how often you engage in your desired behavior.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181224" y="4330699"/>
            <a:ext cx="2334791" cy="2051439"/>
          </a:xfrm>
        </p:spPr>
        <p:txBody>
          <a:bodyPr/>
          <a:lstStyle/>
          <a:p>
            <a:r>
              <a:rPr lang="en-US" i="1" dirty="0"/>
              <a:t>Reinforce the desired behavior.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38724" y="4295775"/>
            <a:ext cx="2369781" cy="2086364"/>
          </a:xfrm>
        </p:spPr>
        <p:txBody>
          <a:bodyPr/>
          <a:lstStyle/>
          <a:p>
            <a:r>
              <a:rPr lang="en-US" i="1" dirty="0"/>
              <a:t>Reduce the rewards gradually.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3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260627" cy="1600200"/>
          </a:xfrm>
        </p:spPr>
        <p:txBody>
          <a:bodyPr/>
          <a:lstStyle/>
          <a:p>
            <a:r>
              <a:rPr lang="en-US" dirty="0"/>
              <a:t>Manage stress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700"/>
            <a:ext cx="3260627" cy="3443288"/>
          </a:xfrm>
        </p:spPr>
        <p:txBody>
          <a:bodyPr/>
          <a:lstStyle/>
          <a:p>
            <a:r>
              <a:rPr lang="en-US" dirty="0"/>
              <a:t>There is</a:t>
            </a:r>
          </a:p>
          <a:p>
            <a:r>
              <a:rPr lang="en-US" dirty="0"/>
              <a:t>some evidence that when we have feedback about our bodily responses, we can sometimes  change those responses.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470" y="718457"/>
            <a:ext cx="4458122" cy="5150531"/>
          </a:xfrm>
        </p:spPr>
        <p:txBody>
          <a:bodyPr/>
          <a:lstStyle/>
          <a:p>
            <a:r>
              <a:rPr lang="en-US" dirty="0"/>
              <a:t>Researcher Neal Miller, working with </a:t>
            </a:r>
            <a:r>
              <a:rPr lang="en-US" b="1" i="1" dirty="0"/>
              <a:t>biofeedback</a:t>
            </a:r>
            <a:r>
              <a:rPr lang="en-US" dirty="0"/>
              <a:t>, found that rats could modify their heartbeat if given pleasurable brain stimulation when their heartbeat increased or decreased. </a:t>
            </a:r>
          </a:p>
          <a:p>
            <a:endParaRPr lang="en-US" dirty="0"/>
          </a:p>
          <a:p>
            <a:r>
              <a:rPr lang="en-US" dirty="0"/>
              <a:t>Later research revealed that some paralyzed humans could also learn to control</a:t>
            </a:r>
          </a:p>
          <a:p>
            <a:r>
              <a:rPr lang="en-US" dirty="0"/>
              <a:t>their blood pressure.</a:t>
            </a:r>
          </a:p>
          <a:p>
            <a:r>
              <a:rPr lang="en-US" sz="2000" i="1" dirty="0"/>
              <a:t>(Miller &amp; </a:t>
            </a:r>
            <a:r>
              <a:rPr lang="en-US" sz="2000" i="1" dirty="0" err="1"/>
              <a:t>Brucker</a:t>
            </a:r>
            <a:r>
              <a:rPr lang="en-US" sz="2000" i="1" dirty="0"/>
              <a:t>, 1979)</a:t>
            </a:r>
          </a:p>
        </p:txBody>
      </p:sp>
    </p:spTree>
    <p:extLst>
      <p:ext uri="{BB962C8B-B14F-4D97-AF65-F5344CB8AC3E}">
        <p14:creationId xmlns:p14="http://schemas.microsoft.com/office/powerpoint/2010/main" val="52011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biofeedback?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864100"/>
            <a:ext cx="8101012" cy="1844610"/>
          </a:xfrm>
        </p:spPr>
        <p:txBody>
          <a:bodyPr/>
          <a:lstStyle/>
          <a:p>
            <a:r>
              <a:rPr lang="en-US" b="1" i="1" dirty="0"/>
              <a:t>Biofeedback</a:t>
            </a:r>
            <a:r>
              <a:rPr lang="en-US" dirty="0"/>
              <a:t> systems—such as this one, which records</a:t>
            </a:r>
          </a:p>
          <a:p>
            <a:r>
              <a:rPr lang="en-US" dirty="0"/>
              <a:t>tension in the forehead muscle of a headache sufferer—allow people to monitor their subtle physiological responses.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984" y="1825625"/>
            <a:ext cx="5360031" cy="27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68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classical and operant conditioning similar and different?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b="1" i="1" dirty="0"/>
              <a:t>classical conditioning </a:t>
            </a:r>
            <a:r>
              <a:rPr lang="en-US" dirty="0"/>
              <a:t>and </a:t>
            </a:r>
            <a:r>
              <a:rPr lang="en-US" b="1" i="1" dirty="0"/>
              <a:t>operant conditioning </a:t>
            </a:r>
            <a:r>
              <a:rPr lang="en-US" dirty="0"/>
              <a:t>are forms of </a:t>
            </a:r>
            <a:r>
              <a:rPr lang="en-US" b="1" i="1" dirty="0"/>
              <a:t>associative learning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343" y="1825625"/>
            <a:ext cx="6755313" cy="27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95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0BB566-00A3-4D8E-AD0D-0888AE4B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87036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28-1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208" y="1610591"/>
            <a:ext cx="8169275" cy="1433945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Discuss ways to apply </a:t>
            </a:r>
            <a:r>
              <a:rPr lang="en-US" b="1" i="1" dirty="0"/>
              <a:t>operant </a:t>
            </a:r>
          </a:p>
          <a:p>
            <a:pPr marL="0" indent="0">
              <a:buNone/>
            </a:pPr>
            <a:r>
              <a:rPr lang="en-US" b="1" i="1" dirty="0"/>
              <a:t>conditioning</a:t>
            </a:r>
            <a:r>
              <a:rPr lang="en-US" dirty="0"/>
              <a:t> principles at school, </a:t>
            </a:r>
          </a:p>
          <a:p>
            <a:pPr marL="0" indent="0">
              <a:buNone/>
            </a:pPr>
            <a:r>
              <a:rPr lang="en-US" dirty="0"/>
              <a:t>in sports, at work, and at home.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3142529"/>
            <a:ext cx="8101584" cy="352843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/>
              <a:t>Teachers use </a:t>
            </a:r>
            <a:r>
              <a:rPr lang="en-US" sz="2400" b="1" i="1" dirty="0"/>
              <a:t>shaping </a:t>
            </a:r>
            <a:r>
              <a:rPr lang="en-US" sz="2400" dirty="0"/>
              <a:t>techniques to guide students’ behaviors, and they can use interactive media to give immediate feedback.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/>
              <a:t>In sports, coaches can build players’ skills and self-confidence by reinforcing small improvements.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/>
              <a:t>Managers can boost productivity and morale by rewarding well-defined and achievable behaviors.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/>
              <a:t>Parents can reinforce desired behaviors, not undesirable ones</a:t>
            </a:r>
            <a:r>
              <a:rPr lang="en-US" dirty="0"/>
              <a:t>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11" y="166241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80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3E408B-B624-4F68-A2AC-0786A709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29011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28-1 Review cont.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208" y="1799176"/>
            <a:ext cx="8101012" cy="1565275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Discuss ways to </a:t>
            </a:r>
            <a:r>
              <a:rPr lang="en-US" b="1" i="1" dirty="0"/>
              <a:t>apply operant </a:t>
            </a:r>
          </a:p>
          <a:p>
            <a:pPr marL="0" indent="0">
              <a:buNone/>
            </a:pPr>
            <a:r>
              <a:rPr lang="en-US" b="1" i="1" dirty="0"/>
              <a:t>conditioning</a:t>
            </a:r>
            <a:r>
              <a:rPr lang="en-US" dirty="0"/>
              <a:t> principles for </a:t>
            </a:r>
          </a:p>
          <a:p>
            <a:pPr marL="0" indent="0">
              <a:buNone/>
            </a:pPr>
            <a:r>
              <a:rPr lang="en-US" dirty="0"/>
              <a:t>self-improvement, and to manage stress.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3509053"/>
            <a:ext cx="8101584" cy="301993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We can shape our own behaviors by stating our goals, monitoring the frequency of desired behaviors, reinforcing desired behaviors, and gradually reducing rewards as behaviors become habitual.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We can learn from our bodily responses to manage stress; </a:t>
            </a:r>
            <a:r>
              <a:rPr lang="en-US" b="1" i="1" dirty="0"/>
              <a:t>biofeedback</a:t>
            </a:r>
            <a:r>
              <a:rPr lang="en-US" i="1" dirty="0"/>
              <a:t> </a:t>
            </a:r>
            <a:r>
              <a:rPr lang="en-US" dirty="0"/>
              <a:t>is one studied method.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57" y="18681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68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427A6A-4940-4921-A9D7-0B3D82F2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54735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28-2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208" y="1825625"/>
            <a:ext cx="8101012" cy="1287462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Identify the characteristics that </a:t>
            </a:r>
          </a:p>
          <a:p>
            <a:pPr marL="0" indent="0">
              <a:buNone/>
            </a:pPr>
            <a:r>
              <a:rPr lang="en-US" dirty="0"/>
              <a:t>distinguish </a:t>
            </a:r>
            <a:r>
              <a:rPr lang="en-US" b="1" i="1" dirty="0"/>
              <a:t>operant conditioning </a:t>
            </a:r>
            <a:r>
              <a:rPr lang="en-US" dirty="0"/>
              <a:t>from</a:t>
            </a:r>
          </a:p>
          <a:p>
            <a:pPr marL="0" indent="0">
              <a:buNone/>
            </a:pPr>
            <a:r>
              <a:rPr lang="en-US" b="1" i="1" dirty="0"/>
              <a:t>classical conditioning</a:t>
            </a:r>
            <a:r>
              <a:rPr lang="en-US" dirty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636" y="3258414"/>
            <a:ext cx="8101584" cy="324485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In </a:t>
            </a:r>
            <a:r>
              <a:rPr lang="en-US" b="1" i="1" dirty="0"/>
              <a:t>operant conditioning, </a:t>
            </a:r>
            <a:r>
              <a:rPr lang="en-US" dirty="0"/>
              <a:t>an organism learns associations between its own behavior and resulting events; this form of conditioning involves </a:t>
            </a:r>
            <a:r>
              <a:rPr lang="en-US" b="1" i="1" dirty="0"/>
              <a:t>operant behavior.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In </a:t>
            </a:r>
            <a:r>
              <a:rPr lang="en-US" b="1" i="1" dirty="0"/>
              <a:t>classical conditioning</a:t>
            </a:r>
            <a:r>
              <a:rPr lang="en-US" dirty="0"/>
              <a:t>, the organism forms associations between stimuli—events it does not control; this form of conditioning involves </a:t>
            </a:r>
            <a:r>
              <a:rPr lang="en-US" b="1" i="1" dirty="0"/>
              <a:t>respondent behavior.</a:t>
            </a:r>
            <a:endParaRPr lang="en-US" sz="2400" b="1" i="1" dirty="0"/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21" y="188438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2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35082" y="124691"/>
            <a:ext cx="2328718" cy="66294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100" dirty="0"/>
              <a:t>Module 28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35082" y="3956050"/>
            <a:ext cx="2341418" cy="226695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Operant Conditioning’s Application and Comparison to Classical Conditioning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7746CDD-4C30-4FC1-A6B1-385E2BC9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Learning Targets</a:t>
            </a:r>
          </a:p>
        </p:txBody>
      </p:sp>
      <p:pic>
        <p:nvPicPr>
          <p:cNvPr id="10" name="Picture 9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97" y="2309790"/>
            <a:ext cx="457240" cy="45724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7237" y="2626640"/>
            <a:ext cx="5248306" cy="859175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</a:rPr>
              <a:t>28-1</a:t>
            </a:r>
            <a:r>
              <a:rPr lang="en-US" sz="2400" dirty="0"/>
              <a:t> Discuss ways to apply operant conditioning principles at school, in sports, at work, at home, for self-improvement, and to manage stress.</a:t>
            </a:r>
          </a:p>
        </p:txBody>
      </p:sp>
      <p:pic>
        <p:nvPicPr>
          <p:cNvPr id="12" name="Picture 11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97" y="4067181"/>
            <a:ext cx="457240" cy="45724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357237" y="4166133"/>
            <a:ext cx="5631873" cy="955675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</a:rPr>
              <a:t>28-2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Identify the characteristics that distinguish operant conditioning from classical conditioning.</a:t>
            </a:r>
          </a:p>
        </p:txBody>
      </p:sp>
    </p:spTree>
    <p:extLst>
      <p:ext uri="{BB962C8B-B14F-4D97-AF65-F5344CB8AC3E}">
        <p14:creationId xmlns:p14="http://schemas.microsoft.com/office/powerpoint/2010/main" val="195214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operant conditioning </a:t>
            </a:r>
            <a:br>
              <a:rPr lang="en-US" dirty="0"/>
            </a:br>
            <a:r>
              <a:rPr lang="en-US" dirty="0"/>
              <a:t>techniques be applied?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Operant conditioning techniques can be applied</a:t>
            </a:r>
          </a:p>
          <a:p>
            <a:r>
              <a:rPr lang="en-US" dirty="0"/>
              <a:t>at school, </a:t>
            </a:r>
          </a:p>
          <a:p>
            <a:r>
              <a:rPr lang="en-US" dirty="0"/>
              <a:t>in sports,</a:t>
            </a:r>
          </a:p>
          <a:p>
            <a:r>
              <a:rPr lang="en-US" dirty="0"/>
              <a:t>at work, </a:t>
            </a:r>
          </a:p>
          <a:p>
            <a:r>
              <a:rPr lang="en-US" dirty="0"/>
              <a:t>at home, </a:t>
            </a:r>
          </a:p>
          <a:p>
            <a:r>
              <a:rPr lang="en-US" dirty="0"/>
              <a:t>for self-improvement, </a:t>
            </a:r>
          </a:p>
          <a:p>
            <a:r>
              <a:rPr lang="en-US" dirty="0"/>
              <a:t>and to manage stress.</a:t>
            </a:r>
          </a:p>
        </p:txBody>
      </p:sp>
    </p:spTree>
    <p:extLst>
      <p:ext uri="{BB962C8B-B14F-4D97-AF65-F5344CB8AC3E}">
        <p14:creationId xmlns:p14="http://schemas.microsoft.com/office/powerpoint/2010/main" val="82970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Online adaptive quizzing allows for immediate feedback.  Students receive reinforcement for correct understanding.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9029" y="1790904"/>
            <a:ext cx="3435216" cy="42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783142" cy="1600200"/>
          </a:xfrm>
        </p:spPr>
        <p:txBody>
          <a:bodyPr/>
          <a:lstStyle/>
          <a:p>
            <a:r>
              <a:rPr lang="en-US" dirty="0"/>
              <a:t>Sports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700"/>
            <a:ext cx="3783142" cy="3443288"/>
          </a:xfrm>
        </p:spPr>
        <p:txBody>
          <a:bodyPr/>
          <a:lstStyle/>
          <a:p>
            <a:r>
              <a:rPr lang="en-US" dirty="0"/>
              <a:t>The key to shaping behavior in athletic performance, as elsewhere, is first reinforcing small successes and then gradually increasing the challenge.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7234" y="2882900"/>
            <a:ext cx="4254906" cy="29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6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operant conditioning principles underlie superstitions?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2777"/>
            <a:ext cx="8101584" cy="3908586"/>
          </a:xfrm>
        </p:spPr>
        <p:txBody>
          <a:bodyPr/>
          <a:lstStyle/>
          <a:p>
            <a:r>
              <a:rPr lang="en-US" dirty="0"/>
              <a:t>If a baseball or softball</a:t>
            </a:r>
          </a:p>
          <a:p>
            <a:r>
              <a:rPr lang="en-US" dirty="0"/>
              <a:t>player gets a hit (reinforcement) after tapping the plate with the bat (voluntary behavior), he or she may be more likely to do so again. </a:t>
            </a:r>
          </a:p>
          <a:p>
            <a:endParaRPr lang="en-US" dirty="0"/>
          </a:p>
          <a:p>
            <a:r>
              <a:rPr lang="en-US" dirty="0"/>
              <a:t>Over time the player may experience partial reinforcement for what becomes a</a:t>
            </a:r>
          </a:p>
          <a:p>
            <a:r>
              <a:rPr lang="en-US" dirty="0"/>
              <a:t>superstitious behavior.</a:t>
            </a:r>
          </a:p>
        </p:txBody>
      </p:sp>
    </p:spTree>
    <p:extLst>
      <p:ext uri="{BB962C8B-B14F-4D97-AF65-F5344CB8AC3E}">
        <p14:creationId xmlns:p14="http://schemas.microsoft.com/office/powerpoint/2010/main" val="80309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Rewards are most likely to increase productivity</a:t>
            </a:r>
          </a:p>
          <a:p>
            <a:r>
              <a:rPr lang="en-US" dirty="0"/>
              <a:t>if the desired performance is both well-defined and achievable.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405" y="2380060"/>
            <a:ext cx="4372389" cy="34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886700" cy="1460500"/>
          </a:xfrm>
        </p:spPr>
        <p:txBody>
          <a:bodyPr>
            <a:normAutofit/>
          </a:bodyPr>
          <a:lstStyle/>
          <a:p>
            <a:r>
              <a:rPr lang="en-US" dirty="0"/>
              <a:t>Give an example of </a:t>
            </a:r>
            <a:r>
              <a:rPr lang="en-US" dirty="0" err="1"/>
              <a:t>reinforcers</a:t>
            </a:r>
            <a:r>
              <a:rPr lang="en-US" dirty="0"/>
              <a:t> that increase productivity and work performance…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650" y="3084511"/>
            <a:ext cx="1924050" cy="1244600"/>
          </a:xfrm>
        </p:spPr>
        <p:txBody>
          <a:bodyPr/>
          <a:lstStyle/>
          <a:p>
            <a:r>
              <a:rPr lang="en-US" b="1" i="1" dirty="0"/>
              <a:t>Primary </a:t>
            </a:r>
            <a:r>
              <a:rPr lang="en-US" b="1" i="1" dirty="0" err="1"/>
              <a:t>reinforcer</a:t>
            </a:r>
            <a:endParaRPr lang="en-US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009900" y="3055810"/>
            <a:ext cx="5505450" cy="1244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would encourage an employee to work harder? </a:t>
            </a:r>
          </a:p>
          <a:p>
            <a:r>
              <a:rPr lang="en-US" dirty="0"/>
              <a:t>Smarter? Faster?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8650" y="4813300"/>
            <a:ext cx="1924050" cy="1244600"/>
          </a:xfrm>
        </p:spPr>
        <p:txBody>
          <a:bodyPr/>
          <a:lstStyle/>
          <a:p>
            <a:r>
              <a:rPr lang="en-US" b="1" i="1" dirty="0"/>
              <a:t>Secondary </a:t>
            </a:r>
            <a:r>
              <a:rPr lang="en-US" b="1" i="1" dirty="0" err="1"/>
              <a:t>reinforcer</a:t>
            </a:r>
            <a:endParaRPr lang="en-US" b="1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009900" y="4813300"/>
            <a:ext cx="5505450" cy="1244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would encourage an employee to work harder? </a:t>
            </a:r>
          </a:p>
          <a:p>
            <a:r>
              <a:rPr lang="en-US" dirty="0"/>
              <a:t>Smarter? Faster?</a:t>
            </a:r>
          </a:p>
        </p:txBody>
      </p:sp>
    </p:spTree>
    <p:extLst>
      <p:ext uri="{BB962C8B-B14F-4D97-AF65-F5344CB8AC3E}">
        <p14:creationId xmlns:p14="http://schemas.microsoft.com/office/powerpoint/2010/main" val="247173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425700"/>
            <a:ext cx="3213974" cy="4133720"/>
          </a:xfrm>
        </p:spPr>
        <p:txBody>
          <a:bodyPr/>
          <a:lstStyle/>
          <a:p>
            <a:r>
              <a:rPr lang="en-US" dirty="0"/>
              <a:t>When parents say “get ready for bed” and then cave in to protests or defiance, the child’s whining and arguing is reinforced.</a:t>
            </a:r>
          </a:p>
          <a:p>
            <a:endParaRPr lang="en-US" sz="2000" i="1" dirty="0"/>
          </a:p>
          <a:p>
            <a:r>
              <a:rPr lang="en-US" sz="2000" i="1" dirty="0"/>
              <a:t>(</a:t>
            </a:r>
            <a:r>
              <a:rPr lang="en-US" sz="2000" i="1" dirty="0" err="1"/>
              <a:t>Wierson</a:t>
            </a:r>
            <a:r>
              <a:rPr lang="en-US" sz="2000" i="1" dirty="0"/>
              <a:t> &amp; Forehand, 1994).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131" y="457201"/>
            <a:ext cx="4898571" cy="6102220"/>
          </a:xfrm>
        </p:spPr>
        <p:txBody>
          <a:bodyPr/>
          <a:lstStyle/>
          <a:p>
            <a:r>
              <a:rPr lang="en-US" sz="2600" dirty="0"/>
              <a:t>Operant parenting tips: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Give children attention and other reinforcement when they are behaving </a:t>
            </a:r>
            <a:r>
              <a:rPr lang="en-US" i="1" dirty="0"/>
              <a:t>well.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Target a specific behavior, reinforce it, and watch it increase.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When children misbehave or are defiant, don’t yell at them or hit them.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Explain the misbehavior and punish it by taking away the iPad, removing a misused toy, or giving a brief time-out.</a:t>
            </a:r>
          </a:p>
        </p:txBody>
      </p:sp>
    </p:spTree>
    <p:extLst>
      <p:ext uri="{BB962C8B-B14F-4D97-AF65-F5344CB8AC3E}">
        <p14:creationId xmlns:p14="http://schemas.microsoft.com/office/powerpoint/2010/main" val="161750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AC7217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6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AC7217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6623</TotalTime>
  <Words>912</Words>
  <Application>Microsoft Office PowerPoint</Application>
  <PresentationFormat>On-screen Show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Custom Design</vt:lpstr>
      <vt:lpstr>Unit 6 Learning</vt:lpstr>
      <vt:lpstr>Learning Targets</vt:lpstr>
      <vt:lpstr>How can operant conditioning  techniques be applied?</vt:lpstr>
      <vt:lpstr>School</vt:lpstr>
      <vt:lpstr>Sports</vt:lpstr>
      <vt:lpstr>How do operant conditioning principles underlie superstitions?</vt:lpstr>
      <vt:lpstr>Work</vt:lpstr>
      <vt:lpstr>Give an example of reinforcers that increase productivity and work performance…</vt:lpstr>
      <vt:lpstr>Parenting</vt:lpstr>
      <vt:lpstr>What Would You Answer?</vt:lpstr>
      <vt:lpstr>What Would You Answer? cont.</vt:lpstr>
      <vt:lpstr>Self improvement</vt:lpstr>
      <vt:lpstr>5 steps toward self-control</vt:lpstr>
      <vt:lpstr>Manage stress</vt:lpstr>
      <vt:lpstr>What is biofeedback?</vt:lpstr>
      <vt:lpstr>How are classical and operant conditioning similar and different?</vt:lpstr>
      <vt:lpstr>Learning Target 28-1 Review</vt:lpstr>
      <vt:lpstr>Learning Target 28-1 Review cont.</vt:lpstr>
      <vt:lpstr>Learning Target 28-2 Review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Fenton</dc:creator>
  <cp:keywords/>
  <dc:description/>
  <cp:lastModifiedBy>Sabrina Van Glahn</cp:lastModifiedBy>
  <cp:revision>944</cp:revision>
  <dcterms:created xsi:type="dcterms:W3CDTF">2017-07-06T19:56:42Z</dcterms:created>
  <dcterms:modified xsi:type="dcterms:W3CDTF">2017-11-26T19:54:58Z</dcterms:modified>
  <cp:category/>
</cp:coreProperties>
</file>