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gVfvnIDJJfkNVbw4u/YQKk1Fhg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26" name="Google Shape;26;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7"/>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8"/>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8"/>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8"/>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1"/>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850"/>
              </a:spcBef>
              <a:spcAft>
                <a:spcPts val="0"/>
              </a:spcAft>
              <a:buClr>
                <a:schemeClr val="dk1"/>
              </a:buClr>
              <a:buSzPts val="2720"/>
              <a:buFont typeface="Arial"/>
              <a:buNone/>
              <a:defRPr b="0" i="0" sz="2720" u="none" cap="none" strike="noStrike">
                <a:solidFill>
                  <a:schemeClr val="dk1"/>
                </a:solidFill>
                <a:latin typeface="Calibri"/>
                <a:ea typeface="Calibri"/>
                <a:cs typeface="Calibri"/>
                <a:sym typeface="Calibri"/>
              </a:defRPr>
            </a:lvl1pPr>
            <a:lvl2pPr lvl="1" marR="0" rtl="0" algn="l">
              <a:lnSpc>
                <a:spcPct val="90000"/>
              </a:lnSpc>
              <a:spcBef>
                <a:spcPts val="425"/>
              </a:spcBef>
              <a:spcAft>
                <a:spcPts val="0"/>
              </a:spcAft>
              <a:buClr>
                <a:schemeClr val="dk1"/>
              </a:buClr>
              <a:buSzPts val="2380"/>
              <a:buFont typeface="Arial"/>
              <a:buNone/>
              <a:defRPr b="0" i="0" sz="2380" u="none" cap="none" strike="noStrike">
                <a:solidFill>
                  <a:schemeClr val="dk1"/>
                </a:solidFill>
                <a:latin typeface="Calibri"/>
                <a:ea typeface="Calibri"/>
                <a:cs typeface="Calibri"/>
                <a:sym typeface="Calibri"/>
              </a:defRPr>
            </a:lvl2pPr>
            <a:lvl3pPr lvl="2" marR="0" rtl="0" algn="l">
              <a:lnSpc>
                <a:spcPct val="90000"/>
              </a:lnSpc>
              <a:spcBef>
                <a:spcPts val="425"/>
              </a:spcBef>
              <a:spcAft>
                <a:spcPts val="0"/>
              </a:spcAft>
              <a:buClr>
                <a:schemeClr val="dk1"/>
              </a:buClr>
              <a:buSzPts val="2040"/>
              <a:buFont typeface="Arial"/>
              <a:buNone/>
              <a:defRPr b="0" i="0" sz="2040" u="none" cap="none" strike="noStrike">
                <a:solidFill>
                  <a:schemeClr val="dk1"/>
                </a:solidFill>
                <a:latin typeface="Calibri"/>
                <a:ea typeface="Calibri"/>
                <a:cs typeface="Calibri"/>
                <a:sym typeface="Calibri"/>
              </a:defRPr>
            </a:lvl3pPr>
            <a:lvl4pPr lvl="3"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4pPr>
            <a:lvl5pPr lvl="4"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5pPr>
            <a:lvl6pPr lvl="5"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6pPr>
            <a:lvl7pPr lvl="6"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7pPr>
            <a:lvl8pPr lvl="7"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8pPr>
            <a:lvl9pPr lvl="8" marR="0" rtl="0" algn="l">
              <a:lnSpc>
                <a:spcPct val="90000"/>
              </a:lnSpc>
              <a:spcBef>
                <a:spcPts val="425"/>
              </a:spcBef>
              <a:spcAft>
                <a:spcPts val="0"/>
              </a:spcAft>
              <a:buClr>
                <a:schemeClr val="dk1"/>
              </a:buClr>
              <a:buSzPts val="1700"/>
              <a:buFont typeface="Arial"/>
              <a:buNone/>
              <a:defRPr b="0" i="0" sz="1700" u="none" cap="none" strike="noStrike">
                <a:solidFill>
                  <a:schemeClr val="dk1"/>
                </a:solidFill>
                <a:latin typeface="Calibri"/>
                <a:ea typeface="Calibri"/>
                <a:cs typeface="Calibri"/>
                <a:sym typeface="Calibri"/>
              </a:defRPr>
            </a:lvl9pPr>
          </a:lstStyle>
          <a:p/>
        </p:txBody>
      </p:sp>
      <p:sp>
        <p:nvSpPr>
          <p:cNvPr id="64" name="Google Shape;64;p12"/>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02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20"/>
              <a:buFont typeface="Arial"/>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4.png"/><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1704" r="1704" t="0"/>
          <a:stretch/>
        </p:blipFill>
        <p:spPr>
          <a:xfrm>
            <a:off x="0" y="0"/>
            <a:ext cx="7772400" cy="10058400"/>
          </a:xfrm>
          <a:prstGeom prst="rect">
            <a:avLst/>
          </a:prstGeom>
          <a:noFill/>
          <a:ln>
            <a:noFill/>
          </a:ln>
        </p:spPr>
      </p:pic>
      <p:pic>
        <p:nvPicPr>
          <p:cNvPr id="85" name="Google Shape;85;p1"/>
          <p:cNvPicPr preferRelativeResize="0"/>
          <p:nvPr/>
        </p:nvPicPr>
        <p:blipFill rotWithShape="1">
          <a:blip r:embed="rId4">
            <a:alphaModFix/>
          </a:blip>
          <a:srcRect b="0" l="0" r="0" t="0"/>
          <a:stretch/>
        </p:blipFill>
        <p:spPr>
          <a:xfrm>
            <a:off x="1212606" y="95766"/>
            <a:ext cx="5478705" cy="1656834"/>
          </a:xfrm>
          <a:prstGeom prst="rect">
            <a:avLst/>
          </a:prstGeom>
          <a:noFill/>
          <a:ln>
            <a:noFill/>
          </a:ln>
        </p:spPr>
      </p:pic>
      <p:cxnSp>
        <p:nvCxnSpPr>
          <p:cNvPr id="86" name="Google Shape;86;p1"/>
          <p:cNvCxnSpPr/>
          <p:nvPr/>
        </p:nvCxnSpPr>
        <p:spPr>
          <a:xfrm flipH="1">
            <a:off x="3873404" y="1634740"/>
            <a:ext cx="24654" cy="8003753"/>
          </a:xfrm>
          <a:prstGeom prst="straightConnector1">
            <a:avLst/>
          </a:prstGeom>
          <a:noFill/>
          <a:ln cap="flat" cmpd="sng" w="38100">
            <a:solidFill>
              <a:schemeClr val="dk1"/>
            </a:solidFill>
            <a:prstDash val="dot"/>
            <a:miter lim="800000"/>
            <a:headEnd len="sm" w="sm" type="none"/>
            <a:tailEnd len="sm" w="sm" type="none"/>
          </a:ln>
        </p:spPr>
      </p:cxnSp>
      <p:grpSp>
        <p:nvGrpSpPr>
          <p:cNvPr id="87" name="Google Shape;87;p1"/>
          <p:cNvGrpSpPr/>
          <p:nvPr/>
        </p:nvGrpSpPr>
        <p:grpSpPr>
          <a:xfrm>
            <a:off x="330249" y="1752600"/>
            <a:ext cx="3484592" cy="647700"/>
            <a:chOff x="330201" y="1752600"/>
            <a:chExt cx="2896104" cy="647700"/>
          </a:xfrm>
        </p:grpSpPr>
        <p:grpSp>
          <p:nvGrpSpPr>
            <p:cNvPr id="88" name="Google Shape;88;p1"/>
            <p:cNvGrpSpPr/>
            <p:nvPr/>
          </p:nvGrpSpPr>
          <p:grpSpPr>
            <a:xfrm flipH="1">
              <a:off x="330201" y="1752600"/>
              <a:ext cx="2896104" cy="647700"/>
              <a:chOff x="698499" y="3124200"/>
              <a:chExt cx="2159506" cy="647700"/>
            </a:xfrm>
          </p:grpSpPr>
          <p:sp>
            <p:nvSpPr>
              <p:cNvPr id="89" name="Google Shape;89;p1"/>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0" name="Google Shape;90;p1"/>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91" name="Google Shape;91;p1"/>
            <p:cNvSpPr txBox="1"/>
            <p:nvPr/>
          </p:nvSpPr>
          <p:spPr>
            <a:xfrm>
              <a:off x="336643" y="1807750"/>
              <a:ext cx="2375400" cy="52320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Impact"/>
                  <a:ea typeface="Impact"/>
                  <a:cs typeface="Impact"/>
                  <a:sym typeface="Impact"/>
                </a:rPr>
                <a:t>TEACHER </a:t>
              </a:r>
              <a:endParaRPr b="0" i="0" sz="1400" u="none" cap="none" strike="noStrike">
                <a:solidFill>
                  <a:schemeClr val="lt1"/>
                </a:solidFill>
                <a:latin typeface="Impact"/>
                <a:ea typeface="Impact"/>
                <a:cs typeface="Impact"/>
                <a:sym typeface="Impact"/>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Impact"/>
                  <a:ea typeface="Impact"/>
                  <a:cs typeface="Impact"/>
                  <a:sym typeface="Impact"/>
                </a:rPr>
                <a:t>INFO</a:t>
              </a:r>
              <a:endParaRPr b="0" i="0" sz="1400" u="none" cap="none" strike="noStrike">
                <a:solidFill>
                  <a:srgbClr val="000000"/>
                </a:solidFill>
                <a:latin typeface="Impact"/>
                <a:ea typeface="Impact"/>
                <a:cs typeface="Impact"/>
                <a:sym typeface="Impact"/>
              </a:endParaRPr>
            </a:p>
          </p:txBody>
        </p:sp>
      </p:grpSp>
      <p:grpSp>
        <p:nvGrpSpPr>
          <p:cNvPr id="92" name="Google Shape;92;p1"/>
          <p:cNvGrpSpPr/>
          <p:nvPr/>
        </p:nvGrpSpPr>
        <p:grpSpPr>
          <a:xfrm flipH="1">
            <a:off x="3962972" y="5684841"/>
            <a:ext cx="3425316" cy="647700"/>
            <a:chOff x="1066799" y="7962900"/>
            <a:chExt cx="2435174" cy="647700"/>
          </a:xfrm>
        </p:grpSpPr>
        <p:grpSp>
          <p:nvGrpSpPr>
            <p:cNvPr id="93" name="Google Shape;93;p1"/>
            <p:cNvGrpSpPr/>
            <p:nvPr/>
          </p:nvGrpSpPr>
          <p:grpSpPr>
            <a:xfrm flipH="1">
              <a:off x="1066799" y="7962900"/>
              <a:ext cx="2435174" cy="647700"/>
              <a:chOff x="698499" y="3124200"/>
              <a:chExt cx="2159506" cy="647700"/>
            </a:xfrm>
          </p:grpSpPr>
          <p:sp>
            <p:nvSpPr>
              <p:cNvPr id="94" name="Google Shape;94;p1"/>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5" name="Google Shape;95;p1"/>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96" name="Google Shape;96;p1"/>
            <p:cNvSpPr txBox="1"/>
            <p:nvPr/>
          </p:nvSpPr>
          <p:spPr>
            <a:xfrm>
              <a:off x="1167619" y="8018034"/>
              <a:ext cx="1523700" cy="52320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100"/>
                <a:buFont typeface="Arial"/>
                <a:buNone/>
              </a:pPr>
              <a:r>
                <a:rPr b="0" i="0" lang="en-US" sz="2100" u="none" cap="none" strike="noStrike">
                  <a:solidFill>
                    <a:schemeClr val="lt1"/>
                  </a:solidFill>
                  <a:latin typeface="Arial"/>
                  <a:ea typeface="Arial"/>
                  <a:cs typeface="Arial"/>
                  <a:sym typeface="Arial"/>
                </a:rPr>
                <a:t>Consequences</a:t>
              </a:r>
              <a:endParaRPr b="0" i="0" sz="2100" u="none" cap="none" strike="noStrike">
                <a:solidFill>
                  <a:srgbClr val="000000"/>
                </a:solidFill>
                <a:latin typeface="Arial"/>
                <a:ea typeface="Arial"/>
                <a:cs typeface="Arial"/>
                <a:sym typeface="Arial"/>
              </a:endParaRPr>
            </a:p>
          </p:txBody>
        </p:sp>
      </p:grpSp>
      <p:grpSp>
        <p:nvGrpSpPr>
          <p:cNvPr id="97" name="Google Shape;97;p1"/>
          <p:cNvGrpSpPr/>
          <p:nvPr/>
        </p:nvGrpSpPr>
        <p:grpSpPr>
          <a:xfrm flipH="1">
            <a:off x="412117" y="4926865"/>
            <a:ext cx="3425319" cy="647710"/>
            <a:chOff x="4559298" y="1772166"/>
            <a:chExt cx="2858005" cy="647710"/>
          </a:xfrm>
        </p:grpSpPr>
        <p:grpSp>
          <p:nvGrpSpPr>
            <p:cNvPr id="98" name="Google Shape;98;p1"/>
            <p:cNvGrpSpPr/>
            <p:nvPr/>
          </p:nvGrpSpPr>
          <p:grpSpPr>
            <a:xfrm>
              <a:off x="4559298" y="1772166"/>
              <a:ext cx="2858005" cy="647700"/>
              <a:chOff x="698499" y="3124200"/>
              <a:chExt cx="2159506" cy="647700"/>
            </a:xfrm>
          </p:grpSpPr>
          <p:sp>
            <p:nvSpPr>
              <p:cNvPr id="99" name="Google Shape;99;p1"/>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a:off x="876301" y="3181350"/>
                <a:ext cx="1893814" cy="533082"/>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nvSpPr>
          <p:spPr>
            <a:xfrm>
              <a:off x="5277686" y="1896676"/>
              <a:ext cx="2085000" cy="52320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Rules &amp; Procedures</a:t>
              </a:r>
              <a:endParaRPr b="0" i="0" sz="1800" u="none" cap="none" strike="noStrike">
                <a:solidFill>
                  <a:srgbClr val="000000"/>
                </a:solidFill>
                <a:latin typeface="Arial"/>
                <a:ea typeface="Arial"/>
                <a:cs typeface="Arial"/>
                <a:sym typeface="Arial"/>
              </a:endParaRPr>
            </a:p>
          </p:txBody>
        </p:sp>
      </p:grpSp>
      <p:grpSp>
        <p:nvGrpSpPr>
          <p:cNvPr id="102" name="Google Shape;102;p1"/>
          <p:cNvGrpSpPr/>
          <p:nvPr/>
        </p:nvGrpSpPr>
        <p:grpSpPr>
          <a:xfrm>
            <a:off x="4009384" y="1747623"/>
            <a:ext cx="3409600" cy="647700"/>
            <a:chOff x="4559298" y="1772166"/>
            <a:chExt cx="2858005" cy="647700"/>
          </a:xfrm>
        </p:grpSpPr>
        <p:grpSp>
          <p:nvGrpSpPr>
            <p:cNvPr id="103" name="Google Shape;103;p1"/>
            <p:cNvGrpSpPr/>
            <p:nvPr/>
          </p:nvGrpSpPr>
          <p:grpSpPr>
            <a:xfrm>
              <a:off x="4559298" y="1772166"/>
              <a:ext cx="2858005" cy="647700"/>
              <a:chOff x="698499" y="3124200"/>
              <a:chExt cx="2159506" cy="647700"/>
            </a:xfrm>
          </p:grpSpPr>
          <p:sp>
            <p:nvSpPr>
              <p:cNvPr id="104" name="Google Shape;104;p1"/>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1"/>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6" name="Google Shape;106;p1"/>
            <p:cNvSpPr txBox="1"/>
            <p:nvPr/>
          </p:nvSpPr>
          <p:spPr>
            <a:xfrm>
              <a:off x="5496930" y="1797568"/>
              <a:ext cx="1780500" cy="52320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Impact"/>
                  <a:ea typeface="Impact"/>
                  <a:cs typeface="Impact"/>
                  <a:sym typeface="Impact"/>
                </a:rPr>
                <a:t>Grading </a:t>
              </a:r>
              <a:endParaRPr b="0" i="0" sz="1400" u="none" cap="none" strike="noStrike">
                <a:solidFill>
                  <a:schemeClr val="lt1"/>
                </a:solidFill>
                <a:latin typeface="Impact"/>
                <a:ea typeface="Impact"/>
                <a:cs typeface="Impact"/>
                <a:sym typeface="Impact"/>
              </a:endParaRPr>
            </a:p>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Impact"/>
                  <a:ea typeface="Impact"/>
                  <a:cs typeface="Impact"/>
                  <a:sym typeface="Impact"/>
                </a:rPr>
                <a:t>Scale</a:t>
              </a:r>
              <a:endParaRPr b="0" i="0" sz="1400" u="none" cap="none" strike="noStrike">
                <a:solidFill>
                  <a:srgbClr val="000000"/>
                </a:solidFill>
                <a:latin typeface="Impact"/>
                <a:ea typeface="Impact"/>
                <a:cs typeface="Impact"/>
                <a:sym typeface="Impact"/>
              </a:endParaRPr>
            </a:p>
          </p:txBody>
        </p:sp>
      </p:grpSp>
      <p:sp>
        <p:nvSpPr>
          <p:cNvPr id="107" name="Google Shape;107;p1"/>
          <p:cNvSpPr txBox="1"/>
          <p:nvPr/>
        </p:nvSpPr>
        <p:spPr>
          <a:xfrm>
            <a:off x="336247" y="2405151"/>
            <a:ext cx="3068944" cy="10464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E-mail: rturk@pikecountyschools.com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Phone: 334-482-0436</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Remind: Text 81010, @turkeng</a:t>
            </a:r>
            <a:r>
              <a:rPr lang="en-US" sz="1200">
                <a:solidFill>
                  <a:schemeClr val="dk1"/>
                </a:solidFill>
                <a:latin typeface="Times New Roman"/>
                <a:ea typeface="Times New Roman"/>
                <a:cs typeface="Times New Roman"/>
                <a:sym typeface="Times New Roman"/>
              </a:rPr>
              <a:t>9</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p:txBody>
      </p:sp>
      <p:sp>
        <p:nvSpPr>
          <p:cNvPr id="108" name="Google Shape;108;p1"/>
          <p:cNvSpPr txBox="1"/>
          <p:nvPr/>
        </p:nvSpPr>
        <p:spPr>
          <a:xfrm>
            <a:off x="351133" y="3472358"/>
            <a:ext cx="3535814" cy="141577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Lobster"/>
                <a:ea typeface="Lobster"/>
                <a:cs typeface="Lobster"/>
                <a:sym typeface="Lobster"/>
              </a:rPr>
              <a:t>WELCOME</a:t>
            </a:r>
            <a:endParaRPr b="0" i="0" sz="1400" u="none" cap="none" strike="noStrike">
              <a:solidFill>
                <a:srgbClr val="000000"/>
              </a:solidFill>
              <a:latin typeface="Lobster"/>
              <a:ea typeface="Lobster"/>
              <a:cs typeface="Lobster"/>
              <a:sym typeface="Lobster"/>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I am looking forward to working with you this semester. Together we will work hard and have fun. Remember: Your success depends on your effort, not your excuses!</a:t>
            </a:r>
            <a:endParaRPr b="0" i="0" sz="1400" u="none" cap="none" strike="noStrike">
              <a:solidFill>
                <a:srgbClr val="000000"/>
              </a:solidFill>
              <a:latin typeface="Arial"/>
              <a:ea typeface="Arial"/>
              <a:cs typeface="Arial"/>
              <a:sym typeface="Arial"/>
            </a:endParaRPr>
          </a:p>
        </p:txBody>
      </p:sp>
      <p:sp>
        <p:nvSpPr>
          <p:cNvPr id="109" name="Google Shape;109;p1"/>
          <p:cNvSpPr txBox="1"/>
          <p:nvPr/>
        </p:nvSpPr>
        <p:spPr>
          <a:xfrm>
            <a:off x="386770" y="5636617"/>
            <a:ext cx="3068944" cy="2523768"/>
          </a:xfrm>
          <a:prstGeom prst="rect">
            <a:avLst/>
          </a:prstGeom>
          <a:noFill/>
          <a:ln>
            <a:noFill/>
          </a:ln>
        </p:spPr>
        <p:txBody>
          <a:bodyPr anchorCtr="0" anchor="t" bIns="45700" lIns="91425" spcFirstLastPara="1" rIns="91425" wrap="square" tIns="45700">
            <a:spAutoFit/>
          </a:bodyPr>
          <a:lstStyle/>
          <a:p>
            <a:pPr indent="-304800" lvl="0" marL="457200" marR="0" rtl="0" algn="l">
              <a:lnSpc>
                <a:spcPct val="100000"/>
              </a:lnSpc>
              <a:spcBef>
                <a:spcPts val="0"/>
              </a:spcBef>
              <a:spcAft>
                <a:spcPts val="0"/>
              </a:spcAft>
              <a:buClr>
                <a:schemeClr val="dk1"/>
              </a:buClr>
              <a:buSzPts val="1200"/>
              <a:buFont typeface="Times New Roman"/>
              <a:buAutoNum type="arabicParenR"/>
            </a:pPr>
            <a:r>
              <a:rPr b="0" i="0" lang="en-US" sz="1200" u="none" cap="none" strike="noStrike">
                <a:solidFill>
                  <a:schemeClr val="dk1"/>
                </a:solidFill>
                <a:latin typeface="Times New Roman"/>
                <a:ea typeface="Times New Roman"/>
                <a:cs typeface="Times New Roman"/>
                <a:sym typeface="Times New Roman"/>
              </a:rPr>
              <a:t>Be prepared </a:t>
            </a:r>
            <a:endParaRPr b="0" i="0" sz="14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Times New Roman"/>
              <a:buAutoNum type="arabicParenR"/>
            </a:pPr>
            <a:r>
              <a:rPr b="0" i="0" lang="en-US" sz="1200" u="none" cap="none" strike="noStrike">
                <a:solidFill>
                  <a:schemeClr val="dk1"/>
                </a:solidFill>
                <a:latin typeface="Times New Roman"/>
                <a:ea typeface="Times New Roman"/>
                <a:cs typeface="Times New Roman"/>
                <a:sym typeface="Times New Roman"/>
              </a:rPr>
              <a:t>Be on-time</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chemeClr val="dk1"/>
              </a:buClr>
              <a:buSzPts val="1200"/>
              <a:buFont typeface="Times New Roman"/>
              <a:buAutoNum type="arabicParenR"/>
            </a:pPr>
            <a:r>
              <a:rPr b="0" i="0" lang="en-US" sz="1200" u="none" cap="none" strike="noStrike">
                <a:solidFill>
                  <a:schemeClr val="dk1"/>
                </a:solidFill>
                <a:latin typeface="Times New Roman"/>
                <a:ea typeface="Times New Roman"/>
                <a:cs typeface="Times New Roman"/>
                <a:sym typeface="Times New Roman"/>
              </a:rPr>
              <a:t>Be on-task</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chemeClr val="dk1"/>
              </a:buClr>
              <a:buSzPts val="1200"/>
              <a:buFont typeface="Times New Roman"/>
              <a:buAutoNum type="arabicParenR"/>
            </a:pPr>
            <a:r>
              <a:rPr b="0" i="0" lang="en-US" sz="1200" u="none" cap="none" strike="noStrike">
                <a:solidFill>
                  <a:schemeClr val="dk1"/>
                </a:solidFill>
                <a:latin typeface="Times New Roman"/>
                <a:ea typeface="Times New Roman"/>
                <a:cs typeface="Times New Roman"/>
                <a:sym typeface="Times New Roman"/>
              </a:rPr>
              <a:t>Respect teacher and classmates</a:t>
            </a:r>
            <a:endParaRPr b="0" i="0" sz="1200" u="none" cap="none" strike="noStrike">
              <a:solidFill>
                <a:schemeClr val="dk1"/>
              </a:solidFill>
              <a:latin typeface="Times New Roman"/>
              <a:ea typeface="Times New Roman"/>
              <a:cs typeface="Times New Roman"/>
              <a:sym typeface="Times New Roman"/>
            </a:endParaRPr>
          </a:p>
          <a:p>
            <a:pPr indent="-304800" lvl="0" marL="457200" marR="0" rtl="0" algn="l">
              <a:lnSpc>
                <a:spcPct val="100000"/>
              </a:lnSpc>
              <a:spcBef>
                <a:spcPts val="0"/>
              </a:spcBef>
              <a:spcAft>
                <a:spcPts val="0"/>
              </a:spcAft>
              <a:buClr>
                <a:schemeClr val="dk1"/>
              </a:buClr>
              <a:buSzPts val="1200"/>
              <a:buFont typeface="Times New Roman"/>
              <a:buAutoNum type="arabicParenR"/>
            </a:pPr>
            <a:r>
              <a:rPr b="0" i="0" lang="en-US" sz="1200" u="none" cap="none" strike="noStrike">
                <a:solidFill>
                  <a:schemeClr val="dk1"/>
                </a:solidFill>
                <a:latin typeface="Times New Roman"/>
                <a:ea typeface="Times New Roman"/>
                <a:cs typeface="Times New Roman"/>
                <a:sym typeface="Times New Roman"/>
              </a:rPr>
              <a:t>Stay in seat unless have permission</a:t>
            </a:r>
            <a:endParaRPr b="0" i="0" sz="1200" u="none" cap="none" strike="noStrike">
              <a:solidFill>
                <a:schemeClr val="dk1"/>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*Have pencils sharpened and notebooks open when tardy bell rings.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*Immediately start your bellringer.</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*Students not in their seats when the bell rings will be counted tardy. Three unexcused tardies equals one absence.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*Students are expected to use the restroom before coming to class.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
          <p:cNvSpPr txBox="1"/>
          <p:nvPr/>
        </p:nvSpPr>
        <p:spPr>
          <a:xfrm>
            <a:off x="4046664" y="2452464"/>
            <a:ext cx="3385712" cy="104644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TESTS…………………………………………30%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PROJECTS….…...…………………....….……25%</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DAILY…...………………………….…………20%</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QUIZZES…...………………………….………15%</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AR……………………………………………...10%</a:t>
            </a:r>
            <a:endParaRPr b="0" i="0" sz="1200" u="none" cap="none" strike="noStrike">
              <a:solidFill>
                <a:schemeClr val="dk1"/>
              </a:solidFill>
              <a:latin typeface="Times New Roman"/>
              <a:ea typeface="Times New Roman"/>
              <a:cs typeface="Times New Roman"/>
              <a:sym typeface="Times New Roman"/>
            </a:endParaRPr>
          </a:p>
        </p:txBody>
      </p:sp>
      <p:sp>
        <p:nvSpPr>
          <p:cNvPr id="111" name="Google Shape;111;p1"/>
          <p:cNvSpPr txBox="1"/>
          <p:nvPr/>
        </p:nvSpPr>
        <p:spPr>
          <a:xfrm>
            <a:off x="4021434" y="6401502"/>
            <a:ext cx="3425405" cy="1415772"/>
          </a:xfrm>
          <a:prstGeom prst="rect">
            <a:avLst/>
          </a:prstGeom>
          <a:noFill/>
          <a:ln>
            <a:noFill/>
          </a:ln>
        </p:spPr>
        <p:txBody>
          <a:bodyPr anchorCtr="0" anchor="t" bIns="45700" lIns="91425" spcFirstLastPara="1" rIns="91425" wrap="square" tIns="45700">
            <a:spAutoFit/>
          </a:bodyPr>
          <a:lstStyle/>
          <a:p>
            <a:pPr indent="-317500" lvl="0" marL="457200" marR="0" rtl="0" algn="l">
              <a:lnSpc>
                <a:spcPct val="100000"/>
              </a:lnSpc>
              <a:spcBef>
                <a:spcPts val="0"/>
              </a:spcBef>
              <a:spcAft>
                <a:spcPts val="0"/>
              </a:spcAft>
              <a:buClr>
                <a:srgbClr val="000000"/>
              </a:buClr>
              <a:buSzPts val="1400"/>
              <a:buFont typeface="Arial"/>
              <a:buAutoNum type="arabicParenR"/>
            </a:pPr>
            <a:r>
              <a:rPr b="0" i="0" lang="en-US" sz="1400" u="none" cap="none" strike="noStrike">
                <a:solidFill>
                  <a:srgbClr val="000000"/>
                </a:solidFill>
                <a:latin typeface="Arial"/>
                <a:ea typeface="Arial"/>
                <a:cs typeface="Arial"/>
                <a:sym typeface="Arial"/>
              </a:rPr>
              <a:t>Students will receive a warning </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arenR"/>
            </a:pPr>
            <a:r>
              <a:rPr b="0" i="0" lang="en-US" sz="1400" u="none" cap="none" strike="noStrike">
                <a:solidFill>
                  <a:srgbClr val="000000"/>
                </a:solidFill>
                <a:latin typeface="Arial"/>
                <a:ea typeface="Arial"/>
                <a:cs typeface="Arial"/>
                <a:sym typeface="Arial"/>
              </a:rPr>
              <a:t>Teacher’s Choice</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arenR"/>
            </a:pPr>
            <a:r>
              <a:rPr b="0" i="0" lang="en-US" sz="1400" u="none" cap="none" strike="noStrike">
                <a:solidFill>
                  <a:srgbClr val="000000"/>
                </a:solidFill>
                <a:latin typeface="Arial"/>
                <a:ea typeface="Arial"/>
                <a:cs typeface="Arial"/>
                <a:sym typeface="Arial"/>
              </a:rPr>
              <a:t>Parent Phone Call</a:t>
            </a:r>
            <a:endParaRPr b="0"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AutoNum type="arabicParenR"/>
            </a:pPr>
            <a:r>
              <a:rPr b="0" i="0" lang="en-US" sz="1400" u="none" cap="none" strike="noStrike">
                <a:solidFill>
                  <a:srgbClr val="000000"/>
                </a:solidFill>
                <a:latin typeface="Arial"/>
                <a:ea typeface="Arial"/>
                <a:cs typeface="Arial"/>
                <a:sym typeface="Arial"/>
              </a:rPr>
              <a:t>Office Referral</a:t>
            </a:r>
            <a:endParaRPr b="0" i="0" sz="1400" u="none" cap="none" strike="noStrike">
              <a:solidFill>
                <a:srgbClr val="000000"/>
              </a:solidFill>
              <a:latin typeface="Arial"/>
              <a:ea typeface="Arial"/>
              <a:cs typeface="Arial"/>
              <a:sym typeface="Arial"/>
            </a:endParaRPr>
          </a:p>
        </p:txBody>
      </p:sp>
      <p:sp>
        <p:nvSpPr>
          <p:cNvPr id="112" name="Google Shape;112;p1"/>
          <p:cNvSpPr txBox="1"/>
          <p:nvPr/>
        </p:nvSpPr>
        <p:spPr>
          <a:xfrm>
            <a:off x="4025019" y="7901328"/>
            <a:ext cx="3375351" cy="141577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Cell Phones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Cell phones are only allowed out for academic purposes with the teacher’s permission. Otherwise, cell phones will be taken up and turned into the office.</a:t>
            </a:r>
            <a:endParaRPr b="0" i="0" sz="1400" u="none" cap="none" strike="noStrike">
              <a:solidFill>
                <a:srgbClr val="000000"/>
              </a:solidFill>
              <a:latin typeface="Arial"/>
              <a:ea typeface="Arial"/>
              <a:cs typeface="Arial"/>
              <a:sym typeface="Arial"/>
            </a:endParaRPr>
          </a:p>
        </p:txBody>
      </p:sp>
      <p:sp>
        <p:nvSpPr>
          <p:cNvPr id="113" name="Google Shape;113;p1"/>
          <p:cNvSpPr txBox="1"/>
          <p:nvPr/>
        </p:nvSpPr>
        <p:spPr>
          <a:xfrm>
            <a:off x="4046662" y="3514358"/>
            <a:ext cx="3381267" cy="123110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Arial"/>
                <a:ea typeface="Arial"/>
                <a:cs typeface="Arial"/>
                <a:sym typeface="Arial"/>
              </a:rPr>
              <a:t>AR: Accelerated Reading</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AR is calculated by adding Percent Correct x 2 with the Point Goal and the Book Level, and then dividing the total by 4. </a:t>
            </a:r>
            <a:endParaRPr b="0" i="0" sz="1400" u="none" cap="none" strike="noStrike">
              <a:solidFill>
                <a:srgbClr val="000000"/>
              </a:solidFill>
              <a:latin typeface="Arial"/>
              <a:ea typeface="Arial"/>
              <a:cs typeface="Arial"/>
              <a:sym typeface="Arial"/>
            </a:endParaRPr>
          </a:p>
        </p:txBody>
      </p:sp>
      <p:sp>
        <p:nvSpPr>
          <p:cNvPr id="114" name="Google Shape;114;p1"/>
          <p:cNvSpPr txBox="1"/>
          <p:nvPr/>
        </p:nvSpPr>
        <p:spPr>
          <a:xfrm>
            <a:off x="4062674" y="4815126"/>
            <a:ext cx="3189483" cy="707886"/>
          </a:xfrm>
          <a:prstGeom prst="rect">
            <a:avLst/>
          </a:prstGeom>
          <a:noFill/>
          <a:ln cap="flat" cmpd="sng" w="1905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US" sz="1000" u="none" cap="none" strike="noStrike">
                <a:solidFill>
                  <a:schemeClr val="dk1"/>
                </a:solidFill>
                <a:latin typeface="Times New Roman"/>
                <a:ea typeface="Times New Roman"/>
                <a:cs typeface="Times New Roman"/>
                <a:sym typeface="Times New Roman"/>
              </a:rPr>
              <a:t>No extra credit opportunities are given. The student’s average is based solely on his/her performance on class assignments. All efforts should be made to maintain the desired average throughout the semester.</a:t>
            </a:r>
            <a:endParaRPr b="0" i="0" sz="1400" u="none" cap="none" strike="noStrike">
              <a:solidFill>
                <a:srgbClr val="000000"/>
              </a:solidFill>
              <a:latin typeface="Arial"/>
              <a:ea typeface="Arial"/>
              <a:cs typeface="Arial"/>
              <a:sym typeface="Arial"/>
            </a:endParaRPr>
          </a:p>
        </p:txBody>
      </p:sp>
      <p:pic>
        <p:nvPicPr>
          <p:cNvPr id="115" name="Google Shape;115;p1"/>
          <p:cNvPicPr preferRelativeResize="0"/>
          <p:nvPr/>
        </p:nvPicPr>
        <p:blipFill rotWithShape="1">
          <a:blip r:embed="rId5">
            <a:alphaModFix/>
          </a:blip>
          <a:srcRect b="7049" l="10869" r="8991" t="0"/>
          <a:stretch/>
        </p:blipFill>
        <p:spPr>
          <a:xfrm>
            <a:off x="399800" y="8215751"/>
            <a:ext cx="1625625" cy="1415775"/>
          </a:xfrm>
          <a:prstGeom prst="rect">
            <a:avLst/>
          </a:prstGeom>
          <a:noFill/>
          <a:ln>
            <a:noFill/>
          </a:ln>
        </p:spPr>
      </p:pic>
      <p:pic>
        <p:nvPicPr>
          <p:cNvPr id="116" name="Google Shape;116;p1"/>
          <p:cNvPicPr preferRelativeResize="0"/>
          <p:nvPr/>
        </p:nvPicPr>
        <p:blipFill rotWithShape="1">
          <a:blip r:embed="rId6">
            <a:alphaModFix/>
          </a:blip>
          <a:srcRect b="18884" l="21490" r="20572" t="9009"/>
          <a:stretch/>
        </p:blipFill>
        <p:spPr>
          <a:xfrm>
            <a:off x="2025419" y="8262831"/>
            <a:ext cx="698133" cy="1339334"/>
          </a:xfrm>
          <a:prstGeom prst="rect">
            <a:avLst/>
          </a:prstGeom>
          <a:noFill/>
          <a:ln>
            <a:noFill/>
          </a:ln>
        </p:spPr>
      </p:pic>
      <p:cxnSp>
        <p:nvCxnSpPr>
          <p:cNvPr id="117" name="Google Shape;117;p1"/>
          <p:cNvCxnSpPr/>
          <p:nvPr/>
        </p:nvCxnSpPr>
        <p:spPr>
          <a:xfrm>
            <a:off x="399793" y="3472358"/>
            <a:ext cx="3372107" cy="0"/>
          </a:xfrm>
          <a:prstGeom prst="straightConnector1">
            <a:avLst/>
          </a:prstGeom>
          <a:noFill/>
          <a:ln cap="flat" cmpd="sng" w="9525">
            <a:solidFill>
              <a:schemeClr val="dk1"/>
            </a:solidFill>
            <a:prstDash val="dash"/>
            <a:miter lim="800000"/>
            <a:headEnd len="sm" w="sm" type="none"/>
            <a:tailEnd len="sm" w="sm" type="none"/>
          </a:ln>
        </p:spPr>
      </p:cxnSp>
      <p:cxnSp>
        <p:nvCxnSpPr>
          <p:cNvPr id="118" name="Google Shape;118;p1"/>
          <p:cNvCxnSpPr/>
          <p:nvPr/>
        </p:nvCxnSpPr>
        <p:spPr>
          <a:xfrm>
            <a:off x="3981477" y="3498904"/>
            <a:ext cx="3372107" cy="0"/>
          </a:xfrm>
          <a:prstGeom prst="straightConnector1">
            <a:avLst/>
          </a:prstGeom>
          <a:noFill/>
          <a:ln cap="flat" cmpd="sng" w="9525">
            <a:solidFill>
              <a:schemeClr val="dk1"/>
            </a:solidFill>
            <a:prstDash val="dash"/>
            <a:miter lim="800000"/>
            <a:headEnd len="sm" w="sm" type="none"/>
            <a:tailEnd len="sm" w="sm" type="none"/>
          </a:ln>
        </p:spPr>
      </p:cxnSp>
      <p:cxnSp>
        <p:nvCxnSpPr>
          <p:cNvPr id="119" name="Google Shape;119;p1"/>
          <p:cNvCxnSpPr/>
          <p:nvPr/>
        </p:nvCxnSpPr>
        <p:spPr>
          <a:xfrm>
            <a:off x="3981477" y="7906586"/>
            <a:ext cx="3372107" cy="0"/>
          </a:xfrm>
          <a:prstGeom prst="straightConnector1">
            <a:avLst/>
          </a:prstGeom>
          <a:noFill/>
          <a:ln cap="flat" cmpd="sng" w="9525">
            <a:solidFill>
              <a:schemeClr val="dk1"/>
            </a:solidFill>
            <a:prstDash val="dash"/>
            <a:miter lim="800000"/>
            <a:headEnd len="sm" w="sm" type="none"/>
            <a:tailEnd len="sm" w="sm" type="none"/>
          </a:ln>
        </p:spPr>
      </p:cxnSp>
      <p:sp>
        <p:nvSpPr>
          <p:cNvPr id="120" name="Google Shape;120;p1"/>
          <p:cNvSpPr txBox="1"/>
          <p:nvPr/>
        </p:nvSpPr>
        <p:spPr>
          <a:xfrm>
            <a:off x="2372106" y="896155"/>
            <a:ext cx="3028200" cy="738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Lobster"/>
                <a:ea typeface="Lobster"/>
                <a:cs typeface="Lobster"/>
                <a:sym typeface="Lobster"/>
              </a:rPr>
              <a:t>Mrs. Ria Turk</a:t>
            </a:r>
            <a:endParaRPr b="0" i="0" sz="2400" u="none" cap="none" strike="noStrike">
              <a:solidFill>
                <a:srgbClr val="000000"/>
              </a:solidFill>
              <a:latin typeface="Lobster"/>
              <a:ea typeface="Lobster"/>
              <a:cs typeface="Lobster"/>
              <a:sym typeface="Lobster"/>
            </a:endParaRPr>
          </a:p>
        </p:txBody>
      </p:sp>
      <p:sp>
        <p:nvSpPr>
          <p:cNvPr id="121" name="Google Shape;121;p1"/>
          <p:cNvSpPr txBox="1"/>
          <p:nvPr/>
        </p:nvSpPr>
        <p:spPr>
          <a:xfrm>
            <a:off x="2932250" y="19575"/>
            <a:ext cx="2468100" cy="63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Lobster"/>
                <a:ea typeface="Lobster"/>
                <a:cs typeface="Lobster"/>
                <a:sym typeface="Lobster"/>
              </a:rPr>
              <a:t>English </a:t>
            </a:r>
            <a:r>
              <a:rPr lang="en-US" sz="3600">
                <a:latin typeface="Lobster"/>
                <a:ea typeface="Lobster"/>
                <a:cs typeface="Lobster"/>
                <a:sym typeface="Lobster"/>
              </a:rPr>
              <a:t>9</a:t>
            </a:r>
            <a:endParaRPr b="0" i="0" sz="3600" u="none" cap="none" strike="noStrike">
              <a:solidFill>
                <a:srgbClr val="000000"/>
              </a:solidFill>
              <a:latin typeface="Lobster"/>
              <a:ea typeface="Lobster"/>
              <a:cs typeface="Lobster"/>
              <a:sym typeface="Lobst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pic>
        <p:nvPicPr>
          <p:cNvPr id="126" name="Google Shape;126;p2"/>
          <p:cNvPicPr preferRelativeResize="0"/>
          <p:nvPr/>
        </p:nvPicPr>
        <p:blipFill rotWithShape="1">
          <a:blip r:embed="rId3">
            <a:alphaModFix/>
          </a:blip>
          <a:srcRect b="0" l="1704" r="1704" t="0"/>
          <a:stretch/>
        </p:blipFill>
        <p:spPr>
          <a:xfrm>
            <a:off x="0" y="0"/>
            <a:ext cx="7772400" cy="10058400"/>
          </a:xfrm>
          <a:prstGeom prst="rect">
            <a:avLst/>
          </a:prstGeom>
          <a:noFill/>
          <a:ln>
            <a:noFill/>
          </a:ln>
        </p:spPr>
      </p:pic>
      <p:cxnSp>
        <p:nvCxnSpPr>
          <p:cNvPr id="127" name="Google Shape;127;p2"/>
          <p:cNvCxnSpPr/>
          <p:nvPr/>
        </p:nvCxnSpPr>
        <p:spPr>
          <a:xfrm>
            <a:off x="3898900" y="571500"/>
            <a:ext cx="0" cy="8905453"/>
          </a:xfrm>
          <a:prstGeom prst="straightConnector1">
            <a:avLst/>
          </a:prstGeom>
          <a:noFill/>
          <a:ln cap="flat" cmpd="sng" w="38100">
            <a:solidFill>
              <a:schemeClr val="dk1"/>
            </a:solidFill>
            <a:prstDash val="dot"/>
            <a:miter lim="800000"/>
            <a:headEnd len="sm" w="sm" type="none"/>
            <a:tailEnd len="sm" w="sm" type="none"/>
          </a:ln>
        </p:spPr>
      </p:cxnSp>
      <p:grpSp>
        <p:nvGrpSpPr>
          <p:cNvPr id="128" name="Google Shape;128;p2"/>
          <p:cNvGrpSpPr/>
          <p:nvPr/>
        </p:nvGrpSpPr>
        <p:grpSpPr>
          <a:xfrm>
            <a:off x="334663" y="2951544"/>
            <a:ext cx="3523400" cy="647700"/>
            <a:chOff x="330201" y="1752600"/>
            <a:chExt cx="2896104" cy="647700"/>
          </a:xfrm>
        </p:grpSpPr>
        <p:grpSp>
          <p:nvGrpSpPr>
            <p:cNvPr id="129" name="Google Shape;129;p2"/>
            <p:cNvGrpSpPr/>
            <p:nvPr/>
          </p:nvGrpSpPr>
          <p:grpSpPr>
            <a:xfrm flipH="1">
              <a:off x="330201" y="1752600"/>
              <a:ext cx="2896104" cy="647700"/>
              <a:chOff x="698499" y="3124200"/>
              <a:chExt cx="2159506" cy="647700"/>
            </a:xfrm>
          </p:grpSpPr>
          <p:sp>
            <p:nvSpPr>
              <p:cNvPr id="130" name="Google Shape;130;p2"/>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2"/>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32" name="Google Shape;132;p2"/>
            <p:cNvSpPr txBox="1"/>
            <p:nvPr/>
          </p:nvSpPr>
          <p:spPr>
            <a:xfrm>
              <a:off x="390150" y="1797566"/>
              <a:ext cx="1872690" cy="52322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Curriculum </a:t>
              </a:r>
              <a:endParaRPr b="0" i="0" sz="1400" u="none" cap="none" strike="noStrike">
                <a:solidFill>
                  <a:srgbClr val="000000"/>
                </a:solidFill>
                <a:latin typeface="Arial"/>
                <a:ea typeface="Arial"/>
                <a:cs typeface="Arial"/>
                <a:sym typeface="Arial"/>
              </a:endParaRPr>
            </a:p>
          </p:txBody>
        </p:sp>
      </p:grpSp>
      <p:grpSp>
        <p:nvGrpSpPr>
          <p:cNvPr id="133" name="Google Shape;133;p2"/>
          <p:cNvGrpSpPr/>
          <p:nvPr/>
        </p:nvGrpSpPr>
        <p:grpSpPr>
          <a:xfrm flipH="1">
            <a:off x="334604" y="405800"/>
            <a:ext cx="3507058" cy="647700"/>
            <a:chOff x="4559298" y="1772166"/>
            <a:chExt cx="2858005" cy="647700"/>
          </a:xfrm>
        </p:grpSpPr>
        <p:grpSp>
          <p:nvGrpSpPr>
            <p:cNvPr id="134" name="Google Shape;134;p2"/>
            <p:cNvGrpSpPr/>
            <p:nvPr/>
          </p:nvGrpSpPr>
          <p:grpSpPr>
            <a:xfrm>
              <a:off x="4559298" y="1772166"/>
              <a:ext cx="2858005" cy="647700"/>
              <a:chOff x="698499" y="3124200"/>
              <a:chExt cx="2159506" cy="647700"/>
            </a:xfrm>
          </p:grpSpPr>
          <p:sp>
            <p:nvSpPr>
              <p:cNvPr id="135" name="Google Shape;135;p2"/>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2"/>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37" name="Google Shape;137;p2"/>
            <p:cNvSpPr txBox="1"/>
            <p:nvPr/>
          </p:nvSpPr>
          <p:spPr>
            <a:xfrm>
              <a:off x="5633562" y="1795046"/>
              <a:ext cx="1513556" cy="52322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Materials</a:t>
              </a:r>
              <a:endParaRPr b="0" i="0" sz="1400" u="none" cap="none" strike="noStrike">
                <a:solidFill>
                  <a:srgbClr val="000000"/>
                </a:solidFill>
                <a:latin typeface="Arial"/>
                <a:ea typeface="Arial"/>
                <a:cs typeface="Arial"/>
                <a:sym typeface="Arial"/>
              </a:endParaRPr>
            </a:p>
          </p:txBody>
        </p:sp>
      </p:grpSp>
      <p:sp>
        <p:nvSpPr>
          <p:cNvPr id="138" name="Google Shape;138;p2"/>
          <p:cNvSpPr txBox="1"/>
          <p:nvPr/>
        </p:nvSpPr>
        <p:spPr>
          <a:xfrm>
            <a:off x="322379" y="989978"/>
            <a:ext cx="3535814" cy="141577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REQUIRED</a:t>
            </a:r>
            <a:endParaRPr b="0" i="0" sz="1200" u="none" cap="none" strike="noStrike">
              <a:solidFill>
                <a:schemeClr val="dk1"/>
              </a:solidFill>
              <a:latin typeface="Times New Roman"/>
              <a:ea typeface="Times New Roman"/>
              <a:cs typeface="Times New Roman"/>
              <a:sym typeface="Times New Roman"/>
            </a:endParaRPr>
          </a:p>
          <a:p>
            <a:pPr indent="-285750" lvl="0" marL="28575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Times New Roman"/>
                <a:ea typeface="Times New Roman"/>
                <a:cs typeface="Times New Roman"/>
                <a:sym typeface="Times New Roman"/>
              </a:rPr>
              <a:t>2in 3-Ring Binder w/ Notebook Paper</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Times New Roman"/>
                <a:ea typeface="Times New Roman"/>
                <a:cs typeface="Times New Roman"/>
                <a:sym typeface="Times New Roman"/>
              </a:rPr>
              <a:t>5 Dividers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Times New Roman"/>
                <a:ea typeface="Times New Roman"/>
                <a:cs typeface="Times New Roman"/>
                <a:sym typeface="Times New Roman"/>
              </a:rPr>
              <a:t>No. 2 Pencils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Times New Roman"/>
                <a:ea typeface="Times New Roman"/>
                <a:cs typeface="Times New Roman"/>
                <a:sym typeface="Times New Roman"/>
              </a:rPr>
              <a:t>Pens (Dark Blue/Black ink ONLY)</a:t>
            </a:r>
            <a:endParaRPr b="0" i="0" sz="1200" u="none" cap="none" strike="noStrike">
              <a:solidFill>
                <a:schemeClr val="dk1"/>
              </a:solidFill>
              <a:latin typeface="Times New Roman"/>
              <a:ea typeface="Times New Roman"/>
              <a:cs typeface="Times New Roman"/>
              <a:sym typeface="Times New Roman"/>
            </a:endParaRPr>
          </a:p>
          <a:p>
            <a:pPr indent="-285750" lvl="0" marL="285750" marR="0" rtl="0" algn="l">
              <a:lnSpc>
                <a:spcPct val="100000"/>
              </a:lnSpc>
              <a:spcBef>
                <a:spcPts val="0"/>
              </a:spcBef>
              <a:spcAft>
                <a:spcPts val="0"/>
              </a:spcAft>
              <a:buClr>
                <a:schemeClr val="dk1"/>
              </a:buClr>
              <a:buSzPts val="1200"/>
              <a:buFont typeface="Times New Roman"/>
              <a:buChar char="•"/>
            </a:pPr>
            <a:r>
              <a:rPr b="0" i="0" lang="en-US" sz="1200" u="none" cap="none" strike="noStrike">
                <a:solidFill>
                  <a:schemeClr val="dk1"/>
                </a:solidFill>
                <a:latin typeface="Times New Roman"/>
                <a:ea typeface="Times New Roman"/>
                <a:cs typeface="Times New Roman"/>
                <a:sym typeface="Times New Roman"/>
              </a:rPr>
              <a:t>Highlighters (optional)</a:t>
            </a:r>
            <a:endParaRPr b="0" i="0" sz="1200" u="none" cap="none" strike="noStrike">
              <a:solidFill>
                <a:schemeClr val="dk1"/>
              </a:solidFill>
              <a:latin typeface="Times New Roman"/>
              <a:ea typeface="Times New Roman"/>
              <a:cs typeface="Times New Roman"/>
              <a:sym typeface="Times New Roman"/>
            </a:endParaRPr>
          </a:p>
        </p:txBody>
      </p:sp>
      <p:sp>
        <p:nvSpPr>
          <p:cNvPr id="139" name="Google Shape;139;p2"/>
          <p:cNvSpPr txBox="1"/>
          <p:nvPr/>
        </p:nvSpPr>
        <p:spPr>
          <a:xfrm>
            <a:off x="310246" y="2269169"/>
            <a:ext cx="3535814" cy="67710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SUGGESTED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200"/>
              <a:buFont typeface="Arial"/>
              <a:buChar char="•"/>
            </a:pPr>
            <a:r>
              <a:rPr b="0" i="0" lang="en-US" sz="1200" u="none" cap="none" strike="noStrike">
                <a:solidFill>
                  <a:schemeClr val="dk1"/>
                </a:solidFill>
                <a:latin typeface="Times New Roman"/>
                <a:ea typeface="Times New Roman"/>
                <a:cs typeface="Times New Roman"/>
                <a:sym typeface="Times New Roman"/>
              </a:rPr>
              <a:t>Flash Drive</a:t>
            </a:r>
            <a:endParaRPr b="0" i="0" sz="1400" u="none" cap="none" strike="noStrike">
              <a:solidFill>
                <a:srgbClr val="000000"/>
              </a:solidFill>
              <a:latin typeface="Arial"/>
              <a:ea typeface="Arial"/>
              <a:cs typeface="Arial"/>
              <a:sym typeface="Arial"/>
            </a:endParaRPr>
          </a:p>
        </p:txBody>
      </p:sp>
      <p:sp>
        <p:nvSpPr>
          <p:cNvPr id="140" name="Google Shape;140;p2"/>
          <p:cNvSpPr txBox="1"/>
          <p:nvPr/>
        </p:nvSpPr>
        <p:spPr>
          <a:xfrm>
            <a:off x="308976" y="8091425"/>
            <a:ext cx="2851065" cy="123110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E-MAIL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I check my e-mail and text messages regularly and will respond as soon as possible. E-mails and messages sent after 7:00p.m. will receive a response the following morning.</a:t>
            </a:r>
            <a:endParaRPr b="0" i="0" sz="1400" u="none" cap="none" strike="noStrike">
              <a:solidFill>
                <a:srgbClr val="000000"/>
              </a:solidFill>
              <a:latin typeface="Arial"/>
              <a:ea typeface="Arial"/>
              <a:cs typeface="Arial"/>
              <a:sym typeface="Arial"/>
            </a:endParaRPr>
          </a:p>
        </p:txBody>
      </p:sp>
      <p:grpSp>
        <p:nvGrpSpPr>
          <p:cNvPr id="141" name="Google Shape;141;p2"/>
          <p:cNvGrpSpPr/>
          <p:nvPr/>
        </p:nvGrpSpPr>
        <p:grpSpPr>
          <a:xfrm flipH="1">
            <a:off x="3932018" y="413057"/>
            <a:ext cx="3468664" cy="647700"/>
            <a:chOff x="330201" y="1752600"/>
            <a:chExt cx="2896104" cy="647700"/>
          </a:xfrm>
        </p:grpSpPr>
        <p:grpSp>
          <p:nvGrpSpPr>
            <p:cNvPr id="142" name="Google Shape;142;p2"/>
            <p:cNvGrpSpPr/>
            <p:nvPr/>
          </p:nvGrpSpPr>
          <p:grpSpPr>
            <a:xfrm flipH="1">
              <a:off x="330201" y="1752600"/>
              <a:ext cx="2896104" cy="647700"/>
              <a:chOff x="698499" y="3124200"/>
              <a:chExt cx="2159506" cy="647700"/>
            </a:xfrm>
          </p:grpSpPr>
          <p:sp>
            <p:nvSpPr>
              <p:cNvPr id="143" name="Google Shape;143;p2"/>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2"/>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45" name="Google Shape;145;p2"/>
            <p:cNvSpPr txBox="1"/>
            <p:nvPr/>
          </p:nvSpPr>
          <p:spPr>
            <a:xfrm>
              <a:off x="505733" y="1797568"/>
              <a:ext cx="1502400" cy="523200"/>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chemeClr val="lt1"/>
                  </a:solidFill>
                  <a:latin typeface="Arial"/>
                  <a:ea typeface="Arial"/>
                  <a:cs typeface="Arial"/>
                  <a:sym typeface="Arial"/>
                </a:rPr>
                <a:t>Absences</a:t>
              </a:r>
              <a:endParaRPr b="0" i="0" sz="1400" u="none" cap="none" strike="noStrike">
                <a:solidFill>
                  <a:srgbClr val="000000"/>
                </a:solidFill>
                <a:latin typeface="Arial"/>
                <a:ea typeface="Arial"/>
                <a:cs typeface="Arial"/>
                <a:sym typeface="Arial"/>
              </a:endParaRPr>
            </a:p>
          </p:txBody>
        </p:sp>
      </p:grpSp>
      <p:sp>
        <p:nvSpPr>
          <p:cNvPr id="146" name="Google Shape;146;p2"/>
          <p:cNvSpPr txBox="1"/>
          <p:nvPr/>
        </p:nvSpPr>
        <p:spPr>
          <a:xfrm>
            <a:off x="349590" y="3609779"/>
            <a:ext cx="3535814" cy="12003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      What defines an American? Is it the love of liberty, the pursuit of justice, the urge to invent, the desire for wealth, the drive to explore, or the quest for spiritual values? In this course students will explore the personal and behavioral characteristics which defines an individual as a member of a certain group. Based on ethnicity, religion, language, and culture, people distinguish themselves from other groups and form an understanding and pride in who they are.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      When you really think about the Native Americans, what is one word that can define or represent the culture as a whole? It is nature. Native American Indians relied solely on nature for their food, clothing, shelter, and religion. Now think about some of the first “Americans” who left England because their religious identity was being threatened. When they left, they knew little about the “new world” in which they were going. America was founded through exploration. It was the exploration for religious freedom, as well as for wealth and gold, that founded America.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     So I ask, what is an American, and how does American literature create conceptions of the American experience and identity?</a:t>
            </a:r>
            <a:endParaRPr b="0" i="0" sz="1200" u="none" cap="none" strike="noStrike">
              <a:solidFill>
                <a:schemeClr val="dk1"/>
              </a:solidFill>
              <a:latin typeface="Times New Roman"/>
              <a:ea typeface="Times New Roman"/>
              <a:cs typeface="Times New Roman"/>
              <a:sym typeface="Times New Roman"/>
            </a:endParaRPr>
          </a:p>
        </p:txBody>
      </p:sp>
      <p:sp>
        <p:nvSpPr>
          <p:cNvPr id="147" name="Google Shape;147;p2"/>
          <p:cNvSpPr txBox="1"/>
          <p:nvPr/>
        </p:nvSpPr>
        <p:spPr>
          <a:xfrm>
            <a:off x="4006884" y="4974803"/>
            <a:ext cx="3381130" cy="123110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2"/>
          <p:cNvSpPr txBox="1"/>
          <p:nvPr/>
        </p:nvSpPr>
        <p:spPr>
          <a:xfrm>
            <a:off x="3929694" y="4985383"/>
            <a:ext cx="3374400" cy="1415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HONOR CODE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The HONOR CODE covers all class assignments, including homework. Copying someone else’s assignment is cheating and all students involved will be assigned a grade of zero. </a:t>
            </a:r>
            <a:endParaRPr b="0" i="0" sz="1400" u="none" cap="none" strike="noStrike">
              <a:solidFill>
                <a:srgbClr val="000000"/>
              </a:solidFill>
              <a:latin typeface="Arial"/>
              <a:ea typeface="Arial"/>
              <a:cs typeface="Arial"/>
              <a:sym typeface="Arial"/>
            </a:endParaRPr>
          </a:p>
        </p:txBody>
      </p:sp>
      <p:sp>
        <p:nvSpPr>
          <p:cNvPr id="149" name="Google Shape;149;p2"/>
          <p:cNvSpPr txBox="1"/>
          <p:nvPr/>
        </p:nvSpPr>
        <p:spPr>
          <a:xfrm>
            <a:off x="4007965" y="3575591"/>
            <a:ext cx="3421479" cy="141577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600"/>
              <a:buFont typeface="Arial"/>
              <a:buNone/>
            </a:pPr>
            <a:r>
              <a:rPr b="1" i="0" lang="en-US" sz="2600" u="none" cap="none" strike="noStrike">
                <a:solidFill>
                  <a:schemeClr val="dk1"/>
                </a:solidFill>
                <a:latin typeface="Arial"/>
                <a:ea typeface="Arial"/>
                <a:cs typeface="Arial"/>
                <a:sym typeface="Arial"/>
              </a:rPr>
              <a:t>Exam Exemption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Students can exempt their semester exam with a 75 or higher with NO absences/check in/out, 80 or higher with 1 absence, or 90 or higher with 3 absences.</a:t>
            </a:r>
            <a:endParaRPr b="0" i="0" sz="1400" u="none" cap="none" strike="noStrike">
              <a:solidFill>
                <a:srgbClr val="000000"/>
              </a:solidFill>
              <a:latin typeface="Arial"/>
              <a:ea typeface="Arial"/>
              <a:cs typeface="Arial"/>
              <a:sym typeface="Arial"/>
            </a:endParaRPr>
          </a:p>
        </p:txBody>
      </p:sp>
      <p:sp>
        <p:nvSpPr>
          <p:cNvPr id="150" name="Google Shape;150;p2"/>
          <p:cNvSpPr txBox="1"/>
          <p:nvPr/>
        </p:nvSpPr>
        <p:spPr>
          <a:xfrm>
            <a:off x="4058109" y="993582"/>
            <a:ext cx="3455700" cy="2523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Missing over 7 days (</a:t>
            </a:r>
            <a:r>
              <a:rPr b="1" i="0" lang="en-US" sz="1200" u="sng" cap="none" strike="noStrike">
                <a:solidFill>
                  <a:schemeClr val="dk1"/>
                </a:solidFill>
                <a:latin typeface="Times New Roman"/>
                <a:ea typeface="Times New Roman"/>
                <a:cs typeface="Times New Roman"/>
                <a:sym typeface="Times New Roman"/>
              </a:rPr>
              <a:t>excused</a:t>
            </a:r>
            <a:r>
              <a:rPr b="0" i="0" lang="en-US" sz="1200" u="none" cap="none" strike="noStrike">
                <a:solidFill>
                  <a:schemeClr val="dk1"/>
                </a:solidFill>
                <a:latin typeface="Times New Roman"/>
                <a:ea typeface="Times New Roman"/>
                <a:cs typeface="Times New Roman"/>
                <a:sym typeface="Times New Roman"/>
              </a:rPr>
              <a:t> or </a:t>
            </a:r>
            <a:r>
              <a:rPr b="1" i="0" lang="en-US" sz="1200" u="none" cap="none" strike="noStrike">
                <a:solidFill>
                  <a:schemeClr val="dk1"/>
                </a:solidFill>
                <a:latin typeface="Times New Roman"/>
                <a:ea typeface="Times New Roman"/>
                <a:cs typeface="Times New Roman"/>
                <a:sym typeface="Times New Roman"/>
              </a:rPr>
              <a:t>unexcused)</a:t>
            </a:r>
            <a:r>
              <a:rPr b="0" i="0" lang="en-US" sz="1200" u="none" cap="none" strike="noStrike">
                <a:solidFill>
                  <a:schemeClr val="dk1"/>
                </a:solidFill>
                <a:latin typeface="Times New Roman"/>
                <a:ea typeface="Times New Roman"/>
                <a:cs typeface="Times New Roman"/>
                <a:sym typeface="Times New Roman"/>
              </a:rPr>
              <a:t> may result in the denial of credit. Also, 3 tardies = 1 unexcused absence.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Make-up Work: Make-up work is the student’s responsibility. If a student misses an announced test or assignment due to an absence from school, the teacher may require the student to make up the test or turn in the assignment upon the student’s return to class. Advanced assignments should be turned in prior to the time of the absence when the student knows of the absence in advance.</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If needed, students may have up to three (3) days to make up missed assignments or tests.</a:t>
            </a:r>
            <a:endParaRPr b="0" i="0" sz="1200" u="none" cap="none" strike="noStrike">
              <a:solidFill>
                <a:schemeClr val="dk1"/>
              </a:solidFill>
              <a:latin typeface="Times New Roman"/>
              <a:ea typeface="Times New Roman"/>
              <a:cs typeface="Times New Roman"/>
              <a:sym typeface="Times New Roman"/>
            </a:endParaRPr>
          </a:p>
        </p:txBody>
      </p:sp>
      <p:cxnSp>
        <p:nvCxnSpPr>
          <p:cNvPr id="151" name="Google Shape;151;p2"/>
          <p:cNvCxnSpPr/>
          <p:nvPr/>
        </p:nvCxnSpPr>
        <p:spPr>
          <a:xfrm>
            <a:off x="404232" y="8111115"/>
            <a:ext cx="3372107" cy="0"/>
          </a:xfrm>
          <a:prstGeom prst="straightConnector1">
            <a:avLst/>
          </a:prstGeom>
          <a:noFill/>
          <a:ln cap="flat" cmpd="sng" w="9525">
            <a:solidFill>
              <a:schemeClr val="dk1"/>
            </a:solidFill>
            <a:prstDash val="dash"/>
            <a:miter lim="800000"/>
            <a:headEnd len="sm" w="sm" type="none"/>
            <a:tailEnd len="sm" w="sm" type="none"/>
          </a:ln>
        </p:spPr>
      </p:cxnSp>
      <p:cxnSp>
        <p:nvCxnSpPr>
          <p:cNvPr id="152" name="Google Shape;152;p2"/>
          <p:cNvCxnSpPr/>
          <p:nvPr/>
        </p:nvCxnSpPr>
        <p:spPr>
          <a:xfrm>
            <a:off x="4006882" y="6222709"/>
            <a:ext cx="3372000" cy="0"/>
          </a:xfrm>
          <a:prstGeom prst="straightConnector1">
            <a:avLst/>
          </a:prstGeom>
          <a:noFill/>
          <a:ln cap="flat" cmpd="sng" w="9525">
            <a:solidFill>
              <a:schemeClr val="dk1"/>
            </a:solidFill>
            <a:prstDash val="dash"/>
            <a:miter lim="800000"/>
            <a:headEnd len="sm" w="sm" type="none"/>
            <a:tailEnd len="sm" w="sm" type="none"/>
          </a:ln>
        </p:spPr>
      </p:cxnSp>
      <p:cxnSp>
        <p:nvCxnSpPr>
          <p:cNvPr id="153" name="Google Shape;153;p2"/>
          <p:cNvCxnSpPr/>
          <p:nvPr/>
        </p:nvCxnSpPr>
        <p:spPr>
          <a:xfrm>
            <a:off x="3937915" y="5024226"/>
            <a:ext cx="3372107" cy="0"/>
          </a:xfrm>
          <a:prstGeom prst="straightConnector1">
            <a:avLst/>
          </a:prstGeom>
          <a:noFill/>
          <a:ln cap="flat" cmpd="sng" w="9525">
            <a:solidFill>
              <a:schemeClr val="dk1"/>
            </a:solidFill>
            <a:prstDash val="dash"/>
            <a:miter lim="800000"/>
            <a:headEnd len="sm" w="sm" type="none"/>
            <a:tailEnd len="sm" w="sm" type="none"/>
          </a:ln>
        </p:spPr>
      </p:cxnSp>
      <p:cxnSp>
        <p:nvCxnSpPr>
          <p:cNvPr id="154" name="Google Shape;154;p2"/>
          <p:cNvCxnSpPr/>
          <p:nvPr/>
        </p:nvCxnSpPr>
        <p:spPr>
          <a:xfrm>
            <a:off x="3974401" y="3609779"/>
            <a:ext cx="3372107" cy="0"/>
          </a:xfrm>
          <a:prstGeom prst="straightConnector1">
            <a:avLst/>
          </a:prstGeom>
          <a:noFill/>
          <a:ln cap="flat" cmpd="sng" w="9525">
            <a:solidFill>
              <a:schemeClr val="dk1"/>
            </a:solidFill>
            <a:prstDash val="dash"/>
            <a:miter lim="800000"/>
            <a:headEnd len="sm" w="sm" type="none"/>
            <a:tailEnd len="sm" w="sm" type="none"/>
          </a:ln>
        </p:spPr>
      </p:cxnSp>
      <p:pic>
        <p:nvPicPr>
          <p:cNvPr id="155" name="Google Shape;155;p2"/>
          <p:cNvPicPr preferRelativeResize="0"/>
          <p:nvPr/>
        </p:nvPicPr>
        <p:blipFill rotWithShape="1">
          <a:blip r:embed="rId4">
            <a:alphaModFix/>
          </a:blip>
          <a:srcRect b="5704" l="-401" r="10562" t="0"/>
          <a:stretch/>
        </p:blipFill>
        <p:spPr>
          <a:xfrm>
            <a:off x="2902528" y="8442005"/>
            <a:ext cx="960723" cy="1163433"/>
          </a:xfrm>
          <a:prstGeom prst="rect">
            <a:avLst/>
          </a:prstGeom>
          <a:noFill/>
          <a:ln>
            <a:noFill/>
          </a:ln>
        </p:spPr>
      </p:pic>
      <p:grpSp>
        <p:nvGrpSpPr>
          <p:cNvPr id="156" name="Google Shape;156;p2"/>
          <p:cNvGrpSpPr/>
          <p:nvPr/>
        </p:nvGrpSpPr>
        <p:grpSpPr>
          <a:xfrm flipH="1">
            <a:off x="3898884" y="6264129"/>
            <a:ext cx="4056722" cy="647700"/>
            <a:chOff x="-187295" y="1752600"/>
            <a:chExt cx="3413600" cy="647700"/>
          </a:xfrm>
        </p:grpSpPr>
        <p:grpSp>
          <p:nvGrpSpPr>
            <p:cNvPr id="157" name="Google Shape;157;p2"/>
            <p:cNvGrpSpPr/>
            <p:nvPr/>
          </p:nvGrpSpPr>
          <p:grpSpPr>
            <a:xfrm flipH="1">
              <a:off x="330201" y="1752600"/>
              <a:ext cx="2896104" cy="647700"/>
              <a:chOff x="698499" y="3124200"/>
              <a:chExt cx="2159506" cy="647700"/>
            </a:xfrm>
          </p:grpSpPr>
          <p:sp>
            <p:nvSpPr>
              <p:cNvPr id="158" name="Google Shape;158;p2"/>
              <p:cNvSpPr/>
              <p:nvPr/>
            </p:nvSpPr>
            <p:spPr>
              <a:xfrm>
                <a:off x="698499" y="3124200"/>
                <a:ext cx="2159506" cy="6477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9" name="Google Shape;159;p2"/>
              <p:cNvSpPr/>
              <p:nvPr/>
            </p:nvSpPr>
            <p:spPr>
              <a:xfrm>
                <a:off x="876301" y="3181350"/>
                <a:ext cx="1892300" cy="533400"/>
              </a:xfrm>
              <a:custGeom>
                <a:rect b="b" l="l" r="r" t="t"/>
                <a:pathLst>
                  <a:path extrusionOk="0" h="927100" w="1702305">
                    <a:moveTo>
                      <a:pt x="0" y="0"/>
                    </a:moveTo>
                    <a:lnTo>
                      <a:pt x="1695955" y="0"/>
                    </a:lnTo>
                    <a:cubicBezTo>
                      <a:pt x="1698072" y="162983"/>
                      <a:pt x="1700188" y="325967"/>
                      <a:pt x="1702305" y="488950"/>
                    </a:cubicBezTo>
                    <a:cubicBezTo>
                      <a:pt x="1700188" y="635000"/>
                      <a:pt x="1698072" y="781050"/>
                      <a:pt x="1695955" y="927100"/>
                    </a:cubicBezTo>
                    <a:lnTo>
                      <a:pt x="0" y="927100"/>
                    </a:lnTo>
                    <a:lnTo>
                      <a:pt x="463550" y="463550"/>
                    </a:lnTo>
                    <a:lnTo>
                      <a:pt x="0" y="0"/>
                    </a:lnTo>
                    <a:close/>
                  </a:path>
                </a:pathLst>
              </a:custGeom>
              <a:solidFill>
                <a:schemeClr val="dk1"/>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60" name="Google Shape;160;p2"/>
            <p:cNvSpPr txBox="1"/>
            <p:nvPr/>
          </p:nvSpPr>
          <p:spPr>
            <a:xfrm>
              <a:off x="-187295" y="1809750"/>
              <a:ext cx="2567719" cy="492443"/>
            </a:xfrm>
            <a:prstGeom prst="rect">
              <a:avLst/>
            </a:prstGeom>
            <a:noFill/>
            <a:ln>
              <a:noFill/>
            </a:ln>
            <a:effectLst>
              <a:outerShdw blurRad="50800" rotWithShape="0" algn="tl" dir="2700000" dist="88900">
                <a:srgbClr val="000000">
                  <a:alpha val="40000"/>
                </a:srgbClr>
              </a:outerShdw>
            </a:effectLst>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Arial"/>
                  <a:ea typeface="Arial"/>
                  <a:cs typeface="Arial"/>
                  <a:sym typeface="Arial"/>
                </a:rPr>
                <a:t>ACKNOWLEDGEMENT</a:t>
              </a:r>
              <a:endParaRPr b="0" i="0" sz="1400" u="none" cap="none" strike="noStrike">
                <a:solidFill>
                  <a:srgbClr val="000000"/>
                </a:solidFill>
                <a:latin typeface="Arial"/>
                <a:ea typeface="Arial"/>
                <a:cs typeface="Arial"/>
                <a:sym typeface="Arial"/>
              </a:endParaRPr>
            </a:p>
          </p:txBody>
        </p:sp>
      </p:grpSp>
      <p:sp>
        <p:nvSpPr>
          <p:cNvPr id="161" name="Google Shape;161;p2"/>
          <p:cNvSpPr txBox="1"/>
          <p:nvPr/>
        </p:nvSpPr>
        <p:spPr>
          <a:xfrm>
            <a:off x="3936773" y="6954154"/>
            <a:ext cx="3374400" cy="1323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Arial"/>
                <a:ea typeface="Arial"/>
                <a:cs typeface="Arial"/>
                <a:sym typeface="Arial"/>
              </a:rPr>
              <a:t>STUDENT					DATE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Arial"/>
                <a:ea typeface="Arial"/>
                <a:cs typeface="Arial"/>
                <a:sym typeface="Arial"/>
              </a:rPr>
              <a:t>PARENT					DATE</a:t>
            </a:r>
            <a:endParaRPr b="0" i="0" sz="1400" u="none" cap="none" strike="noStrike">
              <a:solidFill>
                <a:srgbClr val="000000"/>
              </a:solidFill>
              <a:latin typeface="Arial"/>
              <a:ea typeface="Arial"/>
              <a:cs typeface="Arial"/>
              <a:sym typeface="Arial"/>
            </a:endParaRPr>
          </a:p>
        </p:txBody>
      </p:sp>
      <p:cxnSp>
        <p:nvCxnSpPr>
          <p:cNvPr id="162" name="Google Shape;162;p2"/>
          <p:cNvCxnSpPr/>
          <p:nvPr/>
        </p:nvCxnSpPr>
        <p:spPr>
          <a:xfrm>
            <a:off x="4032709" y="7026187"/>
            <a:ext cx="3372000" cy="0"/>
          </a:xfrm>
          <a:prstGeom prst="straightConnector1">
            <a:avLst/>
          </a:prstGeom>
          <a:noFill/>
          <a:ln cap="flat" cmpd="sng" w="9525">
            <a:solidFill>
              <a:schemeClr val="dk1"/>
            </a:solidFill>
            <a:prstDash val="solid"/>
            <a:miter lim="800000"/>
            <a:headEnd len="sm" w="sm" type="none"/>
            <a:tailEnd len="sm" w="sm" type="none"/>
          </a:ln>
        </p:spPr>
      </p:cxnSp>
      <p:cxnSp>
        <p:nvCxnSpPr>
          <p:cNvPr id="163" name="Google Shape;163;p2"/>
          <p:cNvCxnSpPr/>
          <p:nvPr/>
        </p:nvCxnSpPr>
        <p:spPr>
          <a:xfrm>
            <a:off x="4028608" y="9292740"/>
            <a:ext cx="3372107" cy="0"/>
          </a:xfrm>
          <a:prstGeom prst="straightConnector1">
            <a:avLst/>
          </a:prstGeom>
          <a:noFill/>
          <a:ln cap="flat" cmpd="sng" w="9525">
            <a:solidFill>
              <a:schemeClr val="dk1"/>
            </a:solidFill>
            <a:prstDash val="solid"/>
            <a:miter lim="800000"/>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2017-07-29T20:16:37Z</dcterms:created>
  <dc:creator>James Avery</dc:creator>
</cp:coreProperties>
</file>