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1" r:id="rId5"/>
    <p:sldId id="263" r:id="rId6"/>
    <p:sldId id="264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265" autoAdjust="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F7BD935F-3AEF-4471-98D4-C706F62B7EC5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6AB4FC9-DB9A-475F-B933-70460EDEE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7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91217-94C0-4D4C-BD68-EB6420581B8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52F3-F9F0-497D-AB66-7101B6E4D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52F3-F9F0-497D-AB66-7101B6E4D3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1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2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0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3271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93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671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94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7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2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4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1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1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2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2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9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8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3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E0329-9FFF-4427-9998-AB00485B47B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A8BF09-42C7-470C-8802-55BFBFE6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6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2282" y="76201"/>
            <a:ext cx="10626073" cy="1349188"/>
          </a:xfrm>
        </p:spPr>
        <p:txBody>
          <a:bodyPr/>
          <a:lstStyle/>
          <a:p>
            <a:r>
              <a:rPr lang="en-US" dirty="0" smtClean="0"/>
              <a:t>Symbols and Irony in Literature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5935" y="1698536"/>
            <a:ext cx="11296065" cy="12808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smtClean="0"/>
              <a:t>What is Symbolism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78310" y="3080378"/>
            <a:ext cx="9237956" cy="3777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Arial Rounded MT Bold" panose="020F0704030504030204" pitchFamily="34" charset="0"/>
              </a:rPr>
              <a:t>Symbolism is the use of symbols to signify ideas and qualities by giving them </a:t>
            </a:r>
            <a:r>
              <a:rPr lang="en-US" sz="2800" u="sng" dirty="0" smtClean="0">
                <a:latin typeface="Arial Rounded MT Bold" panose="020F0704030504030204" pitchFamily="34" charset="0"/>
              </a:rPr>
              <a:t>symbolic meanings </a:t>
            </a:r>
            <a:r>
              <a:rPr lang="en-US" sz="2800" dirty="0" smtClean="0">
                <a:latin typeface="Arial Rounded MT Bold" panose="020F0704030504030204" pitchFamily="34" charset="0"/>
              </a:rPr>
              <a:t>that are </a:t>
            </a:r>
            <a:br>
              <a:rPr lang="en-US" sz="2800" dirty="0" smtClean="0">
                <a:latin typeface="Arial Rounded MT Bold" panose="020F0704030504030204" pitchFamily="34" charset="0"/>
              </a:rPr>
            </a:br>
            <a:r>
              <a:rPr lang="en-US" sz="2800" u="sng" dirty="0" smtClean="0">
                <a:latin typeface="Arial Rounded MT Bold" panose="020F0704030504030204" pitchFamily="34" charset="0"/>
              </a:rPr>
              <a:t>different </a:t>
            </a:r>
            <a:r>
              <a:rPr lang="en-US" sz="2800" dirty="0" smtClean="0">
                <a:latin typeface="Arial Rounded MT Bold" panose="020F0704030504030204" pitchFamily="34" charset="0"/>
              </a:rPr>
              <a:t>from their </a:t>
            </a:r>
            <a:r>
              <a:rPr lang="en-US" sz="2800" u="sng" dirty="0" smtClean="0">
                <a:latin typeface="Arial Rounded MT Bold" panose="020F0704030504030204" pitchFamily="34" charset="0"/>
              </a:rPr>
              <a:t>literal</a:t>
            </a:r>
            <a:r>
              <a:rPr lang="en-US" sz="2800" dirty="0" smtClean="0">
                <a:latin typeface="Arial Rounded MT Bold" panose="020F0704030504030204" pitchFamily="34" charset="0"/>
              </a:rPr>
              <a:t> sense.</a:t>
            </a:r>
          </a:p>
          <a:p>
            <a:r>
              <a:rPr lang="en-US" sz="2800" dirty="0" smtClean="0">
                <a:latin typeface="Arial Rounded MT Bold" panose="020F0704030504030204" pitchFamily="34" charset="0"/>
              </a:rPr>
              <a:t>Symbolism can take different forms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624110"/>
            <a:ext cx="11312107" cy="1280890"/>
          </a:xfrm>
        </p:spPr>
        <p:txBody>
          <a:bodyPr/>
          <a:lstStyle/>
          <a:p>
            <a:pPr algn="ctr"/>
            <a:r>
              <a:rPr lang="en-US" b="1" dirty="0" smtClean="0"/>
              <a:t>Functions of Symbolism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443" y="1905000"/>
            <a:ext cx="10574170" cy="400622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Symbolism gives a writer </a:t>
            </a:r>
            <a:r>
              <a:rPr lang="en-US" sz="2800" u="sng" dirty="0">
                <a:latin typeface="Arial Rounded MT Bold" panose="020F0704030504030204" pitchFamily="34" charset="0"/>
              </a:rPr>
              <a:t>freedom</a:t>
            </a:r>
            <a:r>
              <a:rPr lang="en-US" sz="2800" dirty="0">
                <a:latin typeface="Arial Rounded MT Bold" panose="020F0704030504030204" pitchFamily="34" charset="0"/>
              </a:rPr>
              <a:t> to add </a:t>
            </a:r>
            <a:r>
              <a:rPr lang="en-US" sz="2800" u="sng" dirty="0">
                <a:latin typeface="Arial Rounded MT Bold" panose="020F0704030504030204" pitchFamily="34" charset="0"/>
              </a:rPr>
              <a:t>double levels of meanings</a:t>
            </a:r>
            <a:r>
              <a:rPr lang="en-US" sz="2800" dirty="0">
                <a:latin typeface="Arial Rounded MT Bold" panose="020F0704030504030204" pitchFamily="34" charset="0"/>
              </a:rPr>
              <a:t> to his work: a literal one that is self-evident and the symbolic one whose meaning is far more </a:t>
            </a:r>
            <a:r>
              <a:rPr lang="en-US" sz="2800" u="sng" dirty="0">
                <a:latin typeface="Arial Rounded MT Bold" panose="020F0704030504030204" pitchFamily="34" charset="0"/>
              </a:rPr>
              <a:t>profound</a:t>
            </a:r>
            <a:r>
              <a:rPr lang="en-US" sz="2800" dirty="0">
                <a:latin typeface="Arial Rounded MT Bold" panose="020F0704030504030204" pitchFamily="34" charset="0"/>
              </a:rPr>
              <a:t> than the literal one. </a:t>
            </a:r>
            <a:endParaRPr lang="en-US" sz="2800" dirty="0" smtClean="0">
              <a:latin typeface="Arial Rounded MT Bold" panose="020F0704030504030204" pitchFamily="34" charset="0"/>
            </a:endParaRPr>
          </a:p>
          <a:p>
            <a:r>
              <a:rPr lang="en-US" sz="2800" dirty="0">
                <a:latin typeface="Arial Rounded MT Bold" panose="020F0704030504030204" pitchFamily="34" charset="0"/>
              </a:rPr>
              <a:t>Symbolism in literature evokes </a:t>
            </a:r>
            <a:r>
              <a:rPr lang="en-US" sz="2800" u="sng" dirty="0">
                <a:latin typeface="Arial Rounded MT Bold" panose="020F0704030504030204" pitchFamily="34" charset="0"/>
              </a:rPr>
              <a:t>interest</a:t>
            </a:r>
            <a:r>
              <a:rPr lang="en-US" sz="2800" dirty="0">
                <a:latin typeface="Arial Rounded MT Bold" panose="020F0704030504030204" pitchFamily="34" charset="0"/>
              </a:rPr>
              <a:t> in readers as they find an opportunity to get an </a:t>
            </a:r>
            <a:r>
              <a:rPr lang="en-US" sz="2800" u="sng" dirty="0">
                <a:latin typeface="Arial Rounded MT Bold" panose="020F0704030504030204" pitchFamily="34" charset="0"/>
              </a:rPr>
              <a:t>insigh</a:t>
            </a:r>
            <a:r>
              <a:rPr lang="en-US" sz="2800" dirty="0">
                <a:latin typeface="Arial Rounded MT Bold" panose="020F0704030504030204" pitchFamily="34" charset="0"/>
              </a:rPr>
              <a:t>t of the writer’s mind on how he views the world and how he thinks of common objects and actions, </a:t>
            </a:r>
            <a:r>
              <a:rPr lang="en-US" sz="2800" u="sng" dirty="0">
                <a:latin typeface="Arial Rounded MT Bold" panose="020F0704030504030204" pitchFamily="34" charset="0"/>
              </a:rPr>
              <a:t>having broader implications</a:t>
            </a:r>
            <a:r>
              <a:rPr lang="en-US" sz="2800" dirty="0">
                <a:latin typeface="Arial Rounded MT Bold" panose="020F07040305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245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://www.imagebon.com/postpic/2012/02/white-dove-coloring-pages_14391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96" y="1264555"/>
            <a:ext cx="1061067" cy="116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ublicdomainpictures.net/pictures/30000/velka/red-rose-1347966359Ha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494" y="1315498"/>
            <a:ext cx="1701593" cy="117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.tadst.com/gfx/750x500/sunrise.jpg?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100" y="1133560"/>
            <a:ext cx="2148586" cy="143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61642" y="2788557"/>
            <a:ext cx="8054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dove is a symbol of peace</a:t>
            </a:r>
          </a:p>
          <a:p>
            <a:r>
              <a:rPr lang="en-US" dirty="0" smtClean="0"/>
              <a:t>The color red or a red rose is a symbol for love or romance</a:t>
            </a:r>
          </a:p>
          <a:p>
            <a:r>
              <a:rPr lang="en-US" dirty="0" smtClean="0"/>
              <a:t>A sunrise is a symbol for a new start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21229" y="694169"/>
            <a:ext cx="10442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Common Symbols 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6884" y="3650335"/>
            <a:ext cx="1116772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/>
              <a:t>What is the symbolism involved in:</a:t>
            </a:r>
            <a:br>
              <a:rPr lang="en-US" b="1" dirty="0" smtClean="0"/>
            </a:br>
            <a:r>
              <a:rPr lang="en-US" sz="1500" b="1" dirty="0" smtClean="0"/>
              <a:t>(answer in notes lines to the right</a:t>
            </a:r>
            <a:r>
              <a:rPr lang="en-US" sz="1500" b="1" dirty="0" smtClean="0">
                <a:sym typeface="Wingdings" panose="05000000000000000000" pitchFamily="2" charset="2"/>
              </a:rPr>
              <a:t>)</a:t>
            </a:r>
            <a:endParaRPr lang="en-US" sz="15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78125" y="4327438"/>
            <a:ext cx="10349580" cy="2030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200" dirty="0" smtClean="0">
                <a:latin typeface="Arial Rounded MT Bold" panose="020F0704030504030204" pitchFamily="34" charset="0"/>
              </a:rPr>
              <a:t>An eagle</a:t>
            </a:r>
          </a:p>
          <a:p>
            <a:pPr lvl="1"/>
            <a:r>
              <a:rPr lang="en-US" sz="3200" dirty="0" smtClean="0">
                <a:latin typeface="Arial Rounded MT Bold" panose="020F0704030504030204" pitchFamily="34" charset="0"/>
              </a:rPr>
              <a:t>A skull</a:t>
            </a:r>
          </a:p>
          <a:p>
            <a:pPr lvl="1"/>
            <a:r>
              <a:rPr lang="en-US" sz="3200" dirty="0" smtClean="0">
                <a:latin typeface="Arial Rounded MT Bold" panose="020F0704030504030204" pitchFamily="34" charset="0"/>
              </a:rPr>
              <a:t>Spring time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3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9" y="624110"/>
            <a:ext cx="49919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/>
              <a:t>Irony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“</a:t>
            </a:r>
            <a:r>
              <a:rPr lang="en-US" sz="4800" b="1" err="1" smtClean="0"/>
              <a:t>opposite</a:t>
            </a:r>
            <a:r>
              <a:rPr lang="en-US" sz="4800" b="1" smtClean="0"/>
              <a:t>”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8" y="2133600"/>
            <a:ext cx="6560750" cy="433891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Rounded MT Bold" panose="020F0704030504030204" pitchFamily="34" charset="0"/>
              </a:rPr>
              <a:t>A contrast between the </a:t>
            </a:r>
            <a:br>
              <a:rPr lang="en-US" sz="3200" dirty="0" smtClean="0">
                <a:latin typeface="Arial Rounded MT Bold" panose="020F0704030504030204" pitchFamily="34" charset="0"/>
              </a:rPr>
            </a:br>
            <a:r>
              <a:rPr lang="en-US" sz="3200" u="sng" dirty="0" smtClean="0">
                <a:latin typeface="Arial Rounded MT Bold" panose="020F0704030504030204" pitchFamily="34" charset="0"/>
              </a:rPr>
              <a:t>expectations</a:t>
            </a:r>
            <a:r>
              <a:rPr lang="en-US" sz="3200" dirty="0" smtClean="0">
                <a:latin typeface="Arial Rounded MT Bold" panose="020F0704030504030204" pitchFamily="34" charset="0"/>
              </a:rPr>
              <a:t> for a situation </a:t>
            </a:r>
            <a:br>
              <a:rPr lang="en-US" sz="3200" dirty="0" smtClean="0">
                <a:latin typeface="Arial Rounded MT Bold" panose="020F0704030504030204" pitchFamily="34" charset="0"/>
              </a:rPr>
            </a:br>
            <a:r>
              <a:rPr lang="en-US" sz="3200" dirty="0" smtClean="0">
                <a:latin typeface="Arial Rounded MT Bold" panose="020F0704030504030204" pitchFamily="34" charset="0"/>
              </a:rPr>
              <a:t>and what is </a:t>
            </a:r>
            <a:r>
              <a:rPr lang="en-US" sz="3200" u="sng" dirty="0" smtClean="0">
                <a:latin typeface="Arial Rounded MT Bold" panose="020F0704030504030204" pitchFamily="34" charset="0"/>
              </a:rPr>
              <a:t>reality</a:t>
            </a:r>
            <a:r>
              <a:rPr lang="en-US" sz="3200" dirty="0" smtClean="0">
                <a:latin typeface="Arial Rounded MT Bold" panose="020F0704030504030204" pitchFamily="34" charset="0"/>
              </a:rPr>
              <a:t>. </a:t>
            </a:r>
          </a:p>
          <a:p>
            <a:r>
              <a:rPr lang="en-US" sz="3200" dirty="0" smtClean="0">
                <a:latin typeface="Arial Rounded MT Bold" panose="020F0704030504030204" pitchFamily="34" charset="0"/>
              </a:rPr>
              <a:t>There are three types of irony:</a:t>
            </a:r>
          </a:p>
          <a:p>
            <a:pPr lvl="1"/>
            <a:r>
              <a:rPr lang="en-US" sz="2800" dirty="0" smtClean="0">
                <a:latin typeface="Arial Rounded MT Bold" panose="020F0704030504030204" pitchFamily="34" charset="0"/>
              </a:rPr>
              <a:t>Situational</a:t>
            </a:r>
          </a:p>
          <a:p>
            <a:pPr lvl="1"/>
            <a:r>
              <a:rPr lang="en-US" sz="2800" dirty="0" smtClean="0">
                <a:latin typeface="Arial Rounded MT Bold" panose="020F0704030504030204" pitchFamily="34" charset="0"/>
              </a:rPr>
              <a:t>Verbal</a:t>
            </a:r>
          </a:p>
          <a:p>
            <a:pPr lvl="1"/>
            <a:r>
              <a:rPr lang="en-US" sz="2800" dirty="0" smtClean="0">
                <a:latin typeface="Arial Rounded MT Bold" panose="020F0704030504030204" pitchFamily="34" charset="0"/>
              </a:rPr>
              <a:t>Dramatic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18730" y="193800"/>
            <a:ext cx="553411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smtClean="0"/>
              <a:t>Situational Irony</a:t>
            </a:r>
            <a:endParaRPr lang="en-US" sz="4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68353" y="969602"/>
            <a:ext cx="4736260" cy="4716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>
                <a:latin typeface="Arial Rounded MT Bold" panose="020F0704030504030204" pitchFamily="34" charset="0"/>
              </a:rPr>
              <a:t>An outcome that turns out to be </a:t>
            </a:r>
            <a:r>
              <a:rPr lang="en-US" sz="2500" u="sng" dirty="0" smtClean="0">
                <a:latin typeface="Arial Rounded MT Bold" panose="020F0704030504030204" pitchFamily="34" charset="0"/>
              </a:rPr>
              <a:t>very different </a:t>
            </a:r>
            <a:r>
              <a:rPr lang="en-US" sz="2500" dirty="0" smtClean="0">
                <a:latin typeface="Arial Rounded MT Bold" panose="020F0704030504030204" pitchFamily="34" charset="0"/>
              </a:rPr>
              <a:t>from what was expected, the difference between what is expected to happened and what actually does.</a:t>
            </a:r>
          </a:p>
          <a:p>
            <a:pPr lvl="1"/>
            <a:r>
              <a:rPr lang="en-US" sz="2500" dirty="0" smtClean="0">
                <a:latin typeface="Arial Rounded MT Bold" panose="020F0704030504030204" pitchFamily="34" charset="0"/>
              </a:rPr>
              <a:t>Example: </a:t>
            </a:r>
          </a:p>
          <a:p>
            <a:pPr lvl="2"/>
            <a:r>
              <a:rPr lang="en-US" sz="2500" dirty="0" smtClean="0">
                <a:latin typeface="Arial Rounded MT Bold" panose="020F0704030504030204" pitchFamily="34" charset="0"/>
              </a:rPr>
              <a:t>The fire station burns down</a:t>
            </a:r>
          </a:p>
          <a:p>
            <a:pPr lvl="2"/>
            <a:r>
              <a:rPr lang="en-US" sz="2500" dirty="0" smtClean="0">
                <a:latin typeface="Arial Rounded MT Bold" panose="020F0704030504030204" pitchFamily="34" charset="0"/>
              </a:rPr>
              <a:t>A pilot that has a fear of flying </a:t>
            </a:r>
          </a:p>
          <a:p>
            <a:pPr lvl="2"/>
            <a:r>
              <a:rPr lang="en-US" sz="2500" dirty="0" smtClean="0">
                <a:latin typeface="Arial Rounded MT Bold" panose="020F0704030504030204" pitchFamily="34" charset="0"/>
              </a:rPr>
              <a:t>A police station gets robbed</a:t>
            </a:r>
            <a:endParaRPr lang="en-US" sz="25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759" y="624110"/>
            <a:ext cx="11215854" cy="128089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Verbal irony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0043"/>
            <a:ext cx="10895012" cy="437118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Verbal irony when a speaker speaks something </a:t>
            </a:r>
            <a:r>
              <a:rPr lang="en-US" sz="3600" u="sng" dirty="0" smtClean="0">
                <a:latin typeface="Arial Rounded MT Bold" panose="020F0704030504030204" pitchFamily="34" charset="0"/>
              </a:rPr>
              <a:t>contradictory</a:t>
            </a:r>
            <a:r>
              <a:rPr lang="en-US" sz="3600" dirty="0" smtClean="0">
                <a:latin typeface="Arial Rounded MT Bold" panose="020F0704030504030204" pitchFamily="34" charset="0"/>
              </a:rPr>
              <a:t> to what he intends. A statement with an underlying meaning.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Also known as Sarcasm, Mockery</a:t>
            </a:r>
          </a:p>
          <a:p>
            <a:pPr lvl="1"/>
            <a:r>
              <a:rPr lang="en-US" sz="3200" dirty="0" smtClean="0">
                <a:latin typeface="Arial Rounded MT Bold" panose="020F0704030504030204" pitchFamily="34" charset="0"/>
              </a:rPr>
              <a:t>Examples:</a:t>
            </a:r>
          </a:p>
          <a:p>
            <a:pPr lvl="2"/>
            <a:r>
              <a:rPr lang="en-US" sz="3000" dirty="0" smtClean="0">
                <a:latin typeface="Arial Rounded MT Bold" panose="020F0704030504030204" pitchFamily="34" charset="0"/>
              </a:rPr>
              <a:t>Looking at her son’s messy room, Mom says, “Wow, you could win an award for cleanliness!”</a:t>
            </a:r>
          </a:p>
          <a:p>
            <a:pPr lvl="2"/>
            <a:r>
              <a:rPr lang="en-US" sz="3000" dirty="0" smtClean="0">
                <a:latin typeface="Arial Rounded MT Bold" panose="020F0704030504030204" pitchFamily="34" charset="0"/>
              </a:rPr>
              <a:t>On the way to school, the school bus gets a flat tire and the bus driver says, “Excellent! This day couldn’t start off any better!”</a:t>
            </a:r>
          </a:p>
        </p:txBody>
      </p:sp>
    </p:spTree>
    <p:extLst>
      <p:ext uri="{BB962C8B-B14F-4D97-AF65-F5344CB8AC3E}">
        <p14:creationId xmlns:p14="http://schemas.microsoft.com/office/powerpoint/2010/main" val="33572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624110"/>
            <a:ext cx="11055433" cy="128089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Dramatic Irony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74" y="2294020"/>
            <a:ext cx="11247938" cy="3617201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Dramatic irony is when the reader or audience knows something that the character does not.</a:t>
            </a:r>
          </a:p>
          <a:p>
            <a:pPr lvl="1"/>
            <a:r>
              <a:rPr lang="en-US" sz="3200" dirty="0" smtClean="0">
                <a:latin typeface="Arial Rounded MT Bold" panose="020F0704030504030204" pitchFamily="34" charset="0"/>
              </a:rPr>
              <a:t>Examples:</a:t>
            </a:r>
          </a:p>
          <a:p>
            <a:pPr lvl="2"/>
            <a:r>
              <a:rPr lang="en-US" sz="2800" dirty="0" smtClean="0">
                <a:latin typeface="Arial Rounded MT Bold" panose="020F0704030504030204" pitchFamily="34" charset="0"/>
              </a:rPr>
              <a:t>In a scary movie, the character walks into a house and the audience knows the killer is in the house when the owner enters</a:t>
            </a:r>
          </a:p>
          <a:p>
            <a:pPr lvl="2"/>
            <a:r>
              <a:rPr lang="en-US" sz="2800" dirty="0" smtClean="0">
                <a:latin typeface="Arial Rounded MT Bold" panose="020F0704030504030204" pitchFamily="34" charset="0"/>
              </a:rPr>
              <a:t>In Toy Story, Buzz thinks he is a real space ranger, but we know he is a child’s toy.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07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9872</TotalTime>
  <Words>298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Century Gothic</vt:lpstr>
      <vt:lpstr>Wingdings</vt:lpstr>
      <vt:lpstr>Wingdings 3</vt:lpstr>
      <vt:lpstr>Wisp</vt:lpstr>
      <vt:lpstr>Symbols and Irony in Literature</vt:lpstr>
      <vt:lpstr>Functions of Symbolism</vt:lpstr>
      <vt:lpstr> </vt:lpstr>
      <vt:lpstr>Irony “opposite” </vt:lpstr>
      <vt:lpstr>Verbal irony</vt:lpstr>
      <vt:lpstr>Dramatic Irony</vt:lpstr>
    </vt:vector>
  </TitlesOfParts>
  <Company>hcboe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Symbols and Irony in Literature</dc:title>
  <dc:creator>HAMPTON, KELSEA</dc:creator>
  <cp:lastModifiedBy>RUSSELL, CRYSTAL</cp:lastModifiedBy>
  <cp:revision>21</cp:revision>
  <cp:lastPrinted>2016-09-01T21:29:20Z</cp:lastPrinted>
  <dcterms:created xsi:type="dcterms:W3CDTF">2016-08-22T19:07:32Z</dcterms:created>
  <dcterms:modified xsi:type="dcterms:W3CDTF">2017-08-30T14:40:44Z</dcterms:modified>
</cp:coreProperties>
</file>