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7/25/2017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7/25/2017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7/25/2017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7/25/2017</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7/25/2017</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7/25/2017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7/25/2017</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Immigrants &amp; Urban Life</a:t>
            </a:r>
            <a:endParaRPr lang="en-US" dirty="0"/>
          </a:p>
        </p:txBody>
      </p:sp>
      <p:sp>
        <p:nvSpPr>
          <p:cNvPr id="3" name="Subtitle 2"/>
          <p:cNvSpPr>
            <a:spLocks noGrp="1"/>
          </p:cNvSpPr>
          <p:nvPr>
            <p:ph type="subTitle" idx="1"/>
          </p:nvPr>
        </p:nvSpPr>
        <p:spPr/>
        <p:txBody>
          <a:bodyPr/>
          <a:lstStyle/>
          <a:p>
            <a:r>
              <a:rPr lang="en-US" dirty="0" smtClean="0"/>
              <a:t>Chapter 5</a:t>
            </a:r>
            <a:endParaRPr lang="en-US" dirty="0"/>
          </a:p>
        </p:txBody>
      </p:sp>
    </p:spTree>
    <p:extLst>
      <p:ext uri="{BB962C8B-B14F-4D97-AF65-F5344CB8AC3E}">
        <p14:creationId xmlns:p14="http://schemas.microsoft.com/office/powerpoint/2010/main" val="3636994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of Urban Areas </a:t>
            </a:r>
            <a:endParaRPr lang="en-US" dirty="0"/>
          </a:p>
        </p:txBody>
      </p:sp>
      <p:sp>
        <p:nvSpPr>
          <p:cNvPr id="3" name="Content Placeholder 2"/>
          <p:cNvSpPr>
            <a:spLocks noGrp="1"/>
          </p:cNvSpPr>
          <p:nvPr>
            <p:ph idx="1"/>
          </p:nvPr>
        </p:nvSpPr>
        <p:spPr/>
        <p:txBody>
          <a:bodyPr/>
          <a:lstStyle/>
          <a:p>
            <a:r>
              <a:rPr lang="en-US" dirty="0" smtClean="0"/>
              <a:t>Urban = city   40% Americans lived in urban areas</a:t>
            </a:r>
          </a:p>
          <a:p>
            <a:r>
              <a:rPr lang="en-US" dirty="0" smtClean="0"/>
              <a:t>New York was the largest city in 1850 but Chicago, Philadelphia, St Louis, Boston and Baltimore caught up quickly</a:t>
            </a:r>
          </a:p>
          <a:p>
            <a:r>
              <a:rPr lang="en-US" dirty="0" smtClean="0"/>
              <a:t>Immigrants increased population but rural Americans moved to the city too – new farm equipment replaced the need for workers on the farm </a:t>
            </a:r>
          </a:p>
          <a:p>
            <a:r>
              <a:rPr lang="en-US" dirty="0" smtClean="0"/>
              <a:t>Many hoped to escape discrimination and find better educational and economic opportunities-many African Americans travelled north to Chicago, Cleveland, Detroit, and New York</a:t>
            </a:r>
          </a:p>
          <a:p>
            <a:r>
              <a:rPr lang="en-US" dirty="0" smtClean="0"/>
              <a:t>Chicago grew the most and fastest due to the location near railroads, natural resources, and plenty of factories </a:t>
            </a:r>
            <a:endParaRPr lang="en-US" dirty="0"/>
          </a:p>
        </p:txBody>
      </p:sp>
    </p:spTree>
    <p:extLst>
      <p:ext uri="{BB962C8B-B14F-4D97-AF65-F5344CB8AC3E}">
        <p14:creationId xmlns:p14="http://schemas.microsoft.com/office/powerpoint/2010/main" val="8979989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Cities</a:t>
            </a:r>
            <a:endParaRPr lang="en-US" dirty="0"/>
          </a:p>
        </p:txBody>
      </p:sp>
      <p:sp>
        <p:nvSpPr>
          <p:cNvPr id="3" name="Content Placeholder 2"/>
          <p:cNvSpPr>
            <a:spLocks noGrp="1"/>
          </p:cNvSpPr>
          <p:nvPr>
            <p:ph idx="1"/>
          </p:nvPr>
        </p:nvSpPr>
        <p:spPr/>
        <p:txBody>
          <a:bodyPr/>
          <a:lstStyle/>
          <a:p>
            <a:r>
              <a:rPr lang="en-US" dirty="0" smtClean="0"/>
              <a:t>Skyscrapers were built with Carnegie’s steel to accommodate so many people </a:t>
            </a:r>
          </a:p>
          <a:p>
            <a:r>
              <a:rPr lang="en-US" dirty="0" smtClean="0"/>
              <a:t>Elevator patented by Elisha Otis helped skyscraper become practical </a:t>
            </a:r>
          </a:p>
          <a:p>
            <a:r>
              <a:rPr lang="en-US" dirty="0" smtClean="0"/>
              <a:t>Mass transit – public transportation that moves many people quickly also benefited the cities </a:t>
            </a:r>
          </a:p>
          <a:p>
            <a:r>
              <a:rPr lang="en-US" dirty="0" smtClean="0"/>
              <a:t>Some transportation was underground – FIRST subway 1897 was built in Boston </a:t>
            </a:r>
          </a:p>
          <a:p>
            <a:r>
              <a:rPr lang="en-US" dirty="0" smtClean="0"/>
              <a:t>Cable cars and trolleys were cheaper but slower transportation that was available</a:t>
            </a:r>
          </a:p>
          <a:p>
            <a:r>
              <a:rPr lang="en-US" dirty="0" smtClean="0"/>
              <a:t>Suburbs- residential neighborhoods outside of city areas became more affordable and accessible to the city </a:t>
            </a:r>
            <a:endParaRPr lang="en-US" dirty="0"/>
          </a:p>
        </p:txBody>
      </p:sp>
    </p:spTree>
    <p:extLst>
      <p:ext uri="{BB962C8B-B14F-4D97-AF65-F5344CB8AC3E}">
        <p14:creationId xmlns:p14="http://schemas.microsoft.com/office/powerpoint/2010/main" val="197083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Ideas </a:t>
            </a:r>
            <a:endParaRPr lang="en-US" dirty="0"/>
          </a:p>
        </p:txBody>
      </p:sp>
      <p:sp>
        <p:nvSpPr>
          <p:cNvPr id="3" name="Content Placeholder 2"/>
          <p:cNvSpPr>
            <a:spLocks noGrp="1"/>
          </p:cNvSpPr>
          <p:nvPr>
            <p:ph idx="1"/>
          </p:nvPr>
        </p:nvSpPr>
        <p:spPr/>
        <p:txBody>
          <a:bodyPr>
            <a:normAutofit lnSpcReduction="10000"/>
          </a:bodyPr>
          <a:lstStyle/>
          <a:p>
            <a:r>
              <a:rPr lang="en-US" dirty="0" smtClean="0"/>
              <a:t>Mass culture – leisure and cultural activities shared by many people became popular due to increased publishing – typewriter was invented which made communication more efficient </a:t>
            </a:r>
          </a:p>
          <a:p>
            <a:r>
              <a:rPr lang="en-US" dirty="0" smtClean="0"/>
              <a:t>Newspaper became very popular </a:t>
            </a:r>
          </a:p>
          <a:p>
            <a:r>
              <a:rPr lang="en-US" dirty="0" smtClean="0"/>
              <a:t>Joseph Pulitzer added the comics which increased sells</a:t>
            </a:r>
          </a:p>
          <a:p>
            <a:r>
              <a:rPr lang="en-US" dirty="0" smtClean="0"/>
              <a:t>William Randolph Hearst published New York Journal </a:t>
            </a:r>
          </a:p>
          <a:p>
            <a:r>
              <a:rPr lang="en-US" dirty="0" smtClean="0"/>
              <a:t>Department stores like Belk opened in cities – Marshalls put ads in newspapers and decorated large windows of the store to attract customers to low priced products</a:t>
            </a:r>
          </a:p>
          <a:p>
            <a:r>
              <a:rPr lang="en-US" dirty="0" smtClean="0"/>
              <a:t>Worlds Fair brought new ideas and products – Example: ice cream cone discovery from a Syrian food vendor at the fair </a:t>
            </a:r>
          </a:p>
          <a:p>
            <a:r>
              <a:rPr lang="en-US" dirty="0" smtClean="0"/>
              <a:t>Amusement parks like New York’s Coney Island provided family fun and entertainment</a:t>
            </a:r>
          </a:p>
          <a:p>
            <a:r>
              <a:rPr lang="en-US" dirty="0" smtClean="0"/>
              <a:t>FIRST roller coaster – Switchback Railway at </a:t>
            </a:r>
            <a:r>
              <a:rPr lang="en-US" dirty="0"/>
              <a:t>C</a:t>
            </a:r>
            <a:r>
              <a:rPr lang="en-US" dirty="0" smtClean="0"/>
              <a:t>oney Island cost a nickel </a:t>
            </a:r>
            <a:endParaRPr lang="en-US" dirty="0"/>
          </a:p>
        </p:txBody>
      </p:sp>
    </p:spTree>
    <p:extLst>
      <p:ext uri="{BB962C8B-B14F-4D97-AF65-F5344CB8AC3E}">
        <p14:creationId xmlns:p14="http://schemas.microsoft.com/office/powerpoint/2010/main" val="2383516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Central Park in New York City </a:t>
            </a:r>
            <a:endParaRPr lang="en-US" dirty="0"/>
          </a:p>
        </p:txBody>
      </p:sp>
      <p:sp>
        <p:nvSpPr>
          <p:cNvPr id="3" name="Content Placeholder 2"/>
          <p:cNvSpPr>
            <a:spLocks noGrp="1"/>
          </p:cNvSpPr>
          <p:nvPr>
            <p:ph idx="1"/>
          </p:nvPr>
        </p:nvSpPr>
        <p:spPr/>
        <p:txBody>
          <a:bodyPr/>
          <a:lstStyle/>
          <a:p>
            <a:r>
              <a:rPr lang="en-US" dirty="0" smtClean="0"/>
              <a:t>Frederick Law Olmsted-landscape architect designed Central Park and became famous</a:t>
            </a:r>
          </a:p>
          <a:p>
            <a:r>
              <a:rPr lang="en-US" dirty="0" smtClean="0"/>
              <a:t>Purpose of Central Park- a place where busy people in NY can relax, exercise, and enjoy nature</a:t>
            </a:r>
          </a:p>
          <a:p>
            <a:r>
              <a:rPr lang="en-US" dirty="0" smtClean="0"/>
              <a:t>View p. 146</a:t>
            </a:r>
          </a:p>
          <a:p>
            <a:r>
              <a:rPr lang="en-US" dirty="0" smtClean="0"/>
              <a:t>Pond is near busy streets to attract people </a:t>
            </a:r>
          </a:p>
          <a:p>
            <a:r>
              <a:rPr lang="en-US" dirty="0" smtClean="0"/>
              <a:t>Many trails to walk, ride, or roll </a:t>
            </a:r>
          </a:p>
          <a:p>
            <a:r>
              <a:rPr lang="en-US" dirty="0" smtClean="0"/>
              <a:t>Horseback riding, ice skating, boating, and baseball are some activities </a:t>
            </a:r>
          </a:p>
          <a:p>
            <a:r>
              <a:rPr lang="en-US" dirty="0" smtClean="0"/>
              <a:t>Children’s District is special for families with young kids</a:t>
            </a:r>
          </a:p>
          <a:p>
            <a:r>
              <a:rPr lang="en-US" dirty="0" smtClean="0"/>
              <a:t>Many famous monuments inside EX: Alice in Wonderland, Beethoven, Cherry Hill Fountain (Friends), Shakespeare, Strawberry Fields (John Lennon), Vanderbilt, etc…</a:t>
            </a:r>
          </a:p>
          <a:p>
            <a:endParaRPr lang="en-US" dirty="0"/>
          </a:p>
        </p:txBody>
      </p:sp>
    </p:spTree>
    <p:extLst>
      <p:ext uri="{BB962C8B-B14F-4D97-AF65-F5344CB8AC3E}">
        <p14:creationId xmlns:p14="http://schemas.microsoft.com/office/powerpoint/2010/main" val="3872990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City Life </a:t>
            </a:r>
            <a:endParaRPr lang="en-US" dirty="0"/>
          </a:p>
        </p:txBody>
      </p:sp>
      <p:sp>
        <p:nvSpPr>
          <p:cNvPr id="3" name="Content Placeholder 2"/>
          <p:cNvSpPr>
            <a:spLocks noGrp="1"/>
          </p:cNvSpPr>
          <p:nvPr>
            <p:ph idx="1"/>
          </p:nvPr>
        </p:nvSpPr>
        <p:spPr/>
        <p:txBody>
          <a:bodyPr/>
          <a:lstStyle/>
          <a:p>
            <a:r>
              <a:rPr lang="en-US" dirty="0" smtClean="0"/>
              <a:t>Key Terms: Jacob Riis, settlement house, Jane Addams, Hull House, Florence Kelley </a:t>
            </a:r>
          </a:p>
          <a:p>
            <a:r>
              <a:rPr lang="en-US" dirty="0" smtClean="0"/>
              <a:t>Main Ideas:  Crowded urban areas faced a variety of social problems.  People worked to improve the quality of life in the US cities. Rapid growth of cities created both challenges and opportunities. </a:t>
            </a:r>
            <a:endParaRPr lang="en-US" dirty="0"/>
          </a:p>
        </p:txBody>
      </p:sp>
    </p:spTree>
    <p:extLst>
      <p:ext uri="{BB962C8B-B14F-4D97-AF65-F5344CB8AC3E}">
        <p14:creationId xmlns:p14="http://schemas.microsoft.com/office/powerpoint/2010/main" val="16738375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Urban Problems </a:t>
            </a:r>
            <a:endParaRPr lang="en-US" dirty="0"/>
          </a:p>
        </p:txBody>
      </p:sp>
      <p:sp>
        <p:nvSpPr>
          <p:cNvPr id="3" name="Content Placeholder 2"/>
          <p:cNvSpPr>
            <a:spLocks noGrp="1"/>
          </p:cNvSpPr>
          <p:nvPr>
            <p:ph idx="1"/>
          </p:nvPr>
        </p:nvSpPr>
        <p:spPr/>
        <p:txBody>
          <a:bodyPr/>
          <a:lstStyle/>
          <a:p>
            <a:r>
              <a:rPr lang="en-US" dirty="0" smtClean="0"/>
              <a:t>Jacob Riis, a photographer and journalist exposed horrible conditions in NY </a:t>
            </a:r>
          </a:p>
          <a:p>
            <a:r>
              <a:rPr lang="en-US" dirty="0" smtClean="0"/>
              <a:t>Overcrowding caused sanitation problems and spread germs easily – no trash service</a:t>
            </a:r>
          </a:p>
          <a:p>
            <a:r>
              <a:rPr lang="en-US" dirty="0" smtClean="0"/>
              <a:t>Poor building codes created dangerous tall buildings-few windows for fresh air</a:t>
            </a:r>
          </a:p>
          <a:p>
            <a:r>
              <a:rPr lang="en-US" dirty="0" smtClean="0"/>
              <a:t>Running water and plumbing was scarce</a:t>
            </a:r>
          </a:p>
          <a:p>
            <a:r>
              <a:rPr lang="en-US" dirty="0" smtClean="0"/>
              <a:t>Diseases like cholera, typhoid, influenza, and tuberculosis spread</a:t>
            </a:r>
          </a:p>
          <a:p>
            <a:r>
              <a:rPr lang="en-US" dirty="0" smtClean="0"/>
              <a:t>Air pollution due to factories </a:t>
            </a:r>
          </a:p>
          <a:p>
            <a:r>
              <a:rPr lang="en-US" dirty="0" smtClean="0"/>
              <a:t>Carnegie’s steel mills in Pittsburgh provided wealth but also air pollution (Green City Award)</a:t>
            </a:r>
          </a:p>
          <a:p>
            <a:r>
              <a:rPr lang="en-US" dirty="0" smtClean="0"/>
              <a:t>Police and firefighters hired per neighborhood </a:t>
            </a:r>
          </a:p>
        </p:txBody>
      </p:sp>
    </p:spTree>
    <p:extLst>
      <p:ext uri="{BB962C8B-B14F-4D97-AF65-F5344CB8AC3E}">
        <p14:creationId xmlns:p14="http://schemas.microsoft.com/office/powerpoint/2010/main" val="7668678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City Life </a:t>
            </a:r>
            <a:endParaRPr lang="en-US" dirty="0"/>
          </a:p>
        </p:txBody>
      </p:sp>
      <p:sp>
        <p:nvSpPr>
          <p:cNvPr id="3" name="Content Placeholder 2"/>
          <p:cNvSpPr>
            <a:spLocks noGrp="1"/>
          </p:cNvSpPr>
          <p:nvPr>
            <p:ph idx="1"/>
          </p:nvPr>
        </p:nvSpPr>
        <p:spPr/>
        <p:txBody>
          <a:bodyPr>
            <a:normAutofit lnSpcReduction="10000"/>
          </a:bodyPr>
          <a:lstStyle/>
          <a:p>
            <a:r>
              <a:rPr lang="en-US" dirty="0" smtClean="0"/>
              <a:t>What would you do if you discovered the class next door did not get food or drink all day and was refused air conditioning and heat? </a:t>
            </a:r>
          </a:p>
          <a:p>
            <a:r>
              <a:rPr lang="en-US" dirty="0" smtClean="0"/>
              <a:t>Immigrants lived in dangerous places- Jacob Riis and Lawrence </a:t>
            </a:r>
            <a:r>
              <a:rPr lang="en-US" dirty="0" err="1" smtClean="0"/>
              <a:t>Veiller</a:t>
            </a:r>
            <a:r>
              <a:rPr lang="en-US" dirty="0" smtClean="0"/>
              <a:t> worked hard to change these living conditions</a:t>
            </a:r>
          </a:p>
          <a:p>
            <a:r>
              <a:rPr lang="en-US" dirty="0" smtClean="0"/>
              <a:t>Charity Organization Society exposed the lifestyle through photographs and written stories</a:t>
            </a:r>
          </a:p>
          <a:p>
            <a:r>
              <a:rPr lang="en-US" dirty="0" smtClean="0"/>
              <a:t>Once everyone learned of the situation, </a:t>
            </a:r>
            <a:r>
              <a:rPr lang="en-US" dirty="0" smtClean="0"/>
              <a:t> the NY State Tenement House Act was passed stating new buildings must have air ventilation and running water </a:t>
            </a:r>
          </a:p>
          <a:p>
            <a:r>
              <a:rPr lang="en-US" dirty="0" smtClean="0"/>
              <a:t>Settlement houses were neighborhood centers that offered education, recreation, and social activities to immigrants were created</a:t>
            </a:r>
          </a:p>
          <a:p>
            <a:r>
              <a:rPr lang="en-US" dirty="0" smtClean="0"/>
              <a:t>FIRST was in NY- Neighborhood Guild </a:t>
            </a:r>
          </a:p>
          <a:p>
            <a:r>
              <a:rPr lang="en-US" dirty="0" smtClean="0"/>
              <a:t>Most famous was in Chicago – Hull House opened by Jane Addams </a:t>
            </a:r>
            <a:endParaRPr lang="en-US" dirty="0"/>
          </a:p>
        </p:txBody>
      </p:sp>
    </p:spTree>
    <p:extLst>
      <p:ext uri="{BB962C8B-B14F-4D97-AF65-F5344CB8AC3E}">
        <p14:creationId xmlns:p14="http://schemas.microsoft.com/office/powerpoint/2010/main" val="12873365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Hull House </a:t>
            </a:r>
            <a:endParaRPr lang="en-US" dirty="0"/>
          </a:p>
        </p:txBody>
      </p:sp>
      <p:sp>
        <p:nvSpPr>
          <p:cNvPr id="3" name="Content Placeholder 2"/>
          <p:cNvSpPr>
            <a:spLocks noGrp="1"/>
          </p:cNvSpPr>
          <p:nvPr>
            <p:ph idx="1"/>
          </p:nvPr>
        </p:nvSpPr>
        <p:spPr/>
        <p:txBody>
          <a:bodyPr/>
          <a:lstStyle/>
          <a:p>
            <a:r>
              <a:rPr lang="en-US" dirty="0" smtClean="0"/>
              <a:t>Staffed by professionals and volunteers to assists immigrants </a:t>
            </a:r>
          </a:p>
          <a:p>
            <a:r>
              <a:rPr lang="en-US" dirty="0" smtClean="0"/>
              <a:t>Served 2000 people a week </a:t>
            </a:r>
          </a:p>
          <a:p>
            <a:r>
              <a:rPr lang="en-US" dirty="0" smtClean="0"/>
              <a:t>Provided English classes, day care, cooking and sewing classes</a:t>
            </a:r>
          </a:p>
          <a:p>
            <a:r>
              <a:rPr lang="en-US" dirty="0" smtClean="0"/>
              <a:t>Children were offered clubs, art, and sports</a:t>
            </a:r>
          </a:p>
          <a:p>
            <a:r>
              <a:rPr lang="en-US" dirty="0" smtClean="0"/>
              <a:t>Jane Addams &amp; Florence Kelley worked for reform </a:t>
            </a:r>
          </a:p>
          <a:p>
            <a:r>
              <a:rPr lang="en-US" dirty="0" smtClean="0"/>
              <a:t>Laws passed to limit working hours and prevent child  labor </a:t>
            </a:r>
          </a:p>
          <a:p>
            <a:r>
              <a:rPr lang="en-US" dirty="0" smtClean="0"/>
              <a:t>Many cities opened settlement houses</a:t>
            </a:r>
          </a:p>
          <a:p>
            <a:r>
              <a:rPr lang="en-US" dirty="0" smtClean="0"/>
              <a:t>Pennsylvania currently still has Germantown Settlement today</a:t>
            </a:r>
            <a:endParaRPr lang="en-US" dirty="0"/>
          </a:p>
        </p:txBody>
      </p:sp>
    </p:spTree>
    <p:extLst>
      <p:ext uri="{BB962C8B-B14F-4D97-AF65-F5344CB8AC3E}">
        <p14:creationId xmlns:p14="http://schemas.microsoft.com/office/powerpoint/2010/main" val="4039179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Jane Addams </a:t>
            </a:r>
            <a:endParaRPr lang="en-US" dirty="0"/>
          </a:p>
        </p:txBody>
      </p:sp>
      <p:sp>
        <p:nvSpPr>
          <p:cNvPr id="3" name="Content Placeholder 2"/>
          <p:cNvSpPr>
            <a:spLocks noGrp="1"/>
          </p:cNvSpPr>
          <p:nvPr>
            <p:ph idx="1"/>
          </p:nvPr>
        </p:nvSpPr>
        <p:spPr/>
        <p:txBody>
          <a:bodyPr/>
          <a:lstStyle/>
          <a:p>
            <a:r>
              <a:rPr lang="en-US" dirty="0" smtClean="0"/>
              <a:t>Born in Illinois </a:t>
            </a:r>
          </a:p>
          <a:p>
            <a:r>
              <a:rPr lang="en-US" dirty="0" smtClean="0"/>
              <a:t>College educated but could not find job open for women</a:t>
            </a:r>
          </a:p>
          <a:p>
            <a:r>
              <a:rPr lang="en-US" dirty="0" smtClean="0"/>
              <a:t>Visited England and saw London Settlement</a:t>
            </a:r>
          </a:p>
          <a:p>
            <a:r>
              <a:rPr lang="en-US" dirty="0" smtClean="0"/>
              <a:t>Returned and opened Hull House in Chicago </a:t>
            </a:r>
          </a:p>
          <a:p>
            <a:r>
              <a:rPr lang="en-US" dirty="0" smtClean="0"/>
              <a:t>Taught immigrants kindergarten</a:t>
            </a:r>
          </a:p>
          <a:p>
            <a:r>
              <a:rPr lang="en-US" dirty="0" smtClean="0"/>
              <a:t>Involved in immigrant’s rights</a:t>
            </a:r>
          </a:p>
          <a:p>
            <a:r>
              <a:rPr lang="en-US" dirty="0" smtClean="0"/>
              <a:t>Shared the Nobel Peace Prize in 1931 for her work with the Women’s International League for Peace and Freedom </a:t>
            </a:r>
            <a:endParaRPr lang="en-US" dirty="0"/>
          </a:p>
        </p:txBody>
      </p:sp>
    </p:spTree>
    <p:extLst>
      <p:ext uri="{BB962C8B-B14F-4D97-AF65-F5344CB8AC3E}">
        <p14:creationId xmlns:p14="http://schemas.microsoft.com/office/powerpoint/2010/main" val="37046195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TIME! </a:t>
            </a:r>
            <a:endParaRPr lang="en-US" dirty="0"/>
          </a:p>
        </p:txBody>
      </p:sp>
      <p:sp>
        <p:nvSpPr>
          <p:cNvPr id="3" name="Content Placeholder 2"/>
          <p:cNvSpPr>
            <a:spLocks noGrp="1"/>
          </p:cNvSpPr>
          <p:nvPr>
            <p:ph idx="1"/>
          </p:nvPr>
        </p:nvSpPr>
        <p:spPr/>
        <p:txBody>
          <a:bodyPr/>
          <a:lstStyle/>
          <a:p>
            <a:r>
              <a:rPr lang="en-US" dirty="0" smtClean="0"/>
              <a:t>Know key terms</a:t>
            </a:r>
          </a:p>
          <a:p>
            <a:r>
              <a:rPr lang="en-US" dirty="0" smtClean="0"/>
              <a:t>Analyze main ideas</a:t>
            </a:r>
          </a:p>
          <a:p>
            <a:r>
              <a:rPr lang="en-US" dirty="0" smtClean="0"/>
              <a:t>Study correct answers on chapter review p. 153-154</a:t>
            </a:r>
          </a:p>
          <a:p>
            <a:r>
              <a:rPr lang="en-US" dirty="0" smtClean="0"/>
              <a:t>Make an A! You can do it! </a:t>
            </a:r>
          </a:p>
          <a:p>
            <a:r>
              <a:rPr lang="en-US" smtClean="0"/>
              <a:t>I BELIEVE IN YOU </a:t>
            </a:r>
            <a:r>
              <a:rPr lang="en-US" smtClean="0">
                <a:sym typeface="Wingdings" panose="05000000000000000000" pitchFamily="2" charset="2"/>
              </a:rPr>
              <a:t></a:t>
            </a:r>
            <a:endParaRPr lang="en-US"/>
          </a:p>
        </p:txBody>
      </p:sp>
    </p:spTree>
    <p:extLst>
      <p:ext uri="{BB962C8B-B14F-4D97-AF65-F5344CB8AC3E}">
        <p14:creationId xmlns:p14="http://schemas.microsoft.com/office/powerpoint/2010/main" val="274760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New Wave of Immigration</a:t>
            </a:r>
            <a:endParaRPr lang="en-US" dirty="0"/>
          </a:p>
        </p:txBody>
      </p:sp>
      <p:sp>
        <p:nvSpPr>
          <p:cNvPr id="3" name="Content Placeholder 2"/>
          <p:cNvSpPr>
            <a:spLocks noGrp="1"/>
          </p:cNvSpPr>
          <p:nvPr>
            <p:ph idx="1"/>
          </p:nvPr>
        </p:nvSpPr>
        <p:spPr/>
        <p:txBody>
          <a:bodyPr/>
          <a:lstStyle/>
          <a:p>
            <a:r>
              <a:rPr lang="en-US" dirty="0" smtClean="0"/>
              <a:t>Timeline: 1873-1901</a:t>
            </a:r>
          </a:p>
          <a:p>
            <a:r>
              <a:rPr lang="en-US" dirty="0" smtClean="0"/>
              <a:t>Key Terms: old immigrants, new immigrants, steerage, benevolent societies, tenements, sweatshops, Chinese Exclusion Act </a:t>
            </a:r>
          </a:p>
          <a:p>
            <a:r>
              <a:rPr lang="en-US" dirty="0" smtClean="0"/>
              <a:t>Main Ideas: U.S. immigration patterns changed during the late 1800s as new immigrants arrived from Europe, Asia, and Mexico.  Immigrants worked hard to adjust to life in the United States.  Some Americans opposed immigration and worked to restrict it. </a:t>
            </a:r>
            <a:endParaRPr lang="en-US" dirty="0"/>
          </a:p>
        </p:txBody>
      </p:sp>
    </p:spTree>
    <p:extLst>
      <p:ext uri="{BB962C8B-B14F-4D97-AF65-F5344CB8AC3E}">
        <p14:creationId xmlns:p14="http://schemas.microsoft.com/office/powerpoint/2010/main" val="35927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Changing Patterns of Immigration </a:t>
            </a:r>
            <a:endParaRPr lang="en-US" dirty="0"/>
          </a:p>
        </p:txBody>
      </p:sp>
      <p:sp>
        <p:nvSpPr>
          <p:cNvPr id="3" name="Content Placeholder 2"/>
          <p:cNvSpPr>
            <a:spLocks noGrp="1"/>
          </p:cNvSpPr>
          <p:nvPr>
            <p:ph idx="1"/>
          </p:nvPr>
        </p:nvSpPr>
        <p:spPr/>
        <p:txBody>
          <a:bodyPr/>
          <a:lstStyle/>
          <a:p>
            <a:r>
              <a:rPr lang="en-US" dirty="0" smtClean="0"/>
              <a:t>Millions of immigrants entered the U.S. – from Great Britain, Germany, Ireland, Scandinavia</a:t>
            </a:r>
          </a:p>
          <a:p>
            <a:r>
              <a:rPr lang="en-US" dirty="0" smtClean="0"/>
              <a:t>Most were Protestant – except some Roman Catholics</a:t>
            </a:r>
          </a:p>
          <a:p>
            <a:r>
              <a:rPr lang="en-US" dirty="0" smtClean="0"/>
              <a:t>Many were skilled workers seeking employment in factories of urban areas </a:t>
            </a:r>
          </a:p>
          <a:p>
            <a:r>
              <a:rPr lang="en-US" dirty="0" smtClean="0"/>
              <a:t>Old immigrants- referred to northern Europeans</a:t>
            </a:r>
          </a:p>
          <a:p>
            <a:r>
              <a:rPr lang="en-US" dirty="0" smtClean="0"/>
              <a:t>New immigrants- referred to southern and eastern Europeans-about 5 million entered in 1880s</a:t>
            </a:r>
          </a:p>
          <a:p>
            <a:r>
              <a:rPr lang="en-US" dirty="0" smtClean="0"/>
              <a:t>Czechoslovakians, Greeks, Hungarians, Italians, Polish, Russians, and Slovaks entered the U.S. with many different cultural and religious backgrounds </a:t>
            </a:r>
          </a:p>
          <a:p>
            <a:r>
              <a:rPr lang="en-US" dirty="0" smtClean="0"/>
              <a:t>Some were escaping religious persecution and were eager for job opportunities </a:t>
            </a:r>
            <a:endParaRPr lang="en-US" dirty="0"/>
          </a:p>
          <a:p>
            <a:endParaRPr lang="en-US" dirty="0" smtClean="0"/>
          </a:p>
        </p:txBody>
      </p:sp>
    </p:spTree>
    <p:extLst>
      <p:ext uri="{BB962C8B-B14F-4D97-AF65-F5344CB8AC3E}">
        <p14:creationId xmlns:p14="http://schemas.microsoft.com/office/powerpoint/2010/main" val="2010239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Arrival in a New Land</a:t>
            </a:r>
            <a:endParaRPr lang="en-US" dirty="0"/>
          </a:p>
        </p:txBody>
      </p:sp>
      <p:sp>
        <p:nvSpPr>
          <p:cNvPr id="3" name="Content Placeholder 2"/>
          <p:cNvSpPr>
            <a:spLocks noGrp="1"/>
          </p:cNvSpPr>
          <p:nvPr>
            <p:ph idx="1"/>
          </p:nvPr>
        </p:nvSpPr>
        <p:spPr/>
        <p:txBody>
          <a:bodyPr/>
          <a:lstStyle/>
          <a:p>
            <a:r>
              <a:rPr lang="en-US" dirty="0" smtClean="0"/>
              <a:t>Difficult journey across ocean in steerage (below deck where steering mechanisms were located) due to being inexpensive-hot, cramped, and stinky due to sea sickness</a:t>
            </a:r>
          </a:p>
          <a:p>
            <a:r>
              <a:rPr lang="en-US" dirty="0" smtClean="0"/>
              <a:t>Many died of disease before arriving in the U.S. </a:t>
            </a:r>
          </a:p>
          <a:p>
            <a:r>
              <a:rPr lang="en-US" dirty="0" smtClean="0"/>
              <a:t>Processed through immigration centers run by the U.S. </a:t>
            </a:r>
          </a:p>
          <a:p>
            <a:r>
              <a:rPr lang="en-US" dirty="0" smtClean="0"/>
              <a:t>Ellis Island-East Coast/European immigrants, New York harbor, less than 2% rejected </a:t>
            </a:r>
          </a:p>
          <a:p>
            <a:r>
              <a:rPr lang="en-US" dirty="0" smtClean="0"/>
              <a:t>Angel Island-West Coast/Asian immigrants, San Francisco harbor, more discrimination</a:t>
            </a:r>
          </a:p>
          <a:p>
            <a:r>
              <a:rPr lang="en-US" dirty="0" smtClean="0"/>
              <a:t>El Paso, Texas welcomed Mexican immigrants</a:t>
            </a:r>
          </a:p>
          <a:p>
            <a:r>
              <a:rPr lang="en-US" dirty="0" smtClean="0"/>
              <a:t>Immigrants were interviewed and examined to determine if they could enter the U.S. </a:t>
            </a:r>
            <a:endParaRPr lang="en-US" dirty="0"/>
          </a:p>
        </p:txBody>
      </p:sp>
    </p:spTree>
    <p:extLst>
      <p:ext uri="{BB962C8B-B14F-4D97-AF65-F5344CB8AC3E}">
        <p14:creationId xmlns:p14="http://schemas.microsoft.com/office/powerpoint/2010/main" val="3630684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Annie Moore</a:t>
            </a:r>
            <a:endParaRPr lang="en-US" dirty="0"/>
          </a:p>
        </p:txBody>
      </p:sp>
      <p:sp>
        <p:nvSpPr>
          <p:cNvPr id="3" name="Content Placeholder 2"/>
          <p:cNvSpPr>
            <a:spLocks noGrp="1"/>
          </p:cNvSpPr>
          <p:nvPr>
            <p:ph idx="1"/>
          </p:nvPr>
        </p:nvSpPr>
        <p:spPr/>
        <p:txBody>
          <a:bodyPr/>
          <a:lstStyle/>
          <a:p>
            <a:r>
              <a:rPr lang="en-US" dirty="0" smtClean="0"/>
              <a:t>FIRST immigrant processed at Ellis Island in 1892</a:t>
            </a:r>
          </a:p>
          <a:p>
            <a:r>
              <a:rPr lang="en-US" dirty="0" smtClean="0"/>
              <a:t>14 years old (her age has been debated as maybe being 17)</a:t>
            </a:r>
          </a:p>
          <a:p>
            <a:r>
              <a:rPr lang="en-US" dirty="0" smtClean="0"/>
              <a:t>From Ireland – spent 12 days at sea on boat with 148 other immigrants</a:t>
            </a:r>
          </a:p>
          <a:p>
            <a:r>
              <a:rPr lang="en-US" dirty="0" smtClean="0"/>
              <a:t>Given a $10 gold coin to recognize her as the first immigrant</a:t>
            </a:r>
          </a:p>
          <a:p>
            <a:r>
              <a:rPr lang="en-US" dirty="0" smtClean="0"/>
              <a:t>Married a salesman in New York and had 11 kids</a:t>
            </a:r>
          </a:p>
          <a:p>
            <a:r>
              <a:rPr lang="en-US" dirty="0" smtClean="0"/>
              <a:t>She died of heart failure at age 50 in 1924-buried in Queens, New York</a:t>
            </a:r>
          </a:p>
          <a:p>
            <a:r>
              <a:rPr lang="en-US" dirty="0" smtClean="0"/>
              <a:t>Story told in a song, “Isle of Hope, Isle of Tears” by Brendan Graham</a:t>
            </a:r>
          </a:p>
          <a:p>
            <a:endParaRPr lang="en-US" dirty="0" smtClean="0"/>
          </a:p>
        </p:txBody>
      </p:sp>
    </p:spTree>
    <p:extLst>
      <p:ext uri="{BB962C8B-B14F-4D97-AF65-F5344CB8AC3E}">
        <p14:creationId xmlns:p14="http://schemas.microsoft.com/office/powerpoint/2010/main" val="45117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Adjusting to a New Life</a:t>
            </a:r>
            <a:endParaRPr lang="en-US" dirty="0"/>
          </a:p>
        </p:txBody>
      </p:sp>
      <p:sp>
        <p:nvSpPr>
          <p:cNvPr id="3" name="Content Placeholder 2"/>
          <p:cNvSpPr>
            <a:spLocks noGrp="1"/>
          </p:cNvSpPr>
          <p:nvPr>
            <p:ph idx="1"/>
          </p:nvPr>
        </p:nvSpPr>
        <p:spPr/>
        <p:txBody>
          <a:bodyPr/>
          <a:lstStyle/>
          <a:p>
            <a:r>
              <a:rPr lang="en-US" dirty="0" smtClean="0"/>
              <a:t>Immigrants needed a home and a job while learning new language and customs</a:t>
            </a:r>
          </a:p>
          <a:p>
            <a:r>
              <a:rPr lang="en-US" dirty="0" smtClean="0"/>
              <a:t>Ethnic neighborhoods were created so that immigrants with similarities could live </a:t>
            </a:r>
          </a:p>
          <a:p>
            <a:r>
              <a:rPr lang="en-US" dirty="0" smtClean="0"/>
              <a:t>Same native language, food, customs</a:t>
            </a:r>
          </a:p>
          <a:p>
            <a:r>
              <a:rPr lang="en-US" dirty="0" smtClean="0"/>
              <a:t>Published their own newspapers in their own language</a:t>
            </a:r>
          </a:p>
          <a:p>
            <a:r>
              <a:rPr lang="en-US" dirty="0" smtClean="0"/>
              <a:t>Founded schools, clubs, and churches</a:t>
            </a:r>
          </a:p>
          <a:p>
            <a:r>
              <a:rPr lang="en-US" dirty="0" smtClean="0"/>
              <a:t>Opened shops and banks</a:t>
            </a:r>
          </a:p>
          <a:p>
            <a:r>
              <a:rPr lang="en-US" dirty="0" smtClean="0"/>
              <a:t>Offered new arrivals credit and small loans</a:t>
            </a:r>
          </a:p>
          <a:p>
            <a:r>
              <a:rPr lang="en-US" dirty="0" smtClean="0"/>
              <a:t>Italian immigrant, </a:t>
            </a:r>
            <a:r>
              <a:rPr lang="en-US" dirty="0" err="1" smtClean="0"/>
              <a:t>Amadeo</a:t>
            </a:r>
            <a:r>
              <a:rPr lang="en-US" dirty="0" smtClean="0"/>
              <a:t> Peter </a:t>
            </a:r>
            <a:r>
              <a:rPr lang="en-US" dirty="0" err="1" smtClean="0"/>
              <a:t>Giannini</a:t>
            </a:r>
            <a:r>
              <a:rPr lang="en-US" dirty="0" smtClean="0"/>
              <a:t> started Bank of Italy in San Francisco which is now Bank of America</a:t>
            </a:r>
            <a:endParaRPr lang="en-US" dirty="0"/>
          </a:p>
        </p:txBody>
      </p:sp>
    </p:spTree>
    <p:extLst>
      <p:ext uri="{BB962C8B-B14F-4D97-AF65-F5344CB8AC3E}">
        <p14:creationId xmlns:p14="http://schemas.microsoft.com/office/powerpoint/2010/main" val="4068274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Life Adjustments</a:t>
            </a:r>
            <a:endParaRPr lang="en-US" dirty="0"/>
          </a:p>
        </p:txBody>
      </p:sp>
      <p:sp>
        <p:nvSpPr>
          <p:cNvPr id="3" name="Content Placeholder 2"/>
          <p:cNvSpPr>
            <a:spLocks noGrp="1"/>
          </p:cNvSpPr>
          <p:nvPr>
            <p:ph idx="1"/>
          </p:nvPr>
        </p:nvSpPr>
        <p:spPr/>
        <p:txBody>
          <a:bodyPr/>
          <a:lstStyle/>
          <a:p>
            <a:r>
              <a:rPr lang="en-US" dirty="0" smtClean="0"/>
              <a:t>Ethnic neighborhoods formed benevolent societies-help those with sickness, unemployment or death</a:t>
            </a:r>
          </a:p>
          <a:p>
            <a:r>
              <a:rPr lang="en-US" dirty="0" smtClean="0"/>
              <a:t>Lived in tenements-poorly built overcrowded apartment buildings</a:t>
            </a:r>
          </a:p>
          <a:p>
            <a:r>
              <a:rPr lang="en-US" dirty="0" smtClean="0"/>
              <a:t>Children typically adjusted to American customs and language faster than adults </a:t>
            </a:r>
          </a:p>
          <a:p>
            <a:r>
              <a:rPr lang="en-US" dirty="0" smtClean="0"/>
              <a:t>Many immigrants came from rural farms but needed manufacturing skills-no choice but low pay unskilled jobs with long hours </a:t>
            </a:r>
          </a:p>
          <a:p>
            <a:r>
              <a:rPr lang="en-US" dirty="0" smtClean="0"/>
              <a:t>Sweatshops in the neighborhood provided some employment for small jobs</a:t>
            </a:r>
          </a:p>
          <a:p>
            <a:r>
              <a:rPr lang="en-US" dirty="0" smtClean="0"/>
              <a:t>Skilled bakers, carpenters, masons, machinists found jobs easily</a:t>
            </a:r>
          </a:p>
          <a:p>
            <a:endParaRPr lang="en-US" dirty="0"/>
          </a:p>
        </p:txBody>
      </p:sp>
    </p:spTree>
    <p:extLst>
      <p:ext uri="{BB962C8B-B14F-4D97-AF65-F5344CB8AC3E}">
        <p14:creationId xmlns:p14="http://schemas.microsoft.com/office/powerpoint/2010/main" val="2693842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Opposition </a:t>
            </a:r>
            <a:r>
              <a:rPr lang="en-US" smtClean="0"/>
              <a:t>to Immigration</a:t>
            </a:r>
            <a:endParaRPr lang="en-US"/>
          </a:p>
        </p:txBody>
      </p:sp>
      <p:sp>
        <p:nvSpPr>
          <p:cNvPr id="3" name="Content Placeholder 2"/>
          <p:cNvSpPr>
            <a:spLocks noGrp="1"/>
          </p:cNvSpPr>
          <p:nvPr>
            <p:ph idx="1"/>
          </p:nvPr>
        </p:nvSpPr>
        <p:spPr/>
        <p:txBody>
          <a:bodyPr/>
          <a:lstStyle/>
          <a:p>
            <a:r>
              <a:rPr lang="en-US" dirty="0" smtClean="0"/>
              <a:t>Many Americans feared immigrants would take their jobs since they were willing to do the job for less money</a:t>
            </a:r>
          </a:p>
          <a:p>
            <a:r>
              <a:rPr lang="en-US" dirty="0" smtClean="0"/>
              <a:t>Racial and ethnic prejudices increased opposition also </a:t>
            </a:r>
          </a:p>
          <a:p>
            <a:r>
              <a:rPr lang="en-US" dirty="0" smtClean="0"/>
              <a:t>Some groups advocated laws to stop immigration – Chinese Exclusion Act banned Chinese people from immigrating to the U.S. for 10 years- FIRST time no allowing one group to enter </a:t>
            </a:r>
          </a:p>
          <a:p>
            <a:r>
              <a:rPr lang="en-US" dirty="0" smtClean="0"/>
              <a:t>Criminals, sick people and disabled people were also limited </a:t>
            </a:r>
          </a:p>
          <a:p>
            <a:r>
              <a:rPr lang="en-US" dirty="0" smtClean="0"/>
              <a:t>Immigrants continued to enter and work hard to improve the future of their families </a:t>
            </a:r>
          </a:p>
          <a:p>
            <a:r>
              <a:rPr lang="en-US" dirty="0" smtClean="0"/>
              <a:t>Today, about 15M Asians call America home</a:t>
            </a:r>
            <a:endParaRPr lang="en-US" dirty="0"/>
          </a:p>
        </p:txBody>
      </p:sp>
    </p:spTree>
    <p:extLst>
      <p:ext uri="{BB962C8B-B14F-4D97-AF65-F5344CB8AC3E}">
        <p14:creationId xmlns:p14="http://schemas.microsoft.com/office/powerpoint/2010/main" val="2842510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Growth of Cities </a:t>
            </a:r>
            <a:endParaRPr lang="en-US" dirty="0"/>
          </a:p>
        </p:txBody>
      </p:sp>
      <p:sp>
        <p:nvSpPr>
          <p:cNvPr id="3" name="Content Placeholder 2"/>
          <p:cNvSpPr>
            <a:spLocks noGrp="1"/>
          </p:cNvSpPr>
          <p:nvPr>
            <p:ph idx="1"/>
          </p:nvPr>
        </p:nvSpPr>
        <p:spPr/>
        <p:txBody>
          <a:bodyPr/>
          <a:lstStyle/>
          <a:p>
            <a:r>
              <a:rPr lang="en-US" dirty="0" smtClean="0"/>
              <a:t>Key Terms: mass transit, suburbs, mass culture, Joseph Pulitzer, William Randolph Hearst, department stores, Frederick Law Olmsted</a:t>
            </a:r>
          </a:p>
          <a:p>
            <a:r>
              <a:rPr lang="en-US" dirty="0" smtClean="0"/>
              <a:t>Main Ideas:  Both immigrants and native-born Americans moved to growing urban areas in record numbers in the late 1800s and early 1900s.  New technology and ideas helped cities change and adapt to rapid population growth. </a:t>
            </a:r>
            <a:endParaRPr lang="en-US" dirty="0"/>
          </a:p>
        </p:txBody>
      </p:sp>
    </p:spTree>
    <p:extLst>
      <p:ext uri="{BB962C8B-B14F-4D97-AF65-F5344CB8AC3E}">
        <p14:creationId xmlns:p14="http://schemas.microsoft.com/office/powerpoint/2010/main" val="283261744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172</TotalTime>
  <Words>1494</Words>
  <Application>Microsoft Office PowerPoint</Application>
  <PresentationFormat>Widescreen</PresentationFormat>
  <Paragraphs>130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Calibri Light</vt:lpstr>
      <vt:lpstr>Wingdings</vt:lpstr>
      <vt:lpstr>Retrospect</vt:lpstr>
      <vt:lpstr>Immigrants &amp; Urban Life</vt:lpstr>
      <vt:lpstr>A New Wave of Immigration</vt:lpstr>
      <vt:lpstr>Changing Patterns of Immigration </vt:lpstr>
      <vt:lpstr>Arrival in a New Land</vt:lpstr>
      <vt:lpstr>Annie Moore</vt:lpstr>
      <vt:lpstr>Adjusting to a New Life</vt:lpstr>
      <vt:lpstr>New Life Adjustments</vt:lpstr>
      <vt:lpstr>Opposition to Immigration</vt:lpstr>
      <vt:lpstr>The Growth of Cities </vt:lpstr>
      <vt:lpstr>Growth of Urban Areas </vt:lpstr>
      <vt:lpstr>Changing Cities</vt:lpstr>
      <vt:lpstr>New Ideas </vt:lpstr>
      <vt:lpstr>Central Park in New York City </vt:lpstr>
      <vt:lpstr>City Life </vt:lpstr>
      <vt:lpstr>Urban Problems </vt:lpstr>
      <vt:lpstr>Improving City Life </vt:lpstr>
      <vt:lpstr>Hull House </vt:lpstr>
      <vt:lpstr>Jane Addams </vt:lpstr>
      <vt:lpstr>TEST TIME!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Immigrants &amp; Urban Life</dc:title>
  <dc:creator>Deanna McKinley</dc:creator>
  <cp:lastModifiedBy>Deanna McKinley</cp:lastModifiedBy>
  <cp:revision>13</cp:revision>
  <dcterms:created xsi:type="dcterms:W3CDTF">2017-07-20T21:23:26Z</dcterms:created>
  <dcterms:modified xsi:type="dcterms:W3CDTF">2017-07-26T00:17:25Z</dcterms:modified>
</cp:coreProperties>
</file>