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58" r:id="rId6"/>
    <p:sldId id="261" r:id="rId7"/>
    <p:sldId id="262" r:id="rId8"/>
    <p:sldId id="264" r:id="rId9"/>
    <p:sldId id="263" r:id="rId10"/>
    <p:sldId id="266" r:id="rId11"/>
    <p:sldId id="267" r:id="rId12"/>
    <p:sldId id="268" r:id="rId13"/>
    <p:sldId id="269" r:id="rId14"/>
    <p:sldId id="270" r:id="rId15"/>
    <p:sldId id="271" r:id="rId16"/>
    <p:sldId id="272" r:id="rId17"/>
    <p:sldId id="274"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28" autoAdjust="0"/>
  </p:normalViewPr>
  <p:slideViewPr>
    <p:cSldViewPr showGuides="1">
      <p:cViewPr varScale="1">
        <p:scale>
          <a:sx n="70" d="100"/>
          <a:sy n="70" d="100"/>
        </p:scale>
        <p:origin x="-516" y="-108"/>
      </p:cViewPr>
      <p:guideLst>
        <p:guide orient="horz" pos="2160"/>
        <p:guide pos="2880"/>
      </p:guideLst>
    </p:cSldViewPr>
  </p:slideViewPr>
  <p:outlineViewPr>
    <p:cViewPr>
      <p:scale>
        <a:sx n="33" d="100"/>
        <a:sy n="33" d="100"/>
      </p:scale>
      <p:origin x="48" y="84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E5CA44-F325-4AD8-9B87-A0869955A0CD}" type="datetimeFigureOut">
              <a:rPr lang="en-US" smtClean="0"/>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15BB6-E430-4877-BD71-BA54BD4F096B}" type="slidenum">
              <a:rPr lang="en-US" smtClean="0"/>
              <a:t>‹#›</a:t>
            </a:fld>
            <a:endParaRPr lang="en-US"/>
          </a:p>
        </p:txBody>
      </p:sp>
    </p:spTree>
    <p:extLst>
      <p:ext uri="{BB962C8B-B14F-4D97-AF65-F5344CB8AC3E}">
        <p14:creationId xmlns:p14="http://schemas.microsoft.com/office/powerpoint/2010/main" val="1852692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E5CA44-F325-4AD8-9B87-A0869955A0CD}" type="datetimeFigureOut">
              <a:rPr lang="en-US" smtClean="0"/>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15BB6-E430-4877-BD71-BA54BD4F096B}" type="slidenum">
              <a:rPr lang="en-US" smtClean="0"/>
              <a:t>‹#›</a:t>
            </a:fld>
            <a:endParaRPr lang="en-US"/>
          </a:p>
        </p:txBody>
      </p:sp>
    </p:spTree>
    <p:extLst>
      <p:ext uri="{BB962C8B-B14F-4D97-AF65-F5344CB8AC3E}">
        <p14:creationId xmlns:p14="http://schemas.microsoft.com/office/powerpoint/2010/main" val="2944401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E5CA44-F325-4AD8-9B87-A0869955A0CD}" type="datetimeFigureOut">
              <a:rPr lang="en-US" smtClean="0"/>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15BB6-E430-4877-BD71-BA54BD4F096B}" type="slidenum">
              <a:rPr lang="en-US" smtClean="0"/>
              <a:t>‹#›</a:t>
            </a:fld>
            <a:endParaRPr lang="en-US"/>
          </a:p>
        </p:txBody>
      </p:sp>
    </p:spTree>
    <p:extLst>
      <p:ext uri="{BB962C8B-B14F-4D97-AF65-F5344CB8AC3E}">
        <p14:creationId xmlns:p14="http://schemas.microsoft.com/office/powerpoint/2010/main" val="267976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E5CA44-F325-4AD8-9B87-A0869955A0CD}" type="datetimeFigureOut">
              <a:rPr lang="en-US" smtClean="0"/>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15BB6-E430-4877-BD71-BA54BD4F096B}" type="slidenum">
              <a:rPr lang="en-US" smtClean="0"/>
              <a:t>‹#›</a:t>
            </a:fld>
            <a:endParaRPr lang="en-US"/>
          </a:p>
        </p:txBody>
      </p:sp>
    </p:spTree>
    <p:extLst>
      <p:ext uri="{BB962C8B-B14F-4D97-AF65-F5344CB8AC3E}">
        <p14:creationId xmlns:p14="http://schemas.microsoft.com/office/powerpoint/2010/main" val="3477858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E5CA44-F325-4AD8-9B87-A0869955A0CD}" type="datetimeFigureOut">
              <a:rPr lang="en-US" smtClean="0"/>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15BB6-E430-4877-BD71-BA54BD4F096B}" type="slidenum">
              <a:rPr lang="en-US" smtClean="0"/>
              <a:t>‹#›</a:t>
            </a:fld>
            <a:endParaRPr lang="en-US"/>
          </a:p>
        </p:txBody>
      </p:sp>
    </p:spTree>
    <p:extLst>
      <p:ext uri="{BB962C8B-B14F-4D97-AF65-F5344CB8AC3E}">
        <p14:creationId xmlns:p14="http://schemas.microsoft.com/office/powerpoint/2010/main" val="388369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E5CA44-F325-4AD8-9B87-A0869955A0CD}" type="datetimeFigureOut">
              <a:rPr lang="en-US" smtClean="0"/>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15BB6-E430-4877-BD71-BA54BD4F096B}" type="slidenum">
              <a:rPr lang="en-US" smtClean="0"/>
              <a:t>‹#›</a:t>
            </a:fld>
            <a:endParaRPr lang="en-US"/>
          </a:p>
        </p:txBody>
      </p:sp>
    </p:spTree>
    <p:extLst>
      <p:ext uri="{BB962C8B-B14F-4D97-AF65-F5344CB8AC3E}">
        <p14:creationId xmlns:p14="http://schemas.microsoft.com/office/powerpoint/2010/main" val="283791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E5CA44-F325-4AD8-9B87-A0869955A0CD}" type="datetimeFigureOut">
              <a:rPr lang="en-US" smtClean="0"/>
              <a:t>9/13/2013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815BB6-E430-4877-BD71-BA54BD4F096B}" type="slidenum">
              <a:rPr lang="en-US" smtClean="0"/>
              <a:t>‹#›</a:t>
            </a:fld>
            <a:endParaRPr lang="en-US"/>
          </a:p>
        </p:txBody>
      </p:sp>
    </p:spTree>
    <p:extLst>
      <p:ext uri="{BB962C8B-B14F-4D97-AF65-F5344CB8AC3E}">
        <p14:creationId xmlns:p14="http://schemas.microsoft.com/office/powerpoint/2010/main" val="147443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E5CA44-F325-4AD8-9B87-A0869955A0CD}" type="datetimeFigureOut">
              <a:rPr lang="en-US" smtClean="0"/>
              <a:t>9/13/2013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815BB6-E430-4877-BD71-BA54BD4F096B}" type="slidenum">
              <a:rPr lang="en-US" smtClean="0"/>
              <a:t>‹#›</a:t>
            </a:fld>
            <a:endParaRPr lang="en-US"/>
          </a:p>
        </p:txBody>
      </p:sp>
    </p:spTree>
    <p:extLst>
      <p:ext uri="{BB962C8B-B14F-4D97-AF65-F5344CB8AC3E}">
        <p14:creationId xmlns:p14="http://schemas.microsoft.com/office/powerpoint/2010/main" val="2488674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5CA44-F325-4AD8-9B87-A0869955A0CD}" type="datetimeFigureOut">
              <a:rPr lang="en-US" smtClean="0"/>
              <a:t>9/13/2013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815BB6-E430-4877-BD71-BA54BD4F096B}" type="slidenum">
              <a:rPr lang="en-US" smtClean="0"/>
              <a:t>‹#›</a:t>
            </a:fld>
            <a:endParaRPr lang="en-US"/>
          </a:p>
        </p:txBody>
      </p:sp>
    </p:spTree>
    <p:extLst>
      <p:ext uri="{BB962C8B-B14F-4D97-AF65-F5344CB8AC3E}">
        <p14:creationId xmlns:p14="http://schemas.microsoft.com/office/powerpoint/2010/main" val="1439544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E5CA44-F325-4AD8-9B87-A0869955A0CD}" type="datetimeFigureOut">
              <a:rPr lang="en-US" smtClean="0"/>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15BB6-E430-4877-BD71-BA54BD4F096B}" type="slidenum">
              <a:rPr lang="en-US" smtClean="0"/>
              <a:t>‹#›</a:t>
            </a:fld>
            <a:endParaRPr lang="en-US"/>
          </a:p>
        </p:txBody>
      </p:sp>
    </p:spTree>
    <p:extLst>
      <p:ext uri="{BB962C8B-B14F-4D97-AF65-F5344CB8AC3E}">
        <p14:creationId xmlns:p14="http://schemas.microsoft.com/office/powerpoint/2010/main" val="4246149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E5CA44-F325-4AD8-9B87-A0869955A0CD}" type="datetimeFigureOut">
              <a:rPr lang="en-US" smtClean="0"/>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15BB6-E430-4877-BD71-BA54BD4F096B}" type="slidenum">
              <a:rPr lang="en-US" smtClean="0"/>
              <a:t>‹#›</a:t>
            </a:fld>
            <a:endParaRPr lang="en-US"/>
          </a:p>
        </p:txBody>
      </p:sp>
    </p:spTree>
    <p:extLst>
      <p:ext uri="{BB962C8B-B14F-4D97-AF65-F5344CB8AC3E}">
        <p14:creationId xmlns:p14="http://schemas.microsoft.com/office/powerpoint/2010/main" val="528728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5CA44-F325-4AD8-9B87-A0869955A0CD}" type="datetimeFigureOut">
              <a:rPr lang="en-US" smtClean="0"/>
              <a:t>9/13/2013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15BB6-E430-4877-BD71-BA54BD4F096B}" type="slidenum">
              <a:rPr lang="en-US" smtClean="0"/>
              <a:t>‹#›</a:t>
            </a:fld>
            <a:endParaRPr lang="en-US"/>
          </a:p>
        </p:txBody>
      </p:sp>
    </p:spTree>
    <p:extLst>
      <p:ext uri="{BB962C8B-B14F-4D97-AF65-F5344CB8AC3E}">
        <p14:creationId xmlns:p14="http://schemas.microsoft.com/office/powerpoint/2010/main" val="906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2.gstatic.com/images?q=tbn:ANd9GcRAplfVSQYdzUJSM0tklh4rcWgsiLGqrk1oD__iIOo-xZ6upjPiNw:buymarine.com/wp-content/uploads/Boating-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176" cy="6781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solidFill>
                  <a:srgbClr val="FF0000"/>
                </a:solidFill>
              </a:rPr>
              <a:t>Boating/Swimming Safety</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solidFill>
                  <a:srgbClr val="FF0000"/>
                </a:solidFill>
              </a:rPr>
              <a:t>By: Kelly, Kyla, Jasmine, Mariah, </a:t>
            </a:r>
            <a:r>
              <a:rPr lang="en-US" dirty="0" err="1" smtClean="0">
                <a:solidFill>
                  <a:srgbClr val="FF0000"/>
                </a:solidFill>
              </a:rPr>
              <a:t>Timesha</a:t>
            </a:r>
            <a:r>
              <a:rPr lang="en-US" dirty="0" smtClean="0">
                <a:solidFill>
                  <a:srgbClr val="FF0000"/>
                </a:solidFill>
              </a:rPr>
              <a:t>, Beverly, Lauren, Josh</a:t>
            </a:r>
            <a:endParaRPr lang="en-US" dirty="0">
              <a:solidFill>
                <a:srgbClr val="FF0000"/>
              </a:solidFill>
            </a:endParaRPr>
          </a:p>
        </p:txBody>
      </p:sp>
    </p:spTree>
    <p:extLst>
      <p:ext uri="{BB962C8B-B14F-4D97-AF65-F5344CB8AC3E}">
        <p14:creationId xmlns:p14="http://schemas.microsoft.com/office/powerpoint/2010/main" val="22037875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98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accent3">
                    <a:lumMod val="75000"/>
                  </a:schemeClr>
                </a:solidFill>
              </a:rPr>
              <a:t>Get a Floatation Device</a:t>
            </a:r>
            <a:endParaRPr lang="en-US" dirty="0">
              <a:solidFill>
                <a:schemeClr val="accent3">
                  <a:lumMod val="75000"/>
                </a:schemeClr>
              </a:solidFill>
            </a:endParaRPr>
          </a:p>
        </p:txBody>
      </p:sp>
      <p:sp>
        <p:nvSpPr>
          <p:cNvPr id="3" name="Content Placeholder 2"/>
          <p:cNvSpPr>
            <a:spLocks noGrp="1"/>
          </p:cNvSpPr>
          <p:nvPr>
            <p:ph idx="1"/>
          </p:nvPr>
        </p:nvSpPr>
        <p:spPr/>
        <p:txBody>
          <a:bodyPr/>
          <a:lstStyle/>
          <a:p>
            <a:r>
              <a:rPr lang="en-US" dirty="0" smtClean="0">
                <a:solidFill>
                  <a:schemeClr val="accent3">
                    <a:lumMod val="75000"/>
                  </a:schemeClr>
                </a:solidFill>
              </a:rPr>
              <a:t>This will allow the victim something to hold on to once he or she is reached. </a:t>
            </a:r>
            <a:r>
              <a:rPr lang="en-US" dirty="0" smtClean="0">
                <a:solidFill>
                  <a:schemeClr val="accent3">
                    <a:lumMod val="75000"/>
                  </a:schemeClr>
                </a:solidFill>
              </a:rPr>
              <a:t>The most common type of floatation device is called a rescue tube, often found at local swimming areas.</a:t>
            </a:r>
            <a:endParaRPr lang="en-US" dirty="0">
              <a:solidFill>
                <a:schemeClr val="accent3">
                  <a:lumMod val="75000"/>
                </a:schemeClr>
              </a:solidFill>
            </a:endParaRPr>
          </a:p>
        </p:txBody>
      </p:sp>
    </p:spTree>
    <p:extLst>
      <p:ext uri="{BB962C8B-B14F-4D97-AF65-F5344CB8AC3E}">
        <p14:creationId xmlns:p14="http://schemas.microsoft.com/office/powerpoint/2010/main" val="420455355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 the Rescue</a:t>
            </a:r>
            <a:endParaRPr lang="en-US" dirty="0"/>
          </a:p>
        </p:txBody>
      </p:sp>
      <p:sp>
        <p:nvSpPr>
          <p:cNvPr id="3" name="Content Placeholder 2"/>
          <p:cNvSpPr>
            <a:spLocks noGrp="1"/>
          </p:cNvSpPr>
          <p:nvPr>
            <p:ph idx="1"/>
          </p:nvPr>
        </p:nvSpPr>
        <p:spPr/>
        <p:txBody>
          <a:bodyPr/>
          <a:lstStyle/>
          <a:p>
            <a:r>
              <a:rPr lang="en-US" dirty="0" smtClean="0"/>
              <a:t>Enter the water and approach the victim. The safest way to avoid harm to oneself is to approach the victim from behind. An active drowning victim only concern is getting air. In fear he or she might grab you and pull you under, leading to two victims.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051059"/>
            <a:ext cx="2286000" cy="1727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706" y="4970522"/>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1609"/>
            <a:ext cx="2272352" cy="1665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1" y="88702"/>
            <a:ext cx="2133600" cy="159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12157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 Your Arms Under Victim</a:t>
            </a:r>
            <a:endParaRPr lang="en-US" dirty="0"/>
          </a:p>
        </p:txBody>
      </p:sp>
      <p:sp>
        <p:nvSpPr>
          <p:cNvPr id="3" name="Content Placeholder 2"/>
          <p:cNvSpPr>
            <a:spLocks noGrp="1"/>
          </p:cNvSpPr>
          <p:nvPr>
            <p:ph idx="1"/>
          </p:nvPr>
        </p:nvSpPr>
        <p:spPr/>
        <p:txBody>
          <a:bodyPr/>
          <a:lstStyle/>
          <a:p>
            <a:r>
              <a:rPr lang="en-US" dirty="0" smtClean="0"/>
              <a:t>Once you get behind the victim, place your arms under each of the victim’s armpits. Then bend your arms back so you are pointing at yourself and hold tight. If you are using a floatation device, keep it between you and the victim, across your chest.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724400"/>
            <a:ext cx="2971800" cy="195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259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89"/>
            <a:ext cx="9144000" cy="6860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bg1">
                    <a:lumMod val="95000"/>
                  </a:schemeClr>
                </a:solidFill>
              </a:rPr>
              <a:t>Reassure the Victim</a:t>
            </a:r>
            <a:endParaRPr lang="en-US" dirty="0">
              <a:solidFill>
                <a:schemeClr val="bg1">
                  <a:lumMod val="95000"/>
                </a:schemeClr>
              </a:solidFill>
            </a:endParaRPr>
          </a:p>
        </p:txBody>
      </p:sp>
      <p:sp>
        <p:nvSpPr>
          <p:cNvPr id="3" name="Content Placeholder 2"/>
          <p:cNvSpPr>
            <a:spLocks noGrp="1"/>
          </p:cNvSpPr>
          <p:nvPr>
            <p:ph idx="1"/>
          </p:nvPr>
        </p:nvSpPr>
        <p:spPr/>
        <p:txBody>
          <a:bodyPr/>
          <a:lstStyle/>
          <a:p>
            <a:r>
              <a:rPr lang="en-US" dirty="0" smtClean="0">
                <a:solidFill>
                  <a:schemeClr val="bg1">
                    <a:lumMod val="95000"/>
                  </a:schemeClr>
                </a:solidFill>
              </a:rPr>
              <a:t>As you pull the victim to safety, calm the victim down by saying, “Are you </a:t>
            </a:r>
            <a:r>
              <a:rPr lang="en-US" dirty="0" smtClean="0">
                <a:solidFill>
                  <a:schemeClr val="bg1">
                    <a:lumMod val="95000"/>
                  </a:schemeClr>
                </a:solidFill>
              </a:rPr>
              <a:t>okay?” or “You’re going to be okay.” Swim calmly and slowly while pulling the victim, unless they need immediate help.</a:t>
            </a:r>
            <a:endParaRPr lang="en-US" dirty="0">
              <a:solidFill>
                <a:schemeClr val="bg1">
                  <a:lumMod val="95000"/>
                </a:schemeClr>
              </a:solidFill>
            </a:endParaRPr>
          </a:p>
        </p:txBody>
      </p:sp>
    </p:spTree>
    <p:extLst>
      <p:ext uri="{BB962C8B-B14F-4D97-AF65-F5344CB8AC3E}">
        <p14:creationId xmlns:p14="http://schemas.microsoft.com/office/powerpoint/2010/main" val="3627779624"/>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3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Monitor the Victim</a:t>
            </a:r>
            <a:endParaRPr lang="en-US" dirty="0"/>
          </a:p>
        </p:txBody>
      </p:sp>
      <p:sp>
        <p:nvSpPr>
          <p:cNvPr id="3" name="Content Placeholder 2"/>
          <p:cNvSpPr>
            <a:spLocks noGrp="1"/>
          </p:cNvSpPr>
          <p:nvPr>
            <p:ph idx="1"/>
          </p:nvPr>
        </p:nvSpPr>
        <p:spPr/>
        <p:txBody>
          <a:bodyPr/>
          <a:lstStyle/>
          <a:p>
            <a:r>
              <a:rPr lang="en-US" dirty="0" smtClean="0"/>
              <a:t>Once you have reached safety, seek </a:t>
            </a:r>
            <a:r>
              <a:rPr lang="en-US" dirty="0" smtClean="0"/>
              <a:t>medical assistance. Although a person may look okay, water left in the lungs can kill a person in just a few hours.</a:t>
            </a:r>
            <a:endParaRPr lang="en-US" dirty="0"/>
          </a:p>
        </p:txBody>
      </p:sp>
    </p:spTree>
    <p:extLst>
      <p:ext uri="{BB962C8B-B14F-4D97-AF65-F5344CB8AC3E}">
        <p14:creationId xmlns:p14="http://schemas.microsoft.com/office/powerpoint/2010/main" val="60195724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9892" cy="685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Key Terms</a:t>
            </a:r>
            <a:endParaRPr lang="en-US" dirty="0"/>
          </a:p>
        </p:txBody>
      </p:sp>
      <p:sp>
        <p:nvSpPr>
          <p:cNvPr id="3" name="Content Placeholder 2"/>
          <p:cNvSpPr>
            <a:spLocks noGrp="1"/>
          </p:cNvSpPr>
          <p:nvPr>
            <p:ph idx="1"/>
          </p:nvPr>
        </p:nvSpPr>
        <p:spPr/>
        <p:txBody>
          <a:bodyPr>
            <a:normAutofit/>
          </a:bodyPr>
          <a:lstStyle/>
          <a:p>
            <a:r>
              <a:rPr lang="en-US" sz="2800" dirty="0" smtClean="0"/>
              <a:t>Life Jacket- a sleeveless buoyant or inflatable jacket for keeping a person afloat</a:t>
            </a:r>
          </a:p>
          <a:p>
            <a:r>
              <a:rPr lang="en-US" sz="2800" dirty="0" smtClean="0"/>
              <a:t>Life Guard- a person responsible for overseeing the safety of the users of a body of water.</a:t>
            </a:r>
          </a:p>
          <a:p>
            <a:r>
              <a:rPr lang="en-US" sz="2800" dirty="0" smtClean="0"/>
              <a:t>Shallow- wetland areas with water of two meters in depth or less.</a:t>
            </a:r>
          </a:p>
          <a:p>
            <a:r>
              <a:rPr lang="en-US" sz="2800" dirty="0" smtClean="0"/>
              <a:t>Deep- waters of great depth</a:t>
            </a:r>
            <a:endParaRPr lang="en-US" sz="2800" dirty="0"/>
          </a:p>
        </p:txBody>
      </p:sp>
    </p:spTree>
    <p:extLst>
      <p:ext uri="{BB962C8B-B14F-4D97-AF65-F5344CB8AC3E}">
        <p14:creationId xmlns:p14="http://schemas.microsoft.com/office/powerpoint/2010/main" val="417216726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4414"/>
            <a:ext cx="9149892" cy="6853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Key Terms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Lake- a large body of water surrounded by land.</a:t>
            </a:r>
          </a:p>
          <a:p>
            <a:r>
              <a:rPr lang="en-US" dirty="0" smtClean="0"/>
              <a:t>Water Current- flow of water</a:t>
            </a:r>
            <a:endParaRPr lang="en-US" dirty="0"/>
          </a:p>
          <a:p>
            <a:r>
              <a:rPr lang="en-US" dirty="0" smtClean="0"/>
              <a:t>Ocean- a very large expanse of sea</a:t>
            </a:r>
          </a:p>
        </p:txBody>
      </p:sp>
    </p:spTree>
    <p:extLst>
      <p:ext uri="{BB962C8B-B14F-4D97-AF65-F5344CB8AC3E}">
        <p14:creationId xmlns:p14="http://schemas.microsoft.com/office/powerpoint/2010/main" val="152145045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Drowning Death Rates</a:t>
            </a:r>
            <a:endParaRPr lang="en-US" dirty="0"/>
          </a:p>
        </p:txBody>
      </p:sp>
      <p:sp>
        <p:nvSpPr>
          <p:cNvPr id="3" name="Content Placeholder 2"/>
          <p:cNvSpPr>
            <a:spLocks noGrp="1"/>
          </p:cNvSpPr>
          <p:nvPr>
            <p:ph idx="1"/>
          </p:nvPr>
        </p:nvSpPr>
        <p:spPr/>
        <p:txBody>
          <a:bodyPr/>
          <a:lstStyle/>
          <a:p>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140117"/>
            <a:ext cx="4648200" cy="469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4657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a:bodyPr>
          <a:lstStyle/>
          <a:p>
            <a:r>
              <a:rPr lang="en-US" dirty="0">
                <a:hlinkClick r:id="rId2"/>
              </a:rPr>
              <a:t>http://www.google.com</a:t>
            </a:r>
            <a:r>
              <a:rPr lang="en-US" dirty="0" smtClean="0">
                <a:hlinkClick r:id="rId2"/>
              </a:rPr>
              <a:t>/</a:t>
            </a:r>
            <a:endParaRPr lang="en-US" dirty="0" smtClean="0"/>
          </a:p>
          <a:p>
            <a:r>
              <a:rPr lang="en-US" dirty="0" smtClean="0"/>
              <a:t>Wikipedia</a:t>
            </a:r>
          </a:p>
          <a:p>
            <a:r>
              <a:rPr lang="en-US" dirty="0" smtClean="0"/>
              <a:t>Dictionary.com</a:t>
            </a:r>
          </a:p>
          <a:p>
            <a:r>
              <a:rPr lang="en-US" dirty="0" smtClean="0"/>
              <a:t>Riesgos.com</a:t>
            </a:r>
          </a:p>
          <a:p>
            <a:endParaRPr lang="en-US" dirty="0"/>
          </a:p>
        </p:txBody>
      </p:sp>
    </p:spTree>
    <p:extLst>
      <p:ext uri="{BB962C8B-B14F-4D97-AF65-F5344CB8AC3E}">
        <p14:creationId xmlns:p14="http://schemas.microsoft.com/office/powerpoint/2010/main" val="2102068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4" y="0"/>
            <a:ext cx="916830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Swimming Basics</a:t>
            </a:r>
            <a:endParaRPr lang="en-US" dirty="0"/>
          </a:p>
        </p:txBody>
      </p:sp>
      <p:sp>
        <p:nvSpPr>
          <p:cNvPr id="3" name="Content Placeholder 2"/>
          <p:cNvSpPr>
            <a:spLocks noGrp="1"/>
          </p:cNvSpPr>
          <p:nvPr>
            <p:ph idx="1"/>
          </p:nvPr>
        </p:nvSpPr>
        <p:spPr/>
        <p:txBody>
          <a:bodyPr/>
          <a:lstStyle/>
          <a:p>
            <a:r>
              <a:rPr lang="en-US" dirty="0"/>
              <a:t> </a:t>
            </a:r>
            <a:r>
              <a:rPr lang="en-US" dirty="0" smtClean="0"/>
              <a:t>Know how to swim before getting into water</a:t>
            </a:r>
          </a:p>
          <a:p>
            <a:r>
              <a:rPr lang="en-US" dirty="0" smtClean="0"/>
              <a:t>Always swim in a supervised area</a:t>
            </a:r>
          </a:p>
          <a:p>
            <a:r>
              <a:rPr lang="en-US" dirty="0" smtClean="0"/>
              <a:t>Look before you leap </a:t>
            </a:r>
          </a:p>
          <a:p>
            <a:r>
              <a:rPr lang="en-US" dirty="0" smtClean="0"/>
              <a:t>Wait an hour after eating</a:t>
            </a:r>
          </a:p>
          <a:p>
            <a:r>
              <a:rPr lang="en-US" dirty="0" smtClean="0"/>
              <a:t>Never swim after consuming any alcoholic beverages</a:t>
            </a:r>
          </a:p>
          <a:p>
            <a:pPr marL="0" indent="0">
              <a:buNone/>
            </a:pPr>
            <a:r>
              <a:rPr lang="en-US" b="1" dirty="0" smtClean="0"/>
              <a:t> </a:t>
            </a:r>
            <a:endParaRPr lang="en-US" b="1" dirty="0"/>
          </a:p>
        </p:txBody>
      </p:sp>
    </p:spTree>
    <p:extLst>
      <p:ext uri="{BB962C8B-B14F-4D97-AF65-F5344CB8AC3E}">
        <p14:creationId xmlns:p14="http://schemas.microsoft.com/office/powerpoint/2010/main" val="34025125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rgbClr val="C00000"/>
                </a:solidFill>
              </a:rPr>
              <a:t>Swimming with Young Children</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solidFill>
                  <a:srgbClr val="C00000"/>
                </a:solidFill>
              </a:rPr>
              <a:t>Never leave a child near water unattended</a:t>
            </a:r>
          </a:p>
          <a:p>
            <a:r>
              <a:rPr lang="en-US" dirty="0" smtClean="0">
                <a:solidFill>
                  <a:srgbClr val="C00000"/>
                </a:solidFill>
              </a:rPr>
              <a:t>Make sure they know how to swim or put safety gears on them (</a:t>
            </a:r>
            <a:r>
              <a:rPr lang="en-US" dirty="0" err="1" smtClean="0">
                <a:solidFill>
                  <a:srgbClr val="C00000"/>
                </a:solidFill>
              </a:rPr>
              <a:t>floaties</a:t>
            </a:r>
            <a:r>
              <a:rPr lang="en-US" dirty="0">
                <a:solidFill>
                  <a:srgbClr val="C00000"/>
                </a:solidFill>
              </a:rPr>
              <a:t> </a:t>
            </a:r>
            <a:r>
              <a:rPr lang="en-US" dirty="0" smtClean="0">
                <a:solidFill>
                  <a:srgbClr val="C00000"/>
                </a:solidFill>
              </a:rPr>
              <a:t>or life jacket)</a:t>
            </a:r>
          </a:p>
          <a:p>
            <a:r>
              <a:rPr lang="en-US" dirty="0" smtClean="0">
                <a:solidFill>
                  <a:srgbClr val="C00000"/>
                </a:solidFill>
              </a:rPr>
              <a:t>Teach children to always ask permission to go near water</a:t>
            </a:r>
          </a:p>
          <a:p>
            <a:endParaRPr lang="en-US" dirty="0"/>
          </a:p>
        </p:txBody>
      </p:sp>
    </p:spTree>
    <p:extLst>
      <p:ext uri="{BB962C8B-B14F-4D97-AF65-F5344CB8AC3E}">
        <p14:creationId xmlns:p14="http://schemas.microsoft.com/office/powerpoint/2010/main" val="1422776348"/>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Swimming Pool Rules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Swim in designated areas supervised by lifeguards</a:t>
            </a:r>
          </a:p>
          <a:p>
            <a:endParaRPr lang="en-US" dirty="0" smtClean="0"/>
          </a:p>
          <a:p>
            <a:r>
              <a:rPr lang="en-US" dirty="0" smtClean="0"/>
              <a:t>Swim with other people</a:t>
            </a:r>
          </a:p>
          <a:p>
            <a:endParaRPr lang="en-US" dirty="0" smtClean="0"/>
          </a:p>
          <a:p>
            <a:r>
              <a:rPr lang="en-US" dirty="0" smtClean="0"/>
              <a:t>Don’t dive around shallow ends</a:t>
            </a:r>
          </a:p>
          <a:p>
            <a:endParaRPr lang="en-US" dirty="0" smtClean="0"/>
          </a:p>
          <a:p>
            <a:r>
              <a:rPr lang="en-US" dirty="0" smtClean="0"/>
              <a:t>No running around the pool</a:t>
            </a:r>
          </a:p>
          <a:p>
            <a:endParaRPr lang="en-US" dirty="0" smtClean="0"/>
          </a:p>
          <a:p>
            <a:r>
              <a:rPr lang="en-US" dirty="0" smtClean="0"/>
              <a:t>Don’t horseplay (drowning each other, etc.)</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9014" y="2438400"/>
            <a:ext cx="177165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7042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rgbClr val="FFFF00"/>
                </a:solidFill>
              </a:rPr>
              <a:t>Swimming in Bodies of Water</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Wear safety gear when going into deep or questionable waters</a:t>
            </a:r>
          </a:p>
          <a:p>
            <a:r>
              <a:rPr lang="en-US" dirty="0" smtClean="0">
                <a:solidFill>
                  <a:srgbClr val="FFFF00"/>
                </a:solidFill>
              </a:rPr>
              <a:t>Stay closer to the shallow parts of water</a:t>
            </a:r>
          </a:p>
          <a:p>
            <a:r>
              <a:rPr lang="en-US" dirty="0" smtClean="0">
                <a:solidFill>
                  <a:srgbClr val="FFFF00"/>
                </a:solidFill>
              </a:rPr>
              <a:t>Make sure water is warm enough to swim in</a:t>
            </a:r>
            <a:endParaRPr lang="en-US" dirty="0">
              <a:solidFill>
                <a:srgbClr val="FFFF00"/>
              </a:solidFill>
            </a:endParaRPr>
          </a:p>
        </p:txBody>
      </p:sp>
    </p:spTree>
    <p:extLst>
      <p:ext uri="{BB962C8B-B14F-4D97-AF65-F5344CB8AC3E}">
        <p14:creationId xmlns:p14="http://schemas.microsoft.com/office/powerpoint/2010/main" val="1602171718"/>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Boating Safety</a:t>
            </a:r>
            <a:endParaRPr lang="en-US" dirty="0"/>
          </a:p>
        </p:txBody>
      </p:sp>
      <p:sp>
        <p:nvSpPr>
          <p:cNvPr id="3" name="Content Placeholder 2"/>
          <p:cNvSpPr>
            <a:spLocks noGrp="1"/>
          </p:cNvSpPr>
          <p:nvPr>
            <p:ph idx="1"/>
          </p:nvPr>
        </p:nvSpPr>
        <p:spPr/>
        <p:txBody>
          <a:bodyPr/>
          <a:lstStyle/>
          <a:p>
            <a:r>
              <a:rPr lang="en-US" dirty="0" smtClean="0"/>
              <a:t>Make sure the boat driver has a Boating License</a:t>
            </a:r>
          </a:p>
          <a:p>
            <a:r>
              <a:rPr lang="en-US" dirty="0" smtClean="0"/>
              <a:t>Keep safety gear on the boat</a:t>
            </a:r>
          </a:p>
          <a:p>
            <a:r>
              <a:rPr lang="en-US" dirty="0" smtClean="0"/>
              <a:t>Have a fire extinguisher in a safe place on the boat</a:t>
            </a:r>
          </a:p>
          <a:p>
            <a:r>
              <a:rPr lang="en-US" dirty="0" smtClean="0"/>
              <a:t>Have working boat lights</a:t>
            </a:r>
          </a:p>
          <a:p>
            <a:pPr marL="0" indent="0">
              <a:buNone/>
            </a:pP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848367"/>
            <a:ext cx="3276600" cy="1771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13256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98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Boating Safety </a:t>
            </a:r>
            <a:r>
              <a:rPr lang="en-US" dirty="0" err="1" smtClean="0"/>
              <a:t>Cont</a:t>
            </a:r>
            <a:r>
              <a:rPr lang="en-US" dirty="0" smtClean="0"/>
              <a:t>… </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Be aware of tides</a:t>
            </a:r>
          </a:p>
          <a:p>
            <a:r>
              <a:rPr lang="en-US" dirty="0" smtClean="0"/>
              <a:t>In case of capsizing, stay with your boat then swim to surface</a:t>
            </a:r>
          </a:p>
          <a:p>
            <a:r>
              <a:rPr lang="en-US" dirty="0" smtClean="0"/>
              <a:t>Don’t sit on safety railings</a:t>
            </a:r>
          </a:p>
          <a:p>
            <a:r>
              <a:rPr lang="en-US" dirty="0" smtClean="0"/>
              <a:t>Follow boat traffic rules</a:t>
            </a:r>
          </a:p>
          <a:p>
            <a:r>
              <a:rPr lang="en-US" dirty="0" smtClean="0"/>
              <a:t>Everyone wears a life jacket </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399" y="470535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705350"/>
            <a:ext cx="21240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74516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Identify a D</a:t>
            </a:r>
            <a:r>
              <a:rPr lang="en-US" dirty="0" smtClean="0"/>
              <a:t>rowning </a:t>
            </a:r>
            <a:r>
              <a:rPr lang="en-US" dirty="0"/>
              <a:t>V</a:t>
            </a:r>
            <a:r>
              <a:rPr lang="en-US" dirty="0" smtClean="0"/>
              <a:t>ictim</a:t>
            </a:r>
            <a:endParaRPr lang="en-US" dirty="0"/>
          </a:p>
        </p:txBody>
      </p:sp>
      <p:sp>
        <p:nvSpPr>
          <p:cNvPr id="3" name="Content Placeholder 2"/>
          <p:cNvSpPr>
            <a:spLocks noGrp="1"/>
          </p:cNvSpPr>
          <p:nvPr>
            <p:ph idx="1"/>
          </p:nvPr>
        </p:nvSpPr>
        <p:spPr/>
        <p:txBody>
          <a:bodyPr>
            <a:normAutofit/>
          </a:bodyPr>
          <a:lstStyle/>
          <a:p>
            <a:r>
              <a:rPr lang="en-US" sz="3000" dirty="0" smtClean="0"/>
              <a:t>An active drowning victim is conscious and struggling. This type of victim displays the following characteristics: </a:t>
            </a:r>
          </a:p>
          <a:p>
            <a:pPr marL="0" indent="0">
              <a:buNone/>
            </a:pPr>
            <a:r>
              <a:rPr lang="en-US" sz="3000" dirty="0" smtClean="0"/>
              <a:t>- Unable to call for help</a:t>
            </a:r>
          </a:p>
          <a:p>
            <a:pPr marL="0" indent="0">
              <a:buNone/>
            </a:pPr>
            <a:r>
              <a:rPr lang="en-US" sz="3000" dirty="0" smtClean="0"/>
              <a:t>- Thrashing arms</a:t>
            </a:r>
          </a:p>
          <a:p>
            <a:pPr marL="0" indent="0">
              <a:buNone/>
            </a:pPr>
            <a:r>
              <a:rPr lang="en-US" sz="3000" dirty="0" smtClean="0"/>
              <a:t>- Vertical in the water</a:t>
            </a:r>
          </a:p>
          <a:p>
            <a:pPr marL="0" indent="0">
              <a:buNone/>
            </a:pPr>
            <a:r>
              <a:rPr lang="en-US" sz="3000" dirty="0" smtClean="0"/>
              <a:t>- Body is very low in the water, with the mouth just above the surface.</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100" y="2590800"/>
            <a:ext cx="33147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84290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Alert Help if Possible</a:t>
            </a:r>
            <a:endParaRPr lang="en-US" dirty="0"/>
          </a:p>
        </p:txBody>
      </p:sp>
      <p:sp>
        <p:nvSpPr>
          <p:cNvPr id="3" name="Content Placeholder 2"/>
          <p:cNvSpPr>
            <a:spLocks noGrp="1"/>
          </p:cNvSpPr>
          <p:nvPr>
            <p:ph idx="1"/>
          </p:nvPr>
        </p:nvSpPr>
        <p:spPr/>
        <p:txBody>
          <a:bodyPr/>
          <a:lstStyle/>
          <a:p>
            <a:r>
              <a:rPr lang="en-US" dirty="0" smtClean="0"/>
              <a:t>If you are the only person present, proceed to rescue the victim. If there are bystanders, yell for help so others are aware of the situation or can also help with the rescue.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038600"/>
            <a:ext cx="288661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199" y="3738562"/>
            <a:ext cx="164782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038599"/>
            <a:ext cx="259080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130459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641</Words>
  <Application>Microsoft Office PowerPoint</Application>
  <PresentationFormat>On-screen Show (4:3)</PresentationFormat>
  <Paragraphs>71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Boating/Swimming Safety</vt:lpstr>
      <vt:lpstr>Swimming Basics</vt:lpstr>
      <vt:lpstr>Swimming with Young Children</vt:lpstr>
      <vt:lpstr>Swimming Pool Rules</vt:lpstr>
      <vt:lpstr>Swimming in Bodies of Water</vt:lpstr>
      <vt:lpstr>Boating Safety</vt:lpstr>
      <vt:lpstr>Boating Safety Cont… </vt:lpstr>
      <vt:lpstr>Identify a Drowning Victim</vt:lpstr>
      <vt:lpstr>Alert Help if Possible</vt:lpstr>
      <vt:lpstr>Get a Floatation Device</vt:lpstr>
      <vt:lpstr>Begin the Rescue</vt:lpstr>
      <vt:lpstr>Place Your Arms Under Victim</vt:lpstr>
      <vt:lpstr>Reassure the Victim</vt:lpstr>
      <vt:lpstr>Monitor the Victim</vt:lpstr>
      <vt:lpstr>Key Terms</vt:lpstr>
      <vt:lpstr>Key Terms Cont…</vt:lpstr>
      <vt:lpstr>Drowning Death Rates</vt:lpstr>
      <vt:lpstr>Sources</vt:lpstr>
    </vt:vector>
  </TitlesOfParts>
  <Company>DeSoto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Boating/Swimming Safety</dc:title>
  <dc:creator>DCHS Student</dc:creator>
  <cp:lastModifiedBy>DCHS Student</cp:lastModifiedBy>
  <cp:revision>13</cp:revision>
  <dcterms:created xsi:type="dcterms:W3CDTF">2013-09-11T13:54:59Z</dcterms:created>
  <dcterms:modified xsi:type="dcterms:W3CDTF">2013-09-13T14:58:30Z</dcterms:modified>
</cp:coreProperties>
</file>