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256" r:id="rId2"/>
    <p:sldId id="370" r:id="rId3"/>
    <p:sldId id="257" r:id="rId4"/>
    <p:sldId id="258" r:id="rId5"/>
    <p:sldId id="274" r:id="rId6"/>
    <p:sldId id="259" r:id="rId7"/>
    <p:sldId id="275" r:id="rId8"/>
    <p:sldId id="260" r:id="rId9"/>
    <p:sldId id="276" r:id="rId10"/>
    <p:sldId id="261" r:id="rId11"/>
    <p:sldId id="277" r:id="rId12"/>
    <p:sldId id="262" r:id="rId13"/>
    <p:sldId id="278" r:id="rId14"/>
    <p:sldId id="263" r:id="rId15"/>
    <p:sldId id="279" r:id="rId16"/>
    <p:sldId id="264" r:id="rId17"/>
    <p:sldId id="280" r:id="rId18"/>
    <p:sldId id="265" r:id="rId19"/>
    <p:sldId id="281" r:id="rId20"/>
    <p:sldId id="266" r:id="rId21"/>
    <p:sldId id="282" r:id="rId22"/>
    <p:sldId id="267" r:id="rId23"/>
    <p:sldId id="283" r:id="rId24"/>
    <p:sldId id="268" r:id="rId25"/>
    <p:sldId id="284" r:id="rId26"/>
    <p:sldId id="269" r:id="rId27"/>
    <p:sldId id="285" r:id="rId28"/>
    <p:sldId id="270" r:id="rId29"/>
    <p:sldId id="286" r:id="rId30"/>
    <p:sldId id="271" r:id="rId31"/>
    <p:sldId id="287" r:id="rId32"/>
    <p:sldId id="272" r:id="rId33"/>
    <p:sldId id="288" r:id="rId34"/>
    <p:sldId id="273" r:id="rId35"/>
    <p:sldId id="289" r:id="rId36"/>
    <p:sldId id="295" r:id="rId37"/>
    <p:sldId id="292" r:id="rId38"/>
    <p:sldId id="294" r:id="rId39"/>
    <p:sldId id="293"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3" autoAdjust="0"/>
    <p:restoredTop sz="91587" autoAdjust="0"/>
  </p:normalViewPr>
  <p:slideViewPr>
    <p:cSldViewPr snapToGrid="0" snapToObjects="1">
      <p:cViewPr>
        <p:scale>
          <a:sx n="100" d="100"/>
          <a:sy n="100" d="100"/>
        </p:scale>
        <p:origin x="-80" y="472"/>
      </p:cViewPr>
      <p:guideLst>
        <p:guide orient="horz" pos="2160"/>
        <p:guide pos="2880"/>
      </p:guideLst>
    </p:cSldViewPr>
  </p:slideViewPr>
  <p:outlineViewPr>
    <p:cViewPr>
      <p:scale>
        <a:sx n="33" d="100"/>
        <a:sy n="33" d="100"/>
      </p:scale>
      <p:origin x="0" y="8744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39DD52-25FA-044D-9A17-168EB3005320}" type="datetimeFigureOut">
              <a:rPr lang="en-US" smtClean="0"/>
              <a:t>5/1/20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B868A6-3A1B-8545-ADAF-5AE1E012F290}" type="slidenum">
              <a:rPr lang="en-US" smtClean="0"/>
              <a:t>‹#›</a:t>
            </a:fld>
            <a:endParaRPr lang="en-US"/>
          </a:p>
        </p:txBody>
      </p:sp>
    </p:spTree>
    <p:extLst>
      <p:ext uri="{BB962C8B-B14F-4D97-AF65-F5344CB8AC3E}">
        <p14:creationId xmlns:p14="http://schemas.microsoft.com/office/powerpoint/2010/main" val="27332397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DESEGREGATION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 World War 2 and the Double V Campaign- Much like WW1, black Americans in ww2 fought in segregated units. Jim crow segregation had pervaded every aspect of American society since the 1890s. The “Double V Campaign” became the battle cry of black American soldiers because they wanted victory at home in the U.S. and victory on the battlefield.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 Philip Randolph and the brotherhood of sleeping car porters-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AA’S demanded the gov’t force companies to integrate their work forces. A. Philip </a:t>
            </a:r>
            <a:r>
              <a:rPr lang="en-US" sz="1200" b="1" kern="1200" dirty="0" err="1" smtClean="0">
                <a:solidFill>
                  <a:schemeClr val="tx1"/>
                </a:solidFill>
                <a:effectLst/>
                <a:latin typeface="+mn-lt"/>
                <a:ea typeface="+mn-ea"/>
                <a:cs typeface="+mn-cs"/>
              </a:rPr>
              <a:t>Randolp</a:t>
            </a:r>
            <a:r>
              <a:rPr lang="en-US" sz="1200" b="1" kern="1200" dirty="0" smtClean="0">
                <a:solidFill>
                  <a:schemeClr val="tx1"/>
                </a:solidFill>
                <a:effectLst/>
                <a:latin typeface="+mn-lt"/>
                <a:ea typeface="+mn-ea"/>
                <a:cs typeface="+mn-cs"/>
              </a:rPr>
              <a:t>: the head of the brotherhood of sleeping car porters, promised that AA’s would march to Washington if FDR did not pass legislation. Executive Order 8802 was </a:t>
            </a:r>
            <a:r>
              <a:rPr lang="en-US" sz="1200" b="1" kern="1200" dirty="0" err="1" smtClean="0">
                <a:solidFill>
                  <a:schemeClr val="tx1"/>
                </a:solidFill>
                <a:effectLst/>
                <a:latin typeface="+mn-lt"/>
                <a:ea typeface="+mn-ea"/>
                <a:cs typeface="+mn-cs"/>
              </a:rPr>
              <a:t>pssed</a:t>
            </a:r>
            <a:r>
              <a:rPr lang="en-US" sz="1200" b="1" kern="1200" dirty="0" smtClean="0">
                <a:solidFill>
                  <a:schemeClr val="tx1"/>
                </a:solidFill>
                <a:effectLst/>
                <a:latin typeface="+mn-lt"/>
                <a:ea typeface="+mn-ea"/>
                <a:cs typeface="+mn-cs"/>
              </a:rPr>
              <a:t> preventing racial discrimination in defense industries.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3</a:t>
            </a:fld>
            <a:endParaRPr lang="en-US"/>
          </a:p>
        </p:txBody>
      </p:sp>
    </p:spTree>
    <p:extLst>
      <p:ext uri="{BB962C8B-B14F-4D97-AF65-F5344CB8AC3E}">
        <p14:creationId xmlns:p14="http://schemas.microsoft.com/office/powerpoint/2010/main" val="2284945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role of TV in Civil Rights-When people across the country saw video of the violence against Civil Rights workers it created sympathy for the movement. ( little rock 9, ole miss, Selma campaign)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18</a:t>
            </a:fld>
            <a:endParaRPr lang="en-US"/>
          </a:p>
        </p:txBody>
      </p:sp>
    </p:spTree>
    <p:extLst>
      <p:ext uri="{BB962C8B-B14F-4D97-AF65-F5344CB8AC3E}">
        <p14:creationId xmlns:p14="http://schemas.microsoft.com/office/powerpoint/2010/main" val="2927371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March on Washington-August 1963 over half a million Civil Rights supporters went to Washington to put pressure on Congress to support a Civil Rights law.  Where Dr. King gave the “I have a Dream” speech. </a:t>
            </a:r>
            <a:r>
              <a:rPr lang="en-US" sz="1200" kern="1200" dirty="0" smtClean="0">
                <a:solidFill>
                  <a:schemeClr val="tx1"/>
                </a:solidFill>
                <a:effectLst/>
                <a:latin typeface="+mn-lt"/>
                <a:ea typeface="+mn-ea"/>
                <a:cs typeface="+mn-cs"/>
              </a:rPr>
              <a:t>The audience heard speeches and sang hymns and gathered peacefully from the Washington Monument to the Lincoln Memorial. The March was very peaceful and organized. </a:t>
            </a:r>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20</a:t>
            </a:fld>
            <a:endParaRPr lang="en-US"/>
          </a:p>
        </p:txBody>
      </p:sp>
    </p:spTree>
    <p:extLst>
      <p:ext uri="{BB962C8B-B14F-4D97-AF65-F5344CB8AC3E}">
        <p14:creationId xmlns:p14="http://schemas.microsoft.com/office/powerpoint/2010/main" val="1221103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Civil Rights Act 1964-ended segregation in all public places/ signed by LBJ</a:t>
            </a:r>
            <a:r>
              <a:rPr lang="en-US" sz="1200" kern="1200" dirty="0" smtClean="0">
                <a:solidFill>
                  <a:schemeClr val="tx1"/>
                </a:solidFill>
                <a:effectLst/>
                <a:latin typeface="+mn-lt"/>
                <a:ea typeface="+mn-ea"/>
                <a:cs typeface="+mn-cs"/>
              </a:rPr>
              <a:t>. Kennedy was assassinated, Johnson became president. He knew how to build public support and how to put pressure on members of Congress because he served in Congress for three years. The civil rights bill passed, after 87 days of filibuster and President Johnson signed it into law. It prohibited segregation and gave citizens of all races and nationalities equal access to such facilities as restaurants, parks, libraries, and theaters. It also established the Equal Employment Opportunity Commission which monitored the ban on job discrimination. </a:t>
            </a:r>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22</a:t>
            </a:fld>
            <a:endParaRPr lang="en-US"/>
          </a:p>
        </p:txBody>
      </p:sp>
    </p:spTree>
    <p:extLst>
      <p:ext uri="{BB962C8B-B14F-4D97-AF65-F5344CB8AC3E}">
        <p14:creationId xmlns:p14="http://schemas.microsoft.com/office/powerpoint/2010/main" val="1238579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Equal Employment Act- Employers cannot discriminate in hiring, promotion, or in pay because of race, color, origin, or sex. This was attached to the Civil Rights Act of 1964.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23</a:t>
            </a:fld>
            <a:endParaRPr lang="en-US"/>
          </a:p>
        </p:txBody>
      </p:sp>
    </p:spTree>
    <p:extLst>
      <p:ext uri="{BB962C8B-B14F-4D97-AF65-F5344CB8AC3E}">
        <p14:creationId xmlns:p14="http://schemas.microsoft.com/office/powerpoint/2010/main" val="4008671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Freedom Summer-hundreds of volunteers went to MS to register black voters.  They were met with resistance and 3 were killed near Philadelphia, MS. Poll taxes-had to pay to vote/ Literacy test-take a test to vote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24</a:t>
            </a:fld>
            <a:endParaRPr lang="en-US"/>
          </a:p>
        </p:txBody>
      </p:sp>
    </p:spTree>
    <p:extLst>
      <p:ext uri="{BB962C8B-B14F-4D97-AF65-F5344CB8AC3E}">
        <p14:creationId xmlns:p14="http://schemas.microsoft.com/office/powerpoint/2010/main" val="1593835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Selma Campaign-Dr. King and many volunteers went to Selma, AL, to register black voters.  They were harassed by the cops including the use of tear gas, water cannons, and attack dogs. This was  </a:t>
            </a:r>
            <a:r>
              <a:rPr lang="en-US" sz="1200" kern="1200" dirty="0" smtClean="0">
                <a:solidFill>
                  <a:schemeClr val="tx1"/>
                </a:solidFill>
                <a:effectLst/>
                <a:latin typeface="+mn-lt"/>
                <a:ea typeface="+mn-ea"/>
                <a:cs typeface="+mn-cs"/>
              </a:rPr>
              <a:t>SCLC chose Selma Alabama to campaign for voting rights. African Americans made up most of Selma’s population, but less than 3% of the voting population. White citizens terrorized blacks and attacked them with clubs and electric cattle prods. King’s demonstrations in Selma led to 2,000 African Americans being arrested and attacked and beaten. Then Dr. King organized a march for freedom from Selma to the state capitol in Montgomery, which was about 50 miles away. As the protesters marched, the Sheriff of Selma ordered them to stop. When the marchers kneeled in prayer, more than 200 state troopers and deputized citizens rushed the demonstrators. Many were beaten in full view of </a:t>
            </a:r>
            <a:r>
              <a:rPr lang="en-US" sz="1200" kern="1200" dirty="0" err="1" smtClean="0">
                <a:solidFill>
                  <a:schemeClr val="tx1"/>
                </a:solidFill>
                <a:effectLst/>
                <a:latin typeface="+mn-lt"/>
                <a:ea typeface="+mn-ea"/>
                <a:cs typeface="+mn-cs"/>
              </a:rPr>
              <a:t>tv</a:t>
            </a:r>
            <a:r>
              <a:rPr lang="en-US" sz="1200" kern="1200" dirty="0" smtClean="0">
                <a:solidFill>
                  <a:schemeClr val="tx1"/>
                </a:solidFill>
                <a:effectLst/>
                <a:latin typeface="+mn-lt"/>
                <a:ea typeface="+mn-ea"/>
                <a:cs typeface="+mn-cs"/>
              </a:rPr>
              <a:t> cameras. This brutal attack became known as “bloody Sunday” and it left 70 African Americans hospitalized and many more injured. The nation was shocked as it viewed law enforcement beating peaceful demonstrators. President Johnson was furious and eight days later proposed a new civil rights law.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Voting Rights Act-ended literacy tests, signed by LBJ </a:t>
            </a:r>
            <a:r>
              <a:rPr lang="en-US" sz="1200" kern="1200" dirty="0" smtClean="0">
                <a:solidFill>
                  <a:schemeClr val="tx1"/>
                </a:solidFill>
                <a:effectLst/>
                <a:latin typeface="+mn-lt"/>
                <a:ea typeface="+mn-ea"/>
                <a:cs typeface="+mn-cs"/>
              </a:rPr>
              <a:t>Federal examiners were sent to register qualified voters, bypassing local officials who often refused to register African Americans. It also suspended discriminatory devices such as literacy tests.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20. 24</a:t>
            </a:r>
            <a:r>
              <a:rPr lang="en-US" sz="1200" b="1" kern="1200" baseline="30000" dirty="0" smtClean="0">
                <a:solidFill>
                  <a:schemeClr val="tx1"/>
                </a:solidFill>
                <a:effectLst/>
                <a:latin typeface="+mn-lt"/>
                <a:ea typeface="+mn-ea"/>
                <a:cs typeface="+mn-cs"/>
              </a:rPr>
              <a:t>th</a:t>
            </a:r>
            <a:r>
              <a:rPr lang="en-US" sz="1200" b="1" kern="1200" dirty="0" smtClean="0">
                <a:solidFill>
                  <a:schemeClr val="tx1"/>
                </a:solidFill>
                <a:effectLst/>
                <a:latin typeface="+mn-lt"/>
                <a:ea typeface="+mn-ea"/>
                <a:cs typeface="+mn-cs"/>
              </a:rPr>
              <a:t> Amendment-ended poll taxes.. </a:t>
            </a:r>
            <a:r>
              <a:rPr lang="en-US" sz="1200" kern="1200" dirty="0" smtClean="0">
                <a:solidFill>
                  <a:schemeClr val="tx1"/>
                </a:solidFill>
                <a:effectLst/>
                <a:latin typeface="+mn-lt"/>
                <a:ea typeface="+mn-ea"/>
                <a:cs typeface="+mn-cs"/>
              </a:rPr>
              <a:t>By the end of the year al most 250,000 African Americans had registered as new voters. This was a turning point in the civil rights movement. Segregation had been outlawed and now voting rights protected. </a:t>
            </a:r>
          </a:p>
          <a:p>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26</a:t>
            </a:fld>
            <a:endParaRPr lang="en-US"/>
          </a:p>
        </p:txBody>
      </p:sp>
    </p:spTree>
    <p:extLst>
      <p:ext uri="{BB962C8B-B14F-4D97-AF65-F5344CB8AC3E}">
        <p14:creationId xmlns:p14="http://schemas.microsoft.com/office/powerpoint/2010/main" val="3796420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scope of the problem-proving discrimination is much more difficult than fighting segregation. </a:t>
            </a:r>
            <a:r>
              <a:rPr lang="en-US" sz="1200" kern="1200" dirty="0" smtClean="0">
                <a:solidFill>
                  <a:schemeClr val="tx1"/>
                </a:solidFill>
                <a:effectLst/>
                <a:latin typeface="+mn-lt"/>
                <a:ea typeface="+mn-ea"/>
                <a:cs typeface="+mn-cs"/>
              </a:rPr>
              <a:t>Racism was still common in the South and this was much harder to stop. </a:t>
            </a:r>
            <a:r>
              <a:rPr lang="en-US" sz="1200" kern="1200" dirty="0" err="1" smtClean="0">
                <a:solidFill>
                  <a:schemeClr val="tx1"/>
                </a:solidFill>
                <a:effectLst/>
                <a:latin typeface="+mn-lt"/>
                <a:ea typeface="+mn-ea"/>
                <a:cs typeface="+mn-cs"/>
              </a:rPr>
              <a:t>Chanignn</a:t>
            </a:r>
            <a:r>
              <a:rPr lang="en-US" sz="1200" kern="1200" dirty="0" smtClean="0">
                <a:solidFill>
                  <a:schemeClr val="tx1"/>
                </a:solidFill>
                <a:effectLst/>
                <a:latin typeface="+mn-lt"/>
                <a:ea typeface="+mn-ea"/>
                <a:cs typeface="+mn-cs"/>
              </a:rPr>
              <a:t> the law could not change people’s attitudes immediately, nor could it help those African Americans trapped in poverty. </a:t>
            </a:r>
          </a:p>
          <a:p>
            <a:pPr lvl="0"/>
            <a:r>
              <a:rPr lang="en-US" sz="1200" b="1" kern="1200" dirty="0" smtClean="0">
                <a:solidFill>
                  <a:schemeClr val="tx1"/>
                </a:solidFill>
                <a:effectLst/>
                <a:latin typeface="+mn-lt"/>
                <a:ea typeface="+mn-ea"/>
                <a:cs typeface="+mn-cs"/>
              </a:rPr>
              <a:t>De Jure segregation-segregation by law</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De facto segregation-segregation in reality </a:t>
            </a:r>
            <a:r>
              <a:rPr lang="en-US" sz="1200" kern="1200" dirty="0" smtClean="0">
                <a:solidFill>
                  <a:schemeClr val="tx1"/>
                </a:solidFill>
                <a:effectLst/>
                <a:latin typeface="+mn-lt"/>
                <a:ea typeface="+mn-ea"/>
                <a:cs typeface="+mn-cs"/>
              </a:rPr>
              <a:t>These are areas without laws requiring segregation because they already have it by custom and tradition</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White Flight-when whites moved out of cities and into suburbs as blacks moved in their neighborhoods and in the schools. (this happened in Harlem, NY with the Harlem Renaissance)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28</a:t>
            </a:fld>
            <a:endParaRPr lang="en-US"/>
          </a:p>
        </p:txBody>
      </p:sp>
    </p:spTree>
    <p:extLst>
      <p:ext uri="{BB962C8B-B14F-4D97-AF65-F5344CB8AC3E}">
        <p14:creationId xmlns:p14="http://schemas.microsoft.com/office/powerpoint/2010/main" val="2656042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Watts Riots-In the 60s there were many large race riots that started over protests about discrimination.  The largest were in the Watts neighborhood of LA. </a:t>
            </a:r>
            <a:r>
              <a:rPr lang="en-US" sz="1200" kern="1200" dirty="0" smtClean="0">
                <a:solidFill>
                  <a:schemeClr val="tx1"/>
                </a:solidFill>
                <a:effectLst/>
                <a:latin typeface="+mn-lt"/>
                <a:ea typeface="+mn-ea"/>
                <a:cs typeface="+mn-cs"/>
              </a:rPr>
              <a:t>Race riots that broke out in LA five days after the Voting Rights Act was signed. The riots broke out due to claims of police brutality. The riots lasted for six days and required over 14,000 members of the national Guard and 1,500 law officers to restore order. Rioters burned and looted entire neighborhoods and destroyed about 45 million in property. 34 people were killed and 900 suffered injuries. This led to more race riots all over the country. </a:t>
            </a:r>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29</a:t>
            </a:fld>
            <a:endParaRPr lang="en-US"/>
          </a:p>
        </p:txBody>
      </p:sp>
    </p:spTree>
    <p:extLst>
      <p:ext uri="{BB962C8B-B14F-4D97-AF65-F5344CB8AC3E}">
        <p14:creationId xmlns:p14="http://schemas.microsoft.com/office/powerpoint/2010/main" val="1561415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Black Muslims-many people in the black community turned to the Muslim faith and joined the black Muslims who demanded a country of their own.</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Malcolm X-the most famous leader of the black Muslims.  Assassinated. </a:t>
            </a:r>
            <a:r>
              <a:rPr lang="en-US" sz="1200" kern="1200" dirty="0" smtClean="0">
                <a:solidFill>
                  <a:schemeClr val="tx1"/>
                </a:solidFill>
                <a:effectLst/>
                <a:latin typeface="+mn-lt"/>
                <a:ea typeface="+mn-ea"/>
                <a:cs typeface="+mn-cs"/>
              </a:rPr>
              <a:t>Malcolm joined the nation of Islam, known as the Black Muslims. They did not hold the same beliefs as mainstream Muslims. They preached Black Nationalism. They believed that African Americans should separate themselves from whites and form their own self-governing communities. They viewed themselves as their own nation and tried to be as self-sufficient as possible. They ran their own businesses, organized their own schools, and established their own newspapers. They did not advocate violence, but did advocate self-defense. His mind was changed when he went to Mecca and saw many different races worshipping together. So he broke with the Black Muslims and then criticized the organization. He was assassinated for this. </a:t>
            </a:r>
          </a:p>
          <a:p>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31</a:t>
            </a:fld>
            <a:endParaRPr lang="en-US"/>
          </a:p>
        </p:txBody>
      </p:sp>
    </p:spTree>
    <p:extLst>
      <p:ext uri="{BB962C8B-B14F-4D97-AF65-F5344CB8AC3E}">
        <p14:creationId xmlns:p14="http://schemas.microsoft.com/office/powerpoint/2010/main" val="1061620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Black Power Movement-an attempt by many in the black community to express pride in their culture and demand control over their economic and social situations. </a:t>
            </a:r>
            <a:r>
              <a:rPr lang="en-US" sz="1200" kern="1200" dirty="0" smtClean="0">
                <a:solidFill>
                  <a:schemeClr val="tx1"/>
                </a:solidFill>
                <a:effectLst/>
                <a:latin typeface="+mn-lt"/>
                <a:ea typeface="+mn-ea"/>
                <a:cs typeface="+mn-cs"/>
              </a:rPr>
              <a:t>The African American population was becoming frustrated with Dr. King’s “nonviolent” protests and thought that new strategies of armed self-defense had to be implemented. Many young African Americans called for black power. Some interpreted this to mean that physical self defense and even violence were accept ale in defense of one’s freedom. Others thought it meant that African Americans should control the social, political, and economic direction of their struggle. It also stressed pride in their culture by adopting new afro hairstyles and African style clothing. Many also took on African names. Dr. King criticized black power, however the idea became more popular.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Black Panthers-a group of black militants who carried weapons and patrolled black neighborhoods and said they did not want racist white cops bothering black people. </a:t>
            </a:r>
            <a:r>
              <a:rPr lang="en-US" sz="1200" kern="1200" dirty="0" smtClean="0">
                <a:solidFill>
                  <a:schemeClr val="tx1"/>
                </a:solidFill>
                <a:effectLst/>
                <a:latin typeface="+mn-lt"/>
                <a:ea typeface="+mn-ea"/>
                <a:cs typeface="+mn-cs"/>
              </a:rPr>
              <a:t>Ideas were influenced by Malcolm X. They recruited most of their members from poor urban communities across the nation. They believed that a revolution was necessary in the US and urged African Americans to arm themselves and confront white society in order to force whites to grant them equal rights.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32</a:t>
            </a:fld>
            <a:endParaRPr lang="en-US"/>
          </a:p>
        </p:txBody>
      </p:sp>
    </p:spTree>
    <p:extLst>
      <p:ext uri="{BB962C8B-B14F-4D97-AF65-F5344CB8AC3E}">
        <p14:creationId xmlns:p14="http://schemas.microsoft.com/office/powerpoint/2010/main" val="781877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Brown vs. Board of Education--The fight for school desegregation.</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The NAACP lead by Thurgood Marshall went through the court system to fight school segregation. </a:t>
            </a:r>
            <a:r>
              <a:rPr lang="en-US" sz="1200" kern="1200" dirty="0" smtClean="0">
                <a:solidFill>
                  <a:schemeClr val="tx1"/>
                </a:solidFill>
                <a:effectLst/>
                <a:latin typeface="+mn-lt"/>
                <a:ea typeface="+mn-ea"/>
                <a:cs typeface="+mn-cs"/>
              </a:rPr>
              <a:t>He focused his efforts on ending segregation in public schools. </a:t>
            </a:r>
          </a:p>
          <a:p>
            <a:pPr lvl="0"/>
            <a:r>
              <a:rPr lang="en-US" sz="1200" b="1" kern="1200" dirty="0" smtClean="0">
                <a:solidFill>
                  <a:schemeClr val="tx1"/>
                </a:solidFill>
                <a:effectLst/>
                <a:latin typeface="+mn-lt"/>
                <a:ea typeface="+mn-ea"/>
                <a:cs typeface="+mn-cs"/>
              </a:rPr>
              <a:t>Brown v. Board of Education (1954)-Supreme Court ruled that school segregation was unconstitutional and that separate but equal was by its very nature unequal and wrong.  Southern states response?  Did nothing towards desegregation. </a:t>
            </a:r>
            <a:r>
              <a:rPr lang="en-US" sz="1200" kern="1200" dirty="0" smtClean="0">
                <a:solidFill>
                  <a:schemeClr val="tx1"/>
                </a:solidFill>
                <a:effectLst/>
                <a:latin typeface="+mn-lt"/>
                <a:ea typeface="+mn-ea"/>
                <a:cs typeface="+mn-cs"/>
              </a:rPr>
              <a:t>This case involved Linda Brown, who was denied admission to her neighborhood school in Topeka, Kansas, because of her race. She was told to attend an all-black school across town. With the help of the NAACP, her parents sued the Topeka school board.</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May 1954, the courts ruled unanimously that segregation in public schools as unconstitutional and violated the equal protection clause of the 14 amendment. Separate educational facilities were now seen as inherently unequal.</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threatened the result of </a:t>
            </a:r>
            <a:r>
              <a:rPr lang="en-US" sz="1200" kern="1200" dirty="0" err="1" smtClean="0">
                <a:solidFill>
                  <a:schemeClr val="tx1"/>
                </a:solidFill>
                <a:effectLst/>
                <a:latin typeface="+mn-lt"/>
                <a:ea typeface="+mn-ea"/>
                <a:cs typeface="+mn-cs"/>
              </a:rPr>
              <a:t>Plessy</a:t>
            </a:r>
            <a:r>
              <a:rPr lang="en-US" sz="1200" kern="1200" dirty="0" smtClean="0">
                <a:solidFill>
                  <a:schemeClr val="tx1"/>
                </a:solidFill>
                <a:effectLst/>
                <a:latin typeface="+mn-lt"/>
                <a:ea typeface="+mn-ea"/>
                <a:cs typeface="+mn-cs"/>
              </a:rPr>
              <a:t> v. Ferguson case. Brown v. Board applied only to public schools, but it threatened the entire system of segregation. It angered many white southerners, who became even more determined to defend segregation, regardless of what the Supreme Court said. Southerners pressured their local governments into defying the Supreme court</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4. Brown II-court ordered southern schools to desegregate “with all deliberate speed”.  The ruling was important </a:t>
            </a:r>
            <a:r>
              <a:rPr lang="en-US" sz="1200" b="1" kern="1200" dirty="0" err="1" smtClean="0">
                <a:solidFill>
                  <a:schemeClr val="tx1"/>
                </a:solidFill>
                <a:effectLst/>
                <a:latin typeface="+mn-lt"/>
                <a:ea typeface="+mn-ea"/>
                <a:cs typeface="+mn-cs"/>
              </a:rPr>
              <a:t>bc</a:t>
            </a:r>
            <a:r>
              <a:rPr lang="en-US" sz="1200" b="1" kern="1200" dirty="0" smtClean="0">
                <a:solidFill>
                  <a:schemeClr val="tx1"/>
                </a:solidFill>
                <a:effectLst/>
                <a:latin typeface="+mn-lt"/>
                <a:ea typeface="+mn-ea"/>
                <a:cs typeface="+mn-cs"/>
              </a:rPr>
              <a:t> it was a reminder by America’s highest court that segregation was unconstitutional, however, the ambiguous language allowed some deep southern states to justify delaying integration.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4</a:t>
            </a:fld>
            <a:endParaRPr lang="en-US"/>
          </a:p>
        </p:txBody>
      </p:sp>
    </p:spTree>
    <p:extLst>
      <p:ext uri="{BB962C8B-B14F-4D97-AF65-F5344CB8AC3E}">
        <p14:creationId xmlns:p14="http://schemas.microsoft.com/office/powerpoint/2010/main" val="1818905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King Assassination-April 4, 1968.  Dr. King was shot and killed in Memphis by James Earl Ray. </a:t>
            </a:r>
            <a:r>
              <a:rPr lang="en-US" sz="1200" kern="1200" dirty="0" smtClean="0">
                <a:solidFill>
                  <a:schemeClr val="tx1"/>
                </a:solidFill>
                <a:effectLst/>
                <a:latin typeface="+mn-lt"/>
                <a:ea typeface="+mn-ea"/>
                <a:cs typeface="+mn-cs"/>
              </a:rPr>
              <a:t>He went to Memphis to support a strike of African American sanitation workers. He was trying to promote economic advancement for all impoverished Americans. He wanted to lobby the federal government to commit billions of dollars to end poverty and unemployment in the US. On the evening of April 4 1968, he stood outside his hotel balcony in Memphis as was assassinated by a sniper. The nation mourned. </a:t>
            </a:r>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34</a:t>
            </a:fld>
            <a:endParaRPr lang="en-US"/>
          </a:p>
        </p:txBody>
      </p:sp>
    </p:spTree>
    <p:extLst>
      <p:ext uri="{BB962C8B-B14F-4D97-AF65-F5344CB8AC3E}">
        <p14:creationId xmlns:p14="http://schemas.microsoft.com/office/powerpoint/2010/main" val="2255382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Kerner</a:t>
            </a:r>
            <a:r>
              <a:rPr lang="en-US" sz="1200" b="1" kern="1200" dirty="0" smtClean="0">
                <a:solidFill>
                  <a:schemeClr val="tx1"/>
                </a:solidFill>
                <a:effectLst/>
                <a:latin typeface="+mn-lt"/>
                <a:ea typeface="+mn-ea"/>
                <a:cs typeface="+mn-cs"/>
              </a:rPr>
              <a:t> Commission-gov’t study that said that the problems of crime and lack of education in the black community were caused by white racism. </a:t>
            </a:r>
            <a:r>
              <a:rPr lang="en-US" sz="1200" kern="1200" dirty="0" smtClean="0">
                <a:solidFill>
                  <a:schemeClr val="tx1"/>
                </a:solidFill>
                <a:effectLst/>
                <a:latin typeface="+mn-lt"/>
                <a:ea typeface="+mn-ea"/>
                <a:cs typeface="+mn-cs"/>
              </a:rPr>
              <a:t>The Commission was to study the causes of the urban riots and to make recommendations to prevent them. The commission blamed white society and white racism for the majority of the problems in the inner city. It recommended the creation of 2 million new jobs in the inner city, the construction of new public housing units, and a renewed federal commitment to fight </a:t>
            </a:r>
            <a:r>
              <a:rPr lang="en-US" sz="1200" kern="1200" dirty="0" err="1" smtClean="0">
                <a:solidFill>
                  <a:schemeClr val="tx1"/>
                </a:solidFill>
                <a:effectLst/>
                <a:latin typeface="+mn-lt"/>
                <a:ea typeface="+mn-ea"/>
                <a:cs typeface="+mn-cs"/>
              </a:rPr>
              <a:t>defacto</a:t>
            </a:r>
            <a:r>
              <a:rPr lang="en-US" sz="1200" kern="1200" dirty="0" smtClean="0">
                <a:solidFill>
                  <a:schemeClr val="tx1"/>
                </a:solidFill>
                <a:effectLst/>
                <a:latin typeface="+mn-lt"/>
                <a:ea typeface="+mn-ea"/>
                <a:cs typeface="+mn-cs"/>
              </a:rPr>
              <a:t> segregation. </a:t>
            </a:r>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36</a:t>
            </a:fld>
            <a:endParaRPr lang="en-US"/>
          </a:p>
        </p:txBody>
      </p:sp>
    </p:spTree>
    <p:extLst>
      <p:ext uri="{BB962C8B-B14F-4D97-AF65-F5344CB8AC3E}">
        <p14:creationId xmlns:p14="http://schemas.microsoft.com/office/powerpoint/2010/main" val="3585445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37</a:t>
            </a:fld>
            <a:endParaRPr lang="en-US"/>
          </a:p>
        </p:txBody>
      </p:sp>
    </p:spTree>
    <p:extLst>
      <p:ext uri="{BB962C8B-B14F-4D97-AF65-F5344CB8AC3E}">
        <p14:creationId xmlns:p14="http://schemas.microsoft.com/office/powerpoint/2010/main" val="185667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affirmative action- purpose is to break down barriers and level the playing field. This is the policy of favoring members of a disadvantaged group who suffer from discrimination, especially in employment or education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38</a:t>
            </a:fld>
            <a:endParaRPr lang="en-US"/>
          </a:p>
        </p:txBody>
      </p:sp>
    </p:spTree>
    <p:extLst>
      <p:ext uri="{BB962C8B-B14F-4D97-AF65-F5344CB8AC3E}">
        <p14:creationId xmlns:p14="http://schemas.microsoft.com/office/powerpoint/2010/main" val="1373564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Montgomery Bus Boycott-Rosa Parks was arrested for not giving her seat to a white man.  Dr. Martin Luther King helped start the bus boycott which lasted for almost a year and put financial pressure on the city of Montgomery.  It ended bus segregation in Montgomery.</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8</a:t>
            </a:fld>
            <a:endParaRPr lang="en-US"/>
          </a:p>
        </p:txBody>
      </p:sp>
    </p:spTree>
    <p:extLst>
      <p:ext uri="{BB962C8B-B14F-4D97-AF65-F5344CB8AC3E}">
        <p14:creationId xmlns:p14="http://schemas.microsoft.com/office/powerpoint/2010/main" val="3311326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Dr. Martin Luther King’s philosophy-became the greatest leader in the Civil Rights movement.  He led numerous protests ALL of which he insisted be nonviolent. Inspired by Gandhi. </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SCLC-Dr. Kings organization that led to nonviolent protests, boycotts, and marches. </a:t>
            </a:r>
            <a:r>
              <a:rPr lang="en-US" sz="1200" kern="1200" dirty="0" smtClean="0">
                <a:solidFill>
                  <a:schemeClr val="tx1"/>
                </a:solidFill>
                <a:effectLst/>
                <a:latin typeface="+mn-lt"/>
                <a:ea typeface="+mn-ea"/>
                <a:cs typeface="+mn-cs"/>
              </a:rPr>
              <a:t>King noticed that only when violence and disorder got out of hand would the federal government intervene. So, he decided to launch demonstrations in Birmingham Alabama knowing that it would probably provoke a violent response. He thought it was the only way to get Kennedy to support civil rights. Eight days after the protests began, King was arrested and held in solitary confinement. Birmingham police used high pressure water hoses to force civil rights protesters to stop their marches. </a:t>
            </a:r>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10</a:t>
            </a:fld>
            <a:endParaRPr lang="en-US"/>
          </a:p>
        </p:txBody>
      </p:sp>
    </p:spTree>
    <p:extLst>
      <p:ext uri="{BB962C8B-B14F-4D97-AF65-F5344CB8AC3E}">
        <p14:creationId xmlns:p14="http://schemas.microsoft.com/office/powerpoint/2010/main" val="2326043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11</a:t>
            </a:fld>
            <a:endParaRPr lang="en-US"/>
          </a:p>
        </p:txBody>
      </p:sp>
    </p:spTree>
    <p:extLst>
      <p:ext uri="{BB962C8B-B14F-4D97-AF65-F5344CB8AC3E}">
        <p14:creationId xmlns:p14="http://schemas.microsoft.com/office/powerpoint/2010/main" val="1450606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SNCC-</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Student Nonviolent Coordinating Committee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college aged Civil Rights protester, both black and white, who led sit-ins at segregated lunch counters (restaurants). Sit-in-a protest of sitting in a place that was segregated to disrupt the business</a:t>
            </a:r>
            <a:r>
              <a:rPr lang="en-US" sz="1200" kern="1200" dirty="0" smtClean="0">
                <a:solidFill>
                  <a:schemeClr val="tx1"/>
                </a:solidFill>
                <a:effectLst/>
                <a:latin typeface="+mn-lt"/>
                <a:ea typeface="+mn-ea"/>
                <a:cs typeface="+mn-cs"/>
              </a:rPr>
              <a:t> African American college students from all across the South made up the majority of SNCCS members, although many whites also joined. They played a key role in desegregating public facilities in dozens of Southern communities. They also sent volunteers into the Deep South to help register African Americans to vote. Several had their lives threatened and were beaten.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 were staged at segregated stores, restaurants, hotels, movie theaters, and swimming pools. African American would just sit in a segregated facility until they were served. This offered them a way to take matters into their own hands. They had to remain nonviolent, even if they were provoked. Woolworth’s sit in is one of the most famous. Four African Americans went to Woolworth’s and purchased school supplies then sat at the lunch counter and ordered coffee. They were not served, so the students stayed at the counter until it closed then announced they would be back everyday until they were served. </a:t>
            </a:r>
          </a:p>
          <a:p>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12</a:t>
            </a:fld>
            <a:endParaRPr lang="en-US"/>
          </a:p>
        </p:txBody>
      </p:sp>
    </p:spTree>
    <p:extLst>
      <p:ext uri="{BB962C8B-B14F-4D97-AF65-F5344CB8AC3E}">
        <p14:creationId xmlns:p14="http://schemas.microsoft.com/office/powerpoint/2010/main" val="552665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Freedom Riders-Civil Rights workers who rode through the south and led sit-ins at segregated bus stops.  One of their buses was firebombed which led the President to send federal marshals to escort the riders. </a:t>
            </a:r>
            <a:r>
              <a:rPr lang="en-US" sz="1200" kern="1200" dirty="0" smtClean="0">
                <a:solidFill>
                  <a:schemeClr val="tx1"/>
                </a:solidFill>
                <a:effectLst/>
                <a:latin typeface="+mn-lt"/>
                <a:ea typeface="+mn-ea"/>
                <a:cs typeface="+mn-cs"/>
              </a:rPr>
              <a:t>African Americans and whites who rode around the south to draw attention to the </a:t>
            </a:r>
            <a:r>
              <a:rPr lang="en-US" sz="1200" kern="1200" dirty="0" err="1" smtClean="0">
                <a:solidFill>
                  <a:schemeClr val="tx1"/>
                </a:solidFill>
                <a:effectLst/>
                <a:latin typeface="+mn-lt"/>
                <a:ea typeface="+mn-ea"/>
                <a:cs typeface="+mn-cs"/>
              </a:rPr>
              <a:t>south’s</a:t>
            </a:r>
            <a:r>
              <a:rPr lang="en-US" sz="1200" kern="1200" dirty="0" smtClean="0">
                <a:solidFill>
                  <a:schemeClr val="tx1"/>
                </a:solidFill>
                <a:effectLst/>
                <a:latin typeface="+mn-lt"/>
                <a:ea typeface="+mn-ea"/>
                <a:cs typeface="+mn-cs"/>
              </a:rPr>
              <a:t> refusal to integrate bus terminals. They were met by angry mobs in Alabama at one of the bus stops. They were beaten, tires were slashed, and they were spit on. One bus was even firebombed. In Birmingham when the workers arrived, whites with chains and bats met them. They were beaten until they were almost unrecognizable. The head of police, Bull O’Connor, said that because it was mother’s day he had given his men the day off. However, that was not true. He had ordered these men, who were from the KKK, to beat the workers. JFK was president. </a:t>
            </a:r>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14</a:t>
            </a:fld>
            <a:endParaRPr lang="en-US"/>
          </a:p>
        </p:txBody>
      </p:sp>
    </p:spTree>
    <p:extLst>
      <p:ext uri="{BB962C8B-B14F-4D97-AF65-F5344CB8AC3E}">
        <p14:creationId xmlns:p14="http://schemas.microsoft.com/office/powerpoint/2010/main" val="654852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Ole Miss-James Meredith won the right to be the 1</a:t>
            </a:r>
            <a:r>
              <a:rPr lang="en-US" sz="1200" b="1" kern="1200" baseline="30000" dirty="0" smtClean="0">
                <a:solidFill>
                  <a:schemeClr val="tx1"/>
                </a:solidFill>
                <a:effectLst/>
                <a:latin typeface="+mn-lt"/>
                <a:ea typeface="+mn-ea"/>
                <a:cs typeface="+mn-cs"/>
              </a:rPr>
              <a:t>st</a:t>
            </a:r>
            <a:r>
              <a:rPr lang="en-US" sz="1200" b="1" kern="1200" dirty="0" smtClean="0">
                <a:solidFill>
                  <a:schemeClr val="tx1"/>
                </a:solidFill>
                <a:effectLst/>
                <a:latin typeface="+mn-lt"/>
                <a:ea typeface="+mn-ea"/>
                <a:cs typeface="+mn-cs"/>
              </a:rPr>
              <a:t> black student at Ole Miss.  There was a riot on the Ole Miss campus that was stopped by the army and Meredith was allowed to attend Ole Miss. </a:t>
            </a:r>
            <a:r>
              <a:rPr lang="en-US" sz="1200" kern="1200" dirty="0" smtClean="0">
                <a:solidFill>
                  <a:schemeClr val="tx1"/>
                </a:solidFill>
                <a:effectLst/>
                <a:latin typeface="+mn-lt"/>
                <a:ea typeface="+mn-ea"/>
                <a:cs typeface="+mn-cs"/>
              </a:rPr>
              <a:t>On the same day Kennedy was inaugurated, Meredith tried to transfer to Ole Miss. Up to this point, the university would still not accept black students. Meredith had a court order which said he was allowed to register, but Mississippi’s governor, Ross Barnett, met him at Ole Miss and blocked his path. President Kennedy sent federal marshals  to escort Meredith to the campus. Shortly after Meredith and the marshals arrived, a white mob attacked the campus and a riot erupted. They hurled rocks, bricks, and acid at the marshals. Some people fired shotguns at them. The marshals responded with tear gas. The fighting continued all night. Kennedy sent more troops and the mob was put down. Meredith attended classes there the rest of the year under federal guard and even graduated from Ole Miss. </a:t>
            </a:r>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16</a:t>
            </a:fld>
            <a:endParaRPr lang="en-US"/>
          </a:p>
        </p:txBody>
      </p:sp>
    </p:spTree>
    <p:extLst>
      <p:ext uri="{BB962C8B-B14F-4D97-AF65-F5344CB8AC3E}">
        <p14:creationId xmlns:p14="http://schemas.microsoft.com/office/powerpoint/2010/main" val="3488266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868A6-3A1B-8545-ADAF-5AE1E012F290}" type="slidenum">
              <a:rPr lang="en-US" smtClean="0"/>
              <a:t>17</a:t>
            </a:fld>
            <a:endParaRPr lang="en-US"/>
          </a:p>
        </p:txBody>
      </p:sp>
    </p:spTree>
    <p:extLst>
      <p:ext uri="{BB962C8B-B14F-4D97-AF65-F5344CB8AC3E}">
        <p14:creationId xmlns:p14="http://schemas.microsoft.com/office/powerpoint/2010/main" val="1378755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8ACDB3CC-F982-40F9-8DD6-BCC9AFBF44BD}" type="datetime1">
              <a:rPr lang="en-US" smtClean="0"/>
              <a:pPr/>
              <a:t>5/1/20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C5B1FEA-406A-7749-A5C3-DDCB5F67A4CE}" type="slidenum">
              <a:rPr lang="en-US" smtClean="0"/>
              <a:pPr/>
              <a:t>‹#›</a:t>
            </a:fld>
            <a:endParaRPr lang="en-US"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371C1A-CAFA-43FD-A579-55B116A1448A}" type="datetime1">
              <a:rPr lang="en-US" smtClean="0"/>
              <a:pPr/>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1BC03-21BF-4F6B-A3BE-29C937D452B1}" type="datetime1">
              <a:rPr lang="en-US" smtClean="0"/>
              <a:pPr/>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008867-0964-49C4-9DE5-8FBB189497BC}" type="datetime1">
              <a:rPr lang="en-US" smtClean="0"/>
              <a:pPr/>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151D5B8-D9C5-419F-913D-2186935717ED}" type="datetime1">
              <a:rPr lang="en-US" smtClean="0"/>
              <a:pPr/>
              <a:t>5/1/20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86F952F-F888-4FB8-9CB7-51D5F02FA3C8}" type="datetime1">
              <a:rPr lang="en-US" smtClean="0"/>
              <a:pPr/>
              <a:t>5/1/20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B1FEA-406A-7749-A5C3-DDCB5F67A4CE}" type="slidenum">
              <a:rPr lang="en-US" smtClean="0"/>
              <a:pPr/>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188DB32-6162-43C0-9325-230E0A9B0177}" type="datetime1">
              <a:rPr lang="en-US" smtClean="0"/>
              <a:pPr/>
              <a:t>5/1/20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19B57-0E9E-4DE4-A7F5-9A169EF1CEE0}" type="datetime1">
              <a:rPr lang="en-US" smtClean="0"/>
              <a:pPr/>
              <a:t>5/1/20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F8F86C-0F1B-4333-B99B-B3B2B1F87225}" type="datetime1">
              <a:rPr lang="en-US" smtClean="0"/>
              <a:pPr/>
              <a:t>5/1/20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D7FCD9-7699-43D6-8D62-436E2DD234FF}" type="datetime1">
              <a:rPr lang="en-US" smtClean="0"/>
              <a:pPr/>
              <a:t>5/1/20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610FC3EB-42FB-4C38-8CAE-7A1293B83421}" type="datetime1">
              <a:rPr lang="en-US" smtClean="0"/>
              <a:pPr/>
              <a:t>5/1/20</a:t>
            </a:fld>
            <a:endParaRPr lang="en-US"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AC5B1FEA-406A-7749-A5C3-DDCB5F67A4C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Civil Rights </a:t>
            </a:r>
            <a:r>
              <a:rPr lang="en-US" dirty="0" smtClean="0"/>
              <a:t>Movement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736631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3200" dirty="0" smtClean="0">
                <a:solidFill>
                  <a:srgbClr val="FF0000"/>
                </a:solidFill>
              </a:rPr>
              <a:t>Southern Christian Leadership Conference</a:t>
            </a:r>
            <a:r>
              <a:rPr lang="en-US" sz="3200" dirty="0" smtClean="0"/>
              <a:t>(1957) - MLK and other ministers</a:t>
            </a:r>
          </a:p>
          <a:p>
            <a:pPr lvl="1"/>
            <a:r>
              <a:rPr lang="en-US" sz="2800" dirty="0" smtClean="0">
                <a:solidFill>
                  <a:srgbClr val="FF0000"/>
                </a:solidFill>
              </a:rPr>
              <a:t>Organized nonviolent protests and demonstrations across the South</a:t>
            </a:r>
          </a:p>
          <a:p>
            <a:r>
              <a:rPr lang="en-US" sz="3200" dirty="0" smtClean="0"/>
              <a:t>Student Nonviolent Coordinating Committee- SNCC- college students who viewed change as too slow</a:t>
            </a:r>
            <a:endParaRPr lang="en-US" sz="3200" dirty="0"/>
          </a:p>
        </p:txBody>
      </p:sp>
      <p:sp>
        <p:nvSpPr>
          <p:cNvPr id="3" name="Title 2"/>
          <p:cNvSpPr>
            <a:spLocks noGrp="1"/>
          </p:cNvSpPr>
          <p:nvPr>
            <p:ph type="title"/>
          </p:nvPr>
        </p:nvSpPr>
        <p:spPr/>
        <p:txBody>
          <a:bodyPr/>
          <a:lstStyle/>
          <a:p>
            <a:r>
              <a:rPr lang="en-US" dirty="0" smtClean="0"/>
              <a:t>SCLC</a:t>
            </a:r>
            <a:endParaRPr lang="en-US" dirty="0"/>
          </a:p>
        </p:txBody>
      </p:sp>
    </p:spTree>
    <p:extLst>
      <p:ext uri="{BB962C8B-B14F-4D97-AF65-F5344CB8AC3E}">
        <p14:creationId xmlns:p14="http://schemas.microsoft.com/office/powerpoint/2010/main" val="3033223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9247" y="151056"/>
            <a:ext cx="7756263" cy="1054250"/>
          </a:xfrm>
        </p:spPr>
        <p:txBody>
          <a:bodyPr/>
          <a:lstStyle/>
          <a:p>
            <a:r>
              <a:rPr lang="en-US" dirty="0" smtClean="0"/>
              <a:t>SCLC and SNCC</a:t>
            </a:r>
            <a:endParaRPr lang="en-US" dirty="0"/>
          </a:p>
        </p:txBody>
      </p:sp>
      <p:pic>
        <p:nvPicPr>
          <p:cNvPr id="4" name="Picture 3"/>
          <p:cNvPicPr>
            <a:picLocks noChangeAspect="1"/>
          </p:cNvPicPr>
          <p:nvPr/>
        </p:nvPicPr>
        <p:blipFill>
          <a:blip r:embed="rId3"/>
          <a:stretch>
            <a:fillRect/>
          </a:stretch>
        </p:blipFill>
        <p:spPr>
          <a:xfrm>
            <a:off x="393700" y="990600"/>
            <a:ext cx="3683000" cy="552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4521200" y="1714500"/>
            <a:ext cx="4318000" cy="4318000"/>
          </a:xfrm>
          <a:prstGeom prst="rect">
            <a:avLst/>
          </a:prstGeom>
        </p:spPr>
      </p:pic>
    </p:spTree>
    <p:extLst>
      <p:ext uri="{BB962C8B-B14F-4D97-AF65-F5344CB8AC3E}">
        <p14:creationId xmlns:p14="http://schemas.microsoft.com/office/powerpoint/2010/main" val="252686653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3600" dirty="0" smtClean="0"/>
              <a:t>Protesters would sit at segregated lunch counters until they were served.</a:t>
            </a:r>
          </a:p>
          <a:p>
            <a:pPr lvl="1"/>
            <a:r>
              <a:rPr lang="en-US" sz="3200" dirty="0" smtClean="0"/>
              <a:t>Woolworth’s in NC was televised</a:t>
            </a:r>
          </a:p>
          <a:p>
            <a:pPr lvl="1"/>
            <a:r>
              <a:rPr lang="en-US" sz="3200" dirty="0" smtClean="0"/>
              <a:t>Brought attention to movement</a:t>
            </a:r>
          </a:p>
          <a:p>
            <a:pPr lvl="1"/>
            <a:r>
              <a:rPr lang="en-US" sz="3200" dirty="0" smtClean="0"/>
              <a:t>Protestors were beaten, </a:t>
            </a:r>
            <a:r>
              <a:rPr lang="en-US" sz="3200" dirty="0" err="1" smtClean="0"/>
              <a:t>humliated</a:t>
            </a:r>
            <a:r>
              <a:rPr lang="en-US" sz="3200" dirty="0" smtClean="0"/>
              <a:t> by whites</a:t>
            </a:r>
            <a:endParaRPr lang="en-US" sz="3200" dirty="0"/>
          </a:p>
        </p:txBody>
      </p:sp>
      <p:sp>
        <p:nvSpPr>
          <p:cNvPr id="3" name="Title 2"/>
          <p:cNvSpPr>
            <a:spLocks noGrp="1"/>
          </p:cNvSpPr>
          <p:nvPr>
            <p:ph type="title"/>
          </p:nvPr>
        </p:nvSpPr>
        <p:spPr/>
        <p:txBody>
          <a:bodyPr/>
          <a:lstStyle/>
          <a:p>
            <a:r>
              <a:rPr lang="en-US" dirty="0" smtClean="0"/>
              <a:t>Sit-ins</a:t>
            </a:r>
            <a:endParaRPr lang="en-US" dirty="0"/>
          </a:p>
        </p:txBody>
      </p:sp>
    </p:spTree>
    <p:extLst>
      <p:ext uri="{BB962C8B-B14F-4D97-AF65-F5344CB8AC3E}">
        <p14:creationId xmlns:p14="http://schemas.microsoft.com/office/powerpoint/2010/main" val="267309902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9247" y="49456"/>
            <a:ext cx="7756263" cy="1054250"/>
          </a:xfrm>
        </p:spPr>
        <p:txBody>
          <a:bodyPr/>
          <a:lstStyle/>
          <a:p>
            <a:r>
              <a:rPr lang="en-US" dirty="0" smtClean="0"/>
              <a:t>Sit-ins</a:t>
            </a:r>
            <a:endParaRPr lang="en-US" dirty="0"/>
          </a:p>
        </p:txBody>
      </p:sp>
      <p:pic>
        <p:nvPicPr>
          <p:cNvPr id="4" name="Picture 3"/>
          <p:cNvPicPr>
            <a:picLocks noChangeAspect="1"/>
          </p:cNvPicPr>
          <p:nvPr/>
        </p:nvPicPr>
        <p:blipFill>
          <a:blip r:embed="rId2"/>
          <a:stretch>
            <a:fillRect/>
          </a:stretch>
        </p:blipFill>
        <p:spPr>
          <a:xfrm>
            <a:off x="152400" y="1103706"/>
            <a:ext cx="6836654" cy="476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837635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smtClean="0"/>
              <a:t>CORE organized bus trips across the South to test court decision banning segregation</a:t>
            </a:r>
          </a:p>
          <a:p>
            <a:pPr lvl="1"/>
            <a:r>
              <a:rPr lang="en-US" sz="2400" dirty="0" smtClean="0"/>
              <a:t>Buses were attacked, bombed</a:t>
            </a:r>
          </a:p>
          <a:p>
            <a:pPr lvl="1"/>
            <a:r>
              <a:rPr lang="en-US" sz="2400" dirty="0" smtClean="0"/>
              <a:t>Riders were pulled off and beaten</a:t>
            </a:r>
          </a:p>
          <a:p>
            <a:r>
              <a:rPr lang="en-US" sz="2800" dirty="0" smtClean="0"/>
              <a:t>JFK sent US marshals to protect the riders</a:t>
            </a:r>
          </a:p>
          <a:p>
            <a:r>
              <a:rPr lang="en-US" sz="2800" dirty="0" smtClean="0"/>
              <a:t>Interstate Commerce Commission banned segregation in all interstate travel facilities</a:t>
            </a:r>
          </a:p>
        </p:txBody>
      </p:sp>
      <p:sp>
        <p:nvSpPr>
          <p:cNvPr id="3" name="Title 2"/>
          <p:cNvSpPr>
            <a:spLocks noGrp="1"/>
          </p:cNvSpPr>
          <p:nvPr>
            <p:ph type="title"/>
          </p:nvPr>
        </p:nvSpPr>
        <p:spPr/>
        <p:txBody>
          <a:bodyPr/>
          <a:lstStyle/>
          <a:p>
            <a:r>
              <a:rPr lang="en-US" dirty="0" smtClean="0"/>
              <a:t>Freedom Riders 1960</a:t>
            </a:r>
            <a:endParaRPr lang="en-US" dirty="0"/>
          </a:p>
        </p:txBody>
      </p:sp>
    </p:spTree>
    <p:extLst>
      <p:ext uri="{BB962C8B-B14F-4D97-AF65-F5344CB8AC3E}">
        <p14:creationId xmlns:p14="http://schemas.microsoft.com/office/powerpoint/2010/main" val="36413374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43031"/>
            <a:ext cx="7756263" cy="1054250"/>
          </a:xfrm>
        </p:spPr>
        <p:txBody>
          <a:bodyPr/>
          <a:lstStyle/>
          <a:p>
            <a:r>
              <a:rPr lang="en-US" dirty="0" smtClean="0"/>
              <a:t>Freedom Riders</a:t>
            </a:r>
            <a:endParaRPr lang="en-US" dirty="0"/>
          </a:p>
        </p:txBody>
      </p:sp>
      <p:pic>
        <p:nvPicPr>
          <p:cNvPr id="4" name="Picture 3"/>
          <p:cNvPicPr>
            <a:picLocks noChangeAspect="1"/>
          </p:cNvPicPr>
          <p:nvPr/>
        </p:nvPicPr>
        <p:blipFill>
          <a:blip r:embed="rId2"/>
          <a:stretch>
            <a:fillRect/>
          </a:stretch>
        </p:blipFill>
        <p:spPr>
          <a:xfrm>
            <a:off x="266700" y="1281506"/>
            <a:ext cx="6350000" cy="4559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3"/>
          <a:srcRect t="24047"/>
          <a:stretch/>
        </p:blipFill>
        <p:spPr>
          <a:xfrm>
            <a:off x="2540000" y="3390900"/>
            <a:ext cx="6502400" cy="3289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659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3600" dirty="0" smtClean="0"/>
              <a:t>James Meredith was refused entry by Governor Ross Barnett</a:t>
            </a:r>
          </a:p>
          <a:p>
            <a:r>
              <a:rPr lang="en-US" sz="3600" dirty="0" smtClean="0"/>
              <a:t>JFK ordered marshals to Oxford</a:t>
            </a:r>
          </a:p>
          <a:p>
            <a:r>
              <a:rPr lang="en-US" sz="3600" dirty="0" smtClean="0"/>
              <a:t>Sept. 30, 1962- riots broke out</a:t>
            </a:r>
          </a:p>
          <a:p>
            <a:pPr lvl="1"/>
            <a:r>
              <a:rPr lang="en-US" sz="3200" dirty="0" smtClean="0"/>
              <a:t>2 killed, took thousands of soldiers to stop</a:t>
            </a:r>
          </a:p>
          <a:p>
            <a:r>
              <a:rPr lang="en-US" sz="3600" dirty="0" smtClean="0"/>
              <a:t>Marshals escorted Meredith to class</a:t>
            </a:r>
            <a:endParaRPr lang="en-US" sz="3600" dirty="0"/>
          </a:p>
        </p:txBody>
      </p:sp>
      <p:sp>
        <p:nvSpPr>
          <p:cNvPr id="3" name="Title 2"/>
          <p:cNvSpPr>
            <a:spLocks noGrp="1"/>
          </p:cNvSpPr>
          <p:nvPr>
            <p:ph type="title"/>
          </p:nvPr>
        </p:nvSpPr>
        <p:spPr/>
        <p:txBody>
          <a:bodyPr/>
          <a:lstStyle/>
          <a:p>
            <a:r>
              <a:rPr lang="en-US" dirty="0" smtClean="0"/>
              <a:t>Ole Miss </a:t>
            </a:r>
            <a:endParaRPr lang="en-US" dirty="0"/>
          </a:p>
        </p:txBody>
      </p:sp>
    </p:spTree>
    <p:extLst>
      <p:ext uri="{BB962C8B-B14F-4D97-AF65-F5344CB8AC3E}">
        <p14:creationId xmlns:p14="http://schemas.microsoft.com/office/powerpoint/2010/main" val="16754385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189156"/>
            <a:ext cx="7756263" cy="1054250"/>
          </a:xfrm>
        </p:spPr>
        <p:txBody>
          <a:bodyPr/>
          <a:lstStyle/>
          <a:p>
            <a:r>
              <a:rPr lang="en-US" dirty="0" smtClean="0"/>
              <a:t>Ole Miss</a:t>
            </a:r>
            <a:endParaRPr lang="en-US" dirty="0"/>
          </a:p>
        </p:txBody>
      </p:sp>
      <p:pic>
        <p:nvPicPr>
          <p:cNvPr id="4" name="Picture 3"/>
          <p:cNvPicPr>
            <a:picLocks noChangeAspect="1"/>
          </p:cNvPicPr>
          <p:nvPr/>
        </p:nvPicPr>
        <p:blipFill>
          <a:blip r:embed="rId3"/>
          <a:stretch>
            <a:fillRect/>
          </a:stretch>
        </p:blipFill>
        <p:spPr>
          <a:xfrm>
            <a:off x="0" y="1243406"/>
            <a:ext cx="6163733" cy="462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2779403" y="1326641"/>
            <a:ext cx="6453497" cy="4417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8879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3600" dirty="0" smtClean="0"/>
              <a:t>“</a:t>
            </a:r>
            <a:r>
              <a:rPr lang="en-US" sz="3600" dirty="0" err="1" smtClean="0"/>
              <a:t>Bombingham</a:t>
            </a:r>
            <a:r>
              <a:rPr lang="en-US" sz="3600" dirty="0" smtClean="0"/>
              <a:t>” “most segregated city in America”</a:t>
            </a:r>
          </a:p>
          <a:p>
            <a:r>
              <a:rPr lang="en-US" sz="3600" dirty="0" smtClean="0"/>
              <a:t>SCLC led protests, King was arrested</a:t>
            </a:r>
          </a:p>
          <a:p>
            <a:r>
              <a:rPr lang="en-US" sz="3600" dirty="0" smtClean="0"/>
              <a:t>Police used fire hoses and attack dogs on protesting children</a:t>
            </a:r>
          </a:p>
          <a:p>
            <a:r>
              <a:rPr lang="en-US" sz="3600" dirty="0" smtClean="0"/>
              <a:t>Shown on TV</a:t>
            </a:r>
            <a:endParaRPr lang="en-US" sz="3600" dirty="0"/>
          </a:p>
        </p:txBody>
      </p:sp>
      <p:sp>
        <p:nvSpPr>
          <p:cNvPr id="3" name="Title 2"/>
          <p:cNvSpPr>
            <a:spLocks noGrp="1"/>
          </p:cNvSpPr>
          <p:nvPr>
            <p:ph type="title"/>
          </p:nvPr>
        </p:nvSpPr>
        <p:spPr/>
        <p:txBody>
          <a:bodyPr/>
          <a:lstStyle/>
          <a:p>
            <a:r>
              <a:rPr lang="en-US" dirty="0" smtClean="0"/>
              <a:t>Birmingham</a:t>
            </a:r>
            <a:endParaRPr lang="en-US" dirty="0"/>
          </a:p>
        </p:txBody>
      </p:sp>
    </p:spTree>
    <p:extLst>
      <p:ext uri="{BB962C8B-B14F-4D97-AF65-F5344CB8AC3E}">
        <p14:creationId xmlns:p14="http://schemas.microsoft.com/office/powerpoint/2010/main" val="1500221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9247" y="214556"/>
            <a:ext cx="7756263" cy="1054250"/>
          </a:xfrm>
        </p:spPr>
        <p:txBody>
          <a:bodyPr/>
          <a:lstStyle/>
          <a:p>
            <a:r>
              <a:rPr lang="en-US" dirty="0" smtClean="0"/>
              <a:t>Birmingham</a:t>
            </a:r>
            <a:endParaRPr lang="en-US" dirty="0"/>
          </a:p>
        </p:txBody>
      </p:sp>
      <p:pic>
        <p:nvPicPr>
          <p:cNvPr id="4" name="Picture 3"/>
          <p:cNvPicPr>
            <a:picLocks noChangeAspect="1"/>
          </p:cNvPicPr>
          <p:nvPr/>
        </p:nvPicPr>
        <p:blipFill>
          <a:blip r:embed="rId2"/>
          <a:stretch>
            <a:fillRect/>
          </a:stretch>
        </p:blipFill>
        <p:spPr>
          <a:xfrm>
            <a:off x="152400" y="1028700"/>
            <a:ext cx="3810000" cy="2679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482600" y="3060700"/>
            <a:ext cx="4857674" cy="368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3427159" y="3612502"/>
            <a:ext cx="5716841" cy="32200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stretch>
            <a:fillRect/>
          </a:stretch>
        </p:blipFill>
        <p:spPr>
          <a:xfrm>
            <a:off x="1282700" y="189156"/>
            <a:ext cx="7401289" cy="6643444"/>
          </a:xfrm>
          <a:prstGeom prst="rect">
            <a:avLst/>
          </a:prstGeom>
        </p:spPr>
      </p:pic>
    </p:spTree>
    <p:extLst>
      <p:ext uri="{BB962C8B-B14F-4D97-AF65-F5344CB8AC3E}">
        <p14:creationId xmlns:p14="http://schemas.microsoft.com/office/powerpoint/2010/main" val="3496650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ppt_y</p:attrName>
                                        </p:attrNameLst>
                                      </p:cBhvr>
                                      <p:tavLst>
                                        <p:tav tm="0">
                                          <p:val>
                                            <p:strVal val="#ppt_y+#ppt_h*1.125000"/>
                                          </p:val>
                                        </p:tav>
                                        <p:tav tm="100000">
                                          <p:val>
                                            <p:strVal val="#ppt_y"/>
                                          </p:val>
                                        </p:tav>
                                      </p:tavLst>
                                    </p:anim>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t>Explain early efforts to end segregation</a:t>
            </a:r>
          </a:p>
          <a:p>
            <a:pPr lvl="0"/>
            <a:r>
              <a:rPr lang="en-US" dirty="0"/>
              <a:t>Explain how legalized segregation deprived African Americans of their rights as citizens</a:t>
            </a:r>
          </a:p>
          <a:p>
            <a:pPr lvl="0"/>
            <a:r>
              <a:rPr lang="en-US" dirty="0"/>
              <a:t>Describe the expansion of the civil rights movement </a:t>
            </a:r>
          </a:p>
          <a:p>
            <a:pPr lvl="0"/>
            <a:r>
              <a:rPr lang="en-US" dirty="0"/>
              <a:t>Compare segregation in the north with segregation on the south</a:t>
            </a:r>
          </a:p>
          <a:p>
            <a:pPr lvl="0"/>
            <a:r>
              <a:rPr lang="en-US" dirty="0"/>
              <a:t>Summarize the accomplishments of the Civil Rights </a:t>
            </a:r>
            <a:r>
              <a:rPr lang="en-US" dirty="0" smtClean="0"/>
              <a:t>Movement</a:t>
            </a:r>
            <a:endParaRPr lang="en-US" dirty="0"/>
          </a:p>
        </p:txBody>
      </p:sp>
      <p:sp>
        <p:nvSpPr>
          <p:cNvPr id="3" name="Title 2"/>
          <p:cNvSpPr>
            <a:spLocks noGrp="1"/>
          </p:cNvSpPr>
          <p:nvPr>
            <p:ph type="title"/>
          </p:nvPr>
        </p:nvSpPr>
        <p:spPr/>
        <p:txBody>
          <a:bodyPr/>
          <a:lstStyle/>
          <a:p>
            <a:r>
              <a:rPr lang="en-US" dirty="0" smtClean="0"/>
              <a:t>Learning Goals </a:t>
            </a:r>
            <a:endParaRPr lang="en-US" dirty="0"/>
          </a:p>
        </p:txBody>
      </p:sp>
    </p:spTree>
    <p:extLst>
      <p:ext uri="{BB962C8B-B14F-4D97-AF65-F5344CB8AC3E}">
        <p14:creationId xmlns:p14="http://schemas.microsoft.com/office/powerpoint/2010/main" val="1037046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smtClean="0"/>
              <a:t>JFK had sent a civil rights bill to Congress</a:t>
            </a:r>
          </a:p>
          <a:p>
            <a:r>
              <a:rPr lang="en-US" sz="3200" dirty="0" smtClean="0"/>
              <a:t>A. Philip Randolph and Bayard Rustin organized march</a:t>
            </a:r>
          </a:p>
          <a:p>
            <a:r>
              <a:rPr lang="en-US" sz="3200" dirty="0" smtClean="0"/>
              <a:t>250,000 at Washington Monument</a:t>
            </a:r>
          </a:p>
          <a:p>
            <a:r>
              <a:rPr lang="en-US" sz="3200" dirty="0" smtClean="0"/>
              <a:t>MLK “I Have Dream Speech” </a:t>
            </a:r>
            <a:endParaRPr lang="en-US" sz="3200" dirty="0"/>
          </a:p>
        </p:txBody>
      </p:sp>
      <p:sp>
        <p:nvSpPr>
          <p:cNvPr id="3" name="Title 2"/>
          <p:cNvSpPr>
            <a:spLocks noGrp="1"/>
          </p:cNvSpPr>
          <p:nvPr>
            <p:ph type="title"/>
          </p:nvPr>
        </p:nvSpPr>
        <p:spPr/>
        <p:txBody>
          <a:bodyPr/>
          <a:lstStyle/>
          <a:p>
            <a:r>
              <a:rPr lang="en-US" dirty="0" smtClean="0"/>
              <a:t>March on Washington</a:t>
            </a:r>
            <a:endParaRPr lang="en-US" dirty="0"/>
          </a:p>
        </p:txBody>
      </p:sp>
    </p:spTree>
    <p:extLst>
      <p:ext uri="{BB962C8B-B14F-4D97-AF65-F5344CB8AC3E}">
        <p14:creationId xmlns:p14="http://schemas.microsoft.com/office/powerpoint/2010/main" val="140993182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89" y="163756"/>
            <a:ext cx="7756263" cy="1054250"/>
          </a:xfrm>
        </p:spPr>
        <p:txBody>
          <a:bodyPr/>
          <a:lstStyle/>
          <a:p>
            <a:r>
              <a:rPr lang="en-US" dirty="0" smtClean="0"/>
              <a:t>March on Washington</a:t>
            </a:r>
            <a:endParaRPr lang="en-US" dirty="0"/>
          </a:p>
        </p:txBody>
      </p:sp>
      <p:pic>
        <p:nvPicPr>
          <p:cNvPr id="4" name="Picture 3"/>
          <p:cNvPicPr>
            <a:picLocks noChangeAspect="1"/>
          </p:cNvPicPr>
          <p:nvPr/>
        </p:nvPicPr>
        <p:blipFill>
          <a:blip r:embed="rId2"/>
          <a:stretch>
            <a:fillRect/>
          </a:stretch>
        </p:blipFill>
        <p:spPr>
          <a:xfrm>
            <a:off x="533400" y="1384300"/>
            <a:ext cx="3810000" cy="4406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1602964" y="1384300"/>
            <a:ext cx="7541036" cy="4247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10240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smtClean="0"/>
              <a:t>Signed in July 1964 by Lyndon B. Johnson</a:t>
            </a:r>
          </a:p>
          <a:p>
            <a:r>
              <a:rPr lang="en-US" sz="2800" dirty="0" smtClean="0"/>
              <a:t>Prohibited discrimination based on race, religion, national origin, and gender</a:t>
            </a:r>
          </a:p>
          <a:p>
            <a:r>
              <a:rPr lang="en-US" sz="2800" dirty="0" smtClean="0"/>
              <a:t>Gave all citizens the right to enter libraries, parks, restaurants, and other public places</a:t>
            </a:r>
          </a:p>
          <a:p>
            <a:r>
              <a:rPr lang="en-US" sz="2800" dirty="0" smtClean="0"/>
              <a:t>Equal Employment Opportunity Commission- to ensure fair treatment in hiring</a:t>
            </a:r>
            <a:endParaRPr lang="en-US" sz="2800" dirty="0"/>
          </a:p>
        </p:txBody>
      </p:sp>
      <p:sp>
        <p:nvSpPr>
          <p:cNvPr id="3" name="Title 2"/>
          <p:cNvSpPr>
            <a:spLocks noGrp="1"/>
          </p:cNvSpPr>
          <p:nvPr>
            <p:ph type="title"/>
          </p:nvPr>
        </p:nvSpPr>
        <p:spPr/>
        <p:txBody>
          <a:bodyPr/>
          <a:lstStyle/>
          <a:p>
            <a:r>
              <a:rPr lang="en-US" dirty="0" smtClean="0"/>
              <a:t>Civil Rights Act of 1964</a:t>
            </a:r>
            <a:endParaRPr lang="en-US" dirty="0"/>
          </a:p>
        </p:txBody>
      </p:sp>
    </p:spTree>
    <p:extLst>
      <p:ext uri="{BB962C8B-B14F-4D97-AF65-F5344CB8AC3E}">
        <p14:creationId xmlns:p14="http://schemas.microsoft.com/office/powerpoint/2010/main" val="8246358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Civil Rights Act</a:t>
            </a:r>
            <a:endParaRPr lang="en-US" dirty="0"/>
          </a:p>
        </p:txBody>
      </p:sp>
      <p:pic>
        <p:nvPicPr>
          <p:cNvPr id="4" name="Picture 3"/>
          <p:cNvPicPr>
            <a:picLocks noChangeAspect="1"/>
          </p:cNvPicPr>
          <p:nvPr/>
        </p:nvPicPr>
        <p:blipFill>
          <a:blip r:embed="rId3"/>
          <a:stretch>
            <a:fillRect/>
          </a:stretch>
        </p:blipFill>
        <p:spPr>
          <a:xfrm>
            <a:off x="977900" y="1624406"/>
            <a:ext cx="7170821" cy="5092700"/>
          </a:xfrm>
          <a:prstGeom prst="rect">
            <a:avLst/>
          </a:prstGeom>
        </p:spPr>
      </p:pic>
    </p:spTree>
    <p:extLst>
      <p:ext uri="{BB962C8B-B14F-4D97-AF65-F5344CB8AC3E}">
        <p14:creationId xmlns:p14="http://schemas.microsoft.com/office/powerpoint/2010/main" val="280014879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3200" dirty="0" smtClean="0"/>
              <a:t>CORE and SNCC workers went to Mississippi to register black voters</a:t>
            </a:r>
          </a:p>
          <a:p>
            <a:r>
              <a:rPr lang="en-US" sz="3200" dirty="0" smtClean="0"/>
              <a:t>Mostly white college students from the North</a:t>
            </a:r>
            <a:endParaRPr lang="en-US" sz="3200" dirty="0"/>
          </a:p>
          <a:p>
            <a:r>
              <a:rPr lang="en-US" sz="3200" dirty="0" smtClean="0"/>
              <a:t>In </a:t>
            </a:r>
            <a:r>
              <a:rPr lang="en-US" sz="3200" dirty="0" err="1" smtClean="0"/>
              <a:t>Philadephia</a:t>
            </a:r>
            <a:r>
              <a:rPr lang="en-US" sz="3200" dirty="0" smtClean="0"/>
              <a:t>, MS, 3 workers were killed by KKK members</a:t>
            </a:r>
          </a:p>
          <a:p>
            <a:r>
              <a:rPr lang="en-US" sz="3200" dirty="0" smtClean="0"/>
              <a:t>Many other workers were beaten or jailed</a:t>
            </a:r>
          </a:p>
        </p:txBody>
      </p:sp>
      <p:sp>
        <p:nvSpPr>
          <p:cNvPr id="3" name="Title 2"/>
          <p:cNvSpPr>
            <a:spLocks noGrp="1"/>
          </p:cNvSpPr>
          <p:nvPr>
            <p:ph type="title"/>
          </p:nvPr>
        </p:nvSpPr>
        <p:spPr/>
        <p:txBody>
          <a:bodyPr/>
          <a:lstStyle/>
          <a:p>
            <a:r>
              <a:rPr lang="en-US" dirty="0" smtClean="0"/>
              <a:t>Freedom Summer</a:t>
            </a:r>
            <a:endParaRPr lang="en-US" dirty="0"/>
          </a:p>
        </p:txBody>
      </p:sp>
    </p:spTree>
    <p:extLst>
      <p:ext uri="{BB962C8B-B14F-4D97-AF65-F5344CB8AC3E}">
        <p14:creationId xmlns:p14="http://schemas.microsoft.com/office/powerpoint/2010/main" val="31721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89" y="239956"/>
            <a:ext cx="7756263" cy="1054250"/>
          </a:xfrm>
        </p:spPr>
        <p:txBody>
          <a:bodyPr/>
          <a:lstStyle/>
          <a:p>
            <a:r>
              <a:rPr lang="en-US" dirty="0" smtClean="0"/>
              <a:t>Freedom Summer</a:t>
            </a:r>
            <a:endParaRPr lang="en-US" dirty="0"/>
          </a:p>
        </p:txBody>
      </p:sp>
      <p:pic>
        <p:nvPicPr>
          <p:cNvPr id="4" name="Picture 3"/>
          <p:cNvPicPr>
            <a:picLocks noChangeAspect="1"/>
          </p:cNvPicPr>
          <p:nvPr/>
        </p:nvPicPr>
        <p:blipFill>
          <a:blip r:embed="rId2"/>
          <a:stretch>
            <a:fillRect/>
          </a:stretch>
        </p:blipFill>
        <p:spPr>
          <a:xfrm>
            <a:off x="0" y="1536700"/>
            <a:ext cx="9144000" cy="51504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4267200" y="47694"/>
            <a:ext cx="4177552" cy="6530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65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MLK led marchers to Montgomery</a:t>
            </a:r>
          </a:p>
          <a:p>
            <a:r>
              <a:rPr lang="en-US" dirty="0" smtClean="0"/>
              <a:t>Beaten and gassed by police</a:t>
            </a:r>
          </a:p>
          <a:p>
            <a:endParaRPr lang="en-US" dirty="0"/>
          </a:p>
          <a:p>
            <a:r>
              <a:rPr lang="en-US" dirty="0" smtClean="0"/>
              <a:t>Voting Rights Act of 1965- eliminated literacy tests, allowed federal workers to register voters</a:t>
            </a:r>
          </a:p>
          <a:p>
            <a:r>
              <a:rPr lang="en-US" dirty="0" smtClean="0"/>
              <a:t>African-American voters in the South tripled</a:t>
            </a:r>
          </a:p>
          <a:p>
            <a:endParaRPr lang="en-US" dirty="0"/>
          </a:p>
          <a:p>
            <a:r>
              <a:rPr lang="en-US" dirty="0" smtClean="0"/>
              <a:t>24</a:t>
            </a:r>
            <a:r>
              <a:rPr lang="en-US" baseline="30000" dirty="0" smtClean="0"/>
              <a:t>th</a:t>
            </a:r>
            <a:r>
              <a:rPr lang="en-US" dirty="0" smtClean="0"/>
              <a:t> Amendment- 1964- banned poll tax</a:t>
            </a:r>
          </a:p>
          <a:p>
            <a:endParaRPr lang="en-US" dirty="0"/>
          </a:p>
        </p:txBody>
      </p:sp>
      <p:sp>
        <p:nvSpPr>
          <p:cNvPr id="3" name="Title 2"/>
          <p:cNvSpPr>
            <a:spLocks noGrp="1"/>
          </p:cNvSpPr>
          <p:nvPr>
            <p:ph type="title"/>
          </p:nvPr>
        </p:nvSpPr>
        <p:spPr/>
        <p:txBody>
          <a:bodyPr/>
          <a:lstStyle/>
          <a:p>
            <a:r>
              <a:rPr lang="en-US" dirty="0" smtClean="0"/>
              <a:t>Voting Rights Act of 1965</a:t>
            </a:r>
            <a:endParaRPr lang="en-US" dirty="0"/>
          </a:p>
        </p:txBody>
      </p:sp>
    </p:spTree>
    <p:extLst>
      <p:ext uri="{BB962C8B-B14F-4D97-AF65-F5344CB8AC3E}">
        <p14:creationId xmlns:p14="http://schemas.microsoft.com/office/powerpoint/2010/main" val="106307601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Selma to Montgomery</a:t>
            </a:r>
            <a:endParaRPr lang="en-US" dirty="0"/>
          </a:p>
        </p:txBody>
      </p:sp>
      <p:pic>
        <p:nvPicPr>
          <p:cNvPr id="4" name="Picture 3"/>
          <p:cNvPicPr>
            <a:picLocks noChangeAspect="1"/>
          </p:cNvPicPr>
          <p:nvPr/>
        </p:nvPicPr>
        <p:blipFill>
          <a:blip r:embed="rId2"/>
          <a:stretch>
            <a:fillRect/>
          </a:stretch>
        </p:blipFill>
        <p:spPr>
          <a:xfrm>
            <a:off x="0" y="1804737"/>
            <a:ext cx="9144000" cy="5053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83329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3200" dirty="0" smtClean="0"/>
              <a:t>Leaders turned attention to the North</a:t>
            </a:r>
          </a:p>
          <a:p>
            <a:r>
              <a:rPr lang="en-US" sz="3200" dirty="0" smtClean="0"/>
              <a:t>De jure segregation- segregation by law</a:t>
            </a:r>
          </a:p>
          <a:p>
            <a:r>
              <a:rPr lang="en-US" sz="3200" dirty="0" smtClean="0"/>
              <a:t>De facto segregation- segregation by practice and custom</a:t>
            </a:r>
          </a:p>
          <a:p>
            <a:r>
              <a:rPr lang="en-US" sz="3200" dirty="0" smtClean="0"/>
              <a:t>Whites had moved out of cities.</a:t>
            </a:r>
          </a:p>
          <a:p>
            <a:pPr lvl="1"/>
            <a:r>
              <a:rPr lang="en-US" sz="2800" dirty="0" smtClean="0"/>
              <a:t>Housing and schools deteriorated</a:t>
            </a:r>
          </a:p>
          <a:p>
            <a:r>
              <a:rPr lang="en-US" sz="3200" dirty="0" smtClean="0"/>
              <a:t>Race riots- Harlem, Watts, LA</a:t>
            </a:r>
          </a:p>
        </p:txBody>
      </p:sp>
      <p:sp>
        <p:nvSpPr>
          <p:cNvPr id="3" name="Title 2"/>
          <p:cNvSpPr>
            <a:spLocks noGrp="1"/>
          </p:cNvSpPr>
          <p:nvPr>
            <p:ph type="title"/>
          </p:nvPr>
        </p:nvSpPr>
        <p:spPr/>
        <p:txBody>
          <a:bodyPr/>
          <a:lstStyle/>
          <a:p>
            <a:r>
              <a:rPr lang="en-US" dirty="0" smtClean="0"/>
              <a:t>Changes in Movement</a:t>
            </a:r>
            <a:endParaRPr lang="en-US" dirty="0"/>
          </a:p>
        </p:txBody>
      </p:sp>
    </p:spTree>
    <p:extLst>
      <p:ext uri="{BB962C8B-B14F-4D97-AF65-F5344CB8AC3E}">
        <p14:creationId xmlns:p14="http://schemas.microsoft.com/office/powerpoint/2010/main" val="21174546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49456"/>
            <a:ext cx="7756263" cy="1054250"/>
          </a:xfrm>
        </p:spPr>
        <p:txBody>
          <a:bodyPr/>
          <a:lstStyle/>
          <a:p>
            <a:r>
              <a:rPr lang="en-US" dirty="0" smtClean="0"/>
              <a:t>Watts Riots</a:t>
            </a:r>
            <a:endParaRPr lang="en-US" dirty="0"/>
          </a:p>
        </p:txBody>
      </p:sp>
      <p:pic>
        <p:nvPicPr>
          <p:cNvPr id="4" name="Picture 3"/>
          <p:cNvPicPr>
            <a:picLocks noChangeAspect="1"/>
          </p:cNvPicPr>
          <p:nvPr/>
        </p:nvPicPr>
        <p:blipFill>
          <a:blip r:embed="rId3"/>
          <a:stretch>
            <a:fillRect/>
          </a:stretch>
        </p:blipFill>
        <p:spPr>
          <a:xfrm>
            <a:off x="0" y="1371600"/>
            <a:ext cx="6438900" cy="429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2715926" y="1244600"/>
            <a:ext cx="6428074" cy="3619500"/>
          </a:xfrm>
          <a:prstGeom prst="rect">
            <a:avLst/>
          </a:prstGeom>
        </p:spPr>
      </p:pic>
      <p:pic>
        <p:nvPicPr>
          <p:cNvPr id="6" name="Picture 5"/>
          <p:cNvPicPr>
            <a:picLocks noChangeAspect="1"/>
          </p:cNvPicPr>
          <p:nvPr/>
        </p:nvPicPr>
        <p:blipFill>
          <a:blip r:embed="rId5"/>
          <a:stretch>
            <a:fillRect/>
          </a:stretch>
        </p:blipFill>
        <p:spPr>
          <a:xfrm>
            <a:off x="101600" y="3708400"/>
            <a:ext cx="4671949" cy="3051567"/>
          </a:xfrm>
          <a:prstGeom prst="rect">
            <a:avLst/>
          </a:prstGeom>
        </p:spPr>
      </p:pic>
    </p:spTree>
    <p:extLst>
      <p:ext uri="{BB962C8B-B14F-4D97-AF65-F5344CB8AC3E}">
        <p14:creationId xmlns:p14="http://schemas.microsoft.com/office/powerpoint/2010/main" val="29714224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sz="3600" dirty="0" err="1" smtClean="0">
                <a:solidFill>
                  <a:srgbClr val="FF0000"/>
                </a:solidFill>
              </a:rPr>
              <a:t>Plessy</a:t>
            </a:r>
            <a:r>
              <a:rPr lang="en-US" sz="3600" dirty="0" smtClean="0">
                <a:solidFill>
                  <a:srgbClr val="FF0000"/>
                </a:solidFill>
              </a:rPr>
              <a:t> v. Ferguson- 1896- Supreme Court ruled that “separate but equal” was constitutional</a:t>
            </a:r>
          </a:p>
          <a:p>
            <a:r>
              <a:rPr lang="en-US" sz="3600" dirty="0" smtClean="0"/>
              <a:t>Southern states passed Jim Crow laws</a:t>
            </a:r>
          </a:p>
          <a:p>
            <a:r>
              <a:rPr lang="en-US" sz="3600" dirty="0" smtClean="0"/>
              <a:t>African Americans  began demanding more rights after WWII.</a:t>
            </a:r>
          </a:p>
          <a:p>
            <a:endParaRPr lang="en-US" dirty="0"/>
          </a:p>
        </p:txBody>
      </p:sp>
      <p:sp>
        <p:nvSpPr>
          <p:cNvPr id="2" name="Title 1"/>
          <p:cNvSpPr>
            <a:spLocks noGrp="1"/>
          </p:cNvSpPr>
          <p:nvPr>
            <p:ph type="title"/>
          </p:nvPr>
        </p:nvSpPr>
        <p:spPr/>
        <p:txBody>
          <a:bodyPr/>
          <a:lstStyle/>
          <a:p>
            <a:r>
              <a:rPr lang="en-US" dirty="0" smtClean="0"/>
              <a:t>Segregation</a:t>
            </a:r>
            <a:endParaRPr lang="en-US" dirty="0"/>
          </a:p>
        </p:txBody>
      </p:sp>
    </p:spTree>
    <p:extLst>
      <p:ext uri="{BB962C8B-B14F-4D97-AF65-F5344CB8AC3E}">
        <p14:creationId xmlns:p14="http://schemas.microsoft.com/office/powerpoint/2010/main" val="31753010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0647" y="1662953"/>
            <a:ext cx="7745505" cy="3877815"/>
          </a:xfrm>
        </p:spPr>
        <p:txBody>
          <a:bodyPr>
            <a:noAutofit/>
          </a:bodyPr>
          <a:lstStyle/>
          <a:p>
            <a:r>
              <a:rPr lang="en-US" sz="2800" dirty="0" smtClean="0"/>
              <a:t>Called for African-Americans to arm and defend themselves</a:t>
            </a:r>
          </a:p>
          <a:p>
            <a:r>
              <a:rPr lang="en-US" sz="2800" dirty="0" smtClean="0"/>
              <a:t>Nation of Islam- Black Muslims- followers of Elijah Muhammad</a:t>
            </a:r>
          </a:p>
          <a:p>
            <a:r>
              <a:rPr lang="en-US" sz="2800" dirty="0" smtClean="0"/>
              <a:t>Preached that whites were the cause of black condition and that blacks should separate themselves</a:t>
            </a:r>
          </a:p>
          <a:p>
            <a:r>
              <a:rPr lang="en-US" sz="2800" dirty="0" smtClean="0"/>
              <a:t>Became more peaceful after pilgrimage to Mecca</a:t>
            </a:r>
          </a:p>
          <a:p>
            <a:r>
              <a:rPr lang="en-US" sz="2800" dirty="0" smtClean="0"/>
              <a:t>“Ballot or Bullet”</a:t>
            </a:r>
            <a:endParaRPr lang="en-US" sz="2800" dirty="0"/>
          </a:p>
        </p:txBody>
      </p:sp>
      <p:sp>
        <p:nvSpPr>
          <p:cNvPr id="3" name="Title 2"/>
          <p:cNvSpPr>
            <a:spLocks noGrp="1"/>
          </p:cNvSpPr>
          <p:nvPr>
            <p:ph type="title"/>
          </p:nvPr>
        </p:nvSpPr>
        <p:spPr/>
        <p:txBody>
          <a:bodyPr/>
          <a:lstStyle/>
          <a:p>
            <a:r>
              <a:rPr lang="en-US" dirty="0" smtClean="0"/>
              <a:t>Malcolm X</a:t>
            </a:r>
            <a:endParaRPr lang="en-US" dirty="0"/>
          </a:p>
        </p:txBody>
      </p:sp>
    </p:spTree>
    <p:extLst>
      <p:ext uri="{BB962C8B-B14F-4D97-AF65-F5344CB8AC3E}">
        <p14:creationId xmlns:p14="http://schemas.microsoft.com/office/powerpoint/2010/main" val="62697270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Malcolm X</a:t>
            </a:r>
            <a:endParaRPr lang="en-US" dirty="0"/>
          </a:p>
        </p:txBody>
      </p:sp>
      <p:pic>
        <p:nvPicPr>
          <p:cNvPr id="4" name="Picture 3"/>
          <p:cNvPicPr>
            <a:picLocks noChangeAspect="1"/>
          </p:cNvPicPr>
          <p:nvPr/>
        </p:nvPicPr>
        <p:blipFill rotWithShape="1">
          <a:blip r:embed="rId3"/>
          <a:srcRect l="16945" r="17223"/>
          <a:stretch/>
        </p:blipFill>
        <p:spPr>
          <a:xfrm>
            <a:off x="0" y="1624406"/>
            <a:ext cx="6019800"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210300" y="2205335"/>
            <a:ext cx="2933700" cy="2308324"/>
          </a:xfrm>
          <a:prstGeom prst="rect">
            <a:avLst/>
          </a:prstGeom>
        </p:spPr>
        <p:txBody>
          <a:bodyPr wrap="square">
            <a:spAutoFit/>
          </a:bodyPr>
          <a:lstStyle/>
          <a:p>
            <a:r>
              <a:rPr lang="en-US" sz="2400" dirty="0" smtClean="0">
                <a:latin typeface="Arial"/>
                <a:cs typeface="Arial"/>
              </a:rPr>
              <a:t>“Education </a:t>
            </a:r>
            <a:r>
              <a:rPr lang="en-US" sz="2400" dirty="0">
                <a:latin typeface="Arial"/>
                <a:cs typeface="Arial"/>
              </a:rPr>
              <a:t>is the passport to the future, for tomorrow belongs to those who prepare for it </a:t>
            </a:r>
            <a:r>
              <a:rPr lang="en-US" sz="2400" dirty="0" smtClean="0">
                <a:latin typeface="Arial"/>
                <a:cs typeface="Arial"/>
              </a:rPr>
              <a:t>today.”</a:t>
            </a:r>
            <a:endParaRPr lang="en-US" sz="2400" dirty="0">
              <a:latin typeface="Arial"/>
              <a:cs typeface="Arial"/>
            </a:endParaRPr>
          </a:p>
        </p:txBody>
      </p:sp>
    </p:spTree>
    <p:extLst>
      <p:ext uri="{BB962C8B-B14F-4D97-AF65-F5344CB8AC3E}">
        <p14:creationId xmlns:p14="http://schemas.microsoft.com/office/powerpoint/2010/main" val="222852627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err="1" smtClean="0"/>
              <a:t>Stokely</a:t>
            </a:r>
            <a:r>
              <a:rPr lang="en-US" sz="2800" dirty="0" smtClean="0"/>
              <a:t> Carmichael- SNCC leader who encouraged African-American pride and wanted to stop recruiting whites to SNCC</a:t>
            </a:r>
          </a:p>
          <a:p>
            <a:endParaRPr lang="en-US" sz="2800" dirty="0"/>
          </a:p>
          <a:p>
            <a:r>
              <a:rPr lang="en-US" sz="2800" dirty="0" smtClean="0"/>
              <a:t>Black Panthers- militant political organization to fight police brutality</a:t>
            </a:r>
          </a:p>
          <a:p>
            <a:pPr lvl="1"/>
            <a:r>
              <a:rPr lang="en-US" sz="2400" dirty="0" smtClean="0"/>
              <a:t>Founded by Huey Newton and Bobby Seale</a:t>
            </a:r>
          </a:p>
          <a:p>
            <a:pPr lvl="1"/>
            <a:r>
              <a:rPr lang="en-US" sz="2400" dirty="0" smtClean="0"/>
              <a:t>Provided services in ghettoes</a:t>
            </a:r>
          </a:p>
        </p:txBody>
      </p:sp>
      <p:sp>
        <p:nvSpPr>
          <p:cNvPr id="3" name="Title 2"/>
          <p:cNvSpPr>
            <a:spLocks noGrp="1"/>
          </p:cNvSpPr>
          <p:nvPr>
            <p:ph type="title"/>
          </p:nvPr>
        </p:nvSpPr>
        <p:spPr/>
        <p:txBody>
          <a:bodyPr/>
          <a:lstStyle/>
          <a:p>
            <a:r>
              <a:rPr lang="en-US" dirty="0" smtClean="0"/>
              <a:t>Black Power</a:t>
            </a:r>
            <a:endParaRPr lang="en-US" dirty="0"/>
          </a:p>
        </p:txBody>
      </p:sp>
    </p:spTree>
    <p:extLst>
      <p:ext uri="{BB962C8B-B14F-4D97-AF65-F5344CB8AC3E}">
        <p14:creationId xmlns:p14="http://schemas.microsoft.com/office/powerpoint/2010/main" val="412330795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Black Power</a:t>
            </a:r>
            <a:endParaRPr lang="en-US" dirty="0"/>
          </a:p>
        </p:txBody>
      </p:sp>
      <p:pic>
        <p:nvPicPr>
          <p:cNvPr id="4" name="Picture 3"/>
          <p:cNvPicPr>
            <a:picLocks noChangeAspect="1"/>
          </p:cNvPicPr>
          <p:nvPr/>
        </p:nvPicPr>
        <p:blipFill>
          <a:blip r:embed="rId2"/>
          <a:stretch>
            <a:fillRect/>
          </a:stretch>
        </p:blipFill>
        <p:spPr>
          <a:xfrm>
            <a:off x="203200" y="1409700"/>
            <a:ext cx="48768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2362200" y="2133600"/>
            <a:ext cx="6667500" cy="47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2418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smtClean="0"/>
              <a:t>April 1968</a:t>
            </a:r>
          </a:p>
          <a:p>
            <a:r>
              <a:rPr lang="en-US" sz="2800" dirty="0" smtClean="0"/>
              <a:t>Had been in Memphis to support striking sanitation workers</a:t>
            </a:r>
          </a:p>
          <a:p>
            <a:r>
              <a:rPr lang="en-US" sz="2800" dirty="0" smtClean="0"/>
              <a:t>Shot while standing on balcony at Lorraine Motel</a:t>
            </a:r>
          </a:p>
          <a:p>
            <a:r>
              <a:rPr lang="en-US" sz="2800" dirty="0" smtClean="0"/>
              <a:t>Led to the worst rioting in US history</a:t>
            </a:r>
          </a:p>
          <a:p>
            <a:r>
              <a:rPr lang="en-US" sz="2800" dirty="0" smtClean="0"/>
              <a:t>June 1968- Robert F. Kennedy- Democratic candidate for President was killed</a:t>
            </a:r>
          </a:p>
        </p:txBody>
      </p:sp>
      <p:sp>
        <p:nvSpPr>
          <p:cNvPr id="3" name="Title 2"/>
          <p:cNvSpPr>
            <a:spLocks noGrp="1"/>
          </p:cNvSpPr>
          <p:nvPr>
            <p:ph type="title"/>
          </p:nvPr>
        </p:nvSpPr>
        <p:spPr/>
        <p:txBody>
          <a:bodyPr/>
          <a:lstStyle/>
          <a:p>
            <a:r>
              <a:rPr lang="en-US" dirty="0" smtClean="0"/>
              <a:t>Death of MLK</a:t>
            </a:r>
            <a:endParaRPr lang="en-US" dirty="0"/>
          </a:p>
        </p:txBody>
      </p:sp>
    </p:spTree>
    <p:extLst>
      <p:ext uri="{BB962C8B-B14F-4D97-AF65-F5344CB8AC3E}">
        <p14:creationId xmlns:p14="http://schemas.microsoft.com/office/powerpoint/2010/main" val="201044357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43031"/>
            <a:ext cx="7756263" cy="1054250"/>
          </a:xfrm>
        </p:spPr>
        <p:txBody>
          <a:bodyPr/>
          <a:lstStyle/>
          <a:p>
            <a:r>
              <a:rPr lang="en-US" dirty="0" smtClean="0"/>
              <a:t>MLK Assassination</a:t>
            </a:r>
            <a:endParaRPr lang="en-US" dirty="0"/>
          </a:p>
        </p:txBody>
      </p:sp>
      <p:pic>
        <p:nvPicPr>
          <p:cNvPr id="5" name="Picture 4"/>
          <p:cNvPicPr>
            <a:picLocks noChangeAspect="1"/>
          </p:cNvPicPr>
          <p:nvPr/>
        </p:nvPicPr>
        <p:blipFill>
          <a:blip r:embed="rId2"/>
          <a:stretch>
            <a:fillRect/>
          </a:stretch>
        </p:blipFill>
        <p:spPr>
          <a:xfrm>
            <a:off x="279400" y="1097281"/>
            <a:ext cx="6350000" cy="3568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stretch>
            <a:fillRect/>
          </a:stretch>
        </p:blipFill>
        <p:spPr>
          <a:xfrm>
            <a:off x="3190128" y="2389414"/>
            <a:ext cx="5254625" cy="3603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47451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smtClean="0"/>
              <a:t>Appointed to study causes of urban violence</a:t>
            </a:r>
          </a:p>
          <a:p>
            <a:r>
              <a:rPr lang="en-US" sz="3200" dirty="0" smtClean="0"/>
              <a:t>White racism</a:t>
            </a:r>
          </a:p>
          <a:p>
            <a:r>
              <a:rPr lang="en-US" sz="3200" dirty="0" smtClean="0"/>
              <a:t>Stated that country is moving toward two societies: black and white</a:t>
            </a:r>
          </a:p>
          <a:p>
            <a:r>
              <a:rPr lang="en-US" sz="3200" dirty="0"/>
              <a:t> </a:t>
            </a:r>
            <a:r>
              <a:rPr lang="en-US" sz="3200" dirty="0" smtClean="0"/>
              <a:t>Called for creating jobs, ending de facto segregation</a:t>
            </a:r>
            <a:endParaRPr lang="en-US" sz="3200" dirty="0"/>
          </a:p>
        </p:txBody>
      </p:sp>
      <p:sp>
        <p:nvSpPr>
          <p:cNvPr id="3" name="Title 2"/>
          <p:cNvSpPr>
            <a:spLocks noGrp="1"/>
          </p:cNvSpPr>
          <p:nvPr>
            <p:ph type="title"/>
          </p:nvPr>
        </p:nvSpPr>
        <p:spPr/>
        <p:txBody>
          <a:bodyPr/>
          <a:lstStyle/>
          <a:p>
            <a:r>
              <a:rPr lang="en-US" dirty="0" err="1" smtClean="0"/>
              <a:t>Kerner</a:t>
            </a:r>
            <a:r>
              <a:rPr lang="en-US" dirty="0" smtClean="0"/>
              <a:t> Commission </a:t>
            </a:r>
            <a:endParaRPr lang="en-US" dirty="0"/>
          </a:p>
        </p:txBody>
      </p:sp>
    </p:spTree>
    <p:extLst>
      <p:ext uri="{BB962C8B-B14F-4D97-AF65-F5344CB8AC3E}">
        <p14:creationId xmlns:p14="http://schemas.microsoft.com/office/powerpoint/2010/main" val="270853051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600" dirty="0" smtClean="0"/>
              <a:t>Prohibited discrimination in housing</a:t>
            </a:r>
          </a:p>
          <a:p>
            <a:r>
              <a:rPr lang="en-US" sz="3600" dirty="0" smtClean="0"/>
              <a:t>Strengthened anti-lynching laws</a:t>
            </a:r>
          </a:p>
          <a:p>
            <a:r>
              <a:rPr lang="en-US" sz="3600" dirty="0" smtClean="0"/>
              <a:t>Made it a crime to harm civil rights workers</a:t>
            </a:r>
          </a:p>
          <a:p>
            <a:endParaRPr lang="en-US" dirty="0"/>
          </a:p>
          <a:p>
            <a:endParaRPr lang="en-US" dirty="0"/>
          </a:p>
        </p:txBody>
      </p:sp>
      <p:sp>
        <p:nvSpPr>
          <p:cNvPr id="3" name="Title 2"/>
          <p:cNvSpPr>
            <a:spLocks noGrp="1"/>
          </p:cNvSpPr>
          <p:nvPr>
            <p:ph type="title"/>
          </p:nvPr>
        </p:nvSpPr>
        <p:spPr/>
        <p:txBody>
          <a:bodyPr/>
          <a:lstStyle/>
          <a:p>
            <a:r>
              <a:rPr lang="en-US" dirty="0" smtClean="0"/>
              <a:t>Civil Rights Act of 1968</a:t>
            </a:r>
            <a:endParaRPr lang="en-US" dirty="0"/>
          </a:p>
        </p:txBody>
      </p:sp>
    </p:spTree>
    <p:extLst>
      <p:ext uri="{BB962C8B-B14F-4D97-AF65-F5344CB8AC3E}">
        <p14:creationId xmlns:p14="http://schemas.microsoft.com/office/powerpoint/2010/main" val="14472595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smtClean="0"/>
              <a:t>Making a special effort to hire or enroll minorities</a:t>
            </a:r>
          </a:p>
          <a:p>
            <a:pPr lvl="1"/>
            <a:r>
              <a:rPr lang="en-US" sz="2800" dirty="0" smtClean="0"/>
              <a:t>Some colleges and universities</a:t>
            </a:r>
          </a:p>
          <a:p>
            <a:pPr lvl="1"/>
            <a:r>
              <a:rPr lang="en-US" sz="2800" dirty="0" smtClean="0"/>
              <a:t>Critics call it “reverse discrimination”</a:t>
            </a:r>
            <a:endParaRPr lang="en-US" sz="2800" dirty="0"/>
          </a:p>
        </p:txBody>
      </p:sp>
      <p:sp>
        <p:nvSpPr>
          <p:cNvPr id="3" name="Title 2"/>
          <p:cNvSpPr>
            <a:spLocks noGrp="1"/>
          </p:cNvSpPr>
          <p:nvPr>
            <p:ph type="title"/>
          </p:nvPr>
        </p:nvSpPr>
        <p:spPr/>
        <p:txBody>
          <a:bodyPr/>
          <a:lstStyle/>
          <a:p>
            <a:r>
              <a:rPr lang="en-US" dirty="0" smtClean="0"/>
              <a:t>Affirmative Action</a:t>
            </a:r>
            <a:endParaRPr lang="en-US" dirty="0"/>
          </a:p>
        </p:txBody>
      </p:sp>
    </p:spTree>
    <p:extLst>
      <p:ext uri="{BB962C8B-B14F-4D97-AF65-F5344CB8AC3E}">
        <p14:creationId xmlns:p14="http://schemas.microsoft.com/office/powerpoint/2010/main" val="115916795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600" dirty="0" smtClean="0"/>
              <a:t>Greater pride</a:t>
            </a:r>
          </a:p>
          <a:p>
            <a:r>
              <a:rPr lang="en-US" sz="3600" dirty="0" smtClean="0"/>
              <a:t>More elected officials</a:t>
            </a:r>
          </a:p>
          <a:p>
            <a:r>
              <a:rPr lang="en-US" sz="3600" dirty="0" smtClean="0"/>
              <a:t>People adopted African-American styles</a:t>
            </a:r>
          </a:p>
          <a:p>
            <a:r>
              <a:rPr lang="en-US" sz="3600" dirty="0" smtClean="0"/>
              <a:t>More frequently on TV and in movies</a:t>
            </a:r>
          </a:p>
          <a:p>
            <a:endParaRPr lang="en-US" dirty="0" smtClean="0"/>
          </a:p>
          <a:p>
            <a:endParaRPr lang="en-US" dirty="0"/>
          </a:p>
        </p:txBody>
      </p:sp>
      <p:sp>
        <p:nvSpPr>
          <p:cNvPr id="3" name="Title 2"/>
          <p:cNvSpPr>
            <a:spLocks noGrp="1"/>
          </p:cNvSpPr>
          <p:nvPr>
            <p:ph type="title"/>
          </p:nvPr>
        </p:nvSpPr>
        <p:spPr/>
        <p:txBody>
          <a:bodyPr/>
          <a:lstStyle/>
          <a:p>
            <a:r>
              <a:rPr lang="en-US" dirty="0" smtClean="0"/>
              <a:t>Results of Civil Rights Movement</a:t>
            </a:r>
            <a:endParaRPr lang="en-US" dirty="0"/>
          </a:p>
        </p:txBody>
      </p:sp>
    </p:spTree>
    <p:extLst>
      <p:ext uri="{BB962C8B-B14F-4D97-AF65-F5344CB8AC3E}">
        <p14:creationId xmlns:p14="http://schemas.microsoft.com/office/powerpoint/2010/main" val="20364429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3600" dirty="0" smtClean="0"/>
              <a:t>Linda Brown was denied admission to an all-white school.</a:t>
            </a:r>
          </a:p>
          <a:p>
            <a:r>
              <a:rPr lang="en-US" sz="3600" dirty="0" smtClean="0">
                <a:solidFill>
                  <a:srgbClr val="FF0000"/>
                </a:solidFill>
              </a:rPr>
              <a:t>Supreme Court ruled that “separate but equal” violated the 14</a:t>
            </a:r>
            <a:r>
              <a:rPr lang="en-US" sz="3600" baseline="30000" dirty="0" smtClean="0">
                <a:solidFill>
                  <a:srgbClr val="FF0000"/>
                </a:solidFill>
              </a:rPr>
              <a:t>th</a:t>
            </a:r>
            <a:r>
              <a:rPr lang="en-US" sz="3600" dirty="0" smtClean="0">
                <a:solidFill>
                  <a:srgbClr val="FF0000"/>
                </a:solidFill>
              </a:rPr>
              <a:t> Amendment</a:t>
            </a:r>
          </a:p>
          <a:p>
            <a:r>
              <a:rPr lang="en-US" sz="3600" dirty="0" smtClean="0"/>
              <a:t>States were forced to integrate schools. </a:t>
            </a:r>
            <a:endParaRPr lang="en-US" sz="3600" dirty="0"/>
          </a:p>
        </p:txBody>
      </p:sp>
      <p:sp>
        <p:nvSpPr>
          <p:cNvPr id="3" name="Title 2"/>
          <p:cNvSpPr>
            <a:spLocks noGrp="1"/>
          </p:cNvSpPr>
          <p:nvPr>
            <p:ph type="title"/>
          </p:nvPr>
        </p:nvSpPr>
        <p:spPr/>
        <p:txBody>
          <a:bodyPr/>
          <a:lstStyle/>
          <a:p>
            <a:r>
              <a:rPr lang="en-US" dirty="0" smtClean="0">
                <a:solidFill>
                  <a:srgbClr val="FF0000"/>
                </a:solidFill>
              </a:rPr>
              <a:t>Brown v. Board of Education</a:t>
            </a:r>
            <a:endParaRPr lang="en-US" dirty="0">
              <a:solidFill>
                <a:srgbClr val="FF0000"/>
              </a:solidFill>
            </a:endParaRPr>
          </a:p>
        </p:txBody>
      </p:sp>
    </p:spTree>
    <p:extLst>
      <p:ext uri="{BB962C8B-B14F-4D97-AF65-F5344CB8AC3E}">
        <p14:creationId xmlns:p14="http://schemas.microsoft.com/office/powerpoint/2010/main" val="36024983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62156"/>
            <a:ext cx="7756263" cy="1054250"/>
          </a:xfrm>
        </p:spPr>
        <p:txBody>
          <a:bodyPr/>
          <a:lstStyle/>
          <a:p>
            <a:r>
              <a:rPr lang="en-US" dirty="0" smtClean="0"/>
              <a:t>Brown v. Board </a:t>
            </a:r>
            <a:endParaRPr lang="en-US" dirty="0"/>
          </a:p>
        </p:txBody>
      </p:sp>
      <p:pic>
        <p:nvPicPr>
          <p:cNvPr id="4" name="Picture 3"/>
          <p:cNvPicPr>
            <a:picLocks noChangeAspect="1"/>
          </p:cNvPicPr>
          <p:nvPr/>
        </p:nvPicPr>
        <p:blipFill>
          <a:blip r:embed="rId2"/>
          <a:stretch>
            <a:fillRect/>
          </a:stretch>
        </p:blipFill>
        <p:spPr>
          <a:xfrm>
            <a:off x="355600" y="1016000"/>
            <a:ext cx="5130800" cy="3975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3289300" y="1600200"/>
            <a:ext cx="5730522" cy="3773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963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sz="3200" dirty="0" smtClean="0"/>
              <a:t>Governor attempted to block admission of black students to Central High School.</a:t>
            </a:r>
          </a:p>
          <a:p>
            <a:r>
              <a:rPr lang="en-US" sz="3200" dirty="0" smtClean="0"/>
              <a:t>“Little Rock Nine” first black students at Central</a:t>
            </a:r>
          </a:p>
          <a:p>
            <a:r>
              <a:rPr lang="en-US" sz="3200" dirty="0" smtClean="0"/>
              <a:t>Eisenhower ordered the National Guard and 1,000 troops to Little Rock</a:t>
            </a:r>
          </a:p>
          <a:p>
            <a:r>
              <a:rPr lang="en-US" sz="3200" dirty="0" smtClean="0">
                <a:solidFill>
                  <a:srgbClr val="FF0000"/>
                </a:solidFill>
              </a:rPr>
              <a:t>Civil Rights Act of 1957- gave federal government jurisdiction over A.A. voting rights</a:t>
            </a:r>
          </a:p>
          <a:p>
            <a:endParaRPr lang="en-US" dirty="0"/>
          </a:p>
        </p:txBody>
      </p:sp>
      <p:sp>
        <p:nvSpPr>
          <p:cNvPr id="3" name="Title 2"/>
          <p:cNvSpPr>
            <a:spLocks noGrp="1"/>
          </p:cNvSpPr>
          <p:nvPr>
            <p:ph type="title"/>
          </p:nvPr>
        </p:nvSpPr>
        <p:spPr/>
        <p:txBody>
          <a:bodyPr/>
          <a:lstStyle/>
          <a:p>
            <a:r>
              <a:rPr lang="en-US" dirty="0" smtClean="0"/>
              <a:t>Little Rock 1957</a:t>
            </a:r>
            <a:endParaRPr lang="en-US" dirty="0"/>
          </a:p>
        </p:txBody>
      </p:sp>
    </p:spTree>
    <p:extLst>
      <p:ext uri="{BB962C8B-B14F-4D97-AF65-F5344CB8AC3E}">
        <p14:creationId xmlns:p14="http://schemas.microsoft.com/office/powerpoint/2010/main" val="6471293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9247" y="62156"/>
            <a:ext cx="7756263" cy="1054250"/>
          </a:xfrm>
        </p:spPr>
        <p:txBody>
          <a:bodyPr/>
          <a:lstStyle/>
          <a:p>
            <a:r>
              <a:rPr lang="en-US" dirty="0" smtClean="0"/>
              <a:t>Little Rock Nine</a:t>
            </a:r>
            <a:endParaRPr lang="en-US" dirty="0"/>
          </a:p>
        </p:txBody>
      </p:sp>
      <p:pic>
        <p:nvPicPr>
          <p:cNvPr id="4" name="Picture 3"/>
          <p:cNvPicPr>
            <a:picLocks noChangeAspect="1"/>
          </p:cNvPicPr>
          <p:nvPr/>
        </p:nvPicPr>
        <p:blipFill>
          <a:blip r:embed="rId2"/>
          <a:stretch>
            <a:fillRect/>
          </a:stretch>
        </p:blipFill>
        <p:spPr>
          <a:xfrm>
            <a:off x="215900" y="977900"/>
            <a:ext cx="6350000" cy="3771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3"/>
          <a:srcRect l="23784" t="12576" r="17423"/>
          <a:stretch/>
        </p:blipFill>
        <p:spPr>
          <a:xfrm>
            <a:off x="3149600" y="1723591"/>
            <a:ext cx="5842000" cy="4892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7383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smtClean="0"/>
              <a:t>Rosa Parks- A.A. seamstress refused to give up her bus seat for a white man</a:t>
            </a:r>
          </a:p>
          <a:p>
            <a:pPr lvl="1"/>
            <a:r>
              <a:rPr lang="en-US" sz="2400" dirty="0" smtClean="0"/>
              <a:t>Arrested</a:t>
            </a:r>
          </a:p>
          <a:p>
            <a:r>
              <a:rPr lang="en-US" sz="2800" dirty="0" smtClean="0"/>
              <a:t>Martin Luther King, </a:t>
            </a:r>
            <a:r>
              <a:rPr lang="en-US" sz="2800" dirty="0" err="1" smtClean="0"/>
              <a:t>Jr</a:t>
            </a:r>
            <a:r>
              <a:rPr lang="en-US" sz="2800" dirty="0" smtClean="0"/>
              <a:t>- led bus boycott for over a year</a:t>
            </a:r>
          </a:p>
          <a:p>
            <a:pPr lvl="1"/>
            <a:r>
              <a:rPr lang="en-US" sz="2400" dirty="0" smtClean="0"/>
              <a:t>Nonviolent protests/civil disobedience</a:t>
            </a:r>
          </a:p>
          <a:p>
            <a:pPr lvl="1"/>
            <a:r>
              <a:rPr lang="en-US" sz="2400" dirty="0" smtClean="0"/>
              <a:t>Based on teachings of Jesus, Thoreau, and Gandhi</a:t>
            </a:r>
          </a:p>
          <a:p>
            <a:r>
              <a:rPr lang="en-US" sz="2800" dirty="0" smtClean="0">
                <a:solidFill>
                  <a:srgbClr val="FF0000"/>
                </a:solidFill>
              </a:rPr>
              <a:t>Supreme Court outlawed bus segregation</a:t>
            </a:r>
          </a:p>
        </p:txBody>
      </p:sp>
      <p:sp>
        <p:nvSpPr>
          <p:cNvPr id="3" name="Title 2"/>
          <p:cNvSpPr>
            <a:spLocks noGrp="1"/>
          </p:cNvSpPr>
          <p:nvPr>
            <p:ph type="title"/>
          </p:nvPr>
        </p:nvSpPr>
        <p:spPr/>
        <p:txBody>
          <a:bodyPr/>
          <a:lstStyle/>
          <a:p>
            <a:r>
              <a:rPr lang="en-US" dirty="0" smtClean="0">
                <a:solidFill>
                  <a:srgbClr val="FF0000"/>
                </a:solidFill>
              </a:rPr>
              <a:t>Montgomery Bus Boycott 1955</a:t>
            </a:r>
            <a:endParaRPr lang="en-US" dirty="0">
              <a:solidFill>
                <a:srgbClr val="FF0000"/>
              </a:solidFill>
            </a:endParaRPr>
          </a:p>
        </p:txBody>
      </p:sp>
    </p:spTree>
    <p:extLst>
      <p:ext uri="{BB962C8B-B14F-4D97-AF65-F5344CB8AC3E}">
        <p14:creationId xmlns:p14="http://schemas.microsoft.com/office/powerpoint/2010/main" val="31700989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Bus Boycott</a:t>
            </a:r>
            <a:endParaRPr lang="en-US" dirty="0"/>
          </a:p>
        </p:txBody>
      </p:sp>
      <p:pic>
        <p:nvPicPr>
          <p:cNvPr id="4" name="Picture 3"/>
          <p:cNvPicPr>
            <a:picLocks noChangeAspect="1"/>
          </p:cNvPicPr>
          <p:nvPr/>
        </p:nvPicPr>
        <p:blipFill>
          <a:blip r:embed="rId2"/>
          <a:stretch>
            <a:fillRect/>
          </a:stretch>
        </p:blipFill>
        <p:spPr>
          <a:xfrm>
            <a:off x="152400" y="1624406"/>
            <a:ext cx="4064000" cy="406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2806700" y="2147316"/>
            <a:ext cx="6210300" cy="4223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7207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Hardcover.thmx</Template>
  <TotalTime>9528</TotalTime>
  <Words>3271</Words>
  <Application>Microsoft Macintosh PowerPoint</Application>
  <PresentationFormat>On-screen Show (4:3)</PresentationFormat>
  <Paragraphs>203</Paragraphs>
  <Slides>39</Slides>
  <Notes>23</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Hardcover</vt:lpstr>
      <vt:lpstr>The Civil Rights Movement</vt:lpstr>
      <vt:lpstr>Learning Goals </vt:lpstr>
      <vt:lpstr>Segregation</vt:lpstr>
      <vt:lpstr>Brown v. Board of Education</vt:lpstr>
      <vt:lpstr>Brown v. Board </vt:lpstr>
      <vt:lpstr>Little Rock 1957</vt:lpstr>
      <vt:lpstr>Little Rock Nine</vt:lpstr>
      <vt:lpstr>Montgomery Bus Boycott 1955</vt:lpstr>
      <vt:lpstr>Bus Boycott</vt:lpstr>
      <vt:lpstr>SCLC</vt:lpstr>
      <vt:lpstr>SCLC and SNCC</vt:lpstr>
      <vt:lpstr>Sit-ins</vt:lpstr>
      <vt:lpstr>Sit-ins</vt:lpstr>
      <vt:lpstr>Freedom Riders 1960</vt:lpstr>
      <vt:lpstr>Freedom Riders</vt:lpstr>
      <vt:lpstr>Ole Miss </vt:lpstr>
      <vt:lpstr>Ole Miss</vt:lpstr>
      <vt:lpstr>Birmingham</vt:lpstr>
      <vt:lpstr>Birmingham</vt:lpstr>
      <vt:lpstr>March on Washington</vt:lpstr>
      <vt:lpstr>March on Washington</vt:lpstr>
      <vt:lpstr>Civil Rights Act of 1964</vt:lpstr>
      <vt:lpstr>Civil Rights Act</vt:lpstr>
      <vt:lpstr>Freedom Summer</vt:lpstr>
      <vt:lpstr>Freedom Summer</vt:lpstr>
      <vt:lpstr>Voting Rights Act of 1965</vt:lpstr>
      <vt:lpstr>Selma to Montgomery</vt:lpstr>
      <vt:lpstr>Changes in Movement</vt:lpstr>
      <vt:lpstr>Watts Riots</vt:lpstr>
      <vt:lpstr>Malcolm X</vt:lpstr>
      <vt:lpstr>Malcolm X</vt:lpstr>
      <vt:lpstr>Black Power</vt:lpstr>
      <vt:lpstr>Black Power</vt:lpstr>
      <vt:lpstr>Death of MLK</vt:lpstr>
      <vt:lpstr>MLK Assassination</vt:lpstr>
      <vt:lpstr>Kerner Commission </vt:lpstr>
      <vt:lpstr>Civil Rights Act of 1968</vt:lpstr>
      <vt:lpstr>Affirmative Action</vt:lpstr>
      <vt:lpstr>Results of Civil Rights Movement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Civil Rights Movement &amp; Cold War</dc:title>
  <dc:creator>Jeremy Boler</dc:creator>
  <cp:lastModifiedBy>Libby Hatchett</cp:lastModifiedBy>
  <cp:revision>73</cp:revision>
  <dcterms:created xsi:type="dcterms:W3CDTF">2016-11-02T17:03:20Z</dcterms:created>
  <dcterms:modified xsi:type="dcterms:W3CDTF">2020-05-01T17:46:02Z</dcterms:modified>
</cp:coreProperties>
</file>