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67" r:id="rId6"/>
    <p:sldId id="277" r:id="rId7"/>
    <p:sldId id="278" r:id="rId8"/>
    <p:sldId id="268" r:id="rId9"/>
    <p:sldId id="261" r:id="rId10"/>
    <p:sldId id="273" r:id="rId11"/>
    <p:sldId id="262" r:id="rId12"/>
    <p:sldId id="263" r:id="rId13"/>
    <p:sldId id="279" r:id="rId14"/>
    <p:sldId id="260" r:id="rId15"/>
    <p:sldId id="276" r:id="rId16"/>
    <p:sldId id="257" r:id="rId17"/>
    <p:sldId id="270" r:id="rId18"/>
    <p:sldId id="264" r:id="rId19"/>
    <p:sldId id="265" r:id="rId20"/>
    <p:sldId id="258" r:id="rId21"/>
    <p:sldId id="269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85" autoAdjust="0"/>
    <p:restoredTop sz="94660"/>
  </p:normalViewPr>
  <p:slideViewPr>
    <p:cSldViewPr>
      <p:cViewPr>
        <p:scale>
          <a:sx n="60" d="100"/>
          <a:sy n="60" d="100"/>
        </p:scale>
        <p:origin x="2136" y="51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97B67-2D13-4328-9D94-CD0C33EBE68C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ACA83-258A-4CC1-B92A-781B9D303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30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ACA83-258A-4CC1-B92A-781B9D3031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65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ACA83-258A-4CC1-B92A-781B9D3031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08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ACA83-258A-4CC1-B92A-781B9D3031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24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CCE-64AB-4591-B820-612535EFF979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B1C8-D4E9-461C-84AE-546D280A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31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CCE-64AB-4591-B820-612535EFF979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B1C8-D4E9-461C-84AE-546D280A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25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CCE-64AB-4591-B820-612535EFF979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B1C8-D4E9-461C-84AE-546D280A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4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CCE-64AB-4591-B820-612535EFF979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B1C8-D4E9-461C-84AE-546D280A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48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CCE-64AB-4591-B820-612535EFF979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B1C8-D4E9-461C-84AE-546D280A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81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CCE-64AB-4591-B820-612535EFF979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B1C8-D4E9-461C-84AE-546D280A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9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CCE-64AB-4591-B820-612535EFF979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B1C8-D4E9-461C-84AE-546D280A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11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CCE-64AB-4591-B820-612535EFF979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B1C8-D4E9-461C-84AE-546D280A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14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CCE-64AB-4591-B820-612535EFF979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B1C8-D4E9-461C-84AE-546D280A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29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CCE-64AB-4591-B820-612535EFF979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B1C8-D4E9-461C-84AE-546D280A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54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98CCE-64AB-4591-B820-612535EFF979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5B1C8-D4E9-461C-84AE-546D280A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2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9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98CCE-64AB-4591-B820-612535EFF979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5B1C8-D4E9-461C-84AE-546D280AF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9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peseagles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peseagles.com/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ypam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2936" y="-674464"/>
            <a:ext cx="6225728" cy="807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3225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The Last Time" panose="02000505000000020004" pitchFamily="2" charset="0"/>
              </a:rPr>
              <a:t>Welcome to 1</a:t>
            </a:r>
            <a:r>
              <a:rPr lang="en-US" sz="60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The Last Time" panose="02000505000000020004" pitchFamily="2" charset="0"/>
              </a:rPr>
              <a:t>st</a:t>
            </a:r>
            <a:r>
              <a:rPr lang="en-US" sz="6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The Last Time" panose="02000505000000020004" pitchFamily="2" charset="0"/>
              </a:rPr>
              <a:t> Grade!</a:t>
            </a:r>
            <a:endParaRPr lang="en-US" sz="60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The Last Time" panose="02000505000000020004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The Last Time" panose="02000505000000020004" pitchFamily="2" charset="0"/>
              </a:rPr>
              <a:t>Mrs. Trammell’s Class </a:t>
            </a:r>
          </a:p>
          <a:p>
            <a:r>
              <a:rPr lang="en-US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The Last Time" panose="02000505000000020004" pitchFamily="2" charset="0"/>
              </a:rPr>
              <a:t>September </a:t>
            </a:r>
            <a:r>
              <a:rPr lang="en-US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The Last Time" panose="02000505000000020004" pitchFamily="2" charset="0"/>
              </a:rPr>
              <a:t>3</a:t>
            </a:r>
            <a:r>
              <a:rPr lang="en-US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The Last Time" panose="02000505000000020004" pitchFamily="2" charset="0"/>
              </a:rPr>
              <a:t>, 2020</a:t>
            </a:r>
          </a:p>
          <a:p>
            <a:r>
              <a:rPr lang="en-US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G The Last Time" panose="02000505000000020004" pitchFamily="2" charset="0"/>
              </a:rPr>
              <a:t>Orientation Information</a:t>
            </a:r>
            <a:endParaRPr lang="en-US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G The Last Time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97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9136" y="-823946"/>
            <a:ext cx="6225728" cy="861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 smtClean="0">
                <a:latin typeface="Georgia" panose="02040502050405020303" pitchFamily="18" charset="0"/>
              </a:rPr>
              <a:t>Important Lunchroom Update</a:t>
            </a:r>
            <a:endParaRPr lang="en-US" sz="4000" u="sng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76400"/>
            <a:ext cx="71628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4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Georgia" panose="02040502050405020303" pitchFamily="18" charset="0"/>
              </a:rPr>
              <a:t>I just received word </a:t>
            </a:r>
            <a:r>
              <a:rPr lang="en-US" sz="2400" u="sng" dirty="0" smtClean="0">
                <a:latin typeface="Georgia" panose="02040502050405020303" pitchFamily="18" charset="0"/>
              </a:rPr>
              <a:t>today</a:t>
            </a:r>
            <a:r>
              <a:rPr lang="en-US" sz="2400" dirty="0" smtClean="0">
                <a:latin typeface="Georgia" panose="02040502050405020303" pitchFamily="18" charset="0"/>
              </a:rPr>
              <a:t> from our Lunchroom Manager that our county has received a waiver from the state allowing ALL students to eat breakfast and lunch for FREE until December 31, 2020. </a:t>
            </a:r>
          </a:p>
          <a:p>
            <a:pPr marL="0" indent="0">
              <a:buNone/>
            </a:pPr>
            <a:endParaRPr lang="en-US" sz="16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Georgia" panose="02040502050405020303" pitchFamily="18" charset="0"/>
              </a:rPr>
              <a:t>However, </a:t>
            </a:r>
            <a:r>
              <a:rPr lang="en-US" sz="2400" dirty="0" smtClean="0">
                <a:latin typeface="Georgia" panose="02040502050405020303" pitchFamily="18" charset="0"/>
              </a:rPr>
              <a:t>if you think your child qualifies for Free or Reduced Lunch, please fill the form out now so that you won’t be charged in January 2021.</a:t>
            </a:r>
            <a:endParaRPr lang="en-US" sz="1400" dirty="0" smtClean="0">
              <a:latin typeface="KG The Last Time" panose="02000505000000020004" pitchFamily="2" charset="0"/>
            </a:endParaRPr>
          </a:p>
        </p:txBody>
      </p:sp>
      <p:pic>
        <p:nvPicPr>
          <p:cNvPr id="7" name="Picture 6" descr="Diabetesaliciousness © 2007 - 2019: Lunchy, Lunch &amp; The ..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8" name="Picture 7" descr="Diabetesaliciousness © 2007 - 2019: Lunchy, Lunch &amp; The ..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62" y="1266413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2936" y="-674464"/>
            <a:ext cx="6225728" cy="807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010400" cy="1143000"/>
          </a:xfrm>
        </p:spPr>
        <p:txBody>
          <a:bodyPr>
            <a:normAutofit/>
          </a:bodyPr>
          <a:lstStyle/>
          <a:p>
            <a:r>
              <a:rPr lang="en-US" u="sng" dirty="0" smtClean="0">
                <a:latin typeface="Georgia" panose="02040502050405020303" pitchFamily="18" charset="0"/>
              </a:rPr>
              <a:t>Absences</a:t>
            </a:r>
            <a:endParaRPr lang="en-US" u="sng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65237"/>
            <a:ext cx="7010400" cy="4525963"/>
          </a:xfrm>
        </p:spPr>
        <p:txBody>
          <a:bodyPr>
            <a:normAutofit/>
          </a:bodyPr>
          <a:lstStyle/>
          <a:p>
            <a:endParaRPr lang="en-US" sz="2600" dirty="0" smtClean="0">
              <a:latin typeface="KG The Last Time" panose="02000505000000020004" pitchFamily="2" charset="0"/>
            </a:endParaRPr>
          </a:p>
          <a:p>
            <a:r>
              <a:rPr lang="en-US" sz="2600" dirty="0" smtClean="0">
                <a:latin typeface="Georgia" panose="02040502050405020303" pitchFamily="18" charset="0"/>
              </a:rPr>
              <a:t>Please send a parent or doctor note within 3 days of your child returning to school after being absent.</a:t>
            </a:r>
          </a:p>
          <a:p>
            <a:endParaRPr lang="en-US" sz="2600" dirty="0" smtClean="0">
              <a:latin typeface="Georgia" panose="02040502050405020303" pitchFamily="18" charset="0"/>
            </a:endParaRPr>
          </a:p>
          <a:p>
            <a:r>
              <a:rPr lang="en-US" sz="2600" dirty="0" smtClean="0">
                <a:latin typeface="Georgia" panose="02040502050405020303" pitchFamily="18" charset="0"/>
              </a:rPr>
              <a:t>Please keep your child at home if they are sick.</a:t>
            </a:r>
          </a:p>
          <a:p>
            <a:endParaRPr lang="en-US" sz="2600" dirty="0">
              <a:latin typeface="Georgia" panose="02040502050405020303" pitchFamily="18" charset="0"/>
            </a:endParaRPr>
          </a:p>
          <a:p>
            <a:endParaRPr lang="en-US" sz="2600" dirty="0" smtClean="0">
              <a:latin typeface="KG The Last Time" panose="02000505000000020004" pitchFamily="2" charset="0"/>
            </a:endParaRPr>
          </a:p>
          <a:p>
            <a:endParaRPr lang="en-US" sz="2600" dirty="0" smtClean="0">
              <a:latin typeface="KG The Last Time" panose="02000505000000020004" pitchFamily="2" charset="0"/>
            </a:endParaRPr>
          </a:p>
          <a:p>
            <a:endParaRPr lang="en-US" sz="2600" dirty="0">
              <a:latin typeface="KG The Last Time" panose="02000505000000020004" pitchFamily="2" charset="0"/>
            </a:endParaRPr>
          </a:p>
          <a:p>
            <a:endParaRPr lang="en-US" sz="2600" dirty="0" smtClean="0">
              <a:latin typeface="KG The Last Time" panose="02000505000000020004" pitchFamily="2" charset="0"/>
            </a:endParaRPr>
          </a:p>
          <a:p>
            <a:endParaRPr lang="en-US" dirty="0">
              <a:latin typeface="KG The Last Time" panose="02000505000000020004" pitchFamily="2" charset="0"/>
            </a:endParaRPr>
          </a:p>
          <a:p>
            <a:endParaRPr lang="en-US" dirty="0">
              <a:latin typeface="KG The Last Time" panose="02000505000000020004" pitchFamily="2" charset="0"/>
            </a:endParaRPr>
          </a:p>
        </p:txBody>
      </p:sp>
      <p:sp>
        <p:nvSpPr>
          <p:cNvPr id="7" name="AutoShape 2" descr="data:image/jpeg;base64,/9j/4AAQSkZJRgABAQAAAQABAAD/2wCEAAkGBwgHBgkIBwgKCgkLDRYPDQwMDRsUFRAWIB0iIiAdHx8kKDQsJCYxJx8fLT0tMTU3Ojo6Iys/RD84QzQ5OjcBCgoKDQwNGg8PGjclHyU3Nzc3Nzc3Nzc3Nzc3Nzc3Nzc3Nzc3Nzc3Nzc3Nzc3Nzc3Nzc3Nzc3Nzc3Nzc3Nzc3N//AABEIAGQAZAMBIgACEQEDEQH/xAAbAAABBQEBAAAAAAAAAAAAAAAEAAEDBQYCB//EADcQAAIBAwMCBAQCCgIDAAAAAAECAwAEEQUSITFBBhMiURRhcYEykQcVIyRCUqGx0fAz4RZiwf/EABoBAAMBAQEBAAAAAAAAAAAAAAIDBAEABQb/xAAmEQACAgICAQMEAwAAAAAAAAAAAQIRAyESMQQyQVETFCKRYbHh/9oADAMBAAIRAxEAPwD1OnxTCuhyK+XR6AwFP3x709U+uafeXuoaW9rIYUgld5JRglMoQODweTijjG9GxSbpui2yOuRSNYuHQNQiSD4yyW+jCShoGlChZGkJ3+xyD9R2qK48PalLbwwrdxy/uiJcSLNz5iFjGPuSBn5UxYl8j/o47rmjcY6/KmyPcVm30u6l8M3NpI8J1K6k86ZPNHHrH9lAH2qC80e7tJvK05YZy9nLb4DrEUZjncV/xXfRAUIN1zXZq8jGc8UsjGSQB1yTWTi0jVbW11K0jtQ4ubeOKObzgAu2Lb0PPLUe8tzFpVtaXEJt39MXMgbcoAGeKB4zJ41Hadh8urQRsUUSS84JRamtdQt7ltqMVf8Alfg1TfBKbUSfFBVEbSBVycAEAduTnNR3iC3nMcchdo41lWQ8HJGf/tNfj1GxaaejT0qjtZfOt45DjLKD1pqmpmUS10K5BrqtRw4GaZnRMK7qCxwATjNYnxJcakfET6ekt7JBLb74IbSRYzu75Y9sjPWqkXjfq3RNQmeeaTTrxorlmBYpyGxnnIxxVUcWiyPhOUU+S3/tf1R6KL+z+Mez+Ji+JjTzGj3cqvufzFZTRZ9KW3l0e1vXuVuFESyQ2jCNHC/jznrnB7DIGKF8pvEviXVbnRw7Wk9gYRcMhRS5A45x7Vb+FLu+s7K10qbQbqJ4yY5Jl2+X39RNNWOgZeNjhC33S1dVZWyto8ml3E63xhtIroAZtf2nmhcYzuyy8Zx9s0Us2l6XqqX+o30gubr958trVl4IYDgEkfi757+/FTb+GtWhsIb4WTvd2t+ZRZuQRIhI5AzjPFF+IIL+fxNFqAtdSt4UtlCy28QZ1Y8kYP1INM30H9r4znUZa37/AKRqItf0e4VHTUbbD5Vdz7ScdRzjpS1aH46zElq4kaI7l2nOffpWe8VmJfA8byQtLdS7ESS5t1WXJbkkY4OBUmo6Jp2jaJE6RXq3O1FIsp2R5Hx16/M0hwV2LWCHFNN22189fo7e6nkgaBZtqBQrIzFSME5H9cfYU7s2oTKI1HmsqoxjB2hRxzn/AHii/DGl3jaaP/Io0kud2V3EFwvsxHWr6G1ggXbDGqD5Cuk5UInUJOK3XuRQx+VEka5wqgUqnxSqfgwORH0roVzXQoEays1PQNP1W5huLxHZ4VKqFcqCCe+KsLCytrK3FvaQRxRfyKvBqQVNGtUY7bOnkk48W9FZrmqjSooxHJCrt/A6k8e/B+VYd9SELbo3n3ON+8yMN2e/Heif0lWN5HLHPbiR1nc5I7cDj8s1ora309hCphWWREBTPBIA6j5dqocWx2NwhFPuyDwjrxv7h7SSRnITepLbunB5+9aojmstFFH+u7fUlt3jmw0cyhMBsjAPH+8CtPLKkETyyHCIpZj8hRUTZWnK0qKLxLf6lYXlktna+famOaS4AQM2U2kKMnv6uxPFAXF6+r6DcatNojJPYnzLWGYkszgKfw4GOuPzoIfpIT4wRGxcRM/oYgjcucZAzW5gnFwiOquodQyhxgke9OljpbQmM2npmDvvHE2nlIru3/e1mYTR42AAIzeWpJ9RBx6hxgZ7ithp118bp9tdhdoniWTHPGRnuAfzAo1wemfpXOPz71NkSfSoOJFSqTFKkcGFaBuldCmJpxU6DZ2vWpVaoulQ3V2lqgd1cljgBVzzVGK7SXYDFqm6SEAOFjz+0JUHA/01S2MAhkCuDFKjbQPNxx1HJ65oq7lkaAzamqw2wPpgVvVJ7Z/xWVGsjU78vcyhLRhtwoJCEcqenI5wfr8q9LF485p/wdGait9M2klxBbWqG42rEjDJyWxnOM0TJ8NfQhX2zQyZYYb0vj6dev0rN6zdRS2kMMAE0agNIIV9LnpgfYn7n5U1/repXbw22jaZcx20f/K7W2CwP8Kg9OmSc0z7a0m3TFOdsabU7a01qW8uI4JFTFrpqTFY0Vx+LaT0Xpk/MCsTd+O7yDWlmvg7m6k2hYZduxf5RnoKJ1PRb7V/EVr+uLG60zTQvlQBnVgpA7sCeScn55rVN4Q8FieCBtPa8u0UmMJIzM/TLEg+47mnRX412Lethn6N7651LQ7i8u937a7cxEjA24UYH0IP9a1OKy/hDVtOSOTRokNnJaSNHFbySBiy/wDqe/Oc9a0jTIOQc15+aSUnY2K1o6pVD5/ypVP9WAfFmZm1mR+EJX5J/mh1v5sk8vn+ZjkflSsEijlR5MEZwKKmkjSZY4kC5/hA6VGvkh5SltsDF1dq25J7gdwN+f71Jb6vqcTAyoJVGdpJCnPsakXLSOCp79q7jWNlAkXI78Yo4XF2dGUou0yl1Ge71Sci7m8tcemNOMfc1FpWlwRXKszJ5QbdtMYHHt7e9WWsxiebesaoQMcdDSstNNw8cfmfjXIy2FOMDtyferPHy55SagzeU5Tth2sa3HBbFLBArdAEwAKBt/EuqDDObd1Jx6wRt+4p9U0ua0YxxxWjqDjIRxkfXfQdjbIbsxzRmP07gUckZ9uec07LjzRTkMnkn7BTapqGt3sWm/DQhGfLNvIXjnPI/pVtPBp2iWhgsLaWaa5wSI32DA9z/CD7UDGqSAqy+nqPcfeu4oY4VCGSRkzkKx4/7qbH5zjCl2C5ya2BrpVnbRxTQ+HbGCVJNySR3LEIfcjqfeuY5L552SfULgy9jG/pNWN7MGXb1296DhkVZA4A3Zz0qfNneSX5C5N/I5ub+M7Tey8e+Cf7UqJleKRgwGMjmlSqN38kEBQoZn3+gkIBjBom2gSdhcoJVCsM5xQd44VRHEp8uMde31rvSnbynbzVGT+E9u1Hj740Anuh4bqNbli0s/JIPTrnvzRU4QZLGUbcbD1wPagGnIuGBNttJA/CDjJ7/lVrEFntxmRCc9UGaerdo6LvRXmWB1bLSYIJAKipNAHmRFSxURzEgrwfUB3+1BXYNvIwxxnINd6PO8Pxio2GEQkGSABg47/Wt8ObWdI1S/ItPEUbrdBEklCbRtIY+1ZiI4vXVnZiv8x5qx1jUrScpI+pqgVADGk+45+gNU1oUlunaNy4ZuvWvT82/oSDyek0loN7Ffdaa4BBC9/kcVMLf4W5i9QO5cHHY96bUY8x7lHNeA4VEz2IrsKu0LKr+kE7TQBODnn7VyCUk+vWpZEwc9jQN3sVdhj3Vgu0GOQkqCcHv+dKq0jnpSouRnNh5fbp1ySqthgAG6U1ioFtGffdSpUcOkE/UAXX/O31o3TpGWRRng0qVDS5IGHqJtTQFFqiuTsG5eDtxx7UqVHLU1R2TsCVVIGQDwetWNmoTYVznilSpmecnCmwLb7LqPlkJ65o2UAq3HalSpUPQykpLhQrjbkHfirHUoY4rgRRqAhjDY+ZpUqBeli4+5XEDNKlSpZ1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2936" y="-674464"/>
            <a:ext cx="6225728" cy="807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010400" cy="1143000"/>
          </a:xfrm>
        </p:spPr>
        <p:txBody>
          <a:bodyPr>
            <a:normAutofit/>
          </a:bodyPr>
          <a:lstStyle/>
          <a:p>
            <a:r>
              <a:rPr lang="en-US" u="sng" dirty="0" smtClean="0">
                <a:latin typeface="Georgia" panose="02040502050405020303" pitchFamily="18" charset="0"/>
              </a:rPr>
              <a:t>Other Information</a:t>
            </a:r>
            <a:endParaRPr lang="en-US" u="sng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65237"/>
            <a:ext cx="7010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000" dirty="0">
              <a:latin typeface="Tempus Sans ITC" panose="04020404030D07020202" pitchFamily="82" charset="0"/>
            </a:endParaRPr>
          </a:p>
          <a:p>
            <a:r>
              <a:rPr lang="en-US" sz="2800" dirty="0" smtClean="0">
                <a:latin typeface="Georgia" panose="02040502050405020303" pitchFamily="18" charset="0"/>
              </a:rPr>
              <a:t>Any medication to be given to a child at school must be taken by the parent to the school with a completed Medication Authorization Form </a:t>
            </a:r>
            <a:r>
              <a:rPr lang="en-US" sz="2000" dirty="0" smtClean="0">
                <a:latin typeface="Georgia" panose="02040502050405020303" pitchFamily="18" charset="0"/>
              </a:rPr>
              <a:t>(available on website). </a:t>
            </a:r>
          </a:p>
          <a:p>
            <a:pPr marL="0" indent="0">
              <a:buNone/>
            </a:pPr>
            <a:endParaRPr lang="en-US" sz="1300" dirty="0">
              <a:latin typeface="Georgia" panose="02040502050405020303" pitchFamily="18" charset="0"/>
            </a:endParaRPr>
          </a:p>
          <a:p>
            <a:r>
              <a:rPr lang="en-US" sz="2800" dirty="0" smtClean="0">
                <a:latin typeface="Georgia" panose="02040502050405020303" pitchFamily="18" charset="0"/>
              </a:rPr>
              <a:t>Label </a:t>
            </a:r>
            <a:r>
              <a:rPr lang="en-US" sz="2800" dirty="0">
                <a:latin typeface="Georgia" panose="02040502050405020303" pitchFamily="18" charset="0"/>
              </a:rPr>
              <a:t>all items with your child’s name!</a:t>
            </a:r>
          </a:p>
          <a:p>
            <a:pPr marL="0" indent="0">
              <a:buNone/>
            </a:pPr>
            <a:endParaRPr lang="en-US" sz="1100" dirty="0">
              <a:latin typeface="Georgia" panose="02040502050405020303" pitchFamily="18" charset="0"/>
            </a:endParaRPr>
          </a:p>
          <a:p>
            <a:r>
              <a:rPr lang="en-US" sz="2800" dirty="0">
                <a:latin typeface="Georgia" panose="02040502050405020303" pitchFamily="18" charset="0"/>
              </a:rPr>
              <a:t>Please notify me </a:t>
            </a:r>
            <a:r>
              <a:rPr lang="en-US" sz="2800" u="sng" dirty="0">
                <a:latin typeface="Georgia" panose="02040502050405020303" pitchFamily="18" charset="0"/>
              </a:rPr>
              <a:t>in writing</a:t>
            </a:r>
            <a:r>
              <a:rPr lang="en-US" sz="2800" dirty="0">
                <a:latin typeface="Georgia" panose="02040502050405020303" pitchFamily="18" charset="0"/>
              </a:rPr>
              <a:t> with any changes in transportation, address, or phone number.</a:t>
            </a:r>
          </a:p>
          <a:p>
            <a:endParaRPr lang="en-US" sz="2600" dirty="0" smtClean="0">
              <a:latin typeface="Tempus Sans ITC" panose="04020404030D07020202" pitchFamily="82" charset="0"/>
            </a:endParaRPr>
          </a:p>
          <a:p>
            <a:endParaRPr lang="en-US" sz="2600" dirty="0" smtClean="0">
              <a:latin typeface="KG The Last Time" panose="02000505000000020004" pitchFamily="2" charset="0"/>
            </a:endParaRPr>
          </a:p>
          <a:p>
            <a:endParaRPr lang="en-US" sz="2600" dirty="0" smtClean="0">
              <a:latin typeface="KG The Last Time" panose="02000505000000020004" pitchFamily="2" charset="0"/>
            </a:endParaRPr>
          </a:p>
          <a:p>
            <a:endParaRPr lang="en-US" sz="2600" dirty="0">
              <a:latin typeface="KG The Last Time" panose="02000505000000020004" pitchFamily="2" charset="0"/>
            </a:endParaRPr>
          </a:p>
          <a:p>
            <a:endParaRPr lang="en-US" sz="2600" dirty="0" smtClean="0">
              <a:latin typeface="KG The Last Time" panose="02000505000000020004" pitchFamily="2" charset="0"/>
            </a:endParaRPr>
          </a:p>
          <a:p>
            <a:endParaRPr lang="en-US" dirty="0">
              <a:latin typeface="KG The Last Time" panose="02000505000000020004" pitchFamily="2" charset="0"/>
            </a:endParaRPr>
          </a:p>
          <a:p>
            <a:endParaRPr lang="en-US" dirty="0">
              <a:latin typeface="KG The Last Time" panose="02000505000000020004" pitchFamily="2" charset="0"/>
            </a:endParaRPr>
          </a:p>
        </p:txBody>
      </p:sp>
      <p:sp>
        <p:nvSpPr>
          <p:cNvPr id="7" name="AutoShape 2" descr="data:image/jpeg;base64,/9j/4AAQSkZJRgABAQAAAQABAAD/2wCEAAkGBwgHBgkIBwgKCgkLDRYPDQwMDRsUFRAWIB0iIiAdHx8kKDQsJCYxJx8fLT0tMTU3Ojo6Iys/RD84QzQ5OjcBCgoKDQwNGg8PGjclHyU3Nzc3Nzc3Nzc3Nzc3Nzc3Nzc3Nzc3Nzc3Nzc3Nzc3Nzc3Nzc3Nzc3Nzc3Nzc3Nzc3N//AABEIAGQAZAMBIgACEQEDEQH/xAAbAAABBQEBAAAAAAAAAAAAAAAEAAEDBQYCB//EADcQAAIBAwMCBAQCCgIDAAAAAAECAwAEEQUSITFBBhMiURRhcYEykQcVIyRCUqGx0fAz4RZiwf/EABoBAAMBAQEBAAAAAAAAAAAAAAIDBAEABQb/xAAmEQACAgICAQMEAwAAAAAAAAAAAQIRAyESMQQyQVETFCKRYbHh/9oADAMBAAIRAxEAPwD1OnxTCuhyK+XR6AwFP3x709U+uafeXuoaW9rIYUgld5JRglMoQODweTijjG9GxSbpui2yOuRSNYuHQNQiSD4yyW+jCShoGlChZGkJ3+xyD9R2qK48PalLbwwrdxy/uiJcSLNz5iFjGPuSBn5UxYl8j/o47rmjcY6/KmyPcVm30u6l8M3NpI8J1K6k86ZPNHHrH9lAH2qC80e7tJvK05YZy9nLb4DrEUZjncV/xXfRAUIN1zXZq8jGc8UsjGSQB1yTWTi0jVbW11K0jtQ4ubeOKObzgAu2Lb0PPLUe8tzFpVtaXEJt39MXMgbcoAGeKB4zJ41Hadh8urQRsUUSS84JRamtdQt7ltqMVf8Alfg1TfBKbUSfFBVEbSBVycAEAduTnNR3iC3nMcchdo41lWQ8HJGf/tNfj1GxaaejT0qjtZfOt45DjLKD1pqmpmUS10K5BrqtRw4GaZnRMK7qCxwATjNYnxJcakfET6ekt7JBLb74IbSRYzu75Y9sjPWqkXjfq3RNQmeeaTTrxorlmBYpyGxnnIxxVUcWiyPhOUU+S3/tf1R6KL+z+Mez+Ji+JjTzGj3cqvufzFZTRZ9KW3l0e1vXuVuFESyQ2jCNHC/jznrnB7DIGKF8pvEviXVbnRw7Wk9gYRcMhRS5A45x7Vb+FLu+s7K10qbQbqJ4yY5Jl2+X39RNNWOgZeNjhC33S1dVZWyto8ml3E63xhtIroAZtf2nmhcYzuyy8Zx9s0Us2l6XqqX+o30gubr958trVl4IYDgEkfi757+/FTb+GtWhsIb4WTvd2t+ZRZuQRIhI5AzjPFF+IIL+fxNFqAtdSt4UtlCy28QZ1Y8kYP1INM30H9r4znUZa37/AKRqItf0e4VHTUbbD5Vdz7ScdRzjpS1aH46zElq4kaI7l2nOffpWe8VmJfA8byQtLdS7ESS5t1WXJbkkY4OBUmo6Jp2jaJE6RXq3O1FIsp2R5Hx16/M0hwV2LWCHFNN22189fo7e6nkgaBZtqBQrIzFSME5H9cfYU7s2oTKI1HmsqoxjB2hRxzn/AHii/DGl3jaaP/Io0kud2V3EFwvsxHWr6G1ggXbDGqD5Cuk5UInUJOK3XuRQx+VEka5wqgUqnxSqfgwORH0roVzXQoEays1PQNP1W5huLxHZ4VKqFcqCCe+KsLCytrK3FvaQRxRfyKvBqQVNGtUY7bOnkk48W9FZrmqjSooxHJCrt/A6k8e/B+VYd9SELbo3n3ON+8yMN2e/Heif0lWN5HLHPbiR1nc5I7cDj8s1ora309hCphWWREBTPBIA6j5dqocWx2NwhFPuyDwjrxv7h7SSRnITepLbunB5+9aojmstFFH+u7fUlt3jmw0cyhMBsjAPH+8CtPLKkETyyHCIpZj8hRUTZWnK0qKLxLf6lYXlktna+famOaS4AQM2U2kKMnv6uxPFAXF6+r6DcatNojJPYnzLWGYkszgKfw4GOuPzoIfpIT4wRGxcRM/oYgjcucZAzW5gnFwiOquodQyhxgke9OljpbQmM2npmDvvHE2nlIru3/e1mYTR42AAIzeWpJ9RBx6hxgZ7ithp118bp9tdhdoniWTHPGRnuAfzAo1wemfpXOPz71NkSfSoOJFSqTFKkcGFaBuldCmJpxU6DZ2vWpVaoulQ3V2lqgd1cljgBVzzVGK7SXYDFqm6SEAOFjz+0JUHA/01S2MAhkCuDFKjbQPNxx1HJ65oq7lkaAzamqw2wPpgVvVJ7Z/xWVGsjU78vcyhLRhtwoJCEcqenI5wfr8q9LF485p/wdGait9M2klxBbWqG42rEjDJyWxnOM0TJ8NfQhX2zQyZYYb0vj6dev0rN6zdRS2kMMAE0agNIIV9LnpgfYn7n5U1/repXbw22jaZcx20f/K7W2CwP8Kg9OmSc0z7a0m3TFOdsabU7a01qW8uI4JFTFrpqTFY0Vx+LaT0Xpk/MCsTd+O7yDWlmvg7m6k2hYZduxf5RnoKJ1PRb7V/EVr+uLG60zTQvlQBnVgpA7sCeScn55rVN4Q8FieCBtPa8u0UmMJIzM/TLEg+47mnRX412Lethn6N7651LQ7i8u937a7cxEjA24UYH0IP9a1OKy/hDVtOSOTRokNnJaSNHFbySBiy/wDqe/Oc9a0jTIOQc15+aSUnY2K1o6pVD5/ypVP9WAfFmZm1mR+EJX5J/mh1v5sk8vn+ZjkflSsEijlR5MEZwKKmkjSZY4kC5/hA6VGvkh5SltsDF1dq25J7gdwN+f71Jb6vqcTAyoJVGdpJCnPsakXLSOCp79q7jWNlAkXI78Yo4XF2dGUou0yl1Ge71Sci7m8tcemNOMfc1FpWlwRXKszJ5QbdtMYHHt7e9WWsxiebesaoQMcdDSstNNw8cfmfjXIy2FOMDtyferPHy55SagzeU5Tth2sa3HBbFLBArdAEwAKBt/EuqDDObd1Jx6wRt+4p9U0ua0YxxxWjqDjIRxkfXfQdjbIbsxzRmP07gUckZ9uec07LjzRTkMnkn7BTapqGt3sWm/DQhGfLNvIXjnPI/pVtPBp2iWhgsLaWaa5wSI32DA9z/CD7UDGqSAqy+nqPcfeu4oY4VCGSRkzkKx4/7qbH5zjCl2C5ya2BrpVnbRxTQ+HbGCVJNySR3LEIfcjqfeuY5L552SfULgy9jG/pNWN7MGXb1296DhkVZA4A3Zz0qfNneSX5C5N/I5ub+M7Tey8e+Cf7UqJleKRgwGMjmlSqN38kEBQoZn3+gkIBjBom2gSdhcoJVCsM5xQd44VRHEp8uMde31rvSnbynbzVGT+E9u1Hj740Anuh4bqNbli0s/JIPTrnvzRU4QZLGUbcbD1wPagGnIuGBNttJA/CDjJ7/lVrEFntxmRCc9UGaerdo6LvRXmWB1bLSYIJAKipNAHmRFSxURzEgrwfUB3+1BXYNvIwxxnINd6PO8Pxio2GEQkGSABg47/Wt8ObWdI1S/ItPEUbrdBEklCbRtIY+1ZiI4vXVnZiv8x5qx1jUrScpI+pqgVADGk+45+gNU1oUlunaNy4ZuvWvT82/oSDyek0loN7Ffdaa4BBC9/kcVMLf4W5i9QO5cHHY96bUY8x7lHNeA4VEz2IrsKu0LKr+kE7TQBODnn7VyCUk+vWpZEwc9jQN3sVdhj3Vgu0GOQkqCcHv+dKq0jnpSouRnNh5fbp1ySqthgAG6U1ioFtGffdSpUcOkE/UAXX/O31o3TpGWRRng0qVDS5IGHqJtTQFFqiuTsG5eDtxx7UqVHLU1R2TsCVVIGQDwetWNmoTYVznilSpmecnCmwLb7LqPlkJ65o2UAq3HalSpUPQykpLhQrjbkHfirHUoY4rgRRqAhjDY+ZpUqBeli4+5XEDNKlSpZ1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2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9136" y="-609600"/>
            <a:ext cx="6225728" cy="807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u="sng" dirty="0" smtClean="0">
                <a:latin typeface="KG The Last Time" panose="02000505000000020004" pitchFamily="2" charset="0"/>
              </a:rPr>
              <a:t>“DOG” Binder</a:t>
            </a:r>
            <a:endParaRPr lang="en-US" u="sng" dirty="0">
              <a:latin typeface="KG The Last Time" panose="02000505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7010400" cy="46783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u="sng" dirty="0" smtClean="0">
                <a:latin typeface="KG The Last Time" panose="02000505000000020004" pitchFamily="2" charset="0"/>
              </a:rPr>
              <a:t>D</a:t>
            </a:r>
            <a:r>
              <a:rPr lang="en-US" sz="2800" b="1" dirty="0" smtClean="0">
                <a:latin typeface="KG The Last Time" panose="02000505000000020004" pitchFamily="2" charset="0"/>
              </a:rPr>
              <a:t>aily </a:t>
            </a:r>
            <a:r>
              <a:rPr lang="en-US" sz="2800" b="1" u="sng" dirty="0" smtClean="0">
                <a:latin typeface="KG The Last Time" panose="02000505000000020004" pitchFamily="2" charset="0"/>
              </a:rPr>
              <a:t>O</a:t>
            </a:r>
            <a:r>
              <a:rPr lang="en-US" sz="2800" b="1" dirty="0" smtClean="0">
                <a:latin typeface="KG The Last Time" panose="02000505000000020004" pitchFamily="2" charset="0"/>
              </a:rPr>
              <a:t>rganizational </a:t>
            </a:r>
            <a:r>
              <a:rPr lang="en-US" sz="2800" b="1" u="sng" dirty="0" smtClean="0">
                <a:latin typeface="KG The Last Time" panose="02000505000000020004" pitchFamily="2" charset="0"/>
              </a:rPr>
              <a:t>G</a:t>
            </a:r>
            <a:r>
              <a:rPr lang="en-US" sz="2800" b="1" dirty="0" smtClean="0">
                <a:latin typeface="KG The Last Time" panose="02000505000000020004" pitchFamily="2" charset="0"/>
              </a:rPr>
              <a:t>uide</a:t>
            </a:r>
          </a:p>
          <a:p>
            <a:pPr marL="0" indent="0" algn="ctr">
              <a:buNone/>
            </a:pPr>
            <a:endParaRPr lang="en-US" sz="1600" b="1" dirty="0" smtClean="0">
              <a:latin typeface="KG The Last Time" panose="02000505000000020004" pitchFamily="2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Georgia" panose="02040502050405020303" pitchFamily="18" charset="0"/>
              </a:rPr>
              <a:t>Your child will bring his/her binder home each day. Please check it daily for information.</a:t>
            </a:r>
          </a:p>
          <a:p>
            <a:pPr marL="0" indent="0">
              <a:buNone/>
            </a:pPr>
            <a:endParaRPr lang="en-US" sz="2400" dirty="0" smtClean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F</a:t>
            </a:r>
            <a:r>
              <a:rPr lang="en-US" sz="2400" dirty="0" smtClean="0">
                <a:latin typeface="Georgia" panose="02040502050405020303" pitchFamily="18" charset="0"/>
              </a:rPr>
              <a:t>older – daily papers &amp; notes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Reading materials &amp; homework                          </a:t>
            </a:r>
            <a:r>
              <a:rPr lang="en-US" sz="1800" dirty="0" smtClean="0">
                <a:latin typeface="Georgia" panose="02040502050405020303" pitchFamily="18" charset="0"/>
              </a:rPr>
              <a:t>(no homework the first week of school)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Spelling Words /High Frequency Words</a:t>
            </a:r>
          </a:p>
          <a:p>
            <a:r>
              <a:rPr lang="en-US" sz="2400" dirty="0" smtClean="0">
                <a:latin typeface="Georgia" panose="02040502050405020303" pitchFamily="18" charset="0"/>
              </a:rPr>
              <a:t>Behavior Calendar</a:t>
            </a:r>
            <a:endParaRPr lang="en-US" sz="2400" dirty="0"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630" y="3024685"/>
            <a:ext cx="1278241" cy="167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9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2936" y="-674464"/>
            <a:ext cx="6225728" cy="807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010400" cy="1143000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latin typeface="KG The Last Time" panose="02000505000000020004" pitchFamily="2" charset="0"/>
              </a:rPr>
              <a:t/>
            </a:r>
            <a:br>
              <a:rPr lang="en-US" u="sng" dirty="0" smtClean="0">
                <a:latin typeface="KG The Last Time" panose="02000505000000020004" pitchFamily="2" charset="0"/>
              </a:rPr>
            </a:br>
            <a:r>
              <a:rPr lang="en-US" u="sng" dirty="0" smtClean="0">
                <a:latin typeface="Georgia" panose="02040502050405020303" pitchFamily="18" charset="0"/>
              </a:rPr>
              <a:t>Academics</a:t>
            </a:r>
            <a:br>
              <a:rPr lang="en-US" u="sng" dirty="0" smtClean="0">
                <a:latin typeface="Georgia" panose="02040502050405020303" pitchFamily="18" charset="0"/>
              </a:rPr>
            </a:br>
            <a:endParaRPr lang="en-US" u="sng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04465"/>
            <a:ext cx="7010400" cy="5463035"/>
          </a:xfrm>
        </p:spPr>
        <p:txBody>
          <a:bodyPr>
            <a:normAutofit fontScale="40000" lnSpcReduction="20000"/>
          </a:bodyPr>
          <a:lstStyle/>
          <a:p>
            <a:endParaRPr lang="en-US" dirty="0" smtClean="0"/>
          </a:p>
          <a:p>
            <a:r>
              <a:rPr lang="en-US" sz="5000" dirty="0" smtClean="0"/>
              <a:t>Papers that come home with a numerical grade will be entered in my gradebook.  Papers that are not for a grade will have check marks, smiley faces, the number missed noted, etc. (Students will receive a S,N, or U in science and social studies)</a:t>
            </a:r>
          </a:p>
          <a:p>
            <a:pPr marL="0" indent="0">
              <a:buNone/>
            </a:pPr>
            <a:endParaRPr lang="en-US" sz="2500" dirty="0" smtClean="0"/>
          </a:p>
          <a:p>
            <a:r>
              <a:rPr lang="en-US" sz="5000" b="1" u="sng" dirty="0"/>
              <a:t>GRADING SCALE</a:t>
            </a:r>
          </a:p>
          <a:p>
            <a:pPr marL="0" indent="0">
              <a:buNone/>
            </a:pPr>
            <a:r>
              <a:rPr lang="en-US" sz="5000" dirty="0"/>
              <a:t>      A	90 – 100</a:t>
            </a:r>
          </a:p>
          <a:p>
            <a:pPr marL="0" indent="0">
              <a:buNone/>
            </a:pPr>
            <a:r>
              <a:rPr lang="en-US" sz="5000" dirty="0"/>
              <a:t>      B	80 – 89</a:t>
            </a:r>
          </a:p>
          <a:p>
            <a:pPr marL="0" indent="0">
              <a:buNone/>
            </a:pPr>
            <a:r>
              <a:rPr lang="en-US" sz="5000" dirty="0"/>
              <a:t>      C	70 – 79</a:t>
            </a:r>
          </a:p>
          <a:p>
            <a:pPr marL="0" indent="0">
              <a:buNone/>
            </a:pPr>
            <a:r>
              <a:rPr lang="en-US" sz="5000" dirty="0"/>
              <a:t>      D	60 – 69</a:t>
            </a:r>
          </a:p>
          <a:p>
            <a:pPr marL="0" indent="0">
              <a:buNone/>
            </a:pPr>
            <a:r>
              <a:rPr lang="en-US" sz="5000" dirty="0"/>
              <a:t>      F	0 - 59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5000" b="1" u="sng" dirty="0"/>
              <a:t>Promotion and Retention </a:t>
            </a:r>
            <a:r>
              <a:rPr lang="en-US" sz="5000" b="1" u="sng" dirty="0" smtClean="0"/>
              <a:t>Policy</a:t>
            </a:r>
            <a:endParaRPr lang="en-US" sz="5000" dirty="0" smtClean="0"/>
          </a:p>
          <a:p>
            <a:pPr marL="0" indent="0">
              <a:buNone/>
            </a:pPr>
            <a:endParaRPr lang="en-US" sz="2500" dirty="0" smtClean="0"/>
          </a:p>
          <a:p>
            <a:r>
              <a:rPr lang="en-US" sz="5000" dirty="0" smtClean="0"/>
              <a:t>Regular </a:t>
            </a:r>
            <a:r>
              <a:rPr lang="en-US" sz="5000" dirty="0"/>
              <a:t>education students in </a:t>
            </a:r>
            <a:r>
              <a:rPr lang="en-US" sz="5000" dirty="0" smtClean="0"/>
              <a:t>first grade </a:t>
            </a:r>
            <a:r>
              <a:rPr lang="en-US" sz="5000" dirty="0"/>
              <a:t>will be retained if they fail </a:t>
            </a:r>
            <a:r>
              <a:rPr lang="en-US" sz="5000" dirty="0" smtClean="0"/>
              <a:t>either</a:t>
            </a:r>
            <a:r>
              <a:rPr lang="en-US" sz="5000" dirty="0"/>
              <a:t> </a:t>
            </a:r>
            <a:r>
              <a:rPr lang="en-US" sz="5000" dirty="0" smtClean="0"/>
              <a:t>reading or mathematics </a:t>
            </a:r>
            <a:r>
              <a:rPr lang="en-US" sz="5000" dirty="0"/>
              <a:t>in a given school year. A yearly numerical average of below </a:t>
            </a:r>
            <a:r>
              <a:rPr lang="en-US" sz="5000" dirty="0" smtClean="0"/>
              <a:t>60</a:t>
            </a:r>
            <a:r>
              <a:rPr lang="en-US" sz="5000" dirty="0"/>
              <a:t>% constitutes failure.</a:t>
            </a:r>
          </a:p>
          <a:p>
            <a:endParaRPr lang="en-US" sz="5000" dirty="0">
              <a:latin typeface="KG The Last Time" panose="02000505000000020004" pitchFamily="2" charset="0"/>
            </a:endParaRPr>
          </a:p>
        </p:txBody>
      </p:sp>
      <p:sp>
        <p:nvSpPr>
          <p:cNvPr id="7" name="AutoShape 2" descr="data:image/jpeg;base64,/9j/4AAQSkZJRgABAQAAAQABAAD/2wCEAAkGBwgHBgkIBwgKCgkLDRYPDQwMDRsUFRAWIB0iIiAdHx8kKDQsJCYxJx8fLT0tMTU3Ojo6Iys/RD84QzQ5OjcBCgoKDQwNGg8PGjclHyU3Nzc3Nzc3Nzc3Nzc3Nzc3Nzc3Nzc3Nzc3Nzc3Nzc3Nzc3Nzc3Nzc3Nzc3Nzc3Nzc3N//AABEIAGQAZAMBIgACEQEDEQH/xAAbAAABBQEBAAAAAAAAAAAAAAAEAAEDBQYCB//EADcQAAIBAwMCBAQCCgIDAAAAAAECAwAEEQUSITFBBhMiURRhcYEykQcVIyRCUqGx0fAz4RZiwf/EABoBAAMBAQEBAAAAAAAAAAAAAAIDBAEABQb/xAAmEQACAgICAQMEAwAAAAAAAAAAAQIRAyESMQQyQVETFCKRYbHh/9oADAMBAAIRAxEAPwD1OnxTCuhyK+XR6AwFP3x709U+uafeXuoaW9rIYUgld5JRglMoQODweTijjG9GxSbpui2yOuRSNYuHQNQiSD4yyW+jCShoGlChZGkJ3+xyD9R2qK48PalLbwwrdxy/uiJcSLNz5iFjGPuSBn5UxYl8j/o47rmjcY6/KmyPcVm30u6l8M3NpI8J1K6k86ZPNHHrH9lAH2qC80e7tJvK05YZy9nLb4DrEUZjncV/xXfRAUIN1zXZq8jGc8UsjGSQB1yTWTi0jVbW11K0jtQ4ubeOKObzgAu2Lb0PPLUe8tzFpVtaXEJt39MXMgbcoAGeKB4zJ41Hadh8urQRsUUSS84JRamtdQt7ltqMVf8Alfg1TfBKbUSfFBVEbSBVycAEAduTnNR3iC3nMcchdo41lWQ8HJGf/tNfj1GxaaejT0qjtZfOt45DjLKD1pqmpmUS10K5BrqtRw4GaZnRMK7qCxwATjNYnxJcakfET6ekt7JBLb74IbSRYzu75Y9sjPWqkXjfq3RNQmeeaTTrxorlmBYpyGxnnIxxVUcWiyPhOUU+S3/tf1R6KL+z+Mez+Ji+JjTzGj3cqvufzFZTRZ9KW3l0e1vXuVuFESyQ2jCNHC/jznrnB7DIGKF8pvEviXVbnRw7Wk9gYRcMhRS5A45x7Vb+FLu+s7K10qbQbqJ4yY5Jl2+X39RNNWOgZeNjhC33S1dVZWyto8ml3E63xhtIroAZtf2nmhcYzuyy8Zx9s0Us2l6XqqX+o30gubr958trVl4IYDgEkfi757+/FTb+GtWhsIb4WTvd2t+ZRZuQRIhI5AzjPFF+IIL+fxNFqAtdSt4UtlCy28QZ1Y8kYP1INM30H9r4znUZa37/AKRqItf0e4VHTUbbD5Vdz7ScdRzjpS1aH46zElq4kaI7l2nOffpWe8VmJfA8byQtLdS7ESS5t1WXJbkkY4OBUmo6Jp2jaJE6RXq3O1FIsp2R5Hx16/M0hwV2LWCHFNN22189fo7e6nkgaBZtqBQrIzFSME5H9cfYU7s2oTKI1HmsqoxjB2hRxzn/AHii/DGl3jaaP/Io0kud2V3EFwvsxHWr6G1ggXbDGqD5Cuk5UInUJOK3XuRQx+VEka5wqgUqnxSqfgwORH0roVzXQoEays1PQNP1W5huLxHZ4VKqFcqCCe+KsLCytrK3FvaQRxRfyKvBqQVNGtUY7bOnkk48W9FZrmqjSooxHJCrt/A6k8e/B+VYd9SELbo3n3ON+8yMN2e/Heif0lWN5HLHPbiR1nc5I7cDj8s1ora309hCphWWREBTPBIA6j5dqocWx2NwhFPuyDwjrxv7h7SSRnITepLbunB5+9aojmstFFH+u7fUlt3jmw0cyhMBsjAPH+8CtPLKkETyyHCIpZj8hRUTZWnK0qKLxLf6lYXlktna+famOaS4AQM2U2kKMnv6uxPFAXF6+r6DcatNojJPYnzLWGYkszgKfw4GOuPzoIfpIT4wRGxcRM/oYgjcucZAzW5gnFwiOquodQyhxgke9OljpbQmM2npmDvvHE2nlIru3/e1mYTR42AAIzeWpJ9RBx6hxgZ7ithp118bp9tdhdoniWTHPGRnuAfzAo1wemfpXOPz71NkSfSoOJFSqTFKkcGFaBuldCmJpxU6DZ2vWpVaoulQ3V2lqgd1cljgBVzzVGK7SXYDFqm6SEAOFjz+0JUHA/01S2MAhkCuDFKjbQPNxx1HJ65oq7lkaAzamqw2wPpgVvVJ7Z/xWVGsjU78vcyhLRhtwoJCEcqenI5wfr8q9LF485p/wdGait9M2klxBbWqG42rEjDJyWxnOM0TJ8NfQhX2zQyZYYb0vj6dev0rN6zdRS2kMMAE0agNIIV9LnpgfYn7n5U1/repXbw22jaZcx20f/K7W2CwP8Kg9OmSc0z7a0m3TFOdsabU7a01qW8uI4JFTFrpqTFY0Vx+LaT0Xpk/MCsTd+O7yDWlmvg7m6k2hYZduxf5RnoKJ1PRb7V/EVr+uLG60zTQvlQBnVgpA7sCeScn55rVN4Q8FieCBtPa8u0UmMJIzM/TLEg+47mnRX412Lethn6N7651LQ7i8u937a7cxEjA24UYH0IP9a1OKy/hDVtOSOTRokNnJaSNHFbySBiy/wDqe/Oc9a0jTIOQc15+aSUnY2K1o6pVD5/ypVP9WAfFmZm1mR+EJX5J/mh1v5sk8vn+ZjkflSsEijlR5MEZwKKmkjSZY4kC5/hA6VGvkh5SltsDF1dq25J7gdwN+f71Jb6vqcTAyoJVGdpJCnPsakXLSOCp79q7jWNlAkXI78Yo4XF2dGUou0yl1Ge71Sci7m8tcemNOMfc1FpWlwRXKszJ5QbdtMYHHt7e9WWsxiebesaoQMcdDSstNNw8cfmfjXIy2FOMDtyferPHy55SagzeU5Tth2sa3HBbFLBArdAEwAKBt/EuqDDObd1Jx6wRt+4p9U0ua0YxxxWjqDjIRxkfXfQdjbIbsxzRmP07gUckZ9uec07LjzRTkMnkn7BTapqGt3sWm/DQhGfLNvIXjnPI/pVtPBp2iWhgsLaWaa5wSI32DA9z/CD7UDGqSAqy+nqPcfeu4oY4VCGSRkzkKx4/7qbH5zjCl2C5ya2BrpVnbRxTQ+HbGCVJNySR3LEIfcjqfeuY5L552SfULgy9jG/pNWN7MGXb1296DhkVZA4A3Zz0qfNneSX5C5N/I5ub+M7Tey8e+Cf7UqJleKRgwGMjmlSqN38kEBQoZn3+gkIBjBom2gSdhcoJVCsM5xQd44VRHEp8uMde31rvSnbynbzVGT+E9u1Hj740Anuh4bqNbli0s/JIPTrnvzRU4QZLGUbcbD1wPagGnIuGBNttJA/CDjJ7/lVrEFntxmRCc9UGaerdo6LvRXmWB1bLSYIJAKipNAHmRFSxURzEgrwfUB3+1BXYNvIwxxnINd6PO8Pxio2GEQkGSABg47/Wt8ObWdI1S/ItPEUbrdBEklCbRtIY+1ZiI4vXVnZiv8x5qx1jUrScpI+pqgVADGk+45+gNU1oUlunaNy4ZuvWvT82/oSDyek0loN7Ffdaa4BBC9/kcVMLf4W5i9QO5cHHY96bUY8x7lHNeA4VEz2IrsKu0LKr+kE7TQBODnn7VyCUk+vWpZEwc9jQN3sVdhj3Vgu0GOQkqCcHv+dKq0jnpSouRnNh5fbp1ySqthgAG6U1ioFtGffdSpUcOkE/UAXX/O31o3TpGWRRng0qVDS5IGHqJtTQFFqiuTsG5eDtxx7UqVHLU1R2TsCVVIGQDwetWNmoTYVznilSpmecnCmwLb7LqPlkJ65o2UAq3HalSpUPQykpLhQrjbkHfirHUoY4rgRRqAhjDY+ZpUqBeli4+5XEDNKlSpZ1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4915" y="-609600"/>
            <a:ext cx="6225728" cy="807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u="sng" dirty="0" smtClean="0">
                <a:latin typeface="Georgia" panose="02040502050405020303" pitchFamily="18" charset="0"/>
              </a:rPr>
              <a:t>Communication</a:t>
            </a:r>
            <a:endParaRPr lang="en-US" u="sng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825314"/>
            <a:ext cx="70104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Georgia" panose="02040502050405020303" pitchFamily="18" charset="0"/>
              </a:rPr>
              <a:t>The best way to contact me is through email: margaret.trammell@acboe.net</a:t>
            </a:r>
          </a:p>
          <a:p>
            <a:pPr marL="0" indent="0">
              <a:buNone/>
            </a:pPr>
            <a:endParaRPr lang="en-US" sz="1000" dirty="0" smtClean="0">
              <a:latin typeface="Georgia" panose="02040502050405020303" pitchFamily="18" charset="0"/>
            </a:endParaRPr>
          </a:p>
          <a:p>
            <a:r>
              <a:rPr lang="en-US" dirty="0" smtClean="0">
                <a:latin typeface="Georgia" panose="02040502050405020303" pitchFamily="18" charset="0"/>
              </a:rPr>
              <a:t>You can call the school at 361-6400 and leave a message with the office staff.  I will not receive it until my planning time.</a:t>
            </a:r>
          </a:p>
          <a:p>
            <a:pPr marL="0" indent="0">
              <a:buNone/>
            </a:pPr>
            <a:endParaRPr lang="en-US" sz="1000" dirty="0" smtClean="0">
              <a:latin typeface="Georgia" panose="02040502050405020303" pitchFamily="18" charset="0"/>
            </a:endParaRPr>
          </a:p>
          <a:p>
            <a:r>
              <a:rPr lang="en-US" dirty="0" smtClean="0">
                <a:latin typeface="Georgia" panose="02040502050405020303" pitchFamily="18" charset="0"/>
              </a:rPr>
              <a:t>Weekly newsletters will be sent home on Mondays and will also be on my webpage on the school website: </a:t>
            </a:r>
            <a:r>
              <a:rPr lang="en-US" dirty="0" smtClean="0">
                <a:latin typeface="Georgia" panose="02040502050405020303" pitchFamily="18" charset="0"/>
                <a:hlinkClick r:id="rId4"/>
              </a:rPr>
              <a:t>www.dpeseagles.com</a:t>
            </a:r>
            <a:r>
              <a:rPr lang="en-US" dirty="0" smtClean="0">
                <a:latin typeface="Georgia" panose="02040502050405020303" pitchFamily="18" charset="0"/>
              </a:rPr>
              <a:t> (go to my page)</a:t>
            </a:r>
          </a:p>
          <a:p>
            <a:pPr marL="0" indent="0">
              <a:buNone/>
            </a:pPr>
            <a:endParaRPr lang="en-US" sz="1100" dirty="0" smtClean="0">
              <a:latin typeface="Georgia" panose="02040502050405020303" pitchFamily="18" charset="0"/>
            </a:endParaRPr>
          </a:p>
          <a:p>
            <a:r>
              <a:rPr lang="en-US" dirty="0" smtClean="0">
                <a:latin typeface="Georgia" panose="02040502050405020303" pitchFamily="18" charset="0"/>
              </a:rPr>
              <a:t>Sign up for </a:t>
            </a:r>
            <a:r>
              <a:rPr lang="en-US" b="1" dirty="0" smtClean="0">
                <a:latin typeface="Georgia" panose="02040502050405020303" pitchFamily="18" charset="0"/>
              </a:rPr>
              <a:t>Notify Me </a:t>
            </a:r>
            <a:r>
              <a:rPr lang="en-US" dirty="0" smtClean="0">
                <a:latin typeface="Georgia" panose="02040502050405020303" pitchFamily="18" charset="0"/>
              </a:rPr>
              <a:t>on the school website! (at the top of home page)</a:t>
            </a: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2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2936" y="-609600"/>
            <a:ext cx="6225728" cy="807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latin typeface="KG The Last Time" panose="02000505000000020004" pitchFamily="2" charset="0"/>
              </a:rPr>
              <a:t/>
            </a:r>
            <a:br>
              <a:rPr lang="en-US" u="sng" dirty="0" smtClean="0">
                <a:latin typeface="KG The Last Time" panose="02000505000000020004" pitchFamily="2" charset="0"/>
              </a:rPr>
            </a:br>
            <a:r>
              <a:rPr lang="en-US" sz="5300" u="sng" dirty="0" smtClean="0">
                <a:latin typeface="Georgia" panose="02040502050405020303" pitchFamily="18" charset="0"/>
              </a:rPr>
              <a:t>Class Dojo </a:t>
            </a:r>
            <a:br>
              <a:rPr lang="en-US" sz="5300" u="sng" dirty="0" smtClean="0">
                <a:latin typeface="Georgia" panose="02040502050405020303" pitchFamily="18" charset="0"/>
              </a:rPr>
            </a:br>
            <a:endParaRPr lang="en-US" sz="5300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010400" cy="434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000" b="1" dirty="0" smtClean="0">
              <a:latin typeface="KG The Last Time" panose="02000505000000020004" pitchFamily="2" charset="0"/>
            </a:endParaRPr>
          </a:p>
          <a:p>
            <a:r>
              <a:rPr lang="en-US" dirty="0" smtClean="0">
                <a:latin typeface="Georgia" panose="02040502050405020303" pitchFamily="18" charset="0"/>
              </a:rPr>
              <a:t>Please see your Class Dojo code and sign in information on the gold page in Orientation Folder. </a:t>
            </a:r>
          </a:p>
          <a:p>
            <a:endParaRPr lang="en-US" dirty="0" smtClean="0">
              <a:latin typeface="Georgia" panose="02040502050405020303" pitchFamily="18" charset="0"/>
            </a:endParaRPr>
          </a:p>
          <a:p>
            <a:r>
              <a:rPr lang="en-US" dirty="0" smtClean="0">
                <a:latin typeface="Georgia" panose="02040502050405020303" pitchFamily="18" charset="0"/>
              </a:rPr>
              <a:t>There is also a white page that tells about Class Dojo and the First Grade Behavior Plan.</a:t>
            </a:r>
          </a:p>
          <a:p>
            <a:endParaRPr lang="en-US" dirty="0">
              <a:latin typeface="KG The Last Time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4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9330" y="-609600"/>
            <a:ext cx="6225728" cy="807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594" y="578212"/>
            <a:ext cx="8229600" cy="1295400"/>
          </a:xfrm>
        </p:spPr>
        <p:txBody>
          <a:bodyPr>
            <a:normAutofit/>
          </a:bodyPr>
          <a:lstStyle/>
          <a:p>
            <a:r>
              <a:rPr lang="en-US" u="sng" dirty="0" smtClean="0">
                <a:latin typeface="Georgia" panose="02040502050405020303" pitchFamily="18" charset="0"/>
              </a:rPr>
              <a:t>First Grade Reminders</a:t>
            </a:r>
            <a:endParaRPr lang="en-US" u="sng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600"/>
            <a:ext cx="7162800" cy="4735736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Georgia" panose="02040502050405020303" pitchFamily="18" charset="0"/>
              </a:rPr>
              <a:t>Send an extra mask to remain in your child’s backpack.</a:t>
            </a:r>
          </a:p>
          <a:p>
            <a:r>
              <a:rPr lang="en-US" sz="2000" dirty="0" smtClean="0">
                <a:latin typeface="Georgia" panose="02040502050405020303" pitchFamily="18" charset="0"/>
              </a:rPr>
              <a:t>One lanyard will be provided for each student (so masks won’t get lost at lunch, etc.) and will remain at school at the end of each day.</a:t>
            </a:r>
          </a:p>
          <a:p>
            <a:r>
              <a:rPr lang="en-US" sz="2000" dirty="0" smtClean="0">
                <a:latin typeface="Georgia" panose="02040502050405020303" pitchFamily="18" charset="0"/>
              </a:rPr>
              <a:t>Send a filled water bottle each day (thermos type with a spout to close).</a:t>
            </a:r>
          </a:p>
          <a:p>
            <a:r>
              <a:rPr lang="en-US" sz="2000" dirty="0" smtClean="0">
                <a:latin typeface="Georgia" panose="02040502050405020303" pitchFamily="18" charset="0"/>
              </a:rPr>
              <a:t>Allow your child to wear no tie shoes if he/she isn’t able to tie them.</a:t>
            </a:r>
          </a:p>
          <a:p>
            <a:r>
              <a:rPr lang="en-US" sz="2000" dirty="0" smtClean="0">
                <a:latin typeface="Georgia" panose="02040502050405020303" pitchFamily="18" charset="0"/>
              </a:rPr>
              <a:t>Send a change of clothes for possible accidents to remain in your child’s backpack (underwear, socks, top &amp; bottom).</a:t>
            </a:r>
          </a:p>
          <a:p>
            <a:r>
              <a:rPr lang="en-US" sz="2000" dirty="0" smtClean="0">
                <a:latin typeface="Georgia" panose="02040502050405020303" pitchFamily="18" charset="0"/>
              </a:rPr>
              <a:t>Please attach yellow Transportation Tag to backpack for first 2 weeks of school.</a:t>
            </a:r>
          </a:p>
          <a:p>
            <a:pPr marL="0" indent="0">
              <a:buNone/>
            </a:pPr>
            <a:endParaRPr lang="en-US" sz="33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3500" dirty="0" smtClean="0">
              <a:latin typeface="Tempus Sans ITC" panose="04020404030D07020202" pitchFamily="82" charset="0"/>
            </a:endParaRPr>
          </a:p>
          <a:p>
            <a:endParaRPr lang="en-US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0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2936" y="-674464"/>
            <a:ext cx="6225728" cy="807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676400"/>
          </a:xfrm>
        </p:spPr>
        <p:txBody>
          <a:bodyPr>
            <a:normAutofit/>
          </a:bodyPr>
          <a:lstStyle/>
          <a:p>
            <a:r>
              <a:rPr lang="en-US" sz="4800" u="sng" dirty="0" smtClean="0">
                <a:latin typeface="Georgia" panose="02040502050405020303" pitchFamily="18" charset="0"/>
              </a:rPr>
              <a:t>Our Daily Schedule</a:t>
            </a:r>
            <a:endParaRPr lang="en-US" sz="4800" u="sng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41437"/>
            <a:ext cx="70104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KG The Last Time" panose="02000505000000020004" pitchFamily="2" charset="0"/>
            </a:endParaRPr>
          </a:p>
          <a:p>
            <a:pPr marL="0" indent="0">
              <a:buNone/>
            </a:pPr>
            <a:endParaRPr lang="en-US" dirty="0" smtClean="0">
              <a:latin typeface="KG The Last Time" panose="02000505000000020004" pitchFamily="2" charset="0"/>
            </a:endParaRPr>
          </a:p>
          <a:p>
            <a:r>
              <a:rPr lang="en-US" dirty="0" smtClean="0">
                <a:latin typeface="KG The Last Time" panose="02000505000000020004" pitchFamily="2" charset="0"/>
              </a:rPr>
              <a:t>Lunch		11:20 – 11:43 a.m.</a:t>
            </a:r>
          </a:p>
          <a:p>
            <a:endParaRPr lang="en-US" dirty="0">
              <a:latin typeface="KG The Last Time" panose="02000505000000020004" pitchFamily="2" charset="0"/>
            </a:endParaRPr>
          </a:p>
          <a:p>
            <a:r>
              <a:rPr lang="en-US" dirty="0">
                <a:latin typeface="KG The Last Time" panose="02000505000000020004" pitchFamily="2" charset="0"/>
              </a:rPr>
              <a:t>P.E.		</a:t>
            </a:r>
            <a:r>
              <a:rPr lang="en-US" dirty="0" smtClean="0">
                <a:latin typeface="KG The Last Time" panose="02000505000000020004" pitchFamily="2" charset="0"/>
              </a:rPr>
              <a:t>12:10 </a:t>
            </a:r>
            <a:r>
              <a:rPr lang="en-US" dirty="0">
                <a:latin typeface="KG The Last Time" panose="02000505000000020004" pitchFamily="2" charset="0"/>
              </a:rPr>
              <a:t>– </a:t>
            </a:r>
            <a:r>
              <a:rPr lang="en-US" dirty="0" smtClean="0">
                <a:latin typeface="KG The Last Time" panose="02000505000000020004" pitchFamily="2" charset="0"/>
              </a:rPr>
              <a:t>12:50 </a:t>
            </a:r>
            <a:r>
              <a:rPr lang="en-US" dirty="0">
                <a:latin typeface="KG The Last Time" panose="02000505000000020004" pitchFamily="2" charset="0"/>
              </a:rPr>
              <a:t>a.m</a:t>
            </a:r>
            <a:r>
              <a:rPr lang="en-US" dirty="0" smtClean="0">
                <a:latin typeface="KG The Last Time" panose="02000505000000020004" pitchFamily="2" charset="0"/>
              </a:rPr>
              <a:t>.</a:t>
            </a:r>
          </a:p>
          <a:p>
            <a:endParaRPr lang="en-US" dirty="0">
              <a:latin typeface="KG The Last Time" panose="02000505000000020004" pitchFamily="2" charset="0"/>
            </a:endParaRPr>
          </a:p>
          <a:p>
            <a:r>
              <a:rPr lang="en-US" dirty="0" smtClean="0">
                <a:latin typeface="KG The Last Time" panose="02000505000000020004" pitchFamily="2" charset="0"/>
              </a:rPr>
              <a:t>Snack		1:15 – 1:30 p.m.</a:t>
            </a:r>
          </a:p>
          <a:p>
            <a:endParaRPr lang="en-US" dirty="0">
              <a:latin typeface="KG The Last Time" panose="02000505000000020004" pitchFamily="2" charset="0"/>
            </a:endParaRPr>
          </a:p>
          <a:p>
            <a:endParaRPr lang="en-US" dirty="0" smtClean="0">
              <a:latin typeface="KG The Last Time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02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5724" y="-468536"/>
            <a:ext cx="6225728" cy="807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731" y="762000"/>
            <a:ext cx="8229600" cy="14097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KG The Last Time" panose="02000505000000020004" pitchFamily="2" charset="0"/>
              </a:rPr>
              <a:t/>
            </a:r>
            <a:br>
              <a:rPr lang="en-US" dirty="0" smtClean="0">
                <a:latin typeface="KG The Last Time" panose="02000505000000020004" pitchFamily="2" charset="0"/>
              </a:rPr>
            </a:br>
            <a:r>
              <a:rPr lang="en-US" dirty="0">
                <a:latin typeface="KG The Last Time" panose="02000505000000020004" pitchFamily="2" charset="0"/>
              </a:rPr>
              <a:t/>
            </a:r>
            <a:br>
              <a:rPr lang="en-US" dirty="0">
                <a:latin typeface="KG The Last Time" panose="02000505000000020004" pitchFamily="2" charset="0"/>
              </a:rPr>
            </a:br>
            <a:r>
              <a:rPr lang="en-US" dirty="0" smtClean="0">
                <a:latin typeface="KG The Last Time" panose="02000505000000020004" pitchFamily="2" charset="0"/>
              </a:rPr>
              <a:t/>
            </a:r>
            <a:br>
              <a:rPr lang="en-US" dirty="0" smtClean="0">
                <a:latin typeface="KG The Last Time" panose="02000505000000020004" pitchFamily="2" charset="0"/>
              </a:rPr>
            </a:br>
            <a:r>
              <a:rPr lang="en-US" sz="3600" dirty="0" smtClean="0">
                <a:latin typeface="Georgia" panose="02040502050405020303" pitchFamily="18" charset="0"/>
              </a:rPr>
              <a:t>Thank </a:t>
            </a:r>
            <a:r>
              <a:rPr lang="en-US" sz="3600" dirty="0">
                <a:latin typeface="Georgia" panose="02040502050405020303" pitchFamily="18" charset="0"/>
              </a:rPr>
              <a:t>y</a:t>
            </a:r>
            <a:r>
              <a:rPr lang="en-US" sz="3600" dirty="0" smtClean="0">
                <a:latin typeface="Georgia" panose="02040502050405020303" pitchFamily="18" charset="0"/>
              </a:rPr>
              <a:t>ou for taking the time to read </a:t>
            </a:r>
            <a:br>
              <a:rPr lang="en-US" sz="3600" dirty="0" smtClean="0">
                <a:latin typeface="Georgia" panose="02040502050405020303" pitchFamily="18" charset="0"/>
              </a:rPr>
            </a:br>
            <a:r>
              <a:rPr lang="en-US" sz="3600" dirty="0" smtClean="0">
                <a:latin typeface="Georgia" panose="02040502050405020303" pitchFamily="18" charset="0"/>
              </a:rPr>
              <a:t>this information</a:t>
            </a:r>
            <a:r>
              <a:rPr lang="en-US" sz="3600" dirty="0">
                <a:latin typeface="Georgia" panose="02040502050405020303" pitchFamily="18" charset="0"/>
              </a:rPr>
              <a:t>.</a:t>
            </a:r>
            <a:r>
              <a:rPr lang="en-US" sz="3600" dirty="0" smtClean="0">
                <a:latin typeface="Georgia" panose="02040502050405020303" pitchFamily="18" charset="0"/>
              </a:rPr>
              <a:t> And thank you </a:t>
            </a:r>
            <a:br>
              <a:rPr lang="en-US" sz="3600" dirty="0" smtClean="0">
                <a:latin typeface="Georgia" panose="02040502050405020303" pitchFamily="18" charset="0"/>
              </a:rPr>
            </a:br>
            <a:r>
              <a:rPr lang="en-US" sz="3600" dirty="0" smtClean="0">
                <a:latin typeface="Georgia" panose="02040502050405020303" pitchFamily="18" charset="0"/>
              </a:rPr>
              <a:t>for sharing your children with me. </a:t>
            </a:r>
            <a:br>
              <a:rPr lang="en-US" sz="3600" dirty="0" smtClean="0">
                <a:latin typeface="Georgia" panose="02040502050405020303" pitchFamily="18" charset="0"/>
              </a:rPr>
            </a:br>
            <a:r>
              <a:rPr lang="en-US" sz="3600" dirty="0" smtClean="0">
                <a:latin typeface="Georgia" panose="02040502050405020303" pitchFamily="18" charset="0"/>
              </a:rPr>
              <a:t>I am excited about starting the school </a:t>
            </a:r>
            <a:br>
              <a:rPr lang="en-US" sz="3600" dirty="0" smtClean="0">
                <a:latin typeface="Georgia" panose="02040502050405020303" pitchFamily="18" charset="0"/>
              </a:rPr>
            </a:br>
            <a:r>
              <a:rPr lang="en-US" sz="3600" dirty="0" smtClean="0">
                <a:latin typeface="Georgia" panose="02040502050405020303" pitchFamily="18" charset="0"/>
              </a:rPr>
              <a:t>year with them!</a:t>
            </a:r>
            <a:endParaRPr lang="en-US" sz="3600" dirty="0"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810000"/>
            <a:ext cx="3563937" cy="262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0648" y="-452661"/>
            <a:ext cx="6225728" cy="80772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001542" y="742212"/>
            <a:ext cx="7501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Georgia" panose="02040502050405020303" pitchFamily="18" charset="0"/>
              </a:rPr>
              <a:t>Welcome to Room 109 on the Green Hall!</a:t>
            </a:r>
            <a:endParaRPr lang="en-US" sz="2800" dirty="0">
              <a:latin typeface="Georgia" panose="02040502050405020303" pitchFamily="18" charset="0"/>
            </a:endParaRPr>
          </a:p>
        </p:txBody>
      </p:sp>
      <p:sp>
        <p:nvSpPr>
          <p:cNvPr id="3" name="AutoShape 2" descr="https://outlook.office365.com/owa/service.svc/s/GetFileAttachment?id=AAMkADJiZjliMjNkLWQzZDAtNDA2OC05MTRiLTE1MTk2MzI0YTMyNQBGAAAAAAAg1dyw2oEFQJ9HDSf%2FikGbBwCTm%2BG5Yuv7QayEQhUqtqLiAAAAAAENAACTm%2BG5Yuv7QayEQhUqtqLiAADHTMosAAABEgAQAPpv9z1StXZCgq7kZxoo3t4%3D&amp;isImagePreview=True&amp;X-OWA-CANARY=lTeawduJd0OqyGwwF-mIyO-GYPHzgtEIVLhSYg3Iyn1waVhcGQk1nqhFxEUBYcBzf_-stbB6CqI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https://outlook.office365.com/owa/service.svc/s/GetFileAttachment?id=AQMkADJiZjliMjNkLWQzZDAtNDA2OC05MTRiLTE1MTk2MzI0YTMyNQBGAAADINXcsNqBBUCfRw0n%2F4pBmwcAk5vhuWLr%2B0GshEIVKrai4gAAAgENAAAAk5vhuWLr%2B0GshEIVKrai4gABrxKdgAAAAAESABAAmfi3uNCKuU2%2BHf8noUFxPw%3D%3D&amp;isImagePreview=True&amp;X-OWA-CANARY=-cIJMPshhEmKEo4Y15pQMrBpWh5EndIYEXOC8M8iOvLO_Phxf-qdkwqUaZpdk2tjgsLGyYiBNqQ.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outlook.office365.com/owa/service.svc/s/GetFileAttachment?id=AQMkADJiZjliMjNkLWQzZDAtNDA2OC05MTRiLTE1MTk2MzI0YTMyNQBGAAADINXcsNqBBUCfRw0n%2F4pBmwcAk5vhuWLr%2B0GshEIVKrai4gAAAgENAAAAk5vhuWLr%2B0GshEIVKrai4gABrxKdgAAAAAESABAAmfi3uNCKuU2%2BHf8noUFxPw%3D%3D&amp;isImagePreview=True&amp;X-OWA-CANARY=-cIJMPshhEmKEo4Y15pQMrBpWh5EndIYEXOC8M8iOvLO_Phxf-qdkwqUaZpdk2tjgsLGyYiBNqQ.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https://outlook.office365.com/owa/service.svc/s/GetFileAttachment?id=AQMkADJiZjliMjNkLWQzZDAtNDA2OC05MTRiLTE1MTk2MzI0YTMyNQBGAAADINXcsNqBBUCfRw0n%2F4pBmwcAk5vhuWLr%2B0GshEIVKrai4gAAAgENAAAAk5vhuWLr%2B0GshEIVKrai4gABrxKdgAAAAAESABAAmfi3uNCKuU2%2BHf8noUFxPw%3D%3D&amp;isImagePreview=True&amp;X-OWA-CANARY=-cIJMPshhEmKEo4Y15pQMrBpWh5EndIYEXOC8M8iOvLO_Phxf-qdkwqUaZpdk2tjgsLGyYiBNqQ."/>
          <p:cNvSpPr>
            <a:spLocks noChangeAspect="1" noChangeArrowheads="1"/>
          </p:cNvSpPr>
          <p:nvPr/>
        </p:nvSpPr>
        <p:spPr bwMode="auto">
          <a:xfrm>
            <a:off x="547806" y="31387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https://outlook.office365.com/owa/service.svc/s/GetFileAttachment?id=AQMkADJiZjliMjNkLWQzZDAtNDA2OC05MTRiLTE1MTk2MzI0YTMyNQBGAAADINXcsNqBBUCfRw0n%2F4pBmwcAk5vhuWLr%2B0GshEIVKrai4gAAAgENAAAAk5vhuWLr%2B0GshEIVKrai4gABrxKdgAAAAAESABAAmfi3uNCKuU2%2BHf8noUFxPw%3D%3D&amp;isImagePreview=True&amp;X-OWA-CANARY=-cIJMPshhEmKEo4Y15pQMrBpWh5EndIYEXOC8M8iOvLO_Phxf-qdkwqUaZpdk2tjgsLGyYiBNqQ."/>
          <p:cNvSpPr>
            <a:spLocks noChangeAspect="1" noChangeArrowheads="1"/>
          </p:cNvSpPr>
          <p:nvPr/>
        </p:nvSpPr>
        <p:spPr bwMode="auto">
          <a:xfrm>
            <a:off x="700206" y="46627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0" descr="https://outlook.office365.com/owa/service.svc/s/GetFileAttachment?id=AQMkADJiZjliMjNkLWQzZDAtNDA2OC05MTRiLTE1MTk2MzI0YTMyNQBGAAADINXcsNqBBUCfRw0n%2F4pBmwcAk5vhuWLr%2B0GshEIVKrai4gAAAgENAAAAk5vhuWLr%2B0GshEIVKrai4gABrxKdgAAAAAESABAAmfi3uNCKuU2%2BHf8noUFxPw%3D%3D&amp;isImagePreview=True&amp;X-OWA-CANARY=-cIJMPshhEmKEo4Y15pQMrBpWh5EndIYEXOC8M8iOvLO_Phxf-qdkwqUaZpdk2tjgsLGyYiBNqQ."/>
          <p:cNvSpPr>
            <a:spLocks noChangeAspect="1" noChangeArrowheads="1"/>
          </p:cNvSpPr>
          <p:nvPr/>
        </p:nvSpPr>
        <p:spPr bwMode="auto">
          <a:xfrm>
            <a:off x="852606" y="61867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video-159900408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6346" y="1194105"/>
            <a:ext cx="2690813" cy="47836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46941" y="4267200"/>
            <a:ext cx="204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2447" y="4223447"/>
            <a:ext cx="20429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this video doesn’t play automatically, hover your cursor over the picture and press the arrow to play the video.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34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9136" y="-609600"/>
            <a:ext cx="6225728" cy="807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7688" y="685800"/>
            <a:ext cx="713323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Georgia" panose="02040502050405020303" pitchFamily="18" charset="0"/>
              </a:rPr>
              <a:t>Supply Drop Off Day Thursday, September 3, 2020</a:t>
            </a:r>
          </a:p>
          <a:p>
            <a:pPr algn="ctr"/>
            <a:r>
              <a:rPr lang="en-US" sz="4000" dirty="0" smtClean="0">
                <a:latin typeface="Georgia" panose="02040502050405020303" pitchFamily="18" charset="0"/>
              </a:rPr>
              <a:t>8:00 – 11:00 a.m.</a:t>
            </a:r>
          </a:p>
          <a:p>
            <a:endParaRPr lang="en-US" sz="4000" dirty="0">
              <a:latin typeface="Copperplate Gothic Bold" panose="020E0705020206020404" pitchFamily="34" charset="0"/>
            </a:endParaRPr>
          </a:p>
          <a:p>
            <a:r>
              <a:rPr lang="en-US" sz="2400" dirty="0" smtClean="0">
                <a:latin typeface="Georgia" panose="02040502050405020303" pitchFamily="18" charset="0"/>
              </a:rPr>
              <a:t>Please drop your child’s supplies off at this time and pick up a folder from me. This folder has a lot of important forms from the school. I will explain what’s in it on the next two slides.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pPr algn="ctr"/>
            <a:r>
              <a:rPr lang="en-US" sz="3600" dirty="0" smtClean="0">
                <a:latin typeface="Georgia" panose="02040502050405020303" pitchFamily="18" charset="0"/>
              </a:rPr>
              <a:t>THANKS!!!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Tempus Sans ITC" panose="04020404030D07020202" pitchFamily="82" charset="0"/>
            </a:endParaRPr>
          </a:p>
          <a:p>
            <a:endParaRPr lang="en-US" sz="2400" dirty="0" smtClean="0">
              <a:latin typeface="Tempus Sans ITC" panose="04020404030D07020202" pitchFamily="82" charset="0"/>
            </a:endParaRPr>
          </a:p>
          <a:p>
            <a:endParaRPr lang="en-US" dirty="0" smtClean="0">
              <a:latin typeface="Tempus Sans ITC" panose="04020404030D07020202" pitchFamily="82" charset="0"/>
            </a:endParaRPr>
          </a:p>
          <a:p>
            <a:endParaRPr lang="en-US" sz="2800" dirty="0" smtClean="0">
              <a:latin typeface="Tempus Sans ITC" panose="04020404030D07020202" pitchFamily="82" charset="0"/>
            </a:endParaRPr>
          </a:p>
          <a:p>
            <a:endParaRPr lang="en-US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6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9136" y="-609600"/>
            <a:ext cx="6225728" cy="807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7688" y="685800"/>
            <a:ext cx="713323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pperplate Gothic Bold" panose="020E0705020206020404" pitchFamily="34" charset="0"/>
              </a:rPr>
              <a:t>Contents of Folder</a:t>
            </a:r>
          </a:p>
          <a:p>
            <a:pPr algn="ctr"/>
            <a:endParaRPr lang="en-US" sz="1400" dirty="0">
              <a:latin typeface="Copperplate Gothic Bold" panose="020E0705020206020404" pitchFamily="34" charset="0"/>
            </a:endParaRPr>
          </a:p>
          <a:p>
            <a:r>
              <a:rPr lang="en-US" sz="2400" dirty="0" smtClean="0">
                <a:latin typeface="Georgia" panose="02040502050405020303" pitchFamily="18" charset="0"/>
              </a:rPr>
              <a:t>Left Side – Can be “Left” at Home</a:t>
            </a:r>
            <a:endParaRPr lang="en-US" sz="2400" dirty="0">
              <a:latin typeface="Georgia" panose="02040502050405020303" pitchFamily="18" charset="0"/>
            </a:endParaRPr>
          </a:p>
          <a:p>
            <a:endParaRPr lang="en-US" sz="2400" dirty="0" smtClean="0">
              <a:latin typeface="Georgia" panose="02040502050405020303" pitchFamily="18" charset="0"/>
            </a:endParaRPr>
          </a:p>
          <a:p>
            <a:endParaRPr lang="en-US" sz="1000" dirty="0" smtClean="0">
              <a:latin typeface="Georgia" panose="02040502050405020303" pitchFamily="18" charset="0"/>
            </a:endParaRPr>
          </a:p>
          <a:p>
            <a:r>
              <a:rPr lang="en-US" sz="2800" b="1" dirty="0" smtClean="0">
                <a:latin typeface="Georgia" panose="02040502050405020303" pitchFamily="18" charset="0"/>
              </a:rPr>
              <a:t>LEFT SIDE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Student Handbook (a lot has changed since school staff printed them this summer)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A Parents’ Guide to First Grade (from me)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Class Dojo Code and </a:t>
            </a:r>
            <a:r>
              <a:rPr lang="en-US" sz="2400" dirty="0" smtClean="0">
                <a:latin typeface="Georgia" panose="02040502050405020303" pitchFamily="18" charset="0"/>
              </a:rPr>
              <a:t>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White Carpool 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ACBOE Calendar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Lunchroom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YMCA Fall Programs</a:t>
            </a:r>
          </a:p>
          <a:p>
            <a:endParaRPr lang="en-US" sz="2400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5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9136" y="-609600"/>
            <a:ext cx="6225728" cy="807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7688" y="685800"/>
            <a:ext cx="713323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opperplate Gothic Bold" panose="020E0705020206020404" pitchFamily="34" charset="0"/>
              </a:rPr>
              <a:t>Contents of Folder</a:t>
            </a:r>
          </a:p>
          <a:p>
            <a:pPr algn="ctr"/>
            <a:endParaRPr lang="en-US" sz="1400" dirty="0">
              <a:latin typeface="Copperplate Gothic Bold" panose="020E0705020206020404" pitchFamily="34" charset="0"/>
            </a:endParaRPr>
          </a:p>
          <a:p>
            <a:r>
              <a:rPr lang="en-US" sz="2400" dirty="0" smtClean="0">
                <a:latin typeface="Georgia" panose="02040502050405020303" pitchFamily="18" charset="0"/>
              </a:rPr>
              <a:t>Right Side – Send “Right” Back the first day of 			school in your child’s dog folder</a:t>
            </a:r>
          </a:p>
          <a:p>
            <a:endParaRPr lang="en-US" sz="1000" dirty="0" smtClean="0">
              <a:latin typeface="Georgia" panose="02040502050405020303" pitchFamily="18" charset="0"/>
            </a:endParaRPr>
          </a:p>
          <a:p>
            <a:r>
              <a:rPr lang="en-US" sz="2800" b="1" dirty="0" smtClean="0">
                <a:latin typeface="Georgia" panose="02040502050405020303" pitchFamily="18" charset="0"/>
              </a:rPr>
              <a:t>RIGHT SIDE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eorgia" panose="02040502050405020303" pitchFamily="18" charset="0"/>
              </a:rPr>
              <a:t>Transportation tag </a:t>
            </a:r>
            <a:r>
              <a:rPr lang="en-US" sz="2200" dirty="0" smtClean="0">
                <a:latin typeface="Georgia" panose="02040502050405020303" pitchFamily="18" charset="0"/>
              </a:rPr>
              <a:t>(attach to backpack /book bag)</a:t>
            </a:r>
            <a:endParaRPr lang="en-US" sz="2200" dirty="0">
              <a:latin typeface="Georgia" panose="020405020504050203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White rolodex card </a:t>
            </a:r>
            <a:r>
              <a:rPr lang="en-US" sz="2200" dirty="0" smtClean="0">
                <a:latin typeface="Georgia" panose="02040502050405020303" pitchFamily="18" charset="0"/>
              </a:rPr>
              <a:t>(for front office)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Envelope for Fees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Student Information Sheet </a:t>
            </a:r>
            <a:r>
              <a:rPr lang="en-US" sz="2200" dirty="0" smtClean="0">
                <a:latin typeface="Georgia" panose="02040502050405020303" pitchFamily="18" charset="0"/>
              </a:rPr>
              <a:t>(both sides)</a:t>
            </a:r>
            <a:r>
              <a:rPr lang="en-US" sz="2400" dirty="0" smtClean="0">
                <a:latin typeface="Georgia" panose="02040502050405020303" pitchFamily="18" charset="0"/>
              </a:rPr>
              <a:t>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INOW Form</a:t>
            </a:r>
            <a:r>
              <a:rPr lang="en-US" sz="2200" dirty="0" smtClean="0">
                <a:latin typeface="Georgia" panose="02040502050405020303" pitchFamily="18" charset="0"/>
              </a:rPr>
              <a:t> (return in envelope if you want to  purchase/list all your children at DPES on one form)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Code of Conduct Forms </a:t>
            </a:r>
            <a:r>
              <a:rPr lang="en-US" sz="2200" dirty="0" smtClean="0">
                <a:latin typeface="Georgia" panose="02040502050405020303" pitchFamily="18" charset="0"/>
              </a:rPr>
              <a:t>(return pages 43-48)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Georgia" panose="02040502050405020303" pitchFamily="18" charset="0"/>
              </a:rPr>
              <a:t>Free/Reduced Lunch Form</a:t>
            </a:r>
          </a:p>
          <a:p>
            <a:endParaRPr lang="en-US" sz="2400" dirty="0" smtClean="0">
              <a:latin typeface="Tempus Sans ITC" panose="04020404030D07020202" pitchFamily="82" charset="0"/>
            </a:endParaRPr>
          </a:p>
          <a:p>
            <a:endParaRPr lang="en-US" dirty="0" smtClean="0">
              <a:latin typeface="Tempus Sans ITC" panose="04020404030D07020202" pitchFamily="82" charset="0"/>
            </a:endParaRPr>
          </a:p>
          <a:p>
            <a:endParaRPr lang="en-US" sz="2800" dirty="0" smtClean="0">
              <a:latin typeface="Tempus Sans ITC" panose="04020404030D07020202" pitchFamily="82" charset="0"/>
            </a:endParaRPr>
          </a:p>
          <a:p>
            <a:endParaRPr lang="en-US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6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876800"/>
            <a:ext cx="2133600" cy="1735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2936" y="-723900"/>
            <a:ext cx="6225728" cy="807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01836"/>
            <a:ext cx="7086600" cy="2139654"/>
          </a:xfrm>
        </p:spPr>
        <p:txBody>
          <a:bodyPr>
            <a:normAutofit/>
          </a:bodyPr>
          <a:lstStyle/>
          <a:p>
            <a:r>
              <a:rPr lang="en-US" u="sng" dirty="0" smtClean="0">
                <a:latin typeface="Georgia" panose="02040502050405020303" pitchFamily="18" charset="0"/>
              </a:rPr>
              <a:t>Arrival/Dismissal</a:t>
            </a:r>
            <a:endParaRPr lang="en-US" u="sng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1894544"/>
            <a:ext cx="72390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latin typeface="Georgia" panose="02040502050405020303" pitchFamily="18" charset="0"/>
              </a:rPr>
              <a:t>Enter for carpool off of Jay Street.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Georgia" panose="02040502050405020303" pitchFamily="18" charset="0"/>
              </a:rPr>
              <a:t>Carpool drop off starts at 7:15.  Jay St. carpool closes at 7:55. McQueen-Smith carpool loop closes at 7:45.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Georgia" panose="02040502050405020303" pitchFamily="18" charset="0"/>
              </a:rPr>
              <a:t>Only bus riders and walkers enter through the front doors.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Georgia" panose="02040502050405020303" pitchFamily="18" charset="0"/>
              </a:rPr>
              <a:t>Carpool pick up begins at 3:00. 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Georgia" panose="02040502050405020303" pitchFamily="18" charset="0"/>
              </a:rPr>
              <a:t>Child’s white card needs to be visible in car window.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Georgia" panose="02040502050405020303" pitchFamily="18" charset="0"/>
              </a:rPr>
              <a:t>Walkers dismiss at 2:40.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31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876800"/>
            <a:ext cx="2133600" cy="1735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2936" y="-723900"/>
            <a:ext cx="6225728" cy="807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533400"/>
            <a:ext cx="7086600" cy="522064"/>
          </a:xfrm>
        </p:spPr>
        <p:txBody>
          <a:bodyPr>
            <a:normAutofit fontScale="90000"/>
          </a:bodyPr>
          <a:lstStyle/>
          <a:p>
            <a:r>
              <a:rPr lang="en-US" sz="2200" dirty="0" smtClean="0">
                <a:latin typeface="Tempus Sans ITC" panose="04020404030D07020202" pitchFamily="82" charset="0"/>
              </a:rPr>
              <a:t/>
            </a:r>
            <a:br>
              <a:rPr lang="en-US" sz="2200" dirty="0" smtClean="0">
                <a:latin typeface="Tempus Sans ITC" panose="04020404030D07020202" pitchFamily="82" charset="0"/>
              </a:rPr>
            </a:br>
            <a:r>
              <a:rPr lang="en-US" u="sng" dirty="0" smtClean="0">
                <a:latin typeface="Georgia" panose="02040502050405020303" pitchFamily="18" charset="0"/>
              </a:rPr>
              <a:t>Important Information</a:t>
            </a:r>
            <a:endParaRPr lang="en-US" u="sng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995" y="1600201"/>
            <a:ext cx="7239000" cy="4446364"/>
          </a:xfrm>
        </p:spPr>
        <p:txBody>
          <a:bodyPr>
            <a:normAutofit fontScale="85000" lnSpcReduction="20000"/>
          </a:bodyPr>
          <a:lstStyle/>
          <a:p>
            <a:r>
              <a:rPr lang="en-US" sz="2200" dirty="0" smtClean="0">
                <a:latin typeface="Georgia" panose="02040502050405020303" pitchFamily="18" charset="0"/>
              </a:rPr>
              <a:t>Check the DPES website Parent Section. Several important documents are posted under “Publications” </a:t>
            </a:r>
            <a:r>
              <a:rPr lang="en-US" sz="2200" dirty="0" smtClean="0">
                <a:latin typeface="Georgia" panose="02040502050405020303" pitchFamily="18" charset="0"/>
                <a:hlinkClick r:id="rId5"/>
              </a:rPr>
              <a:t>www.dpeseagles.com</a:t>
            </a:r>
            <a:endParaRPr lang="en-US" sz="22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200" dirty="0" smtClean="0">
              <a:latin typeface="Georgia" panose="02040502050405020303" pitchFamily="18" charset="0"/>
            </a:endParaRPr>
          </a:p>
          <a:p>
            <a:r>
              <a:rPr lang="en-US" sz="2200" dirty="0" smtClean="0">
                <a:latin typeface="Georgia" panose="02040502050405020303" pitchFamily="18" charset="0"/>
              </a:rPr>
              <a:t>For school wide information, see the Student Handbook and Code of Conduct (in folder).</a:t>
            </a:r>
          </a:p>
          <a:p>
            <a:pPr marL="0" indent="0">
              <a:buNone/>
            </a:pPr>
            <a:endParaRPr lang="en-US" sz="2200" dirty="0" smtClean="0">
              <a:latin typeface="Georgia" panose="02040502050405020303" pitchFamily="18" charset="0"/>
            </a:endParaRPr>
          </a:p>
          <a:p>
            <a:r>
              <a:rPr lang="en-US" sz="2200" dirty="0" smtClean="0">
                <a:latin typeface="Georgia" panose="02040502050405020303" pitchFamily="18" charset="0"/>
              </a:rPr>
              <a:t>Our principal, Donna Finch, will do a “Call Out” to parents every Sunday at 3:00 p.m.</a:t>
            </a:r>
          </a:p>
          <a:p>
            <a:endParaRPr lang="en-US" sz="2200" dirty="0">
              <a:latin typeface="Georgia" panose="02040502050405020303" pitchFamily="18" charset="0"/>
            </a:endParaRPr>
          </a:p>
          <a:p>
            <a:r>
              <a:rPr lang="en-US" sz="2200" dirty="0" smtClean="0">
                <a:latin typeface="Georgia" panose="02040502050405020303" pitchFamily="18" charset="0"/>
              </a:rPr>
              <a:t>COVID Guidelines are on the main page of the school website.</a:t>
            </a:r>
          </a:p>
          <a:p>
            <a:pPr marL="0" indent="0">
              <a:buNone/>
            </a:pPr>
            <a:endParaRPr lang="en-US" sz="2200" dirty="0" smtClean="0">
              <a:latin typeface="Georgia" panose="02040502050405020303" pitchFamily="18" charset="0"/>
            </a:endParaRPr>
          </a:p>
          <a:p>
            <a:r>
              <a:rPr lang="en-US" sz="2200" dirty="0" smtClean="0">
                <a:latin typeface="Georgia" panose="02040502050405020303" pitchFamily="18" charset="0"/>
              </a:rPr>
              <a:t>All posted plans are subject to change.</a:t>
            </a:r>
          </a:p>
          <a:p>
            <a:endParaRPr lang="en-US" sz="2200" dirty="0">
              <a:latin typeface="Georgia" panose="02040502050405020303" pitchFamily="18" charset="0"/>
            </a:endParaRPr>
          </a:p>
          <a:p>
            <a:r>
              <a:rPr lang="en-US" sz="2200" dirty="0" smtClean="0">
                <a:latin typeface="Georgia" panose="02040502050405020303" pitchFamily="18" charset="0"/>
              </a:rPr>
              <a:t>Please sign up for </a:t>
            </a:r>
            <a:r>
              <a:rPr lang="en-US" sz="2200" dirty="0" err="1" smtClean="0">
                <a:latin typeface="Georgia" panose="02040502050405020303" pitchFamily="18" charset="0"/>
              </a:rPr>
              <a:t>NotifyMe</a:t>
            </a:r>
            <a:r>
              <a:rPr lang="en-US" sz="2200" dirty="0" smtClean="0">
                <a:latin typeface="Georgia" panose="02040502050405020303" pitchFamily="18" charset="0"/>
              </a:rPr>
              <a:t> at the top of the school website.</a:t>
            </a:r>
          </a:p>
          <a:p>
            <a:endParaRPr lang="en-US" sz="2200" dirty="0" smtClean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43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2936" y="-674464"/>
            <a:ext cx="6225728" cy="807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u="sng" dirty="0" smtClean="0">
                <a:latin typeface="Georgia" panose="02040502050405020303" pitchFamily="18" charset="0"/>
              </a:rPr>
              <a:t>Money</a:t>
            </a:r>
            <a:endParaRPr lang="en-US" u="sng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010400" cy="42973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eorgia" panose="02040502050405020303" pitchFamily="18" charset="0"/>
              </a:rPr>
              <a:t>Please send ALL money in an envelope or plastic bag with your child’s name, reason for money, amount, and teacher’s name.  </a:t>
            </a:r>
          </a:p>
          <a:p>
            <a:endParaRPr lang="en-US" sz="2400" dirty="0" smtClean="0">
              <a:latin typeface="Georgia" panose="02040502050405020303" pitchFamily="18" charset="0"/>
            </a:endParaRPr>
          </a:p>
          <a:p>
            <a:r>
              <a:rPr lang="en-US" sz="2400" dirty="0" smtClean="0">
                <a:latin typeface="Georgia" panose="02040502050405020303" pitchFamily="18" charset="0"/>
              </a:rPr>
              <a:t>All checks should have student’s name on the memo line. (Cash only for snacks)</a:t>
            </a:r>
          </a:p>
          <a:p>
            <a:endParaRPr lang="en-US" sz="2400" dirty="0" smtClean="0">
              <a:latin typeface="Georgia" panose="02040502050405020303" pitchFamily="18" charset="0"/>
            </a:endParaRPr>
          </a:p>
          <a:p>
            <a:r>
              <a:rPr lang="en-US" sz="2400" dirty="0" smtClean="0">
                <a:latin typeface="Georgia" panose="02040502050405020303" pitchFamily="18" charset="0"/>
              </a:rPr>
              <a:t>All money must be taken up before 8:00 a.m.</a:t>
            </a:r>
          </a:p>
          <a:p>
            <a:endParaRPr lang="en-US" dirty="0">
              <a:latin typeface="KG The Last Time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9136" y="-823946"/>
            <a:ext cx="6225728" cy="861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u="sng" dirty="0" smtClean="0">
                <a:latin typeface="Georgia" panose="02040502050405020303" pitchFamily="18" charset="0"/>
              </a:rPr>
              <a:t>Breakfast/Lunch/Snack</a:t>
            </a:r>
            <a:endParaRPr lang="en-US" u="sng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76400"/>
            <a:ext cx="7162800" cy="4572000"/>
          </a:xfrm>
        </p:spPr>
        <p:txBody>
          <a:bodyPr>
            <a:normAutofit fontScale="77500" lnSpcReduction="20000"/>
          </a:bodyPr>
          <a:lstStyle/>
          <a:p>
            <a:r>
              <a:rPr lang="en-US" sz="2400" b="1" dirty="0" smtClean="0">
                <a:latin typeface="Georgia" panose="02040502050405020303" pitchFamily="18" charset="0"/>
              </a:rPr>
              <a:t>Breakfast</a:t>
            </a:r>
            <a:r>
              <a:rPr lang="en-US" sz="2400" dirty="0" smtClean="0">
                <a:latin typeface="Georgia" panose="02040502050405020303" pitchFamily="18" charset="0"/>
              </a:rPr>
              <a:t> is $1.25 a day for students and is optional. It will be delivered to our classroom each morning around 8:00. Students can eat at home before school or bring breakfast with them to school as well.</a:t>
            </a:r>
          </a:p>
          <a:p>
            <a:pPr marL="0" indent="0">
              <a:buNone/>
            </a:pPr>
            <a:endParaRPr lang="en-US" sz="2400" dirty="0" smtClean="0">
              <a:latin typeface="Georgia" panose="02040502050405020303" pitchFamily="18" charset="0"/>
            </a:endParaRPr>
          </a:p>
          <a:p>
            <a:r>
              <a:rPr lang="en-US" sz="2400" b="1" dirty="0" smtClean="0">
                <a:latin typeface="Georgia" panose="02040502050405020303" pitchFamily="18" charset="0"/>
              </a:rPr>
              <a:t>Lunch</a:t>
            </a:r>
            <a:r>
              <a:rPr lang="en-US" sz="2400" dirty="0" smtClean="0">
                <a:latin typeface="Georgia" panose="02040502050405020303" pitchFamily="18" charset="0"/>
              </a:rPr>
              <a:t> is $2.50 a day for students. You can send cash or check for meals.  You may also use this website to pay for breakfasts/lunches: </a:t>
            </a:r>
            <a:r>
              <a:rPr lang="en-US" sz="2400" dirty="0" smtClean="0">
                <a:latin typeface="Georgia" panose="02040502050405020303" pitchFamily="18" charset="0"/>
                <a:hlinkClick r:id="rId4"/>
              </a:rPr>
              <a:t>www.paypams.com</a:t>
            </a:r>
            <a:r>
              <a:rPr lang="en-US" sz="2400" dirty="0" smtClean="0">
                <a:latin typeface="Georgia" panose="02040502050405020303" pitchFamily="18" charset="0"/>
              </a:rPr>
              <a:t> (Students are welcome to bring their own lunch).</a:t>
            </a:r>
          </a:p>
          <a:p>
            <a:pPr marL="0" indent="0">
              <a:buNone/>
            </a:pPr>
            <a:endParaRPr lang="en-US" sz="1000" dirty="0" smtClean="0">
              <a:latin typeface="Georgia" panose="02040502050405020303" pitchFamily="18" charset="0"/>
            </a:endParaRPr>
          </a:p>
          <a:p>
            <a:r>
              <a:rPr lang="en-US" sz="2400" b="1" dirty="0" smtClean="0">
                <a:latin typeface="Georgia" panose="02040502050405020303" pitchFamily="18" charset="0"/>
              </a:rPr>
              <a:t>Snack</a:t>
            </a:r>
            <a:r>
              <a:rPr lang="en-US" sz="2400" dirty="0" smtClean="0">
                <a:latin typeface="Georgia" panose="02040502050405020303" pitchFamily="18" charset="0"/>
              </a:rPr>
              <a:t> can be brought from home or purchased at school. Snack can be bought from the school for $1.50 - $2.00. (cash only). Special Snacks are sold on most Fridays. All Special Snacks cost $1 each.</a:t>
            </a:r>
          </a:p>
          <a:p>
            <a:pPr marL="0" indent="0">
              <a:buNone/>
            </a:pPr>
            <a:endParaRPr lang="en-US" sz="1000" dirty="0" smtClean="0">
              <a:latin typeface="Georgia" panose="02040502050405020303" pitchFamily="18" charset="0"/>
            </a:endParaRPr>
          </a:p>
          <a:p>
            <a:r>
              <a:rPr lang="en-US" sz="2400" dirty="0" smtClean="0">
                <a:latin typeface="Georgia" panose="02040502050405020303" pitchFamily="18" charset="0"/>
              </a:rPr>
              <a:t>You may apply for Free or Reduced Lunch by returning form or online at </a:t>
            </a:r>
            <a:r>
              <a:rPr lang="en-US" b="1" dirty="0" smtClean="0">
                <a:latin typeface="Georgia" panose="02040502050405020303" pitchFamily="18" charset="0"/>
              </a:rPr>
              <a:t>www.SchoolLunchApp.com</a:t>
            </a:r>
          </a:p>
          <a:p>
            <a:pPr marL="0" indent="0">
              <a:buNone/>
            </a:pPr>
            <a:endParaRPr lang="en-US" sz="1400" dirty="0" smtClean="0">
              <a:latin typeface="KG The Last Time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1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5BEE1E36B88048A16E92A430FBF116" ma:contentTypeVersion="10" ma:contentTypeDescription="Create a new document." ma:contentTypeScope="" ma:versionID="fc77ed66373a1153d266baccd9de67fd">
  <xsd:schema xmlns:xsd="http://www.w3.org/2001/XMLSchema" xmlns:xs="http://www.w3.org/2001/XMLSchema" xmlns:p="http://schemas.microsoft.com/office/2006/metadata/properties" xmlns:ns3="4344d8e1-cdf5-4c9e-addf-6188241f09f5" targetNamespace="http://schemas.microsoft.com/office/2006/metadata/properties" ma:root="true" ma:fieldsID="e4be6a9aeff5ad9eb9d14dfd430335cb" ns3:_="">
    <xsd:import namespace="4344d8e1-cdf5-4c9e-addf-6188241f09f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44d8e1-cdf5-4c9e-addf-6188241f09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E17462-00DD-4214-9CCE-F173EB3EFE58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344d8e1-cdf5-4c9e-addf-6188241f09f5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00488CD-C29C-47F7-810A-7105E4ABA9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44d8e1-cdf5-4c9e-addf-6188241f09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808FFD-7C99-478E-8C64-DAF70BC2FD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3242</TotalTime>
  <Words>1238</Words>
  <Application>Microsoft Office PowerPoint</Application>
  <PresentationFormat>On-screen Show (4:3)</PresentationFormat>
  <Paragraphs>159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Copperplate Gothic Bold</vt:lpstr>
      <vt:lpstr>Georgia</vt:lpstr>
      <vt:lpstr>KG The Last Time</vt:lpstr>
      <vt:lpstr>Tempus Sans ITC</vt:lpstr>
      <vt:lpstr>Office Theme</vt:lpstr>
      <vt:lpstr>Welcome to 1st Grade!</vt:lpstr>
      <vt:lpstr>PowerPoint Presentation</vt:lpstr>
      <vt:lpstr>PowerPoint Presentation</vt:lpstr>
      <vt:lpstr>PowerPoint Presentation</vt:lpstr>
      <vt:lpstr>PowerPoint Presentation</vt:lpstr>
      <vt:lpstr>Arrival/Dismissal</vt:lpstr>
      <vt:lpstr> Important Information</vt:lpstr>
      <vt:lpstr>Money</vt:lpstr>
      <vt:lpstr>Breakfast/Lunch/Snack</vt:lpstr>
      <vt:lpstr>Important Lunchroom Update</vt:lpstr>
      <vt:lpstr>Absences</vt:lpstr>
      <vt:lpstr>Other Information</vt:lpstr>
      <vt:lpstr>“DOG” Binder</vt:lpstr>
      <vt:lpstr> Academics </vt:lpstr>
      <vt:lpstr>Communication</vt:lpstr>
      <vt:lpstr> Class Dojo  </vt:lpstr>
      <vt:lpstr>First Grade Reminders</vt:lpstr>
      <vt:lpstr>Our Daily Schedule</vt:lpstr>
      <vt:lpstr>   Thank you for taking the time to read  this information. And thank you  for sharing your children with me.  I am excited about starting the school  year with them!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1st Grade!</dc:title>
  <dc:creator>De</dc:creator>
  <cp:lastModifiedBy>Margaret Trammell</cp:lastModifiedBy>
  <cp:revision>142</cp:revision>
  <dcterms:created xsi:type="dcterms:W3CDTF">2012-08-03T01:22:35Z</dcterms:created>
  <dcterms:modified xsi:type="dcterms:W3CDTF">2020-09-02T20:18:51Z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0x010100B65BEE1E36B88048A16E92A430FBF116</vt:lpwstr>
  </property>
</Properties>
</file>