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  <p:sldMasterId id="2147483731" r:id="rId2"/>
    <p:sldMasterId id="2147483735" r:id="rId3"/>
    <p:sldMasterId id="2147483739" r:id="rId4"/>
    <p:sldMasterId id="2147483741" r:id="rId5"/>
    <p:sldMasterId id="2147483745" r:id="rId6"/>
    <p:sldMasterId id="2147483747" r:id="rId7"/>
    <p:sldMasterId id="2147483755" r:id="rId8"/>
    <p:sldMasterId id="2147483757" r:id="rId9"/>
  </p:sldMasterIdLst>
  <p:notesMasterIdLst>
    <p:notesMasterId r:id="rId62"/>
  </p:notesMasterIdLst>
  <p:sldIdLst>
    <p:sldId id="359" r:id="rId10"/>
    <p:sldId id="335" r:id="rId11"/>
    <p:sldId id="336" r:id="rId12"/>
    <p:sldId id="378" r:id="rId13"/>
    <p:sldId id="259" r:id="rId14"/>
    <p:sldId id="379" r:id="rId15"/>
    <p:sldId id="360" r:id="rId16"/>
    <p:sldId id="338" r:id="rId17"/>
    <p:sldId id="341" r:id="rId18"/>
    <p:sldId id="265" r:id="rId19"/>
    <p:sldId id="343" r:id="rId20"/>
    <p:sldId id="363" r:id="rId21"/>
    <p:sldId id="345" r:id="rId22"/>
    <p:sldId id="300" r:id="rId23"/>
    <p:sldId id="301" r:id="rId24"/>
    <p:sldId id="303" r:id="rId25"/>
    <p:sldId id="365" r:id="rId26"/>
    <p:sldId id="366" r:id="rId27"/>
    <p:sldId id="304" r:id="rId28"/>
    <p:sldId id="270" r:id="rId29"/>
    <p:sldId id="368" r:id="rId30"/>
    <p:sldId id="369" r:id="rId31"/>
    <p:sldId id="370" r:id="rId32"/>
    <p:sldId id="452" r:id="rId33"/>
    <p:sldId id="309" r:id="rId34"/>
    <p:sldId id="312" r:id="rId35"/>
    <p:sldId id="314" r:id="rId36"/>
    <p:sldId id="315" r:id="rId37"/>
    <p:sldId id="372" r:id="rId38"/>
    <p:sldId id="290" r:id="rId39"/>
    <p:sldId id="354" r:id="rId40"/>
    <p:sldId id="374" r:id="rId41"/>
    <p:sldId id="292" r:id="rId42"/>
    <p:sldId id="375" r:id="rId43"/>
    <p:sldId id="317" r:id="rId44"/>
    <p:sldId id="380" r:id="rId45"/>
    <p:sldId id="318" r:id="rId46"/>
    <p:sldId id="451" r:id="rId47"/>
    <p:sldId id="294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9" r:id="rId60"/>
    <p:sldId id="450" r:id="rId61"/>
  </p:sldIdLst>
  <p:sldSz cx="9144000" cy="6858000" type="screen4x3"/>
  <p:notesSz cx="7102475" cy="9388475"/>
  <p:custDataLst>
    <p:tags r:id="rId6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390"/>
    <a:srgbClr val="F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Objects="1" showGuides="1"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F77053-07C8-43F4-A719-D039610C159F}" type="datetime1">
              <a:rPr lang="en-US" altLang="en-US"/>
              <a:pPr/>
              <a:t>11/1/2020</a:t>
            </a:fld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5DC70D-A65F-41A5-90C3-BFE9B91B7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192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DC70D-A65F-41A5-90C3-BFE9B91B77A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547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3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7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4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66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93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34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82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86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40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95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4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32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90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009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338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530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27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3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6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3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02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7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2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43241" y="1219200"/>
            <a:ext cx="3724559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6   Part A</a:t>
            </a:r>
            <a:endParaRPr lang="en-US" sz="2800" b="1" baseline="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endParaRPr lang="en-US" sz="2800" b="1" baseline="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Bones and Skeletal Tissue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7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741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5FA7D3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2207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1"/>
            <a:ext cx="82296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143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980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7033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4627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439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23311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2080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7895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8215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0788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5073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2822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044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7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8856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544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674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0703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7" r:id="rId9"/>
    <p:sldLayoutId id="2147483728" r:id="rId10"/>
    <p:sldLayoutId id="2147483729" r:id="rId11"/>
    <p:sldLayoutId id="2147483730" r:id="rId12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9628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470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57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97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255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132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72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97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AC576-78BF-4EB4-8F78-3E4C647CA108}"/>
              </a:ext>
            </a:extLst>
          </p:cNvPr>
          <p:cNvSpPr txBox="1"/>
          <p:nvPr/>
        </p:nvSpPr>
        <p:spPr>
          <a:xfrm>
            <a:off x="5562600" y="1143000"/>
            <a:ext cx="3352800" cy="609600"/>
          </a:xfrm>
          <a:prstGeom prst="rect">
            <a:avLst/>
          </a:prstGeom>
          <a:solidFill>
            <a:srgbClr val="EED39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8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Bones</a:t>
            </a:r>
            <a:endParaRPr lang="en-US" dirty="0"/>
          </a:p>
        </p:txBody>
      </p:sp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Bones are also classified according to one of four shapes: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Long</a:t>
            </a:r>
            <a:r>
              <a:rPr lang="en-US" altLang="en-US" dirty="0"/>
              <a:t> </a:t>
            </a:r>
            <a:r>
              <a:rPr lang="en-US" altLang="en-US" b="1" dirty="0"/>
              <a:t>bones</a:t>
            </a:r>
          </a:p>
          <a:p>
            <a:pPr lvl="2"/>
            <a:r>
              <a:rPr lang="en-US" altLang="en-US" dirty="0"/>
              <a:t>Longer than they are wide</a:t>
            </a:r>
          </a:p>
          <a:p>
            <a:pPr lvl="2"/>
            <a:r>
              <a:rPr lang="en-US" altLang="en-US" dirty="0"/>
              <a:t>Limb bones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Short</a:t>
            </a:r>
            <a:r>
              <a:rPr lang="en-US" altLang="en-US" dirty="0"/>
              <a:t> </a:t>
            </a:r>
            <a:r>
              <a:rPr lang="en-US" altLang="en-US" b="1" dirty="0"/>
              <a:t>bones</a:t>
            </a:r>
          </a:p>
          <a:p>
            <a:pPr lvl="2"/>
            <a:r>
              <a:rPr lang="en-US" altLang="en-US" dirty="0"/>
              <a:t>Cube-shaped bones (in wrist and ankle)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Bones</a:t>
            </a:r>
            <a:endParaRPr lang="en-US" dirty="0"/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/>
              <a:t> </a:t>
            </a:r>
            <a:r>
              <a:rPr lang="en-US" altLang="en-US" b="1" dirty="0"/>
              <a:t>Flat</a:t>
            </a:r>
            <a:r>
              <a:rPr lang="en-US" altLang="en-US" dirty="0"/>
              <a:t> </a:t>
            </a:r>
            <a:r>
              <a:rPr lang="en-US" altLang="en-US" b="1" dirty="0"/>
              <a:t>bones</a:t>
            </a:r>
          </a:p>
          <a:p>
            <a:pPr lvl="2"/>
            <a:r>
              <a:rPr lang="en-US" altLang="en-US" dirty="0"/>
              <a:t>Thin, flat, slightly curved</a:t>
            </a:r>
          </a:p>
          <a:p>
            <a:pPr lvl="2"/>
            <a:r>
              <a:rPr lang="en-US" altLang="en-US" dirty="0"/>
              <a:t>Sternum, scapulae, ribs, most skull bones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/>
              <a:t> </a:t>
            </a:r>
            <a:r>
              <a:rPr lang="en-US" altLang="en-US" b="1" dirty="0"/>
              <a:t>Irregular</a:t>
            </a:r>
            <a:r>
              <a:rPr lang="en-US" altLang="en-US" dirty="0"/>
              <a:t> </a:t>
            </a:r>
            <a:r>
              <a:rPr lang="en-US" altLang="en-US" b="1" dirty="0"/>
              <a:t>bones</a:t>
            </a:r>
          </a:p>
          <a:p>
            <a:pPr lvl="2"/>
            <a:r>
              <a:rPr lang="en-US" altLang="en-US" dirty="0"/>
              <a:t>Complicated shapes</a:t>
            </a:r>
          </a:p>
          <a:p>
            <a:pPr lvl="2"/>
            <a:r>
              <a:rPr lang="en-US" altLang="en-US" dirty="0"/>
              <a:t>Vertebrae and hip bones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6.2 Classification of bones on the basis of shape.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504" y="219456"/>
            <a:ext cx="6412992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5"/>
          <p:cNvSpPr txBox="1"/>
          <p:nvPr/>
        </p:nvSpPr>
        <p:spPr>
          <a:xfrm>
            <a:off x="6707094" y="2909920"/>
            <a:ext cx="959493" cy="4103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Flat bone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defTabSz="9144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(sternum)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845407" y="3450039"/>
            <a:ext cx="1023550" cy="4103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288925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Long bone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marR="26696" defTabSz="9144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tabLst>
                <a:tab pos="288925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(humerus)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710076" y="5825104"/>
            <a:ext cx="2502032" cy="4103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Irregular bone (vertebra),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marR="26669" defTabSz="9144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right lateral view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6649420" y="5966583"/>
            <a:ext cx="1079719" cy="4103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Short bone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(talus)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2031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Bone Structure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Bones are organs because they contain different types of tissues</a:t>
            </a:r>
          </a:p>
          <a:p>
            <a:pPr lvl="2"/>
            <a:r>
              <a:rPr lang="en-US" altLang="en-US" dirty="0"/>
              <a:t>bone (</a:t>
            </a:r>
            <a:r>
              <a:rPr lang="en-US" altLang="en-US" b="1" dirty="0"/>
              <a:t>osseous</a:t>
            </a:r>
            <a:r>
              <a:rPr lang="en-US" altLang="en-US" dirty="0"/>
              <a:t>) tissue**</a:t>
            </a:r>
          </a:p>
          <a:p>
            <a:pPr lvl="2"/>
            <a:r>
              <a:rPr lang="en-US" altLang="en-US" dirty="0"/>
              <a:t>nervous tissue</a:t>
            </a:r>
          </a:p>
          <a:p>
            <a:pPr lvl="2"/>
            <a:r>
              <a:rPr lang="en-US" altLang="en-US" dirty="0"/>
              <a:t>cartilage</a:t>
            </a:r>
          </a:p>
          <a:p>
            <a:pPr lvl="2"/>
            <a:r>
              <a:rPr lang="en-US" altLang="en-US" dirty="0"/>
              <a:t>fibrous connective tissue</a:t>
            </a:r>
          </a:p>
          <a:p>
            <a:pPr lvl="2"/>
            <a:r>
              <a:rPr lang="en-US" altLang="en-US" dirty="0"/>
              <a:t>muscle cells</a:t>
            </a:r>
          </a:p>
          <a:p>
            <a:pPr lvl="2"/>
            <a:r>
              <a:rPr lang="en-US" altLang="en-US" dirty="0"/>
              <a:t>epithelial cells in its blood vessels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</a:t>
            </a:r>
          </a:p>
        </p:txBody>
      </p:sp>
      <p:sp>
        <p:nvSpPr>
          <p:cNvPr id="31746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5562600" cy="5351462"/>
          </a:xfrm>
        </p:spPr>
        <p:txBody>
          <a:bodyPr/>
          <a:lstStyle/>
          <a:p>
            <a:r>
              <a:rPr lang="en-US" altLang="en-US" b="1" dirty="0"/>
              <a:t>Compact bone: </a:t>
            </a:r>
            <a:r>
              <a:rPr lang="en-US" altLang="en-US" dirty="0"/>
              <a:t>dense outer layer on every bone that appears smooth and solid</a:t>
            </a:r>
          </a:p>
          <a:p>
            <a:r>
              <a:rPr lang="en-US" altLang="en-US" b="1" dirty="0"/>
              <a:t>Spongy bone: </a:t>
            </a:r>
            <a:r>
              <a:rPr lang="en-US" altLang="en-US" dirty="0"/>
              <a:t>made up of a honeycomb of small, needle-like or flat pieces of bone called </a:t>
            </a:r>
            <a:r>
              <a:rPr lang="en-US" altLang="en-US" b="1" dirty="0"/>
              <a:t>trabeculae</a:t>
            </a:r>
          </a:p>
          <a:p>
            <a:pPr lvl="2"/>
            <a:r>
              <a:rPr lang="en-US" altLang="en-US" i="1" dirty="0"/>
              <a:t>Open spaces between trabeculae are filled with red or yellow bone marrow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366419-74D2-4346-9109-D10F292D5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3" r="29920"/>
          <a:stretch/>
        </p:blipFill>
        <p:spPr bwMode="auto">
          <a:xfrm>
            <a:off x="5756801" y="1248253"/>
            <a:ext cx="3191256" cy="45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3251B1-6637-4D81-9537-54DF61AACFED}"/>
              </a:ext>
            </a:extLst>
          </p:cNvPr>
          <p:cNvCxnSpPr/>
          <p:nvPr/>
        </p:nvCxnSpPr>
        <p:spPr bwMode="auto">
          <a:xfrm>
            <a:off x="3733800" y="4267200"/>
            <a:ext cx="2895600" cy="30480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 of 4 Bone Types</a:t>
            </a:r>
            <a:endParaRPr lang="en-US" dirty="0"/>
          </a:p>
        </p:txBody>
      </p:sp>
      <p:sp>
        <p:nvSpPr>
          <p:cNvPr id="3379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Structure of short, irregular, and flat bones</a:t>
            </a:r>
          </a:p>
          <a:p>
            <a:pPr lvl="1"/>
            <a:r>
              <a:rPr lang="en-US" altLang="en-US" dirty="0"/>
              <a:t>thin plates of spongy bone covered by compact bone</a:t>
            </a:r>
          </a:p>
          <a:p>
            <a:pPr lvl="1"/>
            <a:r>
              <a:rPr lang="en-US" altLang="en-US" dirty="0"/>
              <a:t>Compact bone sandwiched between connective tissue membranes</a:t>
            </a:r>
          </a:p>
          <a:p>
            <a:pPr lvl="2"/>
            <a:r>
              <a:rPr lang="en-US" altLang="en-US" b="1" dirty="0"/>
              <a:t>Periosteum</a:t>
            </a:r>
            <a:r>
              <a:rPr lang="en-US" altLang="en-US" dirty="0"/>
              <a:t> covers outside</a:t>
            </a:r>
          </a:p>
          <a:p>
            <a:pPr lvl="2"/>
            <a:r>
              <a:rPr lang="en-US" altLang="en-US" b="1" dirty="0"/>
              <a:t>Endosteum</a:t>
            </a:r>
            <a:r>
              <a:rPr lang="en-US" altLang="en-US" dirty="0"/>
              <a:t> covers inside </a:t>
            </a:r>
          </a:p>
          <a:p>
            <a:pPr lvl="2"/>
            <a:r>
              <a:rPr lang="en-US" altLang="en-US" dirty="0"/>
              <a:t>Bone marrow is scattered throughout spongy bone; no defined marrow cavity</a:t>
            </a:r>
          </a:p>
          <a:p>
            <a:pPr lvl="1"/>
            <a:r>
              <a:rPr lang="en-US" altLang="en-US" dirty="0"/>
              <a:t>Hyaline cartilage covers area of bone that is part of a movable joint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</a:t>
            </a:r>
            <a:endParaRPr lang="en-US" dirty="0"/>
          </a:p>
        </p:txBody>
      </p:sp>
      <p:sp>
        <p:nvSpPr>
          <p:cNvPr id="36865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654675"/>
          </a:xfrm>
        </p:spPr>
        <p:txBody>
          <a:bodyPr/>
          <a:lstStyle/>
          <a:p>
            <a:r>
              <a:rPr lang="en-US" altLang="en-US" b="1" dirty="0"/>
              <a:t>Structure of typical long bone</a:t>
            </a:r>
          </a:p>
          <a:p>
            <a:pPr lvl="1"/>
            <a:r>
              <a:rPr lang="en-US" altLang="en-US" dirty="0"/>
              <a:t>All long bones have a shaft (</a:t>
            </a:r>
            <a:r>
              <a:rPr lang="en-US" altLang="en-US" b="1" dirty="0"/>
              <a:t>diaphysis</a:t>
            </a:r>
            <a:r>
              <a:rPr lang="en-US" altLang="en-US" dirty="0"/>
              <a:t>), bone ends (</a:t>
            </a:r>
            <a:r>
              <a:rPr lang="en-US" altLang="en-US" b="1" dirty="0"/>
              <a:t>epiphyses</a:t>
            </a:r>
            <a:r>
              <a:rPr lang="en-US" altLang="en-US" dirty="0"/>
              <a:t>), and </a:t>
            </a:r>
            <a:r>
              <a:rPr lang="en-US" altLang="en-US" b="1" dirty="0"/>
              <a:t>membranes</a:t>
            </a:r>
          </a:p>
          <a:p>
            <a:pPr lvl="2"/>
            <a:r>
              <a:rPr lang="en-US" altLang="en-US" b="1" dirty="0"/>
              <a:t>Diaphysis</a:t>
            </a:r>
          </a:p>
          <a:p>
            <a:pPr lvl="3"/>
            <a:r>
              <a:rPr lang="en-US" altLang="en-US" dirty="0"/>
              <a:t>Consists of compact bone surrounding central medullary cavity that is filled with yellow marrow in adults</a:t>
            </a:r>
          </a:p>
          <a:p>
            <a:pPr lvl="2"/>
            <a:r>
              <a:rPr lang="en-US" altLang="en-US" b="1" dirty="0"/>
              <a:t>Epiphyses</a:t>
            </a:r>
          </a:p>
          <a:p>
            <a:pPr lvl="3"/>
            <a:r>
              <a:rPr lang="en-US" altLang="en-US" dirty="0"/>
              <a:t>consist of compact bone externally and spongy bone internally</a:t>
            </a:r>
          </a:p>
          <a:p>
            <a:pPr lvl="3"/>
            <a:r>
              <a:rPr lang="en-US" altLang="en-US" dirty="0"/>
              <a:t>Articular cartilage covers articular (joint) surfaces</a:t>
            </a:r>
          </a:p>
          <a:p>
            <a:pPr lvl="2"/>
            <a:r>
              <a:rPr lang="en-US" altLang="en-US" dirty="0"/>
              <a:t>Between diaphysis and epiphysis is </a:t>
            </a:r>
            <a:r>
              <a:rPr lang="en-US" altLang="en-US" b="1" dirty="0"/>
              <a:t>epiphyseal</a:t>
            </a:r>
            <a:r>
              <a:rPr lang="en-US" altLang="en-US" dirty="0"/>
              <a:t> </a:t>
            </a:r>
            <a:r>
              <a:rPr lang="en-US" altLang="en-US" b="1" dirty="0"/>
              <a:t>line</a:t>
            </a:r>
          </a:p>
          <a:p>
            <a:pPr lvl="3"/>
            <a:r>
              <a:rPr lang="en-US" altLang="en-US" dirty="0"/>
              <a:t>Remnant of childhood </a:t>
            </a:r>
            <a:r>
              <a:rPr lang="en-US" altLang="en-US" b="1" dirty="0"/>
              <a:t>epiphyseal</a:t>
            </a:r>
            <a:r>
              <a:rPr lang="en-US" altLang="en-US" dirty="0"/>
              <a:t> </a:t>
            </a:r>
            <a:r>
              <a:rPr lang="en-US" altLang="en-US" b="1" dirty="0"/>
              <a:t>plate</a:t>
            </a:r>
            <a:r>
              <a:rPr lang="en-US" altLang="en-US" dirty="0"/>
              <a:t> where bone growth occurs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6.4a The structure of a long bone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humerus</a:t>
            </a:r>
            <a:r>
              <a:rPr lang="en-US" dirty="0">
                <a:latin typeface="Arial" pitchFamily="34" charset="0"/>
                <a:cs typeface="Arial" pitchFamily="34" charset="0"/>
              </a:rPr>
              <a:t> of arm).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464" y="219456"/>
            <a:ext cx="4005072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3617610" y="366412"/>
            <a:ext cx="104139" cy="1042669"/>
          </a:xfrm>
          <a:custGeom>
            <a:avLst/>
            <a:gdLst/>
            <a:ahLst/>
            <a:cxnLst/>
            <a:rect l="l" t="t" r="r" b="b"/>
            <a:pathLst>
              <a:path w="104140" h="1042669">
                <a:moveTo>
                  <a:pt x="101028" y="0"/>
                </a:moveTo>
                <a:lnTo>
                  <a:pt x="0" y="0"/>
                </a:lnTo>
                <a:lnTo>
                  <a:pt x="0" y="1042365"/>
                </a:lnTo>
                <a:lnTo>
                  <a:pt x="103911" y="104236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409855" y="871138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20485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4412442" y="1256815"/>
            <a:ext cx="819785" cy="266700"/>
          </a:xfrm>
          <a:custGeom>
            <a:avLst/>
            <a:gdLst/>
            <a:ahLst/>
            <a:cxnLst/>
            <a:rect l="l" t="t" r="r" b="b"/>
            <a:pathLst>
              <a:path w="819785" h="266700">
                <a:moveTo>
                  <a:pt x="819531" y="266103"/>
                </a:moveTo>
                <a:lnTo>
                  <a:pt x="675690" y="26610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577133" y="334711"/>
            <a:ext cx="650240" cy="0"/>
          </a:xfrm>
          <a:custGeom>
            <a:avLst/>
            <a:gdLst/>
            <a:ahLst/>
            <a:cxnLst/>
            <a:rect l="l" t="t" r="r" b="b"/>
            <a:pathLst>
              <a:path w="650239">
                <a:moveTo>
                  <a:pt x="64966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597484" y="2005127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4">
                <a:moveTo>
                  <a:pt x="634339" y="0"/>
                </a:moveTo>
                <a:lnTo>
                  <a:pt x="485203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4429300" y="1048323"/>
            <a:ext cx="796290" cy="157480"/>
          </a:xfrm>
          <a:custGeom>
            <a:avLst/>
            <a:gdLst/>
            <a:ahLst/>
            <a:cxnLst/>
            <a:rect l="l" t="t" r="r" b="b"/>
            <a:pathLst>
              <a:path w="796289" h="157480">
                <a:moveTo>
                  <a:pt x="796112" y="157162"/>
                </a:moveTo>
                <a:lnTo>
                  <a:pt x="653389" y="157162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4464731" y="2325783"/>
            <a:ext cx="767715" cy="0"/>
          </a:xfrm>
          <a:custGeom>
            <a:avLst/>
            <a:gdLst/>
            <a:ahLst/>
            <a:cxnLst/>
            <a:rect l="l" t="t" r="r" b="b"/>
            <a:pathLst>
              <a:path w="767714">
                <a:moveTo>
                  <a:pt x="76710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4291525" y="2628829"/>
            <a:ext cx="941069" cy="0"/>
          </a:xfrm>
          <a:custGeom>
            <a:avLst/>
            <a:gdLst/>
            <a:ahLst/>
            <a:cxnLst/>
            <a:rect l="l" t="t" r="r" b="b"/>
            <a:pathLst>
              <a:path w="941069">
                <a:moveTo>
                  <a:pt x="94044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3617610" y="1474586"/>
            <a:ext cx="104139" cy="4264025"/>
          </a:xfrm>
          <a:custGeom>
            <a:avLst/>
            <a:gdLst/>
            <a:ahLst/>
            <a:cxnLst/>
            <a:rect l="l" t="t" r="r" b="b"/>
            <a:pathLst>
              <a:path w="104140" h="4264025">
                <a:moveTo>
                  <a:pt x="101028" y="0"/>
                </a:moveTo>
                <a:lnTo>
                  <a:pt x="0" y="0"/>
                </a:lnTo>
                <a:lnTo>
                  <a:pt x="0" y="4263593"/>
                </a:lnTo>
                <a:lnTo>
                  <a:pt x="103911" y="4263593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487859" y="346651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12684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3617610" y="5805534"/>
            <a:ext cx="104139" cy="524510"/>
          </a:xfrm>
          <a:custGeom>
            <a:avLst/>
            <a:gdLst/>
            <a:ahLst/>
            <a:cxnLst/>
            <a:rect l="l" t="t" r="r" b="b"/>
            <a:pathLst>
              <a:path w="104140" h="524510">
                <a:moveTo>
                  <a:pt x="101028" y="0"/>
                </a:moveTo>
                <a:lnTo>
                  <a:pt x="0" y="0"/>
                </a:lnTo>
                <a:lnTo>
                  <a:pt x="0" y="523938"/>
                </a:lnTo>
                <a:lnTo>
                  <a:pt x="103911" y="52393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3163920" y="6046511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4507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5287536" y="275573"/>
            <a:ext cx="737381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51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2599524" y="819568"/>
            <a:ext cx="823944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Proximal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2604534" y="3394790"/>
            <a:ext cx="844783" cy="16671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Diaphysis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2597829" y="5974546"/>
            <a:ext cx="823944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Distal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5268339" y="1133508"/>
            <a:ext cx="1155445" cy="16671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5267806" y="1418514"/>
            <a:ext cx="967894" cy="43088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Epiphyseal</a:t>
            </a:r>
          </a:p>
          <a:p>
            <a:pPr marR="23263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line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12"/>
          <p:cNvSpPr txBox="1"/>
          <p:nvPr/>
        </p:nvSpPr>
        <p:spPr>
          <a:xfrm>
            <a:off x="5263539" y="1900078"/>
            <a:ext cx="999954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Periosteum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5277676" y="2221877"/>
            <a:ext cx="1266052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 bone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5272913" y="2527347"/>
            <a:ext cx="1294906" cy="620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Medullary</a:t>
            </a:r>
          </a:p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cavity (lined</a:t>
            </a:r>
          </a:p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)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06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6.4b The structure of a long bone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humerus</a:t>
            </a:r>
            <a:r>
              <a:rPr lang="en-US" dirty="0">
                <a:latin typeface="Arial" pitchFamily="34" charset="0"/>
                <a:cs typeface="Arial" pitchFamily="34" charset="0"/>
              </a:rPr>
              <a:t> of arm).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560" y="1249680"/>
            <a:ext cx="7040879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2169747" y="1383830"/>
            <a:ext cx="2494280" cy="0"/>
          </a:xfrm>
          <a:custGeom>
            <a:avLst/>
            <a:gdLst/>
            <a:ahLst/>
            <a:cxnLst/>
            <a:rect l="l" t="t" r="r" b="b"/>
            <a:pathLst>
              <a:path w="2494279">
                <a:moveTo>
                  <a:pt x="0" y="0"/>
                </a:moveTo>
                <a:lnTo>
                  <a:pt x="249425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026296" y="2731568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31299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5312259" y="1984351"/>
            <a:ext cx="1391920" cy="203200"/>
          </a:xfrm>
          <a:custGeom>
            <a:avLst/>
            <a:gdLst/>
            <a:ahLst/>
            <a:cxnLst/>
            <a:rect l="l" t="t" r="r" b="b"/>
            <a:pathLst>
              <a:path w="1391920" h="203200">
                <a:moveTo>
                  <a:pt x="1391450" y="0"/>
                </a:moveTo>
                <a:lnTo>
                  <a:pt x="1026845" y="0"/>
                </a:lnTo>
                <a:lnTo>
                  <a:pt x="0" y="20283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908656" y="3005660"/>
            <a:ext cx="1779905" cy="0"/>
          </a:xfrm>
          <a:custGeom>
            <a:avLst/>
            <a:gdLst/>
            <a:ahLst/>
            <a:cxnLst/>
            <a:rect l="l" t="t" r="r" b="b"/>
            <a:pathLst>
              <a:path w="1779904">
                <a:moveTo>
                  <a:pt x="0" y="0"/>
                </a:moveTo>
                <a:lnTo>
                  <a:pt x="1493824" y="0"/>
                </a:lnTo>
                <a:lnTo>
                  <a:pt x="177954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712191" y="3005661"/>
            <a:ext cx="1690370" cy="346710"/>
          </a:xfrm>
          <a:custGeom>
            <a:avLst/>
            <a:gdLst/>
            <a:ahLst/>
            <a:cxnLst/>
            <a:rect l="l" t="t" r="r" b="b"/>
            <a:pathLst>
              <a:path w="1690370" h="346710">
                <a:moveTo>
                  <a:pt x="0" y="346544"/>
                </a:moveTo>
                <a:lnTo>
                  <a:pt x="169029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15"/>
          <p:cNvSpPr txBox="1"/>
          <p:nvPr/>
        </p:nvSpPr>
        <p:spPr>
          <a:xfrm>
            <a:off x="1129572" y="1214026"/>
            <a:ext cx="948978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51"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6761299" y="1834356"/>
            <a:ext cx="987450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</a:t>
            </a:r>
            <a:endParaRPr lang="en-US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6749961" y="2873315"/>
            <a:ext cx="12567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1096506" y="2563927"/>
            <a:ext cx="870110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3263"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53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343400" cy="5351462"/>
          </a:xfrm>
        </p:spPr>
        <p:txBody>
          <a:bodyPr/>
          <a:lstStyle/>
          <a:p>
            <a:pPr lvl="2"/>
            <a:r>
              <a:rPr lang="en-US" altLang="en-US" b="1" dirty="0"/>
              <a:t>Membranes</a:t>
            </a:r>
            <a:r>
              <a:rPr lang="en-US" altLang="en-US" dirty="0"/>
              <a:t>: two types (periosteum and endosteum)</a:t>
            </a:r>
          </a:p>
          <a:p>
            <a:pPr lvl="3"/>
            <a:r>
              <a:rPr lang="en-US" altLang="en-US" b="1" dirty="0"/>
              <a:t>Periosteum</a:t>
            </a:r>
            <a:r>
              <a:rPr lang="en-US" altLang="en-US" dirty="0"/>
              <a:t>:  covers external surfaces except joints</a:t>
            </a:r>
          </a:p>
          <a:p>
            <a:pPr lvl="3"/>
            <a:r>
              <a:rPr lang="en-US" altLang="en-US" b="1" dirty="0"/>
              <a:t>Endosteum</a:t>
            </a:r>
            <a:r>
              <a:rPr lang="en-US" altLang="en-US" dirty="0"/>
              <a:t>:  covering internal bone surface</a:t>
            </a:r>
          </a:p>
          <a:p>
            <a:pPr lvl="3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B637B4-EE2A-405E-B048-5DBAF1D68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348" y="365125"/>
            <a:ext cx="4684652" cy="6313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Cartilages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Skeleton</a:t>
            </a:r>
          </a:p>
          <a:p>
            <a:pPr lvl="1"/>
            <a:r>
              <a:rPr lang="en-US" altLang="en-US" dirty="0" err="1"/>
              <a:t>Cartilage</a:t>
            </a:r>
            <a:r>
              <a:rPr lang="en-US" altLang="en-US" dirty="0" err="1">
                <a:sym typeface="Wingdings" panose="05000000000000000000" pitchFamily="2" charset="2"/>
              </a:rPr>
              <a:t>Bone</a:t>
            </a:r>
            <a:endParaRPr lang="en-US" altLang="en-US" dirty="0">
              <a:sym typeface="Wingdings" panose="05000000000000000000" pitchFamily="2" charset="2"/>
            </a:endParaRPr>
          </a:p>
          <a:p>
            <a:endParaRPr lang="en-US" altLang="en-US" sz="1400" dirty="0"/>
          </a:p>
          <a:p>
            <a:r>
              <a:rPr lang="en-US" altLang="en-US" dirty="0"/>
              <a:t>Cartilage helps form skeleton</a:t>
            </a:r>
          </a:p>
          <a:p>
            <a:pPr lvl="1"/>
            <a:r>
              <a:rPr lang="en-US" altLang="en-US" dirty="0"/>
              <a:t>3 types</a:t>
            </a:r>
          </a:p>
          <a:p>
            <a:pPr lvl="2"/>
            <a:r>
              <a:rPr lang="en-US" altLang="en-US" dirty="0"/>
              <a:t>Hyaline</a:t>
            </a:r>
          </a:p>
          <a:p>
            <a:pPr lvl="2"/>
            <a:r>
              <a:rPr lang="en-US" altLang="en-US" dirty="0"/>
              <a:t>Elastic</a:t>
            </a:r>
          </a:p>
          <a:p>
            <a:pPr lvl="2"/>
            <a:r>
              <a:rPr lang="en-US" altLang="en-US" dirty="0"/>
              <a:t>Fibrocartilage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</a:t>
            </a:r>
            <a:endParaRPr lang="en-US" dirty="0"/>
          </a:p>
        </p:txBody>
      </p:sp>
      <p:sp>
        <p:nvSpPr>
          <p:cNvPr id="4812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Bone</a:t>
            </a:r>
            <a:r>
              <a:rPr lang="en-US" altLang="en-US" dirty="0"/>
              <a:t> </a:t>
            </a:r>
            <a:r>
              <a:rPr lang="en-US" altLang="en-US" b="1" dirty="0"/>
              <a:t>markings</a:t>
            </a:r>
            <a:endParaRPr lang="en-US" altLang="en-US" dirty="0"/>
          </a:p>
          <a:p>
            <a:pPr lvl="1"/>
            <a:r>
              <a:rPr lang="en-US" altLang="en-US" dirty="0"/>
              <a:t>Sites of muscle, ligament, and tendon attachment on external surfaces</a:t>
            </a:r>
          </a:p>
          <a:p>
            <a:pPr lvl="1"/>
            <a:r>
              <a:rPr lang="en-US" altLang="en-US" dirty="0"/>
              <a:t>Areas involved in joint formation or conduits for blood vessels and nerves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/>
              <a:t>© 2016 Pearson Education, Inc.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</a:t>
            </a:r>
            <a:endParaRPr lang="en-US" dirty="0"/>
          </a:p>
        </p:txBody>
      </p:sp>
      <p:sp>
        <p:nvSpPr>
          <p:cNvPr id="4812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Bone</a:t>
            </a:r>
            <a:r>
              <a:rPr lang="en-US" altLang="en-US" dirty="0"/>
              <a:t> </a:t>
            </a:r>
            <a:r>
              <a:rPr lang="en-US" altLang="en-US" b="1" dirty="0"/>
              <a:t>markings (cont.)</a:t>
            </a:r>
          </a:p>
          <a:p>
            <a:pPr lvl="1"/>
            <a:r>
              <a:rPr lang="en-US" altLang="en-US" dirty="0"/>
              <a:t>Three types of markings:</a:t>
            </a:r>
          </a:p>
          <a:p>
            <a:pPr lvl="2"/>
            <a:r>
              <a:rPr lang="en-US" altLang="en-US" dirty="0"/>
              <a:t>Projection: outward bulge of bone</a:t>
            </a:r>
          </a:p>
          <a:p>
            <a:pPr lvl="2"/>
            <a:r>
              <a:rPr lang="en-US" altLang="en-US" dirty="0"/>
              <a:t>Depression: bowl- or groove-like cut-out that can serve as passageways for vessels and nerves, or plays a role in joints</a:t>
            </a:r>
          </a:p>
          <a:p>
            <a:pPr lvl="2"/>
            <a:r>
              <a:rPr lang="en-US" altLang="en-US" dirty="0"/>
              <a:t>Opening: hole or canal in bone that serves as passageways for blood vessels and nerves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2689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6.1-1 Bone Markings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52226" name="Picture 2" descr="J:\Selva\PPT\November_2014\20-11-14\11192014\JPG\Labeled\table_06_01_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194816"/>
            <a:ext cx="8546592" cy="44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40D41E-0B08-4FE0-9790-62B463DF74FC}"/>
              </a:ext>
            </a:extLst>
          </p:cNvPr>
          <p:cNvSpPr/>
          <p:nvPr/>
        </p:nvSpPr>
        <p:spPr>
          <a:xfrm>
            <a:off x="1126148" y="207433"/>
            <a:ext cx="6866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highlight>
                  <a:srgbClr val="000080"/>
                </a:highlight>
              </a:rPr>
              <a:t>We will Study in Lab</a:t>
            </a:r>
          </a:p>
        </p:txBody>
      </p:sp>
    </p:spTree>
    <p:extLst>
      <p:ext uri="{BB962C8B-B14F-4D97-AF65-F5344CB8AC3E}">
        <p14:creationId xmlns:p14="http://schemas.microsoft.com/office/powerpoint/2010/main" val="332857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6.1-2 Bone Markings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53250" name="Picture 2" descr="J:\Selva\PPT\November_2014\20-11-14\11192014\JPG\Labeled\table_06_01_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719328"/>
            <a:ext cx="8546592" cy="54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748893-DACE-43C6-948B-87BEDA2AE2BD}"/>
              </a:ext>
            </a:extLst>
          </p:cNvPr>
          <p:cNvSpPr/>
          <p:nvPr/>
        </p:nvSpPr>
        <p:spPr>
          <a:xfrm>
            <a:off x="1126148" y="-63732"/>
            <a:ext cx="6866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highlight>
                  <a:srgbClr val="000080"/>
                </a:highlight>
              </a:rPr>
              <a:t>We will Study in Lab</a:t>
            </a:r>
          </a:p>
        </p:txBody>
      </p:sp>
    </p:spTree>
    <p:extLst>
      <p:ext uri="{BB962C8B-B14F-4D97-AF65-F5344CB8AC3E}">
        <p14:creationId xmlns:p14="http://schemas.microsoft.com/office/powerpoint/2010/main" val="3855260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BD09-5FA5-45DD-AD1A-FC6EB91B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Anatomy of 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B46F-477D-4E13-813E-9E263993A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Organic Components</a:t>
            </a:r>
          </a:p>
          <a:p>
            <a:pPr lvl="1"/>
            <a:r>
              <a:rPr lang="en-US" dirty="0"/>
              <a:t>Cells</a:t>
            </a:r>
          </a:p>
          <a:p>
            <a:pPr lvl="1"/>
            <a:r>
              <a:rPr lang="en-US" dirty="0"/>
              <a:t>Osteoid (bone matrix)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Inorganic Components</a:t>
            </a:r>
          </a:p>
          <a:p>
            <a:pPr lvl="1"/>
            <a:r>
              <a:rPr lang="en-US" dirty="0"/>
              <a:t>Hydroxyapatites (crystals of calcium phosphate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FAB94-4639-4D39-A23A-675198A49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51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</a:t>
            </a:r>
          </a:p>
        </p:txBody>
      </p:sp>
      <p:sp>
        <p:nvSpPr>
          <p:cNvPr id="522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Cells of bone tissue</a:t>
            </a:r>
          </a:p>
          <a:p>
            <a:pPr lvl="1"/>
            <a:r>
              <a:rPr lang="en-US" altLang="en-US" dirty="0"/>
              <a:t>Five major cell types, each of which is a specialized form of the same basic cell type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 err="1"/>
              <a:t>Osteogenic</a:t>
            </a:r>
            <a:r>
              <a:rPr lang="en-US" altLang="en-US" dirty="0"/>
              <a:t> </a:t>
            </a:r>
            <a:r>
              <a:rPr lang="en-US" altLang="en-US" b="1" dirty="0"/>
              <a:t>cells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Osteoblasts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Osteocytes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Bone</a:t>
            </a:r>
            <a:r>
              <a:rPr lang="en-US" altLang="en-US" dirty="0"/>
              <a:t>-</a:t>
            </a:r>
            <a:r>
              <a:rPr lang="en-US" altLang="en-US" b="1" dirty="0"/>
              <a:t>lining</a:t>
            </a:r>
            <a:r>
              <a:rPr lang="en-US" altLang="en-US" dirty="0"/>
              <a:t> </a:t>
            </a:r>
            <a:r>
              <a:rPr lang="en-US" altLang="en-US" b="1" dirty="0"/>
              <a:t>cells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Osteoclasts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542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Osteogenic</a:t>
            </a:r>
            <a:r>
              <a:rPr lang="en-US" altLang="en-US" dirty="0"/>
              <a:t> </a:t>
            </a:r>
            <a:r>
              <a:rPr lang="en-US" altLang="en-US" b="1" dirty="0"/>
              <a:t>cells (osteoprogenitor)</a:t>
            </a:r>
          </a:p>
          <a:p>
            <a:pPr lvl="1"/>
            <a:r>
              <a:rPr lang="en-US" altLang="en-US" dirty="0"/>
              <a:t>Mitotically active stem cells</a:t>
            </a:r>
          </a:p>
          <a:p>
            <a:pPr lvl="2"/>
            <a:r>
              <a:rPr lang="en-US" altLang="en-US" dirty="0"/>
              <a:t>Differentiate into osteoblasts or bone-lining cells</a:t>
            </a:r>
          </a:p>
          <a:p>
            <a:pPr lvl="2"/>
            <a:r>
              <a:rPr lang="en-US" altLang="en-US" dirty="0"/>
              <a:t>Some remain as osteogenic stem cells</a:t>
            </a:r>
          </a:p>
          <a:p>
            <a:pPr marL="914400" lvl="2" indent="0">
              <a:buNone/>
            </a:pPr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/>
              <a:t>Osteoblasts</a:t>
            </a:r>
          </a:p>
          <a:p>
            <a:pPr lvl="1"/>
            <a:r>
              <a:rPr lang="en-US" altLang="en-US" dirty="0"/>
              <a:t>Bone-forming cells that secrete unmineralized bone matrix called </a:t>
            </a:r>
            <a:r>
              <a:rPr lang="en-US" altLang="en-US" b="1" dirty="0"/>
              <a:t>osteoid </a:t>
            </a:r>
            <a:endParaRPr lang="en-US" altLang="en-US" dirty="0"/>
          </a:p>
          <a:p>
            <a:pPr lvl="1"/>
            <a:r>
              <a:rPr lang="en-US" altLang="en-US" dirty="0"/>
              <a:t>Actively mitotic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604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/>
              <a:t> </a:t>
            </a:r>
            <a:r>
              <a:rPr lang="en-US" altLang="en-US" b="1" dirty="0"/>
              <a:t>Osteocytes</a:t>
            </a:r>
          </a:p>
          <a:p>
            <a:pPr lvl="1"/>
            <a:r>
              <a:rPr lang="en-US" altLang="en-US" b="1" dirty="0"/>
              <a:t>Mature</a:t>
            </a:r>
            <a:r>
              <a:rPr lang="en-US" altLang="en-US" dirty="0"/>
              <a:t> bone cells in lacunae that no longer divide</a:t>
            </a:r>
          </a:p>
          <a:p>
            <a:pPr lvl="1"/>
            <a:r>
              <a:rPr lang="en-US" altLang="en-US" dirty="0"/>
              <a:t>Maintain bone matrix and act as stress or strain sensors</a:t>
            </a:r>
          </a:p>
          <a:p>
            <a:pPr lvl="2"/>
            <a:r>
              <a:rPr lang="en-US" altLang="en-US" dirty="0"/>
              <a:t>Communicate information to osteoblasts and </a:t>
            </a:r>
            <a:r>
              <a:rPr lang="en-US" altLang="en-US" b="1" dirty="0"/>
              <a:t>osteoclasts</a:t>
            </a:r>
            <a:r>
              <a:rPr lang="en-US" altLang="en-US" dirty="0"/>
              <a:t> (cells that destroy bone) so </a:t>
            </a:r>
            <a:r>
              <a:rPr lang="en-US" altLang="en-US" b="1" dirty="0"/>
              <a:t>bone remodeling</a:t>
            </a:r>
            <a:r>
              <a:rPr lang="en-US" altLang="en-US" dirty="0"/>
              <a:t> can occur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624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 </a:t>
            </a:r>
            <a:r>
              <a:rPr lang="en-US" altLang="en-US" b="1" dirty="0"/>
              <a:t>Bone-lining</a:t>
            </a:r>
            <a:r>
              <a:rPr lang="en-US" altLang="en-US" dirty="0"/>
              <a:t> </a:t>
            </a:r>
            <a:r>
              <a:rPr lang="en-US" altLang="en-US" b="1" dirty="0"/>
              <a:t>cells</a:t>
            </a:r>
          </a:p>
          <a:p>
            <a:pPr lvl="1"/>
            <a:r>
              <a:rPr lang="en-US" altLang="en-US" dirty="0"/>
              <a:t>Flat cells on bone surfaces believed to also help maintain matrix (along with osteocytes)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dirty="0"/>
              <a:t> </a:t>
            </a:r>
            <a:r>
              <a:rPr lang="en-US" altLang="en-US" b="1" dirty="0"/>
              <a:t>Osteoclasts</a:t>
            </a:r>
          </a:p>
          <a:p>
            <a:pPr lvl="1"/>
            <a:r>
              <a:rPr lang="en-US" altLang="en-US" b="1" dirty="0"/>
              <a:t>Giant, multinucleate </a:t>
            </a:r>
            <a:r>
              <a:rPr lang="en-US" altLang="en-US" dirty="0"/>
              <a:t>cells </a:t>
            </a:r>
          </a:p>
          <a:p>
            <a:pPr lvl="1"/>
            <a:r>
              <a:rPr lang="en-US" altLang="en-US" dirty="0"/>
              <a:t>function in bone resorption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6.5ab Comparison of different types of bone cells.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2504" y="1722120"/>
            <a:ext cx="4273296" cy="34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5"/>
          <p:cNvSpPr txBox="1"/>
          <p:nvPr/>
        </p:nvSpPr>
        <p:spPr>
          <a:xfrm>
            <a:off x="715283" y="1844879"/>
            <a:ext cx="153728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Osteogenic</a:t>
            </a:r>
            <a:r>
              <a:rPr lang="en-US"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cell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3034623" y="1848050"/>
            <a:ext cx="106760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Osteoblast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920980" y="2197304"/>
            <a:ext cx="79508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Stem cell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2617884" y="2197304"/>
            <a:ext cx="1642052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Matrix-synthesizing</a:t>
            </a:r>
          </a:p>
          <a:p>
            <a:pPr algn="ctr"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cell responsible for</a:t>
            </a:r>
          </a:p>
          <a:p>
            <a:pPr algn="ctr"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 growth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7BDD8D1-08CA-4699-A11E-FE3D9C693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95800" y="1722120"/>
            <a:ext cx="4273296" cy="34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D61C1F43-0E4C-498A-890F-4D3BC3CF928A}"/>
              </a:ext>
            </a:extLst>
          </p:cNvPr>
          <p:cNvSpPr txBox="1"/>
          <p:nvPr/>
        </p:nvSpPr>
        <p:spPr>
          <a:xfrm>
            <a:off x="6850632" y="2208687"/>
            <a:ext cx="1637564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Bone-resorbing cell</a:t>
            </a:r>
            <a:endParaRPr sz="12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88EB033-376A-42E1-8B86-C574F17EE0EC}"/>
              </a:ext>
            </a:extLst>
          </p:cNvPr>
          <p:cNvSpPr txBox="1"/>
          <p:nvPr/>
        </p:nvSpPr>
        <p:spPr>
          <a:xfrm>
            <a:off x="7292298" y="1848050"/>
            <a:ext cx="106298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Osteoclast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250CDAAD-6532-4FDC-9F7A-CAC67564C6F2}"/>
              </a:ext>
            </a:extLst>
          </p:cNvPr>
          <p:cNvSpPr txBox="1"/>
          <p:nvPr/>
        </p:nvSpPr>
        <p:spPr>
          <a:xfrm>
            <a:off x="5189084" y="1848050"/>
            <a:ext cx="100521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Osteocyte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C231A8F2-8CE4-48F7-9D59-C73AAE9C67F7}"/>
              </a:ext>
            </a:extLst>
          </p:cNvPr>
          <p:cNvSpPr txBox="1"/>
          <p:nvPr/>
        </p:nvSpPr>
        <p:spPr>
          <a:xfrm>
            <a:off x="4546061" y="2197304"/>
            <a:ext cx="1989967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19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Mature bone cell that</a:t>
            </a:r>
          </a:p>
          <a:p>
            <a:pPr indent="19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monitors and maintains</a:t>
            </a:r>
          </a:p>
          <a:p>
            <a:pPr indent="19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the mineralized</a:t>
            </a:r>
            <a:endParaRPr lang="en-US" sz="12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indent="19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 matrix</a:t>
            </a:r>
            <a:endParaRPr lang="en-US" sz="12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644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Structure, Types, and Locations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Skeletal</a:t>
            </a:r>
            <a:r>
              <a:rPr lang="en-US" altLang="en-US" sz="2800" dirty="0"/>
              <a:t> </a:t>
            </a:r>
            <a:r>
              <a:rPr lang="en-US" altLang="en-US" sz="2800" b="1" dirty="0"/>
              <a:t>cartilage</a:t>
            </a:r>
          </a:p>
          <a:p>
            <a:pPr lvl="1"/>
            <a:r>
              <a:rPr lang="en-US" altLang="en-US" sz="2600" dirty="0"/>
              <a:t>Consists primarily of water </a:t>
            </a:r>
          </a:p>
          <a:p>
            <a:pPr lvl="1"/>
            <a:r>
              <a:rPr lang="en-US" altLang="en-US" sz="2600" dirty="0"/>
              <a:t>Contains no blood vessels or nerves</a:t>
            </a:r>
          </a:p>
          <a:p>
            <a:pPr lvl="1"/>
            <a:endParaRPr lang="en-US" altLang="en-US" sz="2600" dirty="0"/>
          </a:p>
          <a:p>
            <a:r>
              <a:rPr lang="en-US" altLang="en-US" sz="2800" b="1" i="1" dirty="0"/>
              <a:t>Perichondrium</a:t>
            </a:r>
            <a:r>
              <a:rPr lang="en-US" altLang="en-US" sz="2800" b="1" dirty="0"/>
              <a:t>:</a:t>
            </a:r>
            <a:r>
              <a:rPr lang="en-US" altLang="en-US" sz="2800" dirty="0"/>
              <a:t> dense connective tissue surrounding cartilage</a:t>
            </a:r>
          </a:p>
          <a:p>
            <a:pPr lvl="1"/>
            <a:r>
              <a:rPr lang="en-US" altLang="en-US" sz="2400" dirty="0"/>
              <a:t>Helps cartilage resist outward expansion</a:t>
            </a:r>
          </a:p>
          <a:p>
            <a:pPr lvl="1"/>
            <a:r>
              <a:rPr lang="en-US" altLang="en-US" sz="2400" dirty="0"/>
              <a:t>Contains blood vessels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</a:p>
        </p:txBody>
      </p:sp>
      <p:sp>
        <p:nvSpPr>
          <p:cNvPr id="68610" name="Rectangle 5"/>
          <p:cNvSpPr>
            <a:spLocks noGrp="1" noChangeArrowheads="1"/>
          </p:cNvSpPr>
          <p:nvPr>
            <p:ph idx="1"/>
          </p:nvPr>
        </p:nvSpPr>
        <p:spPr>
          <a:xfrm>
            <a:off x="174171" y="1141413"/>
            <a:ext cx="4114800" cy="5351462"/>
          </a:xfrm>
        </p:spPr>
        <p:txBody>
          <a:bodyPr/>
          <a:lstStyle/>
          <a:p>
            <a:r>
              <a:rPr lang="en-US" altLang="en-US" sz="3200" b="1" dirty="0"/>
              <a:t>Compact bone</a:t>
            </a:r>
          </a:p>
          <a:p>
            <a:pPr lvl="2"/>
            <a:r>
              <a:rPr lang="en-US" altLang="en-US" b="1" dirty="0"/>
              <a:t>Osteon</a:t>
            </a:r>
            <a:r>
              <a:rPr lang="en-US" altLang="en-US" dirty="0"/>
              <a:t> </a:t>
            </a:r>
          </a:p>
          <a:p>
            <a:pPr marL="914400" lvl="2" indent="0">
              <a:buNone/>
            </a:pPr>
            <a:r>
              <a:rPr lang="en-US" altLang="en-US" dirty="0"/>
              <a:t>   </a:t>
            </a:r>
            <a:r>
              <a:rPr lang="en-US" altLang="en-US" sz="2000" dirty="0"/>
              <a:t>(</a:t>
            </a:r>
            <a:r>
              <a:rPr lang="en-US" altLang="en-US" sz="2000" b="1" dirty="0"/>
              <a:t>Haversian system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b="1" dirty="0"/>
              <a:t>Canals and canaliculi</a:t>
            </a:r>
          </a:p>
          <a:p>
            <a:pPr lvl="2"/>
            <a:r>
              <a:rPr lang="en-US" altLang="en-US" b="1" dirty="0"/>
              <a:t>Interstitial and circumferential lamellae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F56A8-84D6-420B-851C-AA237D88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333" y="1371600"/>
            <a:ext cx="4730496" cy="364403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706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Osteon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Structural unit of compact bone</a:t>
            </a:r>
          </a:p>
          <a:p>
            <a:pPr lvl="1"/>
            <a:r>
              <a:rPr lang="en-US" altLang="en-US" dirty="0"/>
              <a:t>Elongated cylinder that runs parallel to long axis of bone</a:t>
            </a:r>
          </a:p>
          <a:p>
            <a:pPr lvl="1"/>
            <a:r>
              <a:rPr lang="en-US" altLang="en-US" dirty="0"/>
              <a:t>Consists of several rings of bone matrix called </a:t>
            </a:r>
            <a:r>
              <a:rPr lang="en-US" altLang="en-US" b="1" dirty="0"/>
              <a:t>lamellae</a:t>
            </a:r>
          </a:p>
          <a:p>
            <a:pPr lvl="2"/>
            <a:r>
              <a:rPr lang="en-US" altLang="en-US" dirty="0"/>
              <a:t>Lamellae contain collagen fibers that run in different directions in adjacent rings</a:t>
            </a:r>
          </a:p>
          <a:p>
            <a:pPr lvl="2"/>
            <a:r>
              <a:rPr lang="en-US" altLang="en-US" dirty="0"/>
              <a:t>Withstands stress and resist twisting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6.6 A single osteon.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5648" y="435864"/>
            <a:ext cx="5632703" cy="59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3950693" y="2810229"/>
            <a:ext cx="996950" cy="90805"/>
          </a:xfrm>
          <a:custGeom>
            <a:avLst/>
            <a:gdLst/>
            <a:ahLst/>
            <a:cxnLst/>
            <a:rect l="l" t="t" r="r" b="b"/>
            <a:pathLst>
              <a:path w="996950" h="90805">
                <a:moveTo>
                  <a:pt x="996365" y="90411"/>
                </a:moveTo>
                <a:lnTo>
                  <a:pt x="188849" y="0"/>
                </a:lnTo>
                <a:lnTo>
                  <a:pt x="0" y="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4139542" y="2810228"/>
            <a:ext cx="548005" cy="720090"/>
          </a:xfrm>
          <a:custGeom>
            <a:avLst/>
            <a:gdLst/>
            <a:ahLst/>
            <a:cxnLst/>
            <a:rect l="l" t="t" r="r" b="b"/>
            <a:pathLst>
              <a:path w="548005" h="720089">
                <a:moveTo>
                  <a:pt x="0" y="0"/>
                </a:moveTo>
                <a:lnTo>
                  <a:pt x="547497" y="71948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5613908" y="2328682"/>
            <a:ext cx="812800" cy="720090"/>
          </a:xfrm>
          <a:custGeom>
            <a:avLst/>
            <a:gdLst/>
            <a:ahLst/>
            <a:cxnLst/>
            <a:rect l="l" t="t" r="r" b="b"/>
            <a:pathLst>
              <a:path w="812800" h="720089">
                <a:moveTo>
                  <a:pt x="0" y="719670"/>
                </a:moveTo>
                <a:lnTo>
                  <a:pt x="639241" y="0"/>
                </a:lnTo>
                <a:lnTo>
                  <a:pt x="81280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5385308" y="1670409"/>
            <a:ext cx="868044" cy="658495"/>
          </a:xfrm>
          <a:custGeom>
            <a:avLst/>
            <a:gdLst/>
            <a:ahLst/>
            <a:cxnLst/>
            <a:rect l="l" t="t" r="r" b="b"/>
            <a:pathLst>
              <a:path w="868045" h="658494">
                <a:moveTo>
                  <a:pt x="0" y="0"/>
                </a:moveTo>
                <a:lnTo>
                  <a:pt x="867841" y="658279"/>
                </a:lnTo>
                <a:lnTo>
                  <a:pt x="93141" y="658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009799" y="495735"/>
            <a:ext cx="0" cy="1202690"/>
          </a:xfrm>
          <a:custGeom>
            <a:avLst/>
            <a:gdLst/>
            <a:ahLst/>
            <a:cxnLst/>
            <a:rect l="l" t="t" r="r" b="b"/>
            <a:pathLst>
              <a:path h="1202690">
                <a:moveTo>
                  <a:pt x="0" y="1202181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3005262" y="1697868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12846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3005262" y="49573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12846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2854415" y="109367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15538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4247210" y="1574092"/>
            <a:ext cx="1036955" cy="0"/>
          </a:xfrm>
          <a:custGeom>
            <a:avLst/>
            <a:gdLst/>
            <a:ahLst/>
            <a:cxnLst/>
            <a:rect l="l" t="t" r="r" b="b"/>
            <a:pathLst>
              <a:path w="1036954">
                <a:moveTo>
                  <a:pt x="103649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614997" y="1304217"/>
            <a:ext cx="1560195" cy="0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155996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4241596" y="618417"/>
            <a:ext cx="702945" cy="400050"/>
          </a:xfrm>
          <a:custGeom>
            <a:avLst/>
            <a:gdLst/>
            <a:ahLst/>
            <a:cxnLst/>
            <a:rect l="l" t="t" r="r" b="b"/>
            <a:pathLst>
              <a:path w="702944" h="400050">
                <a:moveTo>
                  <a:pt x="702386" y="400050"/>
                </a:moveTo>
                <a:lnTo>
                  <a:pt x="123494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4365091" y="618417"/>
            <a:ext cx="300990" cy="450850"/>
          </a:xfrm>
          <a:custGeom>
            <a:avLst/>
            <a:gdLst/>
            <a:ahLst/>
            <a:cxnLst/>
            <a:rect l="l" t="t" r="r" b="b"/>
            <a:pathLst>
              <a:path w="300989" h="450850">
                <a:moveTo>
                  <a:pt x="0" y="0"/>
                </a:moveTo>
                <a:lnTo>
                  <a:pt x="300558" y="4508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3123138" y="493198"/>
            <a:ext cx="1074012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Artery with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0480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capillaries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1781002" y="957307"/>
            <a:ext cx="1034899" cy="98488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Structures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58075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the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58075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central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58075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canal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3123138" y="1161319"/>
            <a:ext cx="452240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30480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Vein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6477157" y="2214911"/>
            <a:ext cx="878446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3038404" y="2678004"/>
            <a:ext cx="981038" cy="123110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2349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Collagen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fibers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run in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different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directions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2"/>
          <p:cNvSpPr txBox="1"/>
          <p:nvPr/>
        </p:nvSpPr>
        <p:spPr>
          <a:xfrm>
            <a:off x="3038404" y="5868346"/>
            <a:ext cx="818301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Twisting</a:t>
            </a:r>
            <a:endParaRPr sz="16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0480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force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3130758" y="1458720"/>
            <a:ext cx="1072409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ea typeface="+mn-ea"/>
                <a:cs typeface="Arial" pitchFamily="34" charset="0"/>
              </a:rPr>
              <a:t>Nerve fiber</a:t>
            </a:r>
            <a:endParaRPr lang="en-US" sz="16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5819AA-83DE-4177-9039-89D09E17D46E}"/>
              </a:ext>
            </a:extLst>
          </p:cNvPr>
          <p:cNvSpPr/>
          <p:nvPr/>
        </p:nvSpPr>
        <p:spPr>
          <a:xfrm>
            <a:off x="936434" y="4541260"/>
            <a:ext cx="83762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highlight>
                  <a:srgbClr val="000080"/>
                </a:highlight>
              </a:rPr>
              <a:t>Notice different directions!</a:t>
            </a:r>
          </a:p>
        </p:txBody>
      </p:sp>
    </p:spTree>
    <p:extLst>
      <p:ext uri="{BB962C8B-B14F-4D97-AF65-F5344CB8AC3E}">
        <p14:creationId xmlns:p14="http://schemas.microsoft.com/office/powerpoint/2010/main" val="788257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737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Canals and canaliculi</a:t>
            </a:r>
          </a:p>
          <a:p>
            <a:pPr lvl="1"/>
            <a:r>
              <a:rPr lang="en-US" altLang="en-US" b="1" dirty="0"/>
              <a:t>Central</a:t>
            </a:r>
            <a:r>
              <a:rPr lang="en-US" altLang="en-US" dirty="0"/>
              <a:t> (</a:t>
            </a:r>
            <a:r>
              <a:rPr lang="en-US" altLang="en-US" b="1" dirty="0" err="1"/>
              <a:t>Haversian</a:t>
            </a:r>
            <a:r>
              <a:rPr lang="en-US" altLang="en-US" dirty="0"/>
              <a:t>) </a:t>
            </a:r>
            <a:r>
              <a:rPr lang="en-US" altLang="en-US" b="1" dirty="0"/>
              <a:t>canal</a:t>
            </a:r>
            <a:r>
              <a:rPr lang="en-US" altLang="en-US" dirty="0"/>
              <a:t> runs through core of osteon</a:t>
            </a:r>
          </a:p>
          <a:p>
            <a:pPr lvl="2"/>
            <a:r>
              <a:rPr lang="en-US" altLang="en-US" dirty="0"/>
              <a:t>Contains blood vessels and nerve fibers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b="1" dirty="0"/>
              <a:t>Perforating</a:t>
            </a:r>
            <a:r>
              <a:rPr lang="en-US" altLang="en-US" dirty="0"/>
              <a:t> (</a:t>
            </a:r>
            <a:r>
              <a:rPr lang="en-US" altLang="en-US" b="1" dirty="0"/>
              <a:t>Volkmann’s</a:t>
            </a:r>
            <a:r>
              <a:rPr lang="en-US" altLang="en-US" dirty="0"/>
              <a:t>) </a:t>
            </a:r>
            <a:r>
              <a:rPr lang="en-US" altLang="en-US" b="1" dirty="0"/>
              <a:t>canals</a:t>
            </a:r>
            <a:r>
              <a:rPr lang="en-US" altLang="en-US" dirty="0"/>
              <a:t>: canals at right angles to central canal</a:t>
            </a:r>
          </a:p>
          <a:p>
            <a:pPr lvl="2"/>
            <a:r>
              <a:rPr lang="en-US" altLang="en-US" dirty="0"/>
              <a:t>Connect blood vessels and nerves of periosteum, medullary cavity, and central canal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166" y="418746"/>
            <a:ext cx="6837669" cy="61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6155493" y="6204470"/>
            <a:ext cx="141840" cy="206035"/>
          </a:xfrm>
          <a:custGeom>
            <a:avLst/>
            <a:gdLst/>
            <a:ahLst/>
            <a:cxnLst/>
            <a:rect l="l" t="t" r="r" b="b"/>
            <a:pathLst>
              <a:path w="147320" h="213995">
                <a:moveTo>
                  <a:pt x="147320" y="0"/>
                </a:moveTo>
                <a:lnTo>
                  <a:pt x="50" y="166395"/>
                </a:lnTo>
                <a:lnTo>
                  <a:pt x="0" y="167576"/>
                </a:lnTo>
                <a:lnTo>
                  <a:pt x="0" y="21399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950211" y="2153961"/>
            <a:ext cx="67863" cy="209092"/>
          </a:xfrm>
          <a:custGeom>
            <a:avLst/>
            <a:gdLst/>
            <a:ahLst/>
            <a:cxnLst/>
            <a:rect l="l" t="t" r="r" b="b"/>
            <a:pathLst>
              <a:path w="70485" h="217169">
                <a:moveTo>
                  <a:pt x="68186" y="0"/>
                </a:moveTo>
                <a:lnTo>
                  <a:pt x="0" y="0"/>
                </a:lnTo>
                <a:lnTo>
                  <a:pt x="0" y="216611"/>
                </a:lnTo>
                <a:lnTo>
                  <a:pt x="70142" y="21661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884181" y="2254946"/>
            <a:ext cx="1064412" cy="0"/>
          </a:xfrm>
          <a:custGeom>
            <a:avLst/>
            <a:gdLst/>
            <a:ahLst/>
            <a:cxnLst/>
            <a:rect l="l" t="t" r="r" b="b"/>
            <a:pathLst>
              <a:path w="1105535">
                <a:moveTo>
                  <a:pt x="11052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953961" y="2576052"/>
            <a:ext cx="67863" cy="472596"/>
          </a:xfrm>
          <a:custGeom>
            <a:avLst/>
            <a:gdLst/>
            <a:ahLst/>
            <a:cxnLst/>
            <a:rect l="l" t="t" r="r" b="b"/>
            <a:pathLst>
              <a:path w="70485" h="490855">
                <a:moveTo>
                  <a:pt x="68186" y="0"/>
                </a:moveTo>
                <a:lnTo>
                  <a:pt x="0" y="0"/>
                </a:lnTo>
                <a:lnTo>
                  <a:pt x="0" y="490588"/>
                </a:lnTo>
                <a:lnTo>
                  <a:pt x="70142" y="49058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873403" y="2804782"/>
            <a:ext cx="1079085" cy="0"/>
          </a:xfrm>
          <a:custGeom>
            <a:avLst/>
            <a:gdLst/>
            <a:ahLst/>
            <a:cxnLst/>
            <a:rect l="l" t="t" r="r" b="b"/>
            <a:pathLst>
              <a:path w="1120775">
                <a:moveTo>
                  <a:pt x="112034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4595192" y="721456"/>
            <a:ext cx="0" cy="456701"/>
          </a:xfrm>
          <a:custGeom>
            <a:avLst/>
            <a:gdLst/>
            <a:ahLst/>
            <a:cxnLst/>
            <a:rect l="l" t="t" r="r" b="b"/>
            <a:pathLst>
              <a:path h="474345">
                <a:moveTo>
                  <a:pt x="0" y="47423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342047" y="3235196"/>
            <a:ext cx="674963" cy="0"/>
          </a:xfrm>
          <a:custGeom>
            <a:avLst/>
            <a:gdLst/>
            <a:ahLst/>
            <a:cxnLst/>
            <a:rect l="l" t="t" r="r" b="b"/>
            <a:pathLst>
              <a:path w="701039">
                <a:moveTo>
                  <a:pt x="70091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355858" y="602958"/>
            <a:ext cx="0" cy="46954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273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2599345" y="3234427"/>
            <a:ext cx="424909" cy="149788"/>
          </a:xfrm>
          <a:custGeom>
            <a:avLst/>
            <a:gdLst/>
            <a:ahLst/>
            <a:cxnLst/>
            <a:rect l="l" t="t" r="r" b="b"/>
            <a:pathLst>
              <a:path w="441325" h="155575">
                <a:moveTo>
                  <a:pt x="440944" y="155232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2881705" y="5659293"/>
            <a:ext cx="466483" cy="0"/>
          </a:xfrm>
          <a:custGeom>
            <a:avLst/>
            <a:gdLst/>
            <a:ahLst/>
            <a:cxnLst/>
            <a:rect l="l" t="t" r="r" b="b"/>
            <a:pathLst>
              <a:path w="484505">
                <a:moveTo>
                  <a:pt x="0" y="0"/>
                </a:moveTo>
                <a:lnTo>
                  <a:pt x="48407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2288094" y="5675317"/>
            <a:ext cx="1044236" cy="198698"/>
          </a:xfrm>
          <a:custGeom>
            <a:avLst/>
            <a:gdLst/>
            <a:ahLst/>
            <a:cxnLst/>
            <a:rect l="l" t="t" r="r" b="b"/>
            <a:pathLst>
              <a:path w="1084580" h="206375">
                <a:moveTo>
                  <a:pt x="0" y="0"/>
                </a:moveTo>
                <a:lnTo>
                  <a:pt x="988745" y="206247"/>
                </a:lnTo>
                <a:lnTo>
                  <a:pt x="1084199" y="206247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3807183" y="5739153"/>
            <a:ext cx="1023449" cy="141229"/>
          </a:xfrm>
          <a:custGeom>
            <a:avLst/>
            <a:gdLst/>
            <a:ahLst/>
            <a:cxnLst/>
            <a:rect l="l" t="t" r="r" b="b"/>
            <a:pathLst>
              <a:path w="1062989" h="146685">
                <a:moveTo>
                  <a:pt x="1062482" y="0"/>
                </a:moveTo>
                <a:lnTo>
                  <a:pt x="82727" y="146177"/>
                </a:lnTo>
                <a:lnTo>
                  <a:pt x="0" y="14617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1485573" y="5467904"/>
            <a:ext cx="629721" cy="62360"/>
          </a:xfrm>
          <a:custGeom>
            <a:avLst/>
            <a:gdLst/>
            <a:ahLst/>
            <a:cxnLst/>
            <a:rect l="l" t="t" r="r" b="b"/>
            <a:pathLst>
              <a:path w="654050" h="64770">
                <a:moveTo>
                  <a:pt x="0" y="63372"/>
                </a:moveTo>
                <a:lnTo>
                  <a:pt x="553504" y="64693"/>
                </a:lnTo>
                <a:lnTo>
                  <a:pt x="65371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1582511" y="5338890"/>
            <a:ext cx="372942" cy="94764"/>
          </a:xfrm>
          <a:custGeom>
            <a:avLst/>
            <a:gdLst/>
            <a:ahLst/>
            <a:cxnLst/>
            <a:rect l="l" t="t" r="r" b="b"/>
            <a:pathLst>
              <a:path w="387350" h="98425">
                <a:moveTo>
                  <a:pt x="0" y="0"/>
                </a:moveTo>
                <a:lnTo>
                  <a:pt x="202819" y="0"/>
                </a:lnTo>
                <a:lnTo>
                  <a:pt x="387019" y="9813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2656712" y="5460092"/>
            <a:ext cx="586313" cy="200532"/>
          </a:xfrm>
          <a:custGeom>
            <a:avLst/>
            <a:gdLst/>
            <a:ahLst/>
            <a:cxnLst/>
            <a:rect l="l" t="t" r="r" b="b"/>
            <a:pathLst>
              <a:path w="608964" h="208279">
                <a:moveTo>
                  <a:pt x="0" y="0"/>
                </a:moveTo>
                <a:lnTo>
                  <a:pt x="608495" y="20769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17"/>
          <p:cNvSpPr/>
          <p:nvPr/>
        </p:nvSpPr>
        <p:spPr>
          <a:xfrm>
            <a:off x="2480224" y="5917385"/>
            <a:ext cx="861434" cy="257391"/>
          </a:xfrm>
          <a:custGeom>
            <a:avLst/>
            <a:gdLst/>
            <a:ahLst/>
            <a:cxnLst/>
            <a:rect l="l" t="t" r="r" b="b"/>
            <a:pathLst>
              <a:path w="894714" h="267335">
                <a:moveTo>
                  <a:pt x="0" y="0"/>
                </a:moveTo>
                <a:lnTo>
                  <a:pt x="775627" y="266954"/>
                </a:lnTo>
                <a:lnTo>
                  <a:pt x="894664" y="2669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1598677" y="5630395"/>
            <a:ext cx="413292" cy="78257"/>
          </a:xfrm>
          <a:custGeom>
            <a:avLst/>
            <a:gdLst/>
            <a:ahLst/>
            <a:cxnLst/>
            <a:rect l="l" t="t" r="r" b="b"/>
            <a:pathLst>
              <a:path w="429259" h="81279">
                <a:moveTo>
                  <a:pt x="429234" y="0"/>
                </a:moveTo>
                <a:lnTo>
                  <a:pt x="186029" y="80937"/>
                </a:lnTo>
                <a:lnTo>
                  <a:pt x="0" y="8093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2790690" y="5908357"/>
            <a:ext cx="446307" cy="267173"/>
          </a:xfrm>
          <a:custGeom>
            <a:avLst/>
            <a:gdLst/>
            <a:ahLst/>
            <a:cxnLst/>
            <a:rect l="l" t="t" r="r" b="b"/>
            <a:pathLst>
              <a:path w="463550" h="277495">
                <a:moveTo>
                  <a:pt x="0" y="0"/>
                </a:moveTo>
                <a:lnTo>
                  <a:pt x="462965" y="27711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3915222" y="5659293"/>
            <a:ext cx="385781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40057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4020427" y="5536514"/>
            <a:ext cx="382112" cy="124110"/>
          </a:xfrm>
          <a:custGeom>
            <a:avLst/>
            <a:gdLst/>
            <a:ahLst/>
            <a:cxnLst/>
            <a:rect l="l" t="t" r="r" b="b"/>
            <a:pathLst>
              <a:path w="396875" h="128904">
                <a:moveTo>
                  <a:pt x="396697" y="0"/>
                </a:moveTo>
                <a:lnTo>
                  <a:pt x="0" y="1283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2"/>
          <p:cNvSpPr/>
          <p:nvPr/>
        </p:nvSpPr>
        <p:spPr>
          <a:xfrm>
            <a:off x="3889027" y="6174402"/>
            <a:ext cx="885278" cy="11616"/>
          </a:xfrm>
          <a:custGeom>
            <a:avLst/>
            <a:gdLst/>
            <a:ahLst/>
            <a:cxnLst/>
            <a:rect l="l" t="t" r="r" b="b"/>
            <a:pathLst>
              <a:path w="919479" h="12064">
                <a:moveTo>
                  <a:pt x="919035" y="11709"/>
                </a:moveTo>
                <a:lnTo>
                  <a:pt x="11906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7" name="object 23"/>
          <p:cNvSpPr/>
          <p:nvPr/>
        </p:nvSpPr>
        <p:spPr>
          <a:xfrm>
            <a:off x="3994225" y="5881753"/>
            <a:ext cx="622384" cy="293462"/>
          </a:xfrm>
          <a:custGeom>
            <a:avLst/>
            <a:gdLst/>
            <a:ahLst/>
            <a:cxnLst/>
            <a:rect l="l" t="t" r="r" b="b"/>
            <a:pathLst>
              <a:path w="646429" h="304800">
                <a:moveTo>
                  <a:pt x="646087" y="0"/>
                </a:moveTo>
                <a:lnTo>
                  <a:pt x="0" y="30474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object 24"/>
          <p:cNvSpPr/>
          <p:nvPr/>
        </p:nvSpPr>
        <p:spPr>
          <a:xfrm>
            <a:off x="5206165" y="4322306"/>
            <a:ext cx="515393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06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9" name="object 25"/>
          <p:cNvSpPr/>
          <p:nvPr/>
        </p:nvSpPr>
        <p:spPr>
          <a:xfrm>
            <a:off x="5272127" y="4125637"/>
            <a:ext cx="346041" cy="197475"/>
          </a:xfrm>
          <a:custGeom>
            <a:avLst/>
            <a:gdLst/>
            <a:ahLst/>
            <a:cxnLst/>
            <a:rect l="l" t="t" r="r" b="b"/>
            <a:pathLst>
              <a:path w="359410" h="205104">
                <a:moveTo>
                  <a:pt x="0" y="0"/>
                </a:moveTo>
                <a:lnTo>
                  <a:pt x="359397" y="2050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0" name="object 26"/>
          <p:cNvSpPr/>
          <p:nvPr/>
        </p:nvSpPr>
        <p:spPr>
          <a:xfrm>
            <a:off x="5023253" y="4578369"/>
            <a:ext cx="698195" cy="0"/>
          </a:xfrm>
          <a:custGeom>
            <a:avLst/>
            <a:gdLst/>
            <a:ahLst/>
            <a:cxnLst/>
            <a:rect l="l" t="t" r="r" b="b"/>
            <a:pathLst>
              <a:path w="725170">
                <a:moveTo>
                  <a:pt x="0" y="0"/>
                </a:moveTo>
                <a:lnTo>
                  <a:pt x="72504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1" name="object 27"/>
          <p:cNvSpPr/>
          <p:nvPr/>
        </p:nvSpPr>
        <p:spPr>
          <a:xfrm>
            <a:off x="5341027" y="4735654"/>
            <a:ext cx="380889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499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object 28"/>
          <p:cNvSpPr/>
          <p:nvPr/>
        </p:nvSpPr>
        <p:spPr>
          <a:xfrm>
            <a:off x="4949367" y="2201739"/>
            <a:ext cx="1094981" cy="448753"/>
          </a:xfrm>
          <a:custGeom>
            <a:avLst/>
            <a:gdLst/>
            <a:ahLst/>
            <a:cxnLst/>
            <a:rect l="l" t="t" r="r" b="b"/>
            <a:pathLst>
              <a:path w="1137285" h="466089">
                <a:moveTo>
                  <a:pt x="1136967" y="465569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object 29"/>
          <p:cNvSpPr/>
          <p:nvPr/>
        </p:nvSpPr>
        <p:spPr>
          <a:xfrm>
            <a:off x="5619419" y="2651267"/>
            <a:ext cx="526398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39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4" name="object 30"/>
          <p:cNvSpPr/>
          <p:nvPr/>
        </p:nvSpPr>
        <p:spPr>
          <a:xfrm>
            <a:off x="4151010" y="3747895"/>
            <a:ext cx="0" cy="740381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45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5" name="object 31"/>
          <p:cNvSpPr/>
          <p:nvPr/>
        </p:nvSpPr>
        <p:spPr>
          <a:xfrm>
            <a:off x="4150244" y="3722031"/>
            <a:ext cx="176077" cy="372942"/>
          </a:xfrm>
          <a:custGeom>
            <a:avLst/>
            <a:gdLst/>
            <a:ahLst/>
            <a:cxnLst/>
            <a:rect l="l" t="t" r="r" b="b"/>
            <a:pathLst>
              <a:path w="182879" h="387350">
                <a:moveTo>
                  <a:pt x="182613" y="0"/>
                </a:moveTo>
                <a:lnTo>
                  <a:pt x="0" y="38724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6" name="object 32"/>
          <p:cNvSpPr/>
          <p:nvPr/>
        </p:nvSpPr>
        <p:spPr>
          <a:xfrm>
            <a:off x="6775429" y="6136718"/>
            <a:ext cx="165072" cy="263505"/>
          </a:xfrm>
          <a:custGeom>
            <a:avLst/>
            <a:gdLst/>
            <a:ahLst/>
            <a:cxnLst/>
            <a:rect l="l" t="t" r="r" b="b"/>
            <a:pathLst>
              <a:path w="171450" h="273685">
                <a:moveTo>
                  <a:pt x="0" y="0"/>
                </a:moveTo>
                <a:lnTo>
                  <a:pt x="171272" y="212928"/>
                </a:lnTo>
                <a:lnTo>
                  <a:pt x="171272" y="27369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7" name="object 33"/>
          <p:cNvSpPr/>
          <p:nvPr/>
        </p:nvSpPr>
        <p:spPr>
          <a:xfrm>
            <a:off x="1819603" y="6204756"/>
            <a:ext cx="435914" cy="25066"/>
          </a:xfrm>
          <a:custGeom>
            <a:avLst/>
            <a:gdLst/>
            <a:ahLst/>
            <a:cxnLst/>
            <a:rect l="l" t="t" r="r" b="b"/>
            <a:pathLst>
              <a:path w="452755" h="26035">
                <a:moveTo>
                  <a:pt x="452285" y="25996"/>
                </a:moveTo>
                <a:lnTo>
                  <a:pt x="11906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8" name="object 34"/>
          <p:cNvSpPr/>
          <p:nvPr/>
        </p:nvSpPr>
        <p:spPr>
          <a:xfrm>
            <a:off x="5453033" y="1904202"/>
            <a:ext cx="966591" cy="344818"/>
          </a:xfrm>
          <a:custGeom>
            <a:avLst/>
            <a:gdLst/>
            <a:ahLst/>
            <a:cxnLst/>
            <a:rect l="l" t="t" r="r" b="b"/>
            <a:pathLst>
              <a:path w="1003935" h="358139">
                <a:moveTo>
                  <a:pt x="0" y="0"/>
                </a:moveTo>
                <a:lnTo>
                  <a:pt x="901992" y="357530"/>
                </a:lnTo>
                <a:lnTo>
                  <a:pt x="1003376" y="35753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9" name="object 35"/>
          <p:cNvSpPr/>
          <p:nvPr/>
        </p:nvSpPr>
        <p:spPr>
          <a:xfrm>
            <a:off x="1920167" y="5979621"/>
            <a:ext cx="309969" cy="143674"/>
          </a:xfrm>
          <a:custGeom>
            <a:avLst/>
            <a:gdLst/>
            <a:ahLst/>
            <a:cxnLst/>
            <a:rect l="l" t="t" r="r" b="b"/>
            <a:pathLst>
              <a:path w="321944" h="149225">
                <a:moveTo>
                  <a:pt x="0" y="0"/>
                </a:moveTo>
                <a:lnTo>
                  <a:pt x="321513" y="14875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0" name="object 36"/>
          <p:cNvSpPr/>
          <p:nvPr/>
        </p:nvSpPr>
        <p:spPr>
          <a:xfrm>
            <a:off x="1805535" y="5945519"/>
            <a:ext cx="393728" cy="34237"/>
          </a:xfrm>
          <a:custGeom>
            <a:avLst/>
            <a:gdLst/>
            <a:ahLst/>
            <a:cxnLst/>
            <a:rect l="l" t="t" r="r" b="b"/>
            <a:pathLst>
              <a:path w="408940" h="35560">
                <a:moveTo>
                  <a:pt x="408431" y="0"/>
                </a:moveTo>
                <a:lnTo>
                  <a:pt x="119062" y="35420"/>
                </a:lnTo>
                <a:lnTo>
                  <a:pt x="0" y="354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2" name="object 18"/>
          <p:cNvSpPr txBox="1"/>
          <p:nvPr/>
        </p:nvSpPr>
        <p:spPr>
          <a:xfrm>
            <a:off x="4342918" y="436159"/>
            <a:ext cx="52783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12001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12001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4961651" y="436159"/>
            <a:ext cx="780947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6453173" y="2169787"/>
            <a:ext cx="1107032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</a:t>
            </a:r>
            <a:r>
              <a:rPr sz="1000" b="1" spc="-7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olkmann</a:t>
            </a:r>
            <a:r>
              <a:rPr sz="1000" b="1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s) canal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1418218" y="2177613"/>
            <a:ext cx="101708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Central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(Haversian) canal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6" name="object 14"/>
          <p:cNvSpPr txBox="1"/>
          <p:nvPr/>
        </p:nvSpPr>
        <p:spPr>
          <a:xfrm>
            <a:off x="6180253" y="2568040"/>
            <a:ext cx="177796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 lining bony canals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covering trabeculae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1418218" y="2722474"/>
            <a:ext cx="112666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Osteon</a:t>
            </a:r>
            <a:endParaRPr sz="10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(Haversian system)</a:t>
            </a:r>
            <a:endParaRPr sz="10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12"/>
          <p:cNvSpPr txBox="1"/>
          <p:nvPr/>
        </p:nvSpPr>
        <p:spPr>
          <a:xfrm>
            <a:off x="1418218" y="3171105"/>
            <a:ext cx="902875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Circumferential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10"/>
          <p:cNvSpPr txBox="1"/>
          <p:nvPr/>
        </p:nvSpPr>
        <p:spPr>
          <a:xfrm>
            <a:off x="5743606" y="4246521"/>
            <a:ext cx="1725926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 (Sharpey</a:t>
            </a:r>
            <a:r>
              <a:rPr sz="1000" b="1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s) fibers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3886846" y="4482025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2" name="object 8"/>
          <p:cNvSpPr txBox="1"/>
          <p:nvPr/>
        </p:nvSpPr>
        <p:spPr>
          <a:xfrm>
            <a:off x="5743606" y="4498287"/>
            <a:ext cx="1364344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Periosteal blood vessel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3" name="object 7"/>
          <p:cNvSpPr txBox="1"/>
          <p:nvPr/>
        </p:nvSpPr>
        <p:spPr>
          <a:xfrm>
            <a:off x="1186627" y="5251140"/>
            <a:ext cx="359607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Nerve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4" name="object 6"/>
          <p:cNvSpPr txBox="1"/>
          <p:nvPr/>
        </p:nvSpPr>
        <p:spPr>
          <a:xfrm>
            <a:off x="3363016" y="5587155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5" name="object 5"/>
          <p:cNvSpPr txBox="1"/>
          <p:nvPr/>
        </p:nvSpPr>
        <p:spPr>
          <a:xfrm>
            <a:off x="1195798" y="5901526"/>
            <a:ext cx="593891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4163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Canaliculi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object 4"/>
          <p:cNvSpPr txBox="1"/>
          <p:nvPr/>
        </p:nvSpPr>
        <p:spPr>
          <a:xfrm>
            <a:off x="6554051" y="6398088"/>
            <a:ext cx="140292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Lacuna (with osteocyte)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7" name="object 3"/>
          <p:cNvSpPr txBox="1"/>
          <p:nvPr/>
        </p:nvSpPr>
        <p:spPr>
          <a:xfrm>
            <a:off x="5425444" y="6403835"/>
            <a:ext cx="10371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Interstitial lamella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743606" y="4669380"/>
            <a:ext cx="669825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Periosteum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0" name="object 7"/>
          <p:cNvSpPr txBox="1"/>
          <p:nvPr/>
        </p:nvSpPr>
        <p:spPr>
          <a:xfrm>
            <a:off x="1186627" y="5452619"/>
            <a:ext cx="271141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spc="-54" dirty="0">
                <a:solidFill>
                  <a:prstClr val="black"/>
                </a:solidFill>
                <a:ea typeface="+mn-ea"/>
                <a:cs typeface="Arial" pitchFamily="34" charset="0"/>
              </a:rPr>
              <a:t>V</a:t>
            </a: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ein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object 7"/>
          <p:cNvSpPr txBox="1"/>
          <p:nvPr/>
        </p:nvSpPr>
        <p:spPr>
          <a:xfrm>
            <a:off x="1189684" y="5635371"/>
            <a:ext cx="362693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Artery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object 5"/>
          <p:cNvSpPr txBox="1"/>
          <p:nvPr/>
        </p:nvSpPr>
        <p:spPr>
          <a:xfrm>
            <a:off x="1195798" y="6111921"/>
            <a:ext cx="63432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Osteocyte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in a lacuna</a:t>
            </a:r>
            <a:endParaRPr lang="it-IT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object 6"/>
          <p:cNvSpPr txBox="1"/>
          <p:nvPr/>
        </p:nvSpPr>
        <p:spPr>
          <a:xfrm>
            <a:off x="3363016" y="6099819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Lacunae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6" name="object 6"/>
          <p:cNvSpPr txBox="1"/>
          <p:nvPr/>
        </p:nvSpPr>
        <p:spPr>
          <a:xfrm>
            <a:off x="3363016" y="5800368"/>
            <a:ext cx="42442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Central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canal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6.7 Microscopic anatomy of compact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4849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7577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915400" cy="5351462"/>
          </a:xfrm>
        </p:spPr>
        <p:txBody>
          <a:bodyPr/>
          <a:lstStyle/>
          <a:p>
            <a:r>
              <a:rPr lang="en-US" altLang="en-US" b="1" dirty="0"/>
              <a:t>Canals and canaliculi (cont.)</a:t>
            </a:r>
          </a:p>
          <a:p>
            <a:pPr lvl="1"/>
            <a:r>
              <a:rPr lang="en-US" altLang="en-US" b="1" dirty="0"/>
              <a:t>Lacunae</a:t>
            </a:r>
            <a:r>
              <a:rPr lang="en-US" altLang="en-US" dirty="0"/>
              <a:t>: small cavities that contain </a:t>
            </a:r>
            <a:r>
              <a:rPr lang="en-US" altLang="en-US" b="1" dirty="0"/>
              <a:t>osteocytes</a:t>
            </a:r>
          </a:p>
          <a:p>
            <a:pPr lvl="1"/>
            <a:r>
              <a:rPr lang="en-US" altLang="en-US" b="1" dirty="0"/>
              <a:t>Canaliculi</a:t>
            </a:r>
            <a:r>
              <a:rPr lang="en-US" altLang="en-US" dirty="0"/>
              <a:t>: </a:t>
            </a:r>
            <a:r>
              <a:rPr lang="en-US" altLang="en-US" dirty="0" err="1"/>
              <a:t>hairlike</a:t>
            </a:r>
            <a:r>
              <a:rPr lang="en-US" altLang="en-US" dirty="0"/>
              <a:t> canals that connect lacunae to each other and to central canal</a:t>
            </a:r>
          </a:p>
          <a:p>
            <a:pPr lvl="2"/>
            <a:r>
              <a:rPr lang="en-US" altLang="en-US" dirty="0"/>
              <a:t>Communication</a:t>
            </a:r>
          </a:p>
          <a:p>
            <a:pPr lvl="2"/>
            <a:r>
              <a:rPr lang="en-US" altLang="en-US" dirty="0"/>
              <a:t>Nutrient delivery and waste removal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166" y="418746"/>
            <a:ext cx="6837669" cy="61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6155493" y="6204470"/>
            <a:ext cx="141840" cy="206035"/>
          </a:xfrm>
          <a:custGeom>
            <a:avLst/>
            <a:gdLst/>
            <a:ahLst/>
            <a:cxnLst/>
            <a:rect l="l" t="t" r="r" b="b"/>
            <a:pathLst>
              <a:path w="147320" h="213995">
                <a:moveTo>
                  <a:pt x="147320" y="0"/>
                </a:moveTo>
                <a:lnTo>
                  <a:pt x="50" y="166395"/>
                </a:lnTo>
                <a:lnTo>
                  <a:pt x="0" y="167576"/>
                </a:lnTo>
                <a:lnTo>
                  <a:pt x="0" y="21399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950211" y="2153961"/>
            <a:ext cx="67863" cy="209092"/>
          </a:xfrm>
          <a:custGeom>
            <a:avLst/>
            <a:gdLst/>
            <a:ahLst/>
            <a:cxnLst/>
            <a:rect l="l" t="t" r="r" b="b"/>
            <a:pathLst>
              <a:path w="70485" h="217169">
                <a:moveTo>
                  <a:pt x="68186" y="0"/>
                </a:moveTo>
                <a:lnTo>
                  <a:pt x="0" y="0"/>
                </a:lnTo>
                <a:lnTo>
                  <a:pt x="0" y="216611"/>
                </a:lnTo>
                <a:lnTo>
                  <a:pt x="70142" y="21661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884181" y="2254946"/>
            <a:ext cx="1064412" cy="0"/>
          </a:xfrm>
          <a:custGeom>
            <a:avLst/>
            <a:gdLst/>
            <a:ahLst/>
            <a:cxnLst/>
            <a:rect l="l" t="t" r="r" b="b"/>
            <a:pathLst>
              <a:path w="1105535">
                <a:moveTo>
                  <a:pt x="11052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953961" y="2576052"/>
            <a:ext cx="67863" cy="472596"/>
          </a:xfrm>
          <a:custGeom>
            <a:avLst/>
            <a:gdLst/>
            <a:ahLst/>
            <a:cxnLst/>
            <a:rect l="l" t="t" r="r" b="b"/>
            <a:pathLst>
              <a:path w="70485" h="490855">
                <a:moveTo>
                  <a:pt x="68186" y="0"/>
                </a:moveTo>
                <a:lnTo>
                  <a:pt x="0" y="0"/>
                </a:lnTo>
                <a:lnTo>
                  <a:pt x="0" y="490588"/>
                </a:lnTo>
                <a:lnTo>
                  <a:pt x="70142" y="49058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873403" y="2804782"/>
            <a:ext cx="1079085" cy="0"/>
          </a:xfrm>
          <a:custGeom>
            <a:avLst/>
            <a:gdLst/>
            <a:ahLst/>
            <a:cxnLst/>
            <a:rect l="l" t="t" r="r" b="b"/>
            <a:pathLst>
              <a:path w="1120775">
                <a:moveTo>
                  <a:pt x="112034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4595192" y="721456"/>
            <a:ext cx="0" cy="456701"/>
          </a:xfrm>
          <a:custGeom>
            <a:avLst/>
            <a:gdLst/>
            <a:ahLst/>
            <a:cxnLst/>
            <a:rect l="l" t="t" r="r" b="b"/>
            <a:pathLst>
              <a:path h="474345">
                <a:moveTo>
                  <a:pt x="0" y="47423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342047" y="3235196"/>
            <a:ext cx="674963" cy="0"/>
          </a:xfrm>
          <a:custGeom>
            <a:avLst/>
            <a:gdLst/>
            <a:ahLst/>
            <a:cxnLst/>
            <a:rect l="l" t="t" r="r" b="b"/>
            <a:pathLst>
              <a:path w="701039">
                <a:moveTo>
                  <a:pt x="70091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355858" y="602958"/>
            <a:ext cx="0" cy="46954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273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2599345" y="3234427"/>
            <a:ext cx="424909" cy="149788"/>
          </a:xfrm>
          <a:custGeom>
            <a:avLst/>
            <a:gdLst/>
            <a:ahLst/>
            <a:cxnLst/>
            <a:rect l="l" t="t" r="r" b="b"/>
            <a:pathLst>
              <a:path w="441325" h="155575">
                <a:moveTo>
                  <a:pt x="440944" y="155232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2881705" y="5659293"/>
            <a:ext cx="466483" cy="0"/>
          </a:xfrm>
          <a:custGeom>
            <a:avLst/>
            <a:gdLst/>
            <a:ahLst/>
            <a:cxnLst/>
            <a:rect l="l" t="t" r="r" b="b"/>
            <a:pathLst>
              <a:path w="484505">
                <a:moveTo>
                  <a:pt x="0" y="0"/>
                </a:moveTo>
                <a:lnTo>
                  <a:pt x="48407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2288094" y="5675317"/>
            <a:ext cx="1044236" cy="198698"/>
          </a:xfrm>
          <a:custGeom>
            <a:avLst/>
            <a:gdLst/>
            <a:ahLst/>
            <a:cxnLst/>
            <a:rect l="l" t="t" r="r" b="b"/>
            <a:pathLst>
              <a:path w="1084580" h="206375">
                <a:moveTo>
                  <a:pt x="0" y="0"/>
                </a:moveTo>
                <a:lnTo>
                  <a:pt x="988745" y="206247"/>
                </a:lnTo>
                <a:lnTo>
                  <a:pt x="1084199" y="206247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3807183" y="5739153"/>
            <a:ext cx="1023449" cy="141229"/>
          </a:xfrm>
          <a:custGeom>
            <a:avLst/>
            <a:gdLst/>
            <a:ahLst/>
            <a:cxnLst/>
            <a:rect l="l" t="t" r="r" b="b"/>
            <a:pathLst>
              <a:path w="1062989" h="146685">
                <a:moveTo>
                  <a:pt x="1062482" y="0"/>
                </a:moveTo>
                <a:lnTo>
                  <a:pt x="82727" y="146177"/>
                </a:lnTo>
                <a:lnTo>
                  <a:pt x="0" y="14617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1485573" y="5467904"/>
            <a:ext cx="629721" cy="62360"/>
          </a:xfrm>
          <a:custGeom>
            <a:avLst/>
            <a:gdLst/>
            <a:ahLst/>
            <a:cxnLst/>
            <a:rect l="l" t="t" r="r" b="b"/>
            <a:pathLst>
              <a:path w="654050" h="64770">
                <a:moveTo>
                  <a:pt x="0" y="63372"/>
                </a:moveTo>
                <a:lnTo>
                  <a:pt x="553504" y="64693"/>
                </a:lnTo>
                <a:lnTo>
                  <a:pt x="65371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1582511" y="5338890"/>
            <a:ext cx="372942" cy="94764"/>
          </a:xfrm>
          <a:custGeom>
            <a:avLst/>
            <a:gdLst/>
            <a:ahLst/>
            <a:cxnLst/>
            <a:rect l="l" t="t" r="r" b="b"/>
            <a:pathLst>
              <a:path w="387350" h="98425">
                <a:moveTo>
                  <a:pt x="0" y="0"/>
                </a:moveTo>
                <a:lnTo>
                  <a:pt x="202819" y="0"/>
                </a:lnTo>
                <a:lnTo>
                  <a:pt x="387019" y="9813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2656712" y="5460092"/>
            <a:ext cx="586313" cy="200532"/>
          </a:xfrm>
          <a:custGeom>
            <a:avLst/>
            <a:gdLst/>
            <a:ahLst/>
            <a:cxnLst/>
            <a:rect l="l" t="t" r="r" b="b"/>
            <a:pathLst>
              <a:path w="608964" h="208279">
                <a:moveTo>
                  <a:pt x="0" y="0"/>
                </a:moveTo>
                <a:lnTo>
                  <a:pt x="608495" y="20769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17"/>
          <p:cNvSpPr/>
          <p:nvPr/>
        </p:nvSpPr>
        <p:spPr>
          <a:xfrm>
            <a:off x="2480224" y="5917385"/>
            <a:ext cx="861434" cy="257391"/>
          </a:xfrm>
          <a:custGeom>
            <a:avLst/>
            <a:gdLst/>
            <a:ahLst/>
            <a:cxnLst/>
            <a:rect l="l" t="t" r="r" b="b"/>
            <a:pathLst>
              <a:path w="894714" h="267335">
                <a:moveTo>
                  <a:pt x="0" y="0"/>
                </a:moveTo>
                <a:lnTo>
                  <a:pt x="775627" y="266954"/>
                </a:lnTo>
                <a:lnTo>
                  <a:pt x="894664" y="2669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1598677" y="5630395"/>
            <a:ext cx="413292" cy="78257"/>
          </a:xfrm>
          <a:custGeom>
            <a:avLst/>
            <a:gdLst/>
            <a:ahLst/>
            <a:cxnLst/>
            <a:rect l="l" t="t" r="r" b="b"/>
            <a:pathLst>
              <a:path w="429259" h="81279">
                <a:moveTo>
                  <a:pt x="429234" y="0"/>
                </a:moveTo>
                <a:lnTo>
                  <a:pt x="186029" y="80937"/>
                </a:lnTo>
                <a:lnTo>
                  <a:pt x="0" y="8093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2790690" y="5908357"/>
            <a:ext cx="446307" cy="267173"/>
          </a:xfrm>
          <a:custGeom>
            <a:avLst/>
            <a:gdLst/>
            <a:ahLst/>
            <a:cxnLst/>
            <a:rect l="l" t="t" r="r" b="b"/>
            <a:pathLst>
              <a:path w="463550" h="277495">
                <a:moveTo>
                  <a:pt x="0" y="0"/>
                </a:moveTo>
                <a:lnTo>
                  <a:pt x="462965" y="27711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3915222" y="5659293"/>
            <a:ext cx="385781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40057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4020427" y="5536514"/>
            <a:ext cx="382112" cy="124110"/>
          </a:xfrm>
          <a:custGeom>
            <a:avLst/>
            <a:gdLst/>
            <a:ahLst/>
            <a:cxnLst/>
            <a:rect l="l" t="t" r="r" b="b"/>
            <a:pathLst>
              <a:path w="396875" h="128904">
                <a:moveTo>
                  <a:pt x="396697" y="0"/>
                </a:moveTo>
                <a:lnTo>
                  <a:pt x="0" y="1283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2"/>
          <p:cNvSpPr/>
          <p:nvPr/>
        </p:nvSpPr>
        <p:spPr>
          <a:xfrm>
            <a:off x="3889027" y="6174402"/>
            <a:ext cx="885278" cy="11616"/>
          </a:xfrm>
          <a:custGeom>
            <a:avLst/>
            <a:gdLst/>
            <a:ahLst/>
            <a:cxnLst/>
            <a:rect l="l" t="t" r="r" b="b"/>
            <a:pathLst>
              <a:path w="919479" h="12064">
                <a:moveTo>
                  <a:pt x="919035" y="11709"/>
                </a:moveTo>
                <a:lnTo>
                  <a:pt x="11906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7" name="object 23"/>
          <p:cNvSpPr/>
          <p:nvPr/>
        </p:nvSpPr>
        <p:spPr>
          <a:xfrm>
            <a:off x="3994225" y="5881753"/>
            <a:ext cx="622384" cy="293462"/>
          </a:xfrm>
          <a:custGeom>
            <a:avLst/>
            <a:gdLst/>
            <a:ahLst/>
            <a:cxnLst/>
            <a:rect l="l" t="t" r="r" b="b"/>
            <a:pathLst>
              <a:path w="646429" h="304800">
                <a:moveTo>
                  <a:pt x="646087" y="0"/>
                </a:moveTo>
                <a:lnTo>
                  <a:pt x="0" y="30474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object 24"/>
          <p:cNvSpPr/>
          <p:nvPr/>
        </p:nvSpPr>
        <p:spPr>
          <a:xfrm>
            <a:off x="5206165" y="4322306"/>
            <a:ext cx="515393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06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9" name="object 25"/>
          <p:cNvSpPr/>
          <p:nvPr/>
        </p:nvSpPr>
        <p:spPr>
          <a:xfrm>
            <a:off x="5272127" y="4125637"/>
            <a:ext cx="346041" cy="197475"/>
          </a:xfrm>
          <a:custGeom>
            <a:avLst/>
            <a:gdLst/>
            <a:ahLst/>
            <a:cxnLst/>
            <a:rect l="l" t="t" r="r" b="b"/>
            <a:pathLst>
              <a:path w="359410" h="205104">
                <a:moveTo>
                  <a:pt x="0" y="0"/>
                </a:moveTo>
                <a:lnTo>
                  <a:pt x="359397" y="2050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0" name="object 26"/>
          <p:cNvSpPr/>
          <p:nvPr/>
        </p:nvSpPr>
        <p:spPr>
          <a:xfrm>
            <a:off x="5023253" y="4578369"/>
            <a:ext cx="698195" cy="0"/>
          </a:xfrm>
          <a:custGeom>
            <a:avLst/>
            <a:gdLst/>
            <a:ahLst/>
            <a:cxnLst/>
            <a:rect l="l" t="t" r="r" b="b"/>
            <a:pathLst>
              <a:path w="725170">
                <a:moveTo>
                  <a:pt x="0" y="0"/>
                </a:moveTo>
                <a:lnTo>
                  <a:pt x="72504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1" name="object 27"/>
          <p:cNvSpPr/>
          <p:nvPr/>
        </p:nvSpPr>
        <p:spPr>
          <a:xfrm>
            <a:off x="5341027" y="4735654"/>
            <a:ext cx="380889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499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object 28"/>
          <p:cNvSpPr/>
          <p:nvPr/>
        </p:nvSpPr>
        <p:spPr>
          <a:xfrm>
            <a:off x="4949367" y="2201739"/>
            <a:ext cx="1094981" cy="448753"/>
          </a:xfrm>
          <a:custGeom>
            <a:avLst/>
            <a:gdLst/>
            <a:ahLst/>
            <a:cxnLst/>
            <a:rect l="l" t="t" r="r" b="b"/>
            <a:pathLst>
              <a:path w="1137285" h="466089">
                <a:moveTo>
                  <a:pt x="1136967" y="465569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object 29"/>
          <p:cNvSpPr/>
          <p:nvPr/>
        </p:nvSpPr>
        <p:spPr>
          <a:xfrm>
            <a:off x="5619419" y="2651267"/>
            <a:ext cx="526398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39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4" name="object 30"/>
          <p:cNvSpPr/>
          <p:nvPr/>
        </p:nvSpPr>
        <p:spPr>
          <a:xfrm>
            <a:off x="4151010" y="3747895"/>
            <a:ext cx="0" cy="740381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45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5" name="object 31"/>
          <p:cNvSpPr/>
          <p:nvPr/>
        </p:nvSpPr>
        <p:spPr>
          <a:xfrm>
            <a:off x="4150244" y="3722031"/>
            <a:ext cx="176077" cy="372942"/>
          </a:xfrm>
          <a:custGeom>
            <a:avLst/>
            <a:gdLst/>
            <a:ahLst/>
            <a:cxnLst/>
            <a:rect l="l" t="t" r="r" b="b"/>
            <a:pathLst>
              <a:path w="182879" h="387350">
                <a:moveTo>
                  <a:pt x="182613" y="0"/>
                </a:moveTo>
                <a:lnTo>
                  <a:pt x="0" y="38724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6" name="object 32"/>
          <p:cNvSpPr/>
          <p:nvPr/>
        </p:nvSpPr>
        <p:spPr>
          <a:xfrm>
            <a:off x="6775429" y="6136718"/>
            <a:ext cx="165072" cy="263505"/>
          </a:xfrm>
          <a:custGeom>
            <a:avLst/>
            <a:gdLst/>
            <a:ahLst/>
            <a:cxnLst/>
            <a:rect l="l" t="t" r="r" b="b"/>
            <a:pathLst>
              <a:path w="171450" h="273685">
                <a:moveTo>
                  <a:pt x="0" y="0"/>
                </a:moveTo>
                <a:lnTo>
                  <a:pt x="171272" y="212928"/>
                </a:lnTo>
                <a:lnTo>
                  <a:pt x="171272" y="27369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7" name="object 33"/>
          <p:cNvSpPr/>
          <p:nvPr/>
        </p:nvSpPr>
        <p:spPr>
          <a:xfrm>
            <a:off x="1819603" y="6204756"/>
            <a:ext cx="435914" cy="25066"/>
          </a:xfrm>
          <a:custGeom>
            <a:avLst/>
            <a:gdLst/>
            <a:ahLst/>
            <a:cxnLst/>
            <a:rect l="l" t="t" r="r" b="b"/>
            <a:pathLst>
              <a:path w="452755" h="26035">
                <a:moveTo>
                  <a:pt x="452285" y="25996"/>
                </a:moveTo>
                <a:lnTo>
                  <a:pt x="11906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8" name="object 34"/>
          <p:cNvSpPr/>
          <p:nvPr/>
        </p:nvSpPr>
        <p:spPr>
          <a:xfrm>
            <a:off x="5453033" y="1904202"/>
            <a:ext cx="966591" cy="344818"/>
          </a:xfrm>
          <a:custGeom>
            <a:avLst/>
            <a:gdLst/>
            <a:ahLst/>
            <a:cxnLst/>
            <a:rect l="l" t="t" r="r" b="b"/>
            <a:pathLst>
              <a:path w="1003935" h="358139">
                <a:moveTo>
                  <a:pt x="0" y="0"/>
                </a:moveTo>
                <a:lnTo>
                  <a:pt x="901992" y="357530"/>
                </a:lnTo>
                <a:lnTo>
                  <a:pt x="1003376" y="35753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9" name="object 35"/>
          <p:cNvSpPr/>
          <p:nvPr/>
        </p:nvSpPr>
        <p:spPr>
          <a:xfrm>
            <a:off x="1920167" y="5979621"/>
            <a:ext cx="309969" cy="143674"/>
          </a:xfrm>
          <a:custGeom>
            <a:avLst/>
            <a:gdLst/>
            <a:ahLst/>
            <a:cxnLst/>
            <a:rect l="l" t="t" r="r" b="b"/>
            <a:pathLst>
              <a:path w="321944" h="149225">
                <a:moveTo>
                  <a:pt x="0" y="0"/>
                </a:moveTo>
                <a:lnTo>
                  <a:pt x="321513" y="14875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0" name="object 36"/>
          <p:cNvSpPr/>
          <p:nvPr/>
        </p:nvSpPr>
        <p:spPr>
          <a:xfrm>
            <a:off x="1805535" y="5945519"/>
            <a:ext cx="393728" cy="34237"/>
          </a:xfrm>
          <a:custGeom>
            <a:avLst/>
            <a:gdLst/>
            <a:ahLst/>
            <a:cxnLst/>
            <a:rect l="l" t="t" r="r" b="b"/>
            <a:pathLst>
              <a:path w="408940" h="35560">
                <a:moveTo>
                  <a:pt x="408431" y="0"/>
                </a:moveTo>
                <a:lnTo>
                  <a:pt x="119062" y="35420"/>
                </a:lnTo>
                <a:lnTo>
                  <a:pt x="0" y="354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2" name="object 18"/>
          <p:cNvSpPr txBox="1"/>
          <p:nvPr/>
        </p:nvSpPr>
        <p:spPr>
          <a:xfrm>
            <a:off x="4342918" y="436159"/>
            <a:ext cx="52783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12001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12001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4961651" y="436159"/>
            <a:ext cx="780947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6453173" y="2169787"/>
            <a:ext cx="1107032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</a:t>
            </a:r>
            <a:r>
              <a:rPr sz="1000" b="1" spc="-7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olkmann</a:t>
            </a:r>
            <a:r>
              <a:rPr sz="1000" b="1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s) canal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1418218" y="2177613"/>
            <a:ext cx="101708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Central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(Haversian) canal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6" name="object 14"/>
          <p:cNvSpPr txBox="1"/>
          <p:nvPr/>
        </p:nvSpPr>
        <p:spPr>
          <a:xfrm>
            <a:off x="6180253" y="2568040"/>
            <a:ext cx="177796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 lining bony canals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covering trabeculae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1418218" y="2722474"/>
            <a:ext cx="112666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Osteon</a:t>
            </a:r>
            <a:endParaRPr sz="10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(Haversian system)</a:t>
            </a:r>
            <a:endParaRPr sz="10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12"/>
          <p:cNvSpPr txBox="1"/>
          <p:nvPr/>
        </p:nvSpPr>
        <p:spPr>
          <a:xfrm>
            <a:off x="1418218" y="3171105"/>
            <a:ext cx="902875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Circumferential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10"/>
          <p:cNvSpPr txBox="1"/>
          <p:nvPr/>
        </p:nvSpPr>
        <p:spPr>
          <a:xfrm>
            <a:off x="5743606" y="4246521"/>
            <a:ext cx="1725926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 (Sharpey</a:t>
            </a:r>
            <a:r>
              <a:rPr sz="1000" b="1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s) fibers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3886846" y="4482025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2" name="object 8"/>
          <p:cNvSpPr txBox="1"/>
          <p:nvPr/>
        </p:nvSpPr>
        <p:spPr>
          <a:xfrm>
            <a:off x="5743606" y="4498287"/>
            <a:ext cx="1364344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Periosteal blood vessel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3" name="object 7"/>
          <p:cNvSpPr txBox="1"/>
          <p:nvPr/>
        </p:nvSpPr>
        <p:spPr>
          <a:xfrm>
            <a:off x="1186627" y="5251140"/>
            <a:ext cx="359607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Nerve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4" name="object 6"/>
          <p:cNvSpPr txBox="1"/>
          <p:nvPr/>
        </p:nvSpPr>
        <p:spPr>
          <a:xfrm>
            <a:off x="3363016" y="5587155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5" name="object 5"/>
          <p:cNvSpPr txBox="1"/>
          <p:nvPr/>
        </p:nvSpPr>
        <p:spPr>
          <a:xfrm>
            <a:off x="1195798" y="5901526"/>
            <a:ext cx="593891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4163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Canaliculi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object 4"/>
          <p:cNvSpPr txBox="1"/>
          <p:nvPr/>
        </p:nvSpPr>
        <p:spPr>
          <a:xfrm>
            <a:off x="6554051" y="6398088"/>
            <a:ext cx="140292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Lacuna (with osteocyte)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7" name="object 3"/>
          <p:cNvSpPr txBox="1"/>
          <p:nvPr/>
        </p:nvSpPr>
        <p:spPr>
          <a:xfrm>
            <a:off x="5425444" y="6403835"/>
            <a:ext cx="10371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Interstitial lamella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743606" y="4669380"/>
            <a:ext cx="669825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Periosteum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0" name="object 7"/>
          <p:cNvSpPr txBox="1"/>
          <p:nvPr/>
        </p:nvSpPr>
        <p:spPr>
          <a:xfrm>
            <a:off x="1186627" y="5452619"/>
            <a:ext cx="271141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spc="-54" dirty="0">
                <a:solidFill>
                  <a:prstClr val="black"/>
                </a:solidFill>
                <a:ea typeface="+mn-ea"/>
                <a:cs typeface="Arial" pitchFamily="34" charset="0"/>
              </a:rPr>
              <a:t>V</a:t>
            </a: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ein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object 7"/>
          <p:cNvSpPr txBox="1"/>
          <p:nvPr/>
        </p:nvSpPr>
        <p:spPr>
          <a:xfrm>
            <a:off x="1189684" y="5635371"/>
            <a:ext cx="362693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Artery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object 5"/>
          <p:cNvSpPr txBox="1"/>
          <p:nvPr/>
        </p:nvSpPr>
        <p:spPr>
          <a:xfrm>
            <a:off x="1195798" y="6111921"/>
            <a:ext cx="63432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Osteocyte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in a lacuna</a:t>
            </a:r>
            <a:endParaRPr lang="it-IT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object 6"/>
          <p:cNvSpPr txBox="1"/>
          <p:nvPr/>
        </p:nvSpPr>
        <p:spPr>
          <a:xfrm>
            <a:off x="3363016" y="6099819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Lacunae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6" name="object 6"/>
          <p:cNvSpPr txBox="1"/>
          <p:nvPr/>
        </p:nvSpPr>
        <p:spPr>
          <a:xfrm>
            <a:off x="3363016" y="5800368"/>
            <a:ext cx="42442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Central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canal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6.7 Microscopic anatomy of compact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13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778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Interstitial and circumferential lamellae</a:t>
            </a:r>
          </a:p>
          <a:p>
            <a:pPr lvl="1"/>
            <a:r>
              <a:rPr lang="en-US" altLang="en-US" b="1" dirty="0"/>
              <a:t>Interstitial</a:t>
            </a:r>
            <a:r>
              <a:rPr lang="en-US" altLang="en-US" dirty="0"/>
              <a:t> </a:t>
            </a:r>
            <a:r>
              <a:rPr lang="en-US" altLang="en-US" b="1" dirty="0"/>
              <a:t>lamellae</a:t>
            </a:r>
          </a:p>
          <a:p>
            <a:pPr lvl="2"/>
            <a:r>
              <a:rPr lang="en-US" altLang="en-US" dirty="0"/>
              <a:t>Lamellae that are not part of osteon</a:t>
            </a:r>
          </a:p>
          <a:p>
            <a:pPr lvl="2"/>
            <a:r>
              <a:rPr lang="en-US" altLang="en-US" dirty="0"/>
              <a:t>Some fill gaps between forming osteons; others are remnants of osteons cut by bone remodeling</a:t>
            </a:r>
          </a:p>
          <a:p>
            <a:pPr lvl="1"/>
            <a:r>
              <a:rPr lang="en-US" altLang="en-US" b="1" dirty="0"/>
              <a:t>Circumferential lamellae</a:t>
            </a:r>
          </a:p>
          <a:p>
            <a:pPr lvl="2"/>
            <a:r>
              <a:rPr lang="en-US" altLang="en-US" dirty="0"/>
              <a:t>Just deep to periosteum, but superficial to endosteum, these layers of lamellae extend around entire surface of diaphysis</a:t>
            </a:r>
          </a:p>
          <a:p>
            <a:pPr lvl="2"/>
            <a:r>
              <a:rPr lang="en-US" altLang="en-US" dirty="0"/>
              <a:t>Help long bone to resist twisting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166" y="418746"/>
            <a:ext cx="6837669" cy="61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6155493" y="6204470"/>
            <a:ext cx="141840" cy="206035"/>
          </a:xfrm>
          <a:custGeom>
            <a:avLst/>
            <a:gdLst/>
            <a:ahLst/>
            <a:cxnLst/>
            <a:rect l="l" t="t" r="r" b="b"/>
            <a:pathLst>
              <a:path w="147320" h="213995">
                <a:moveTo>
                  <a:pt x="147320" y="0"/>
                </a:moveTo>
                <a:lnTo>
                  <a:pt x="50" y="166395"/>
                </a:lnTo>
                <a:lnTo>
                  <a:pt x="0" y="167576"/>
                </a:lnTo>
                <a:lnTo>
                  <a:pt x="0" y="21399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950211" y="2153961"/>
            <a:ext cx="67863" cy="209092"/>
          </a:xfrm>
          <a:custGeom>
            <a:avLst/>
            <a:gdLst/>
            <a:ahLst/>
            <a:cxnLst/>
            <a:rect l="l" t="t" r="r" b="b"/>
            <a:pathLst>
              <a:path w="70485" h="217169">
                <a:moveTo>
                  <a:pt x="68186" y="0"/>
                </a:moveTo>
                <a:lnTo>
                  <a:pt x="0" y="0"/>
                </a:lnTo>
                <a:lnTo>
                  <a:pt x="0" y="216611"/>
                </a:lnTo>
                <a:lnTo>
                  <a:pt x="70142" y="21661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884181" y="2254946"/>
            <a:ext cx="1064412" cy="0"/>
          </a:xfrm>
          <a:custGeom>
            <a:avLst/>
            <a:gdLst/>
            <a:ahLst/>
            <a:cxnLst/>
            <a:rect l="l" t="t" r="r" b="b"/>
            <a:pathLst>
              <a:path w="1105535">
                <a:moveTo>
                  <a:pt x="11052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953961" y="2576052"/>
            <a:ext cx="67863" cy="472596"/>
          </a:xfrm>
          <a:custGeom>
            <a:avLst/>
            <a:gdLst/>
            <a:ahLst/>
            <a:cxnLst/>
            <a:rect l="l" t="t" r="r" b="b"/>
            <a:pathLst>
              <a:path w="70485" h="490855">
                <a:moveTo>
                  <a:pt x="68186" y="0"/>
                </a:moveTo>
                <a:lnTo>
                  <a:pt x="0" y="0"/>
                </a:lnTo>
                <a:lnTo>
                  <a:pt x="0" y="490588"/>
                </a:lnTo>
                <a:lnTo>
                  <a:pt x="70142" y="49058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873403" y="2804782"/>
            <a:ext cx="1079085" cy="0"/>
          </a:xfrm>
          <a:custGeom>
            <a:avLst/>
            <a:gdLst/>
            <a:ahLst/>
            <a:cxnLst/>
            <a:rect l="l" t="t" r="r" b="b"/>
            <a:pathLst>
              <a:path w="1120775">
                <a:moveTo>
                  <a:pt x="112034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4595192" y="721456"/>
            <a:ext cx="0" cy="456701"/>
          </a:xfrm>
          <a:custGeom>
            <a:avLst/>
            <a:gdLst/>
            <a:ahLst/>
            <a:cxnLst/>
            <a:rect l="l" t="t" r="r" b="b"/>
            <a:pathLst>
              <a:path h="474345">
                <a:moveTo>
                  <a:pt x="0" y="47423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342047" y="3235196"/>
            <a:ext cx="674963" cy="0"/>
          </a:xfrm>
          <a:custGeom>
            <a:avLst/>
            <a:gdLst/>
            <a:ahLst/>
            <a:cxnLst/>
            <a:rect l="l" t="t" r="r" b="b"/>
            <a:pathLst>
              <a:path w="701039">
                <a:moveTo>
                  <a:pt x="70091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355858" y="602958"/>
            <a:ext cx="0" cy="46954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273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2599345" y="3234427"/>
            <a:ext cx="424909" cy="149788"/>
          </a:xfrm>
          <a:custGeom>
            <a:avLst/>
            <a:gdLst/>
            <a:ahLst/>
            <a:cxnLst/>
            <a:rect l="l" t="t" r="r" b="b"/>
            <a:pathLst>
              <a:path w="441325" h="155575">
                <a:moveTo>
                  <a:pt x="440944" y="155232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2881705" y="5659293"/>
            <a:ext cx="466483" cy="0"/>
          </a:xfrm>
          <a:custGeom>
            <a:avLst/>
            <a:gdLst/>
            <a:ahLst/>
            <a:cxnLst/>
            <a:rect l="l" t="t" r="r" b="b"/>
            <a:pathLst>
              <a:path w="484505">
                <a:moveTo>
                  <a:pt x="0" y="0"/>
                </a:moveTo>
                <a:lnTo>
                  <a:pt x="48407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2288094" y="5675317"/>
            <a:ext cx="1044236" cy="198698"/>
          </a:xfrm>
          <a:custGeom>
            <a:avLst/>
            <a:gdLst/>
            <a:ahLst/>
            <a:cxnLst/>
            <a:rect l="l" t="t" r="r" b="b"/>
            <a:pathLst>
              <a:path w="1084580" h="206375">
                <a:moveTo>
                  <a:pt x="0" y="0"/>
                </a:moveTo>
                <a:lnTo>
                  <a:pt x="988745" y="206247"/>
                </a:lnTo>
                <a:lnTo>
                  <a:pt x="1084199" y="206247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3807183" y="5739153"/>
            <a:ext cx="1023449" cy="141229"/>
          </a:xfrm>
          <a:custGeom>
            <a:avLst/>
            <a:gdLst/>
            <a:ahLst/>
            <a:cxnLst/>
            <a:rect l="l" t="t" r="r" b="b"/>
            <a:pathLst>
              <a:path w="1062989" h="146685">
                <a:moveTo>
                  <a:pt x="1062482" y="0"/>
                </a:moveTo>
                <a:lnTo>
                  <a:pt x="82727" y="146177"/>
                </a:lnTo>
                <a:lnTo>
                  <a:pt x="0" y="14617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1485573" y="5467904"/>
            <a:ext cx="629721" cy="62360"/>
          </a:xfrm>
          <a:custGeom>
            <a:avLst/>
            <a:gdLst/>
            <a:ahLst/>
            <a:cxnLst/>
            <a:rect l="l" t="t" r="r" b="b"/>
            <a:pathLst>
              <a:path w="654050" h="64770">
                <a:moveTo>
                  <a:pt x="0" y="63372"/>
                </a:moveTo>
                <a:lnTo>
                  <a:pt x="553504" y="64693"/>
                </a:lnTo>
                <a:lnTo>
                  <a:pt x="65371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1582511" y="5338890"/>
            <a:ext cx="372942" cy="94764"/>
          </a:xfrm>
          <a:custGeom>
            <a:avLst/>
            <a:gdLst/>
            <a:ahLst/>
            <a:cxnLst/>
            <a:rect l="l" t="t" r="r" b="b"/>
            <a:pathLst>
              <a:path w="387350" h="98425">
                <a:moveTo>
                  <a:pt x="0" y="0"/>
                </a:moveTo>
                <a:lnTo>
                  <a:pt x="202819" y="0"/>
                </a:lnTo>
                <a:lnTo>
                  <a:pt x="387019" y="9813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2656712" y="5460092"/>
            <a:ext cx="586313" cy="200532"/>
          </a:xfrm>
          <a:custGeom>
            <a:avLst/>
            <a:gdLst/>
            <a:ahLst/>
            <a:cxnLst/>
            <a:rect l="l" t="t" r="r" b="b"/>
            <a:pathLst>
              <a:path w="608964" h="208279">
                <a:moveTo>
                  <a:pt x="0" y="0"/>
                </a:moveTo>
                <a:lnTo>
                  <a:pt x="608495" y="20769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17"/>
          <p:cNvSpPr/>
          <p:nvPr/>
        </p:nvSpPr>
        <p:spPr>
          <a:xfrm>
            <a:off x="2480224" y="5917385"/>
            <a:ext cx="861434" cy="257391"/>
          </a:xfrm>
          <a:custGeom>
            <a:avLst/>
            <a:gdLst/>
            <a:ahLst/>
            <a:cxnLst/>
            <a:rect l="l" t="t" r="r" b="b"/>
            <a:pathLst>
              <a:path w="894714" h="267335">
                <a:moveTo>
                  <a:pt x="0" y="0"/>
                </a:moveTo>
                <a:lnTo>
                  <a:pt x="775627" y="266954"/>
                </a:lnTo>
                <a:lnTo>
                  <a:pt x="894664" y="2669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1598677" y="5630395"/>
            <a:ext cx="413292" cy="78257"/>
          </a:xfrm>
          <a:custGeom>
            <a:avLst/>
            <a:gdLst/>
            <a:ahLst/>
            <a:cxnLst/>
            <a:rect l="l" t="t" r="r" b="b"/>
            <a:pathLst>
              <a:path w="429259" h="81279">
                <a:moveTo>
                  <a:pt x="429234" y="0"/>
                </a:moveTo>
                <a:lnTo>
                  <a:pt x="186029" y="80937"/>
                </a:lnTo>
                <a:lnTo>
                  <a:pt x="0" y="8093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2790690" y="5908357"/>
            <a:ext cx="446307" cy="267173"/>
          </a:xfrm>
          <a:custGeom>
            <a:avLst/>
            <a:gdLst/>
            <a:ahLst/>
            <a:cxnLst/>
            <a:rect l="l" t="t" r="r" b="b"/>
            <a:pathLst>
              <a:path w="463550" h="277495">
                <a:moveTo>
                  <a:pt x="0" y="0"/>
                </a:moveTo>
                <a:lnTo>
                  <a:pt x="462965" y="27711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3915222" y="5659293"/>
            <a:ext cx="385781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40057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4020427" y="5536514"/>
            <a:ext cx="382112" cy="124110"/>
          </a:xfrm>
          <a:custGeom>
            <a:avLst/>
            <a:gdLst/>
            <a:ahLst/>
            <a:cxnLst/>
            <a:rect l="l" t="t" r="r" b="b"/>
            <a:pathLst>
              <a:path w="396875" h="128904">
                <a:moveTo>
                  <a:pt x="396697" y="0"/>
                </a:moveTo>
                <a:lnTo>
                  <a:pt x="0" y="1283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2"/>
          <p:cNvSpPr/>
          <p:nvPr/>
        </p:nvSpPr>
        <p:spPr>
          <a:xfrm>
            <a:off x="3889027" y="6174402"/>
            <a:ext cx="885278" cy="11616"/>
          </a:xfrm>
          <a:custGeom>
            <a:avLst/>
            <a:gdLst/>
            <a:ahLst/>
            <a:cxnLst/>
            <a:rect l="l" t="t" r="r" b="b"/>
            <a:pathLst>
              <a:path w="919479" h="12064">
                <a:moveTo>
                  <a:pt x="919035" y="11709"/>
                </a:moveTo>
                <a:lnTo>
                  <a:pt x="11906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7" name="object 23"/>
          <p:cNvSpPr/>
          <p:nvPr/>
        </p:nvSpPr>
        <p:spPr>
          <a:xfrm>
            <a:off x="3994225" y="5881753"/>
            <a:ext cx="622384" cy="293462"/>
          </a:xfrm>
          <a:custGeom>
            <a:avLst/>
            <a:gdLst/>
            <a:ahLst/>
            <a:cxnLst/>
            <a:rect l="l" t="t" r="r" b="b"/>
            <a:pathLst>
              <a:path w="646429" h="304800">
                <a:moveTo>
                  <a:pt x="646087" y="0"/>
                </a:moveTo>
                <a:lnTo>
                  <a:pt x="0" y="30474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object 24"/>
          <p:cNvSpPr/>
          <p:nvPr/>
        </p:nvSpPr>
        <p:spPr>
          <a:xfrm>
            <a:off x="5206165" y="4322306"/>
            <a:ext cx="515393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06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9" name="object 25"/>
          <p:cNvSpPr/>
          <p:nvPr/>
        </p:nvSpPr>
        <p:spPr>
          <a:xfrm>
            <a:off x="5272127" y="4125637"/>
            <a:ext cx="346041" cy="197475"/>
          </a:xfrm>
          <a:custGeom>
            <a:avLst/>
            <a:gdLst/>
            <a:ahLst/>
            <a:cxnLst/>
            <a:rect l="l" t="t" r="r" b="b"/>
            <a:pathLst>
              <a:path w="359410" h="205104">
                <a:moveTo>
                  <a:pt x="0" y="0"/>
                </a:moveTo>
                <a:lnTo>
                  <a:pt x="359397" y="2050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0" name="object 26"/>
          <p:cNvSpPr/>
          <p:nvPr/>
        </p:nvSpPr>
        <p:spPr>
          <a:xfrm>
            <a:off x="5023253" y="4578369"/>
            <a:ext cx="698195" cy="0"/>
          </a:xfrm>
          <a:custGeom>
            <a:avLst/>
            <a:gdLst/>
            <a:ahLst/>
            <a:cxnLst/>
            <a:rect l="l" t="t" r="r" b="b"/>
            <a:pathLst>
              <a:path w="725170">
                <a:moveTo>
                  <a:pt x="0" y="0"/>
                </a:moveTo>
                <a:lnTo>
                  <a:pt x="72504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1" name="object 27"/>
          <p:cNvSpPr/>
          <p:nvPr/>
        </p:nvSpPr>
        <p:spPr>
          <a:xfrm>
            <a:off x="5341027" y="4735654"/>
            <a:ext cx="380889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499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object 28"/>
          <p:cNvSpPr/>
          <p:nvPr/>
        </p:nvSpPr>
        <p:spPr>
          <a:xfrm>
            <a:off x="4949367" y="2201739"/>
            <a:ext cx="1094981" cy="448753"/>
          </a:xfrm>
          <a:custGeom>
            <a:avLst/>
            <a:gdLst/>
            <a:ahLst/>
            <a:cxnLst/>
            <a:rect l="l" t="t" r="r" b="b"/>
            <a:pathLst>
              <a:path w="1137285" h="466089">
                <a:moveTo>
                  <a:pt x="1136967" y="465569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object 29"/>
          <p:cNvSpPr/>
          <p:nvPr/>
        </p:nvSpPr>
        <p:spPr>
          <a:xfrm>
            <a:off x="5619419" y="2651267"/>
            <a:ext cx="526398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39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4" name="object 30"/>
          <p:cNvSpPr/>
          <p:nvPr/>
        </p:nvSpPr>
        <p:spPr>
          <a:xfrm>
            <a:off x="4151010" y="3747895"/>
            <a:ext cx="0" cy="740381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45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5" name="object 31"/>
          <p:cNvSpPr/>
          <p:nvPr/>
        </p:nvSpPr>
        <p:spPr>
          <a:xfrm>
            <a:off x="4150244" y="3722031"/>
            <a:ext cx="176077" cy="372942"/>
          </a:xfrm>
          <a:custGeom>
            <a:avLst/>
            <a:gdLst/>
            <a:ahLst/>
            <a:cxnLst/>
            <a:rect l="l" t="t" r="r" b="b"/>
            <a:pathLst>
              <a:path w="182879" h="387350">
                <a:moveTo>
                  <a:pt x="182613" y="0"/>
                </a:moveTo>
                <a:lnTo>
                  <a:pt x="0" y="38724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6" name="object 32"/>
          <p:cNvSpPr/>
          <p:nvPr/>
        </p:nvSpPr>
        <p:spPr>
          <a:xfrm>
            <a:off x="6775429" y="6136718"/>
            <a:ext cx="165072" cy="263505"/>
          </a:xfrm>
          <a:custGeom>
            <a:avLst/>
            <a:gdLst/>
            <a:ahLst/>
            <a:cxnLst/>
            <a:rect l="l" t="t" r="r" b="b"/>
            <a:pathLst>
              <a:path w="171450" h="273685">
                <a:moveTo>
                  <a:pt x="0" y="0"/>
                </a:moveTo>
                <a:lnTo>
                  <a:pt x="171272" y="212928"/>
                </a:lnTo>
                <a:lnTo>
                  <a:pt x="171272" y="27369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7" name="object 33"/>
          <p:cNvSpPr/>
          <p:nvPr/>
        </p:nvSpPr>
        <p:spPr>
          <a:xfrm>
            <a:off x="1819603" y="6204756"/>
            <a:ext cx="435914" cy="25066"/>
          </a:xfrm>
          <a:custGeom>
            <a:avLst/>
            <a:gdLst/>
            <a:ahLst/>
            <a:cxnLst/>
            <a:rect l="l" t="t" r="r" b="b"/>
            <a:pathLst>
              <a:path w="452755" h="26035">
                <a:moveTo>
                  <a:pt x="452285" y="25996"/>
                </a:moveTo>
                <a:lnTo>
                  <a:pt x="11906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8" name="object 34"/>
          <p:cNvSpPr/>
          <p:nvPr/>
        </p:nvSpPr>
        <p:spPr>
          <a:xfrm>
            <a:off x="5453033" y="1904202"/>
            <a:ext cx="966591" cy="344818"/>
          </a:xfrm>
          <a:custGeom>
            <a:avLst/>
            <a:gdLst/>
            <a:ahLst/>
            <a:cxnLst/>
            <a:rect l="l" t="t" r="r" b="b"/>
            <a:pathLst>
              <a:path w="1003935" h="358139">
                <a:moveTo>
                  <a:pt x="0" y="0"/>
                </a:moveTo>
                <a:lnTo>
                  <a:pt x="901992" y="357530"/>
                </a:lnTo>
                <a:lnTo>
                  <a:pt x="1003376" y="35753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9" name="object 35"/>
          <p:cNvSpPr/>
          <p:nvPr/>
        </p:nvSpPr>
        <p:spPr>
          <a:xfrm>
            <a:off x="1920167" y="5979621"/>
            <a:ext cx="309969" cy="143674"/>
          </a:xfrm>
          <a:custGeom>
            <a:avLst/>
            <a:gdLst/>
            <a:ahLst/>
            <a:cxnLst/>
            <a:rect l="l" t="t" r="r" b="b"/>
            <a:pathLst>
              <a:path w="321944" h="149225">
                <a:moveTo>
                  <a:pt x="0" y="0"/>
                </a:moveTo>
                <a:lnTo>
                  <a:pt x="321513" y="14875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0" name="object 36"/>
          <p:cNvSpPr/>
          <p:nvPr/>
        </p:nvSpPr>
        <p:spPr>
          <a:xfrm>
            <a:off x="1805535" y="5945519"/>
            <a:ext cx="393728" cy="34237"/>
          </a:xfrm>
          <a:custGeom>
            <a:avLst/>
            <a:gdLst/>
            <a:ahLst/>
            <a:cxnLst/>
            <a:rect l="l" t="t" r="r" b="b"/>
            <a:pathLst>
              <a:path w="408940" h="35560">
                <a:moveTo>
                  <a:pt x="408431" y="0"/>
                </a:moveTo>
                <a:lnTo>
                  <a:pt x="119062" y="35420"/>
                </a:lnTo>
                <a:lnTo>
                  <a:pt x="0" y="354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2" name="object 18"/>
          <p:cNvSpPr txBox="1"/>
          <p:nvPr/>
        </p:nvSpPr>
        <p:spPr>
          <a:xfrm>
            <a:off x="4342918" y="436159"/>
            <a:ext cx="52783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12001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12001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4961651" y="436159"/>
            <a:ext cx="780947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6453173" y="2169787"/>
            <a:ext cx="1107032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</a:t>
            </a:r>
            <a:r>
              <a:rPr sz="1000" b="1" spc="-7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olkmann</a:t>
            </a:r>
            <a:r>
              <a:rPr sz="1000" b="1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s) canal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1418218" y="2177613"/>
            <a:ext cx="101708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Central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(Haversian) canal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6" name="object 14"/>
          <p:cNvSpPr txBox="1"/>
          <p:nvPr/>
        </p:nvSpPr>
        <p:spPr>
          <a:xfrm>
            <a:off x="6180253" y="2568040"/>
            <a:ext cx="177796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 lining bony canals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covering trabeculae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1418218" y="2722474"/>
            <a:ext cx="112666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Osteon</a:t>
            </a:r>
            <a:endParaRPr sz="10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(Haversian system)</a:t>
            </a:r>
            <a:endParaRPr sz="10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12"/>
          <p:cNvSpPr txBox="1"/>
          <p:nvPr/>
        </p:nvSpPr>
        <p:spPr>
          <a:xfrm>
            <a:off x="1418218" y="3171105"/>
            <a:ext cx="902875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Circumferential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10"/>
          <p:cNvSpPr txBox="1"/>
          <p:nvPr/>
        </p:nvSpPr>
        <p:spPr>
          <a:xfrm>
            <a:off x="5743606" y="4246521"/>
            <a:ext cx="1725926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 (Sharpey</a:t>
            </a:r>
            <a:r>
              <a:rPr sz="1000" b="1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s) fibers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3886846" y="4482025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2" name="object 8"/>
          <p:cNvSpPr txBox="1"/>
          <p:nvPr/>
        </p:nvSpPr>
        <p:spPr>
          <a:xfrm>
            <a:off x="5743606" y="4498287"/>
            <a:ext cx="1364344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Periosteal blood vessel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3" name="object 7"/>
          <p:cNvSpPr txBox="1"/>
          <p:nvPr/>
        </p:nvSpPr>
        <p:spPr>
          <a:xfrm>
            <a:off x="1186627" y="5251140"/>
            <a:ext cx="359607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Nerve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4" name="object 6"/>
          <p:cNvSpPr txBox="1"/>
          <p:nvPr/>
        </p:nvSpPr>
        <p:spPr>
          <a:xfrm>
            <a:off x="3363016" y="5587155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5" name="object 5"/>
          <p:cNvSpPr txBox="1"/>
          <p:nvPr/>
        </p:nvSpPr>
        <p:spPr>
          <a:xfrm>
            <a:off x="1195798" y="5901526"/>
            <a:ext cx="593891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4163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Canaliculi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object 4"/>
          <p:cNvSpPr txBox="1"/>
          <p:nvPr/>
        </p:nvSpPr>
        <p:spPr>
          <a:xfrm>
            <a:off x="6554051" y="6398088"/>
            <a:ext cx="140292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Lacuna (with osteocyte)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7" name="object 3"/>
          <p:cNvSpPr txBox="1"/>
          <p:nvPr/>
        </p:nvSpPr>
        <p:spPr>
          <a:xfrm>
            <a:off x="5425444" y="6403835"/>
            <a:ext cx="10371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Interstitial lamella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743606" y="4669380"/>
            <a:ext cx="669825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Periosteum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0" name="object 7"/>
          <p:cNvSpPr txBox="1"/>
          <p:nvPr/>
        </p:nvSpPr>
        <p:spPr>
          <a:xfrm>
            <a:off x="1186627" y="5452619"/>
            <a:ext cx="271141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spc="-54" dirty="0">
                <a:solidFill>
                  <a:prstClr val="black"/>
                </a:solidFill>
                <a:ea typeface="+mn-ea"/>
                <a:cs typeface="Arial" pitchFamily="34" charset="0"/>
              </a:rPr>
              <a:t>V</a:t>
            </a: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ein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object 7"/>
          <p:cNvSpPr txBox="1"/>
          <p:nvPr/>
        </p:nvSpPr>
        <p:spPr>
          <a:xfrm>
            <a:off x="1189684" y="5635371"/>
            <a:ext cx="362693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Artery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object 5"/>
          <p:cNvSpPr txBox="1"/>
          <p:nvPr/>
        </p:nvSpPr>
        <p:spPr>
          <a:xfrm>
            <a:off x="1195798" y="6111921"/>
            <a:ext cx="63432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Osteocyte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in a lacuna</a:t>
            </a:r>
            <a:endParaRPr lang="it-IT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object 6"/>
          <p:cNvSpPr txBox="1"/>
          <p:nvPr/>
        </p:nvSpPr>
        <p:spPr>
          <a:xfrm>
            <a:off x="3363016" y="6099819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Lacunae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6" name="object 6"/>
          <p:cNvSpPr txBox="1"/>
          <p:nvPr/>
        </p:nvSpPr>
        <p:spPr>
          <a:xfrm>
            <a:off x="3363016" y="5800368"/>
            <a:ext cx="42442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Central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canal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6.7 Microscopic anatomy of compact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25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Microscopic Anatomy of Bone (cont.)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Spongy bone</a:t>
            </a:r>
          </a:p>
          <a:p>
            <a:pPr lvl="1"/>
            <a:r>
              <a:rPr lang="en-US" altLang="en-US" dirty="0"/>
              <a:t>Appears poorly organized BUT</a:t>
            </a:r>
          </a:p>
          <a:p>
            <a:pPr lvl="1"/>
            <a:r>
              <a:rPr lang="en-US" altLang="en-US" b="1" dirty="0"/>
              <a:t>Organized along lines of stress</a:t>
            </a:r>
          </a:p>
          <a:p>
            <a:pPr lvl="1"/>
            <a:r>
              <a:rPr lang="en-US" altLang="en-US" b="1" dirty="0"/>
              <a:t>Trabeculae:</a:t>
            </a:r>
            <a:r>
              <a:rPr lang="en-US" altLang="en-US" dirty="0"/>
              <a:t>  like cables on a suspension bridge, confer strength to bone</a:t>
            </a:r>
          </a:p>
          <a:p>
            <a:pPr lvl="2"/>
            <a:r>
              <a:rPr lang="en-US" altLang="en-US" dirty="0"/>
              <a:t>No osteons are present</a:t>
            </a:r>
          </a:p>
          <a:p>
            <a:pPr lvl="2"/>
            <a:r>
              <a:rPr lang="en-US" altLang="en-US" dirty="0"/>
              <a:t>Capillaries in endosteum supply nutrients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61B7-FAF2-4992-B5D7-3D03A8AC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Components of Cartilage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031B-B435-4B46-87A5-9C8169F4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1413"/>
            <a:ext cx="3886200" cy="5351462"/>
          </a:xfrm>
        </p:spPr>
        <p:txBody>
          <a:bodyPr/>
          <a:lstStyle/>
          <a:p>
            <a:r>
              <a:rPr lang="en-US" b="1" dirty="0"/>
              <a:t>Chondrocytes:</a:t>
            </a:r>
            <a:r>
              <a:rPr lang="en-US" dirty="0"/>
              <a:t> type of cells</a:t>
            </a:r>
          </a:p>
          <a:p>
            <a:r>
              <a:rPr lang="en-US" b="1" dirty="0"/>
              <a:t>Lacunae:</a:t>
            </a:r>
            <a:r>
              <a:rPr lang="en-US" dirty="0"/>
              <a:t>  small cavities encasing cells</a:t>
            </a:r>
          </a:p>
          <a:p>
            <a:r>
              <a:rPr lang="en-US" b="1" dirty="0"/>
              <a:t>Extracellular Matrix:  </a:t>
            </a:r>
            <a:r>
              <a:rPr lang="en-US" dirty="0"/>
              <a:t>jelly-like ground substance and fibers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547231-FFE7-478F-A6B7-8330AB4C8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8" t="7994" r="1855" b="11787"/>
          <a:stretch/>
        </p:blipFill>
        <p:spPr>
          <a:xfrm>
            <a:off x="3962400" y="1141413"/>
            <a:ext cx="518160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45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Bone Development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Ossification</a:t>
            </a:r>
            <a:r>
              <a:rPr lang="en-US" altLang="en-US" dirty="0"/>
              <a:t> (</a:t>
            </a:r>
            <a:r>
              <a:rPr lang="en-US" altLang="en-US" b="1" dirty="0" err="1"/>
              <a:t>osteogenesis</a:t>
            </a:r>
            <a:r>
              <a:rPr lang="en-US" altLang="en-US" dirty="0"/>
              <a:t>) is the process of bone tissue formation</a:t>
            </a:r>
          </a:p>
          <a:p>
            <a:pPr lvl="1"/>
            <a:r>
              <a:rPr lang="en-US" altLang="en-US" dirty="0"/>
              <a:t>Formation of bony skeleton begins in month 2 of development</a:t>
            </a:r>
          </a:p>
          <a:p>
            <a:pPr lvl="1"/>
            <a:r>
              <a:rPr lang="en-US" altLang="en-US" dirty="0"/>
              <a:t>Postnatal bone growth occurs until early adulthood</a:t>
            </a:r>
          </a:p>
          <a:p>
            <a:pPr lvl="1"/>
            <a:r>
              <a:rPr lang="en-US" altLang="en-US" dirty="0"/>
              <a:t>Bone remodeling and repair are lifelong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Formation of the Bony Skeleton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/>
              <a:t>Week 8, bony skeleton forms</a:t>
            </a:r>
          </a:p>
          <a:p>
            <a:pPr>
              <a:spcBef>
                <a:spcPts val="600"/>
              </a:spcBef>
            </a:pPr>
            <a:r>
              <a:rPr lang="en-US" altLang="en-US" b="1" dirty="0"/>
              <a:t>Endochondral</a:t>
            </a:r>
            <a:r>
              <a:rPr lang="en-US" altLang="en-US" dirty="0"/>
              <a:t> </a:t>
            </a:r>
            <a:r>
              <a:rPr lang="en-US" altLang="en-US" b="1" dirty="0"/>
              <a:t>ossification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Bone forms by replacing hyaline cartilage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Bones are called </a:t>
            </a:r>
            <a:r>
              <a:rPr lang="en-US" altLang="en-US" b="1" dirty="0"/>
              <a:t>cartilage</a:t>
            </a:r>
            <a:r>
              <a:rPr lang="en-US" altLang="en-US" dirty="0"/>
              <a:t> (</a:t>
            </a:r>
            <a:r>
              <a:rPr lang="en-US" altLang="en-US" b="1" dirty="0"/>
              <a:t>endochondral</a:t>
            </a:r>
            <a:r>
              <a:rPr lang="en-US" altLang="en-US" dirty="0"/>
              <a:t>) </a:t>
            </a:r>
            <a:r>
              <a:rPr lang="en-US" altLang="en-US" b="1" dirty="0"/>
              <a:t>bones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Form most of skeleton</a:t>
            </a:r>
          </a:p>
          <a:p>
            <a:pPr>
              <a:spcBef>
                <a:spcPts val="600"/>
              </a:spcBef>
            </a:pPr>
            <a:r>
              <a:rPr lang="en-US" altLang="en-US" b="1" dirty="0"/>
              <a:t>Intramembranous</a:t>
            </a:r>
            <a:r>
              <a:rPr lang="en-US" altLang="en-US" dirty="0"/>
              <a:t> </a:t>
            </a:r>
            <a:r>
              <a:rPr lang="en-US" altLang="en-US" b="1" dirty="0"/>
              <a:t>ossification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Bone develops from fibrous membrane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Bones are called </a:t>
            </a:r>
            <a:r>
              <a:rPr lang="en-US" altLang="en-US" b="1" dirty="0"/>
              <a:t>membrane</a:t>
            </a:r>
            <a:r>
              <a:rPr lang="en-US" altLang="en-US" dirty="0"/>
              <a:t> </a:t>
            </a:r>
            <a:r>
              <a:rPr lang="en-US" altLang="en-US" b="1" dirty="0"/>
              <a:t>bones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Formation of the Bony Skeleton (cont.)</a:t>
            </a:r>
            <a:endParaRPr lang="en-US" dirty="0"/>
          </a:p>
        </p:txBody>
      </p:sp>
      <p:sp>
        <p:nvSpPr>
          <p:cNvPr id="174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b="1" dirty="0"/>
              <a:t>Endochondral ossification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Hyaline cartilage </a:t>
            </a:r>
            <a:r>
              <a:rPr lang="en-US" altLang="en-US" dirty="0">
                <a:sym typeface="Wingdings" panose="05000000000000000000" pitchFamily="2" charset="2"/>
              </a:rPr>
              <a:t> bone</a:t>
            </a:r>
            <a:endParaRPr lang="en-US" altLang="en-US" dirty="0"/>
          </a:p>
          <a:p>
            <a:pPr lvl="1">
              <a:spcBef>
                <a:spcPts val="400"/>
              </a:spcBef>
            </a:pPr>
            <a:r>
              <a:rPr lang="en-US" altLang="en-US" dirty="0"/>
              <a:t>Forms essentially all bones inferior to base of skull, except clavicles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Begins late in month 2 of development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Begins at </a:t>
            </a:r>
            <a:r>
              <a:rPr lang="en-US" altLang="en-US" b="1" dirty="0"/>
              <a:t>primary</a:t>
            </a:r>
            <a:r>
              <a:rPr lang="en-US" altLang="en-US" dirty="0"/>
              <a:t> </a:t>
            </a:r>
            <a:r>
              <a:rPr lang="en-US" altLang="en-US" b="1" dirty="0"/>
              <a:t>ossification</a:t>
            </a:r>
            <a:r>
              <a:rPr lang="en-US" altLang="en-US" dirty="0"/>
              <a:t> </a:t>
            </a:r>
            <a:r>
              <a:rPr lang="en-US" altLang="en-US" b="1" dirty="0"/>
              <a:t>center</a:t>
            </a:r>
            <a:r>
              <a:rPr lang="en-US" altLang="en-US" dirty="0"/>
              <a:t> in center of shaft</a:t>
            </a:r>
          </a:p>
          <a:p>
            <a:pPr marL="914400" lvl="2" indent="0">
              <a:spcBef>
                <a:spcPts val="400"/>
              </a:spcBef>
              <a:buNone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Formation of the Bony Skeleton (cont.)</a:t>
            </a:r>
            <a:endParaRPr lang="en-US" dirty="0"/>
          </a:p>
        </p:txBody>
      </p:sp>
      <p:sp>
        <p:nvSpPr>
          <p:cNvPr id="194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Five main steps in the process of ossification: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Bone collar forms around diaphysis (shaft) of cartilage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Central cartilage in diaphysis calcifies, then develops cavities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Periosteal bud (blood vessels) invades cavities, leading to </a:t>
            </a:r>
            <a:r>
              <a:rPr lang="en-US" altLang="en-US" dirty="0">
                <a:sym typeface="Wingdings" panose="05000000000000000000" pitchFamily="2" charset="2"/>
              </a:rPr>
              <a:t>formation of spongy bone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>
                <a:sym typeface="Wingdings" panose="05000000000000000000" pitchFamily="2" charset="2"/>
              </a:rPr>
              <a:t>Secondary ossification and diaphysis elongates and medullary cavity forms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>
                <a:sym typeface="Wingdings" panose="05000000000000000000" pitchFamily="2" charset="2"/>
              </a:rPr>
              <a:t>Epiphyses (ends of bone) ossify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8_0_slide6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4888"/>
            <a:ext cx="8546592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Figure 6.8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Endochondral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ossification in a long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895280" y="32786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651328" y="2862140"/>
            <a:ext cx="0" cy="833119"/>
          </a:xfrm>
          <a:custGeom>
            <a:avLst/>
            <a:gdLst/>
            <a:ahLst/>
            <a:cxnLst/>
            <a:rect l="l" t="t" r="r" b="b"/>
            <a:pathLst>
              <a:path h="833119">
                <a:moveTo>
                  <a:pt x="0" y="0"/>
                </a:moveTo>
                <a:lnTo>
                  <a:pt x="0" y="83290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181965" y="1997808"/>
            <a:ext cx="0" cy="344170"/>
          </a:xfrm>
          <a:custGeom>
            <a:avLst/>
            <a:gdLst/>
            <a:ahLst/>
            <a:cxnLst/>
            <a:rect l="l" t="t" r="r" b="b"/>
            <a:pathLst>
              <a:path h="344169">
                <a:moveTo>
                  <a:pt x="0" y="0"/>
                </a:moveTo>
                <a:lnTo>
                  <a:pt x="0" y="3441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807054" y="3299558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75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704147" y="4000190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>
                <a:moveTo>
                  <a:pt x="40446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178121" y="3236715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88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273715" y="2556924"/>
            <a:ext cx="511809" cy="221615"/>
          </a:xfrm>
          <a:custGeom>
            <a:avLst/>
            <a:gdLst/>
            <a:ahLst/>
            <a:cxnLst/>
            <a:rect l="l" t="t" r="r" b="b"/>
            <a:pathLst>
              <a:path w="511810" h="221614">
                <a:moveTo>
                  <a:pt x="511276" y="221437"/>
                </a:moveTo>
                <a:lnTo>
                  <a:pt x="0" y="8958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300187" y="1237643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47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7231576" y="1709688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71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232959" y="2003652"/>
            <a:ext cx="552450" cy="560070"/>
          </a:xfrm>
          <a:custGeom>
            <a:avLst/>
            <a:gdLst/>
            <a:ahLst/>
            <a:cxnLst/>
            <a:rect l="l" t="t" r="r" b="b"/>
            <a:pathLst>
              <a:path w="552450" h="560069">
                <a:moveTo>
                  <a:pt x="253" y="559714"/>
                </a:moveTo>
                <a:lnTo>
                  <a:pt x="0" y="436384"/>
                </a:lnTo>
                <a:lnTo>
                  <a:pt x="55195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121884" y="393185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04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929151" y="4127414"/>
            <a:ext cx="64769" cy="259079"/>
          </a:xfrm>
          <a:custGeom>
            <a:avLst/>
            <a:gdLst/>
            <a:ahLst/>
            <a:cxnLst/>
            <a:rect l="l" t="t" r="r" b="b"/>
            <a:pathLst>
              <a:path w="64770" h="259079">
                <a:moveTo>
                  <a:pt x="0" y="0"/>
                </a:moveTo>
                <a:lnTo>
                  <a:pt x="64516" y="0"/>
                </a:lnTo>
                <a:lnTo>
                  <a:pt x="64516" y="258800"/>
                </a:lnTo>
                <a:lnTo>
                  <a:pt x="685" y="2588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991933" y="4261000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85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31"/>
          <p:cNvSpPr txBox="1"/>
          <p:nvPr/>
        </p:nvSpPr>
        <p:spPr>
          <a:xfrm>
            <a:off x="4149046" y="770829"/>
            <a:ext cx="562655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Month 3</a:t>
            </a:r>
            <a:endParaRPr sz="5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1" name="object 30"/>
          <p:cNvSpPr txBox="1"/>
          <p:nvPr/>
        </p:nvSpPr>
        <p:spPr>
          <a:xfrm>
            <a:off x="640747" y="781537"/>
            <a:ext cx="511358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Week 9</a:t>
            </a:r>
            <a:endParaRPr sz="5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2" name="object 29"/>
          <p:cNvSpPr txBox="1"/>
          <p:nvPr/>
        </p:nvSpPr>
        <p:spPr>
          <a:xfrm>
            <a:off x="6043708" y="781537"/>
            <a:ext cx="34304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Birth</a:t>
            </a:r>
            <a:endParaRPr sz="5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3" name="object 28"/>
          <p:cNvSpPr txBox="1"/>
          <p:nvPr/>
        </p:nvSpPr>
        <p:spPr>
          <a:xfrm>
            <a:off x="7013099" y="781537"/>
            <a:ext cx="181139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Childhood to adolescence</a:t>
            </a:r>
            <a:endParaRPr sz="5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6744113" y="1139189"/>
            <a:ext cx="525785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5884831" y="1534794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Secondary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ossification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center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6744218" y="1619092"/>
            <a:ext cx="469680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4936776" y="2244978"/>
            <a:ext cx="77264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 vessel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241963" y="2390520"/>
            <a:ext cx="942566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Area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deteriorating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matrix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object 22"/>
          <p:cNvSpPr txBox="1"/>
          <p:nvPr/>
        </p:nvSpPr>
        <p:spPr>
          <a:xfrm>
            <a:off x="6908197" y="2577718"/>
            <a:ext cx="67326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plate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692817" y="2964052"/>
            <a:ext cx="524182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6576600" y="3150361"/>
            <a:ext cx="59631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Medullary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cavity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323368" y="3207765"/>
            <a:ext cx="591509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formation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323241" y="3914012"/>
            <a:ext cx="602729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vessel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bud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21"/>
          <p:cNvSpPr txBox="1"/>
          <p:nvPr/>
        </p:nvSpPr>
        <p:spPr>
          <a:xfrm>
            <a:off x="1347596" y="4193760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Primary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center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1" name="object 21"/>
          <p:cNvSpPr txBox="1"/>
          <p:nvPr/>
        </p:nvSpPr>
        <p:spPr>
          <a:xfrm>
            <a:off x="1347596" y="3859001"/>
            <a:ext cx="33983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51182" y="5187564"/>
            <a:ext cx="174171" cy="174171"/>
          </a:xfrm>
          <a:prstGeom prst="ellipse">
            <a:avLst/>
          </a:prstGeom>
          <a:solidFill>
            <a:schemeClr val="bg1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92C8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3552" name="Freeform 23551"/>
          <p:cNvSpPr/>
          <p:nvPr/>
        </p:nvSpPr>
        <p:spPr>
          <a:xfrm>
            <a:off x="1187450" y="857250"/>
            <a:ext cx="2901950" cy="0"/>
          </a:xfrm>
          <a:custGeom>
            <a:avLst/>
            <a:gdLst>
              <a:gd name="connsiteX0" fmla="*/ 0 w 2901950"/>
              <a:gd name="connsiteY0" fmla="*/ 0 h 0"/>
              <a:gd name="connsiteX1" fmla="*/ 2901950 w 290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1950">
                <a:moveTo>
                  <a:pt x="0" y="0"/>
                </a:moveTo>
                <a:lnTo>
                  <a:pt x="290195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553" name="Freeform 23552"/>
          <p:cNvSpPr/>
          <p:nvPr/>
        </p:nvSpPr>
        <p:spPr>
          <a:xfrm>
            <a:off x="4743450" y="850900"/>
            <a:ext cx="1238250" cy="0"/>
          </a:xfrm>
          <a:custGeom>
            <a:avLst/>
            <a:gdLst>
              <a:gd name="connsiteX0" fmla="*/ 0 w 1238250"/>
              <a:gd name="connsiteY0" fmla="*/ 0 h 0"/>
              <a:gd name="connsiteX1" fmla="*/ 1238250 w 1238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0">
                <a:moveTo>
                  <a:pt x="0" y="0"/>
                </a:moveTo>
                <a:lnTo>
                  <a:pt x="123825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Freeform 23554"/>
          <p:cNvSpPr/>
          <p:nvPr/>
        </p:nvSpPr>
        <p:spPr>
          <a:xfrm>
            <a:off x="6432550" y="850900"/>
            <a:ext cx="546100" cy="0"/>
          </a:xfrm>
          <a:custGeom>
            <a:avLst/>
            <a:gdLst>
              <a:gd name="connsiteX0" fmla="*/ 0 w 546100"/>
              <a:gd name="connsiteY0" fmla="*/ 0 h 0"/>
              <a:gd name="connsiteX1" fmla="*/ 546100 w 546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6100">
                <a:moveTo>
                  <a:pt x="0" y="0"/>
                </a:moveTo>
                <a:lnTo>
                  <a:pt x="54610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345278" y="5197088"/>
            <a:ext cx="1317668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collar forms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around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of the hyaline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model.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1" name="object 10"/>
          <p:cNvSpPr txBox="1"/>
          <p:nvPr/>
        </p:nvSpPr>
        <p:spPr>
          <a:xfrm>
            <a:off x="2244215" y="5194883"/>
            <a:ext cx="1391407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in the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of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calcifies and then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develops cavities.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4033927" y="5193954"/>
            <a:ext cx="1096454" cy="76944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periosteal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bud invades the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internal cavities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and spongy bone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forms.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444" y="5151474"/>
            <a:ext cx="255987" cy="246221"/>
            <a:chOff x="267169" y="4513299"/>
            <a:chExt cx="255987" cy="246221"/>
          </a:xfrm>
        </p:grpSpPr>
        <p:sp>
          <p:nvSpPr>
            <p:cNvPr id="48" name="Oval 47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00744" y="5151474"/>
            <a:ext cx="255987" cy="246221"/>
            <a:chOff x="267169" y="4513299"/>
            <a:chExt cx="255987" cy="246221"/>
          </a:xfrm>
        </p:grpSpPr>
        <p:sp>
          <p:nvSpPr>
            <p:cNvPr id="61" name="Oval 60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97794" y="5151474"/>
            <a:ext cx="255987" cy="246221"/>
            <a:chOff x="267169" y="4513299"/>
            <a:chExt cx="255987" cy="246221"/>
          </a:xfrm>
        </p:grpSpPr>
        <p:sp>
          <p:nvSpPr>
            <p:cNvPr id="67" name="Oval 66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70" name="object 7"/>
          <p:cNvSpPr txBox="1"/>
          <p:nvPr/>
        </p:nvSpPr>
        <p:spPr>
          <a:xfrm>
            <a:off x="7288159" y="5196631"/>
            <a:ext cx="1556516" cy="76944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epiphyses ossify.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When completed, hyaline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remains only in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epiphyseal plates and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articular cartilages.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254386" y="5150902"/>
            <a:ext cx="255987" cy="246221"/>
            <a:chOff x="2620368" y="1514640"/>
            <a:chExt cx="255987" cy="246221"/>
          </a:xfrm>
        </p:grpSpPr>
        <p:sp>
          <p:nvSpPr>
            <p:cNvPr id="72" name="Oval 71"/>
            <p:cNvSpPr/>
            <p:nvPr/>
          </p:nvSpPr>
          <p:spPr>
            <a:xfrm>
              <a:off x="2661276" y="1550665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620368" y="1514640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74" name="object 8"/>
          <p:cNvSpPr txBox="1"/>
          <p:nvPr/>
        </p:nvSpPr>
        <p:spPr>
          <a:xfrm>
            <a:off x="5637787" y="5197813"/>
            <a:ext cx="1425070" cy="9233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elongates and a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medullary cavity forms.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Secondary ossification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centers appear in the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epiphyses.</a:t>
            </a:r>
            <a:endParaRPr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604183" y="5152165"/>
            <a:ext cx="255987" cy="246221"/>
            <a:chOff x="2620368" y="1514640"/>
            <a:chExt cx="255987" cy="246221"/>
          </a:xfrm>
        </p:grpSpPr>
        <p:sp>
          <p:nvSpPr>
            <p:cNvPr id="76" name="Oval 75"/>
            <p:cNvSpPr/>
            <p:nvPr/>
          </p:nvSpPr>
          <p:spPr>
            <a:xfrm>
              <a:off x="2661276" y="1550665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20368" y="1514640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2024219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Formation of the Bony Skeleton (cont.)</a:t>
            </a:r>
          </a:p>
        </p:txBody>
      </p:sp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Intramembranous</a:t>
            </a:r>
            <a:r>
              <a:rPr lang="en-US" altLang="en-US" dirty="0"/>
              <a:t> </a:t>
            </a:r>
            <a:r>
              <a:rPr lang="en-US" altLang="en-US" b="1" dirty="0"/>
              <a:t>ossification</a:t>
            </a:r>
            <a:r>
              <a:rPr lang="en-US" altLang="en-US" dirty="0"/>
              <a:t>: begins within fibrous connective tissue membranes formed by </a:t>
            </a:r>
            <a:r>
              <a:rPr lang="en-US" altLang="en-US" b="1" dirty="0"/>
              <a:t>mesenchymal</a:t>
            </a:r>
            <a:r>
              <a:rPr lang="en-US" altLang="en-US" dirty="0"/>
              <a:t> </a:t>
            </a:r>
            <a:r>
              <a:rPr lang="en-US" altLang="en-US" b="1" dirty="0"/>
              <a:t>cells</a:t>
            </a:r>
          </a:p>
          <a:p>
            <a:pPr lvl="1"/>
            <a:r>
              <a:rPr lang="en-US" altLang="en-US" dirty="0"/>
              <a:t>Forms frontal, parietal, occipital, temporal, and clavicle bones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Postnatal Bone Growth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Long bones grow lengthwise by interstitial (longitudinal) growth of epiphyseal plate</a:t>
            </a:r>
          </a:p>
          <a:p>
            <a:endParaRPr lang="en-US" altLang="en-US" dirty="0"/>
          </a:p>
          <a:p>
            <a:r>
              <a:rPr lang="en-US" altLang="en-US" dirty="0"/>
              <a:t>Bones increase thickness through appositional growth </a:t>
            </a:r>
          </a:p>
          <a:p>
            <a:endParaRPr lang="en-US" altLang="en-US" dirty="0"/>
          </a:p>
          <a:p>
            <a:r>
              <a:rPr lang="en-US" altLang="en-US" dirty="0"/>
              <a:t>Bones stop growing during adolescence</a:t>
            </a:r>
          </a:p>
          <a:p>
            <a:pPr lvl="1"/>
            <a:r>
              <a:rPr lang="en-US" altLang="en-US" dirty="0"/>
              <a:t>Females around 18 years old</a:t>
            </a:r>
          </a:p>
          <a:p>
            <a:pPr lvl="1"/>
            <a:r>
              <a:rPr lang="en-US" altLang="en-US" dirty="0"/>
              <a:t>Males around 21 years old</a:t>
            </a:r>
          </a:p>
          <a:p>
            <a:pPr lvl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Bone Remodeling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About 5–7% of bone mass is recycled each week</a:t>
            </a:r>
          </a:p>
          <a:p>
            <a:pPr lvl="1"/>
            <a:r>
              <a:rPr lang="en-US" altLang="en-US" dirty="0"/>
              <a:t>Spongy bone replaced ~ every 3-4 years</a:t>
            </a:r>
          </a:p>
          <a:p>
            <a:pPr lvl="1"/>
            <a:r>
              <a:rPr lang="en-US" altLang="en-US" dirty="0"/>
              <a:t>Compact bone replaced ~ every 10 years</a:t>
            </a:r>
          </a:p>
          <a:p>
            <a:r>
              <a:rPr lang="en-US" altLang="en-US" b="1" dirty="0"/>
              <a:t>Bone</a:t>
            </a:r>
            <a:r>
              <a:rPr lang="en-US" altLang="en-US" dirty="0"/>
              <a:t> </a:t>
            </a:r>
            <a:r>
              <a:rPr lang="en-US" altLang="en-US" b="1" dirty="0"/>
              <a:t>remodeling</a:t>
            </a:r>
            <a:r>
              <a:rPr lang="en-US" altLang="en-US" dirty="0"/>
              <a:t> = </a:t>
            </a:r>
            <a:r>
              <a:rPr lang="en-US" altLang="en-US" b="1" dirty="0"/>
              <a:t>bone</a:t>
            </a:r>
            <a:r>
              <a:rPr lang="en-US" altLang="en-US" dirty="0"/>
              <a:t> </a:t>
            </a:r>
            <a:r>
              <a:rPr lang="en-US" altLang="en-US" b="1" dirty="0"/>
              <a:t>deposit</a:t>
            </a:r>
            <a:r>
              <a:rPr lang="en-US" altLang="en-US" dirty="0"/>
              <a:t> and </a:t>
            </a:r>
            <a:r>
              <a:rPr lang="en-US" altLang="en-US" b="1" dirty="0"/>
              <a:t>bone</a:t>
            </a:r>
            <a:r>
              <a:rPr lang="en-US" altLang="en-US" dirty="0"/>
              <a:t> </a:t>
            </a:r>
            <a:r>
              <a:rPr lang="en-US" altLang="en-US" b="1" dirty="0"/>
              <a:t>resorption</a:t>
            </a:r>
          </a:p>
          <a:p>
            <a:r>
              <a:rPr lang="en-US" altLang="en-US" b="1" i="1" dirty="0"/>
              <a:t>Which cells responsible?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Bone Repair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Fractures</a:t>
            </a:r>
            <a:r>
              <a:rPr lang="en-US" altLang="en-US" dirty="0"/>
              <a:t> are breaks</a:t>
            </a:r>
          </a:p>
          <a:p>
            <a:pPr lvl="1"/>
            <a:r>
              <a:rPr lang="en-US" altLang="en-US" dirty="0"/>
              <a:t>During youth, most fractures result from trauma</a:t>
            </a:r>
          </a:p>
          <a:p>
            <a:pPr lvl="1"/>
            <a:r>
              <a:rPr lang="en-US" altLang="en-US" dirty="0"/>
              <a:t>In old age, most result from weakness of bone due to bone thinning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Fracture Classification </a:t>
            </a:r>
          </a:p>
        </p:txBody>
      </p:sp>
      <p:sp>
        <p:nvSpPr>
          <p:cNvPr id="706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b="1" dirty="0"/>
              <a:t>Three “either/or” fracture classifications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Position of bone ends after fracture</a:t>
            </a:r>
          </a:p>
          <a:p>
            <a:pPr lvl="2">
              <a:spcBef>
                <a:spcPts val="400"/>
              </a:spcBef>
            </a:pPr>
            <a:r>
              <a:rPr lang="en-US" altLang="en-US" b="1" i="1" dirty="0" err="1"/>
              <a:t>Nondisplaced</a:t>
            </a:r>
            <a:r>
              <a:rPr lang="en-US" altLang="en-US" b="1" dirty="0"/>
              <a:t>:</a:t>
            </a:r>
            <a:r>
              <a:rPr lang="en-US" altLang="en-US" dirty="0"/>
              <a:t> ends retain normal position</a:t>
            </a:r>
          </a:p>
          <a:p>
            <a:pPr lvl="2">
              <a:spcBef>
                <a:spcPts val="400"/>
              </a:spcBef>
            </a:pPr>
            <a:r>
              <a:rPr lang="en-US" altLang="en-US" b="1" i="1" dirty="0"/>
              <a:t>Displaced</a:t>
            </a:r>
            <a:r>
              <a:rPr lang="en-US" altLang="en-US" b="1" dirty="0"/>
              <a:t>:</a:t>
            </a:r>
            <a:r>
              <a:rPr lang="en-US" altLang="en-US" dirty="0"/>
              <a:t> ends are out of normal alignment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Completeness of break</a:t>
            </a:r>
          </a:p>
          <a:p>
            <a:pPr lvl="2">
              <a:spcBef>
                <a:spcPts val="400"/>
              </a:spcBef>
            </a:pPr>
            <a:r>
              <a:rPr lang="en-US" altLang="en-US" b="1" i="1" dirty="0"/>
              <a:t>Complete</a:t>
            </a:r>
            <a:r>
              <a:rPr lang="en-US" altLang="en-US" b="1" dirty="0"/>
              <a:t>: </a:t>
            </a:r>
            <a:r>
              <a:rPr lang="en-US" altLang="en-US" dirty="0"/>
              <a:t>broken all the way through</a:t>
            </a:r>
          </a:p>
          <a:p>
            <a:pPr lvl="2">
              <a:spcBef>
                <a:spcPts val="400"/>
              </a:spcBef>
            </a:pPr>
            <a:r>
              <a:rPr lang="en-US" altLang="en-US" b="1" i="1" dirty="0"/>
              <a:t>Incomplete</a:t>
            </a:r>
            <a:r>
              <a:rPr lang="en-US" altLang="en-US" b="1" dirty="0"/>
              <a:t>: </a:t>
            </a:r>
            <a:r>
              <a:rPr lang="en-US" altLang="en-US" dirty="0"/>
              <a:t>not broken all the way through</a:t>
            </a:r>
          </a:p>
          <a:p>
            <a:pPr lvl="1">
              <a:spcBef>
                <a:spcPts val="400"/>
              </a:spcBef>
            </a:pPr>
            <a:r>
              <a:rPr lang="en-US" altLang="en-US" dirty="0"/>
              <a:t>Whether skin is penetrated</a:t>
            </a:r>
          </a:p>
          <a:p>
            <a:pPr lvl="2">
              <a:spcBef>
                <a:spcPts val="400"/>
              </a:spcBef>
            </a:pPr>
            <a:r>
              <a:rPr lang="en-US" altLang="en-US" b="1" i="1" dirty="0"/>
              <a:t>Open</a:t>
            </a:r>
            <a:r>
              <a:rPr lang="en-US" altLang="en-US" b="1" dirty="0"/>
              <a:t> (</a:t>
            </a:r>
            <a:r>
              <a:rPr lang="en-US" altLang="en-US" b="1" i="1" dirty="0"/>
              <a:t>compound</a:t>
            </a:r>
            <a:r>
              <a:rPr lang="en-US" altLang="en-US" b="1" dirty="0"/>
              <a:t>): </a:t>
            </a:r>
            <a:r>
              <a:rPr lang="en-US" altLang="en-US" dirty="0"/>
              <a:t>skin is penetrated</a:t>
            </a:r>
          </a:p>
          <a:p>
            <a:pPr lvl="2">
              <a:spcBef>
                <a:spcPts val="400"/>
              </a:spcBef>
            </a:pPr>
            <a:r>
              <a:rPr lang="en-US" altLang="en-US" b="1" i="1" dirty="0"/>
              <a:t>Closed</a:t>
            </a:r>
            <a:r>
              <a:rPr lang="en-US" altLang="en-US" b="1" dirty="0"/>
              <a:t> (</a:t>
            </a:r>
            <a:r>
              <a:rPr lang="en-US" altLang="en-US" b="1" i="1" dirty="0"/>
              <a:t>simple</a:t>
            </a:r>
            <a:r>
              <a:rPr lang="en-US" altLang="en-US" b="1" dirty="0"/>
              <a:t>):</a:t>
            </a:r>
            <a:r>
              <a:rPr lang="en-US" altLang="en-US" dirty="0"/>
              <a:t> skin is not penetrated</a:t>
            </a:r>
          </a:p>
          <a:p>
            <a:pPr marL="0" indent="0">
              <a:spcBef>
                <a:spcPts val="400"/>
              </a:spcBef>
              <a:buNone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Structure, Types, and Locations (cont.)</a:t>
            </a:r>
            <a:endParaRPr lang="en-US" dirty="0"/>
          </a:p>
        </p:txBody>
      </p:sp>
      <p:sp>
        <p:nvSpPr>
          <p:cNvPr id="16385" name="Rectangle 13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495800" cy="5351462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Hyaline</a:t>
            </a:r>
            <a:r>
              <a:rPr lang="en-US" altLang="en-US" dirty="0"/>
              <a:t> </a:t>
            </a:r>
            <a:r>
              <a:rPr lang="en-US" altLang="en-US" b="1" dirty="0"/>
              <a:t>cartilage</a:t>
            </a:r>
          </a:p>
          <a:p>
            <a:pPr lvl="2"/>
            <a:r>
              <a:rPr lang="en-US" altLang="en-US" dirty="0"/>
              <a:t>Provides support, flexibility</a:t>
            </a:r>
          </a:p>
          <a:p>
            <a:pPr lvl="2"/>
            <a:r>
              <a:rPr lang="en-US" altLang="en-US" dirty="0"/>
              <a:t>Most abundant type; contains collagen fibers only</a:t>
            </a:r>
          </a:p>
          <a:p>
            <a:pPr lvl="2"/>
            <a:r>
              <a:rPr lang="en-US" altLang="en-US" dirty="0"/>
              <a:t>Articular (joints),</a:t>
            </a:r>
          </a:p>
          <a:p>
            <a:pPr marL="914400" lvl="2" indent="0">
              <a:buNone/>
            </a:pPr>
            <a:r>
              <a:rPr lang="en-US" altLang="en-US" dirty="0"/>
              <a:t>  costal (ribs), </a:t>
            </a:r>
          </a:p>
          <a:p>
            <a:pPr marL="914400" lvl="2" indent="0">
              <a:buNone/>
            </a:pPr>
            <a:r>
              <a:rPr lang="en-US" altLang="en-US" dirty="0"/>
              <a:t>  respiratory (larynx),     </a:t>
            </a:r>
          </a:p>
          <a:p>
            <a:pPr marL="914400" lvl="2" indent="0">
              <a:buNone/>
            </a:pPr>
            <a:r>
              <a:rPr lang="en-US" altLang="en-US" dirty="0"/>
              <a:t>  nasal cartilage</a:t>
            </a:r>
          </a:p>
          <a:p>
            <a:pPr marL="457200" lvl="1" indent="0"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Highlighted in blue in pic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8D662B5-DE6A-4427-8E0A-E3BA9A59A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5"/>
          <a:stretch/>
        </p:blipFill>
        <p:spPr bwMode="auto">
          <a:xfrm>
            <a:off x="4706257" y="584775"/>
            <a:ext cx="4161971" cy="62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Repair involves four major stages: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Hematoma</a:t>
            </a:r>
            <a:r>
              <a:rPr lang="en-US" altLang="en-US" dirty="0"/>
              <a:t> </a:t>
            </a:r>
            <a:r>
              <a:rPr lang="en-US" altLang="en-US" b="1" dirty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 err="1"/>
              <a:t>Fibrocartilaginous</a:t>
            </a:r>
            <a:r>
              <a:rPr lang="en-US" altLang="en-US" dirty="0"/>
              <a:t> </a:t>
            </a:r>
            <a:r>
              <a:rPr lang="en-US" altLang="en-US" b="1" dirty="0"/>
              <a:t>callus</a:t>
            </a:r>
            <a:r>
              <a:rPr lang="en-US" altLang="en-US" dirty="0"/>
              <a:t> </a:t>
            </a:r>
            <a:r>
              <a:rPr lang="en-US" altLang="en-US" b="1" dirty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Bony</a:t>
            </a:r>
            <a:r>
              <a:rPr lang="en-US" altLang="en-US" dirty="0"/>
              <a:t> </a:t>
            </a:r>
            <a:r>
              <a:rPr lang="en-US" altLang="en-US" b="1" dirty="0"/>
              <a:t>callus</a:t>
            </a:r>
            <a:r>
              <a:rPr lang="en-US" altLang="en-US" dirty="0"/>
              <a:t> </a:t>
            </a:r>
            <a:r>
              <a:rPr lang="en-US" altLang="en-US" b="1" dirty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Bone</a:t>
            </a:r>
            <a:r>
              <a:rPr lang="en-US" altLang="en-US" dirty="0"/>
              <a:t> </a:t>
            </a:r>
            <a:r>
              <a:rPr lang="en-US" altLang="en-US" b="1" dirty="0"/>
              <a:t>remodeling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6260EE-4BED-4559-9A29-F93A1AEC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04" y="3733800"/>
            <a:ext cx="8546592" cy="3090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774E8C96-35E9-47F4-9A17-4A525E0BB6E3}"/>
              </a:ext>
            </a:extLst>
          </p:cNvPr>
          <p:cNvSpPr/>
          <p:nvPr/>
        </p:nvSpPr>
        <p:spPr>
          <a:xfrm>
            <a:off x="1768581" y="4239610"/>
            <a:ext cx="239395" cy="405765"/>
          </a:xfrm>
          <a:custGeom>
            <a:avLst/>
            <a:gdLst/>
            <a:ahLst/>
            <a:cxnLst/>
            <a:rect l="l" t="t" r="r" b="b"/>
            <a:pathLst>
              <a:path w="239394" h="405765">
                <a:moveTo>
                  <a:pt x="0" y="405460"/>
                </a:moveTo>
                <a:lnTo>
                  <a:pt x="144411" y="0"/>
                </a:lnTo>
                <a:lnTo>
                  <a:pt x="23895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AE1CBB9-2379-4919-9F4A-4E3DF97B98EA}"/>
              </a:ext>
            </a:extLst>
          </p:cNvPr>
          <p:cNvSpPr/>
          <p:nvPr/>
        </p:nvSpPr>
        <p:spPr>
          <a:xfrm>
            <a:off x="2623475" y="5132011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87863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70486776-9792-41CC-ADE8-D16F334E9B13}"/>
              </a:ext>
            </a:extLst>
          </p:cNvPr>
          <p:cNvSpPr/>
          <p:nvPr/>
        </p:nvSpPr>
        <p:spPr>
          <a:xfrm>
            <a:off x="4051307" y="518541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64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2944452E-E2F8-4DAE-BFAD-FF6BA6FF58F6}"/>
              </a:ext>
            </a:extLst>
          </p:cNvPr>
          <p:cNvSpPr/>
          <p:nvPr/>
        </p:nvSpPr>
        <p:spPr>
          <a:xfrm>
            <a:off x="4122769" y="5370805"/>
            <a:ext cx="182245" cy="547370"/>
          </a:xfrm>
          <a:custGeom>
            <a:avLst/>
            <a:gdLst/>
            <a:ahLst/>
            <a:cxnLst/>
            <a:rect l="l" t="t" r="r" b="b"/>
            <a:pathLst>
              <a:path w="182245" h="547369">
                <a:moveTo>
                  <a:pt x="0" y="0"/>
                </a:moveTo>
                <a:lnTo>
                  <a:pt x="117576" y="546811"/>
                </a:lnTo>
                <a:lnTo>
                  <a:pt x="181876" y="546811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6E3847F-408F-4B08-87EC-4FCACC537118}"/>
              </a:ext>
            </a:extLst>
          </p:cNvPr>
          <p:cNvSpPr/>
          <p:nvPr/>
        </p:nvSpPr>
        <p:spPr>
          <a:xfrm>
            <a:off x="4088874" y="4269535"/>
            <a:ext cx="381635" cy="603250"/>
          </a:xfrm>
          <a:custGeom>
            <a:avLst/>
            <a:gdLst/>
            <a:ahLst/>
            <a:cxnLst/>
            <a:rect l="l" t="t" r="r" b="b"/>
            <a:pathLst>
              <a:path w="381635" h="603250">
                <a:moveTo>
                  <a:pt x="0" y="602932"/>
                </a:moveTo>
                <a:lnTo>
                  <a:pt x="286524" y="0"/>
                </a:lnTo>
                <a:lnTo>
                  <a:pt x="38106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2A90DA5-3E49-49A5-8838-4B97D3BBEEE1}"/>
              </a:ext>
            </a:extLst>
          </p:cNvPr>
          <p:cNvSpPr/>
          <p:nvPr/>
        </p:nvSpPr>
        <p:spPr>
          <a:xfrm>
            <a:off x="5950807" y="4300354"/>
            <a:ext cx="709930" cy="757555"/>
          </a:xfrm>
          <a:custGeom>
            <a:avLst/>
            <a:gdLst/>
            <a:ahLst/>
            <a:cxnLst/>
            <a:rect l="l" t="t" r="r" b="b"/>
            <a:pathLst>
              <a:path w="709929" h="757555">
                <a:moveTo>
                  <a:pt x="0" y="757440"/>
                </a:moveTo>
                <a:lnTo>
                  <a:pt x="614832" y="0"/>
                </a:lnTo>
                <a:lnTo>
                  <a:pt x="70935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AECC7740-C7AC-4378-A82F-09826E73E16C}"/>
              </a:ext>
            </a:extLst>
          </p:cNvPr>
          <p:cNvSpPr/>
          <p:nvPr/>
        </p:nvSpPr>
        <p:spPr>
          <a:xfrm>
            <a:off x="7211127" y="5170830"/>
            <a:ext cx="965200" cy="0"/>
          </a:xfrm>
          <a:custGeom>
            <a:avLst/>
            <a:gdLst/>
            <a:ahLst/>
            <a:cxnLst/>
            <a:rect l="l" t="t" r="r" b="b"/>
            <a:pathLst>
              <a:path w="965200">
                <a:moveTo>
                  <a:pt x="96490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463D058-5D83-4C1F-9ED4-213491DD5083}"/>
              </a:ext>
            </a:extLst>
          </p:cNvPr>
          <p:cNvSpPr/>
          <p:nvPr/>
        </p:nvSpPr>
        <p:spPr>
          <a:xfrm>
            <a:off x="3879064" y="5097482"/>
            <a:ext cx="172720" cy="163195"/>
          </a:xfrm>
          <a:custGeom>
            <a:avLst/>
            <a:gdLst/>
            <a:ahLst/>
            <a:cxnLst/>
            <a:rect l="l" t="t" r="r" b="b"/>
            <a:pathLst>
              <a:path w="172720" h="163194">
                <a:moveTo>
                  <a:pt x="0" y="0"/>
                </a:moveTo>
                <a:lnTo>
                  <a:pt x="172250" y="87934"/>
                </a:lnTo>
                <a:lnTo>
                  <a:pt x="5232" y="1627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14B9A4F1-9962-4A79-A241-D423B22820C7}"/>
              </a:ext>
            </a:extLst>
          </p:cNvPr>
          <p:cNvSpPr txBox="1"/>
          <p:nvPr/>
        </p:nvSpPr>
        <p:spPr>
          <a:xfrm>
            <a:off x="2050444" y="4141225"/>
            <a:ext cx="78386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Hematoma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44E5701D-74C3-4383-9AB3-C5B8FEFFAE90}"/>
              </a:ext>
            </a:extLst>
          </p:cNvPr>
          <p:cNvSpPr txBox="1"/>
          <p:nvPr/>
        </p:nvSpPr>
        <p:spPr>
          <a:xfrm>
            <a:off x="4503932" y="4176735"/>
            <a:ext cx="605935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External</a:t>
            </a:r>
            <a:endParaRPr sz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2860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</a:t>
            </a:r>
            <a:endParaRPr sz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898A1FFA-E348-4F78-8EC6-A614D9A5AAFD}"/>
              </a:ext>
            </a:extLst>
          </p:cNvPr>
          <p:cNvSpPr txBox="1"/>
          <p:nvPr/>
        </p:nvSpPr>
        <p:spPr>
          <a:xfrm>
            <a:off x="6703064" y="4202033"/>
            <a:ext cx="625171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Bony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 of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C599FEF7-0974-47A6-A374-70888813F0E3}"/>
              </a:ext>
            </a:extLst>
          </p:cNvPr>
          <p:cNvSpPr txBox="1"/>
          <p:nvPr/>
        </p:nvSpPr>
        <p:spPr>
          <a:xfrm>
            <a:off x="2050444" y="5050749"/>
            <a:ext cx="761427" cy="9233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Internal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(fibrous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tissue and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cartilage)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8DF278B3-CA94-42ED-862F-4D3C93863D26}"/>
              </a:ext>
            </a:extLst>
          </p:cNvPr>
          <p:cNvSpPr txBox="1"/>
          <p:nvPr/>
        </p:nvSpPr>
        <p:spPr>
          <a:xfrm>
            <a:off x="6680204" y="5077266"/>
            <a:ext cx="570669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2859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Healed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fracture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E9FC294A-066C-4725-B4CF-67F5238355A7}"/>
              </a:ext>
            </a:extLst>
          </p:cNvPr>
          <p:cNvSpPr txBox="1"/>
          <p:nvPr/>
        </p:nvSpPr>
        <p:spPr>
          <a:xfrm>
            <a:off x="4503932" y="5087172"/>
            <a:ext cx="553037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New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vessels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D994CF7C-A262-4C59-B795-7E7ACD400208}"/>
              </a:ext>
            </a:extLst>
          </p:cNvPr>
          <p:cNvSpPr txBox="1"/>
          <p:nvPr/>
        </p:nvSpPr>
        <p:spPr>
          <a:xfrm>
            <a:off x="4344217" y="5825093"/>
            <a:ext cx="682879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trabecula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DC953F62-9D89-4505-9C6C-3AEB375DBA6E}"/>
              </a:ext>
            </a:extLst>
          </p:cNvPr>
          <p:cNvSpPr txBox="1"/>
          <p:nvPr/>
        </p:nvSpPr>
        <p:spPr>
          <a:xfrm>
            <a:off x="614210" y="6436748"/>
            <a:ext cx="1423338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 hematoma forms.</a:t>
            </a:r>
            <a:endParaRPr sz="12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AD63ABA5-1076-4204-8A78-8BD09778B7FB}"/>
              </a:ext>
            </a:extLst>
          </p:cNvPr>
          <p:cNvSpPr txBox="1"/>
          <p:nvPr/>
        </p:nvSpPr>
        <p:spPr>
          <a:xfrm>
            <a:off x="2655024" y="6454447"/>
            <a:ext cx="1621919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 err="1">
                <a:solidFill>
                  <a:srgbClr val="0092C8"/>
                </a:solidFill>
                <a:latin typeface="Arial"/>
                <a:ea typeface="+mn-ea"/>
                <a:cs typeface="Arial"/>
              </a:rPr>
              <a:t>Fibrocartilaginous</a:t>
            </a:r>
            <a:br>
              <a:rPr lang="en-US"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callus forms.</a:t>
            </a:r>
            <a:endParaRPr lang="en-US" sz="12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9F964BA4-11D1-47D9-AD00-A80ED5D6ED50}"/>
              </a:ext>
            </a:extLst>
          </p:cNvPr>
          <p:cNvSpPr txBox="1"/>
          <p:nvPr/>
        </p:nvSpPr>
        <p:spPr>
          <a:xfrm>
            <a:off x="5277063" y="6437927"/>
            <a:ext cx="1376980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Bony callus forms.</a:t>
            </a:r>
            <a:endParaRPr sz="12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489989C5-E27D-477F-8C6E-773DC775D7C5}"/>
              </a:ext>
            </a:extLst>
          </p:cNvPr>
          <p:cNvSpPr txBox="1"/>
          <p:nvPr/>
        </p:nvSpPr>
        <p:spPr>
          <a:xfrm>
            <a:off x="7266729" y="6447452"/>
            <a:ext cx="1535357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remodeling</a:t>
            </a:r>
            <a:br>
              <a:rPr lang="en-US" sz="12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occurs.</a:t>
            </a:r>
            <a:endParaRPr lang="en-US" sz="12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A73323-B7A4-41C2-A522-CB0357F6C7D5}"/>
              </a:ext>
            </a:extLst>
          </p:cNvPr>
          <p:cNvGrpSpPr/>
          <p:nvPr/>
        </p:nvGrpSpPr>
        <p:grpSpPr>
          <a:xfrm>
            <a:off x="324314" y="6402980"/>
            <a:ext cx="270251" cy="276999"/>
            <a:chOff x="2556339" y="4194069"/>
            <a:chExt cx="270251" cy="27699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6B45BA-B8FD-4B51-8654-2C305B2B2ACB}"/>
                </a:ext>
              </a:extLst>
            </p:cNvPr>
            <p:cNvSpPr/>
            <p:nvPr/>
          </p:nvSpPr>
          <p:spPr>
            <a:xfrm>
              <a:off x="2583959" y="4225063"/>
              <a:ext cx="215011" cy="2150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D62B52-1513-4619-82EF-BBB5F15D4D4C}"/>
                </a:ext>
              </a:extLst>
            </p:cNvPr>
            <p:cNvSpPr/>
            <p:nvPr/>
          </p:nvSpPr>
          <p:spPr>
            <a:xfrm>
              <a:off x="2556339" y="4194069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A78C29-7400-491A-A334-01ED947788BA}"/>
              </a:ext>
            </a:extLst>
          </p:cNvPr>
          <p:cNvGrpSpPr/>
          <p:nvPr/>
        </p:nvGrpSpPr>
        <p:grpSpPr>
          <a:xfrm>
            <a:off x="2648414" y="6402980"/>
            <a:ext cx="270251" cy="276999"/>
            <a:chOff x="2556339" y="4194069"/>
            <a:chExt cx="270251" cy="27699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DA86CD-3A5A-47A0-861C-97E5C99AF689}"/>
                </a:ext>
              </a:extLst>
            </p:cNvPr>
            <p:cNvSpPr/>
            <p:nvPr/>
          </p:nvSpPr>
          <p:spPr>
            <a:xfrm>
              <a:off x="2583959" y="4225063"/>
              <a:ext cx="215011" cy="2150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9EF3A8-AA1A-4889-A668-28E4D447A2F6}"/>
                </a:ext>
              </a:extLst>
            </p:cNvPr>
            <p:cNvSpPr/>
            <p:nvPr/>
          </p:nvSpPr>
          <p:spPr>
            <a:xfrm>
              <a:off x="2556339" y="4194069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A75F45-A61E-43E4-B0D6-BE39E92A3426}"/>
              </a:ext>
            </a:extLst>
          </p:cNvPr>
          <p:cNvGrpSpPr/>
          <p:nvPr/>
        </p:nvGrpSpPr>
        <p:grpSpPr>
          <a:xfrm>
            <a:off x="4982039" y="6402980"/>
            <a:ext cx="270251" cy="276999"/>
            <a:chOff x="2556339" y="4194069"/>
            <a:chExt cx="270251" cy="27699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882434F-508F-4AB8-BB54-58AA8A2225C3}"/>
                </a:ext>
              </a:extLst>
            </p:cNvPr>
            <p:cNvSpPr/>
            <p:nvPr/>
          </p:nvSpPr>
          <p:spPr>
            <a:xfrm>
              <a:off x="2583959" y="4225063"/>
              <a:ext cx="215011" cy="2150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69557-4A20-46FB-B7E4-3EB0927CDD55}"/>
                </a:ext>
              </a:extLst>
            </p:cNvPr>
            <p:cNvSpPr/>
            <p:nvPr/>
          </p:nvSpPr>
          <p:spPr>
            <a:xfrm>
              <a:off x="2556339" y="4194069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CD813F-080D-4393-92E5-DCD552538F77}"/>
              </a:ext>
            </a:extLst>
          </p:cNvPr>
          <p:cNvGrpSpPr/>
          <p:nvPr/>
        </p:nvGrpSpPr>
        <p:grpSpPr>
          <a:xfrm>
            <a:off x="7252164" y="6402980"/>
            <a:ext cx="270251" cy="276999"/>
            <a:chOff x="2556339" y="4194069"/>
            <a:chExt cx="270251" cy="27699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FDFE6D8-18DF-4738-9A73-E8DC323EA38F}"/>
                </a:ext>
              </a:extLst>
            </p:cNvPr>
            <p:cNvSpPr/>
            <p:nvPr/>
          </p:nvSpPr>
          <p:spPr>
            <a:xfrm>
              <a:off x="2583959" y="4225063"/>
              <a:ext cx="215011" cy="2150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D1516E-42D0-446C-AA59-D367F2845600}"/>
                </a:ext>
              </a:extLst>
            </p:cNvPr>
            <p:cNvSpPr/>
            <p:nvPr/>
          </p:nvSpPr>
          <p:spPr>
            <a:xfrm>
              <a:off x="2556339" y="4194069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378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Bone Disorders</a:t>
            </a:r>
          </a:p>
        </p:txBody>
      </p:sp>
      <p:sp>
        <p:nvSpPr>
          <p:cNvPr id="901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Imbalances between bone deposit and bone resorption </a:t>
            </a:r>
          </a:p>
          <a:p>
            <a:r>
              <a:rPr lang="en-US" altLang="en-US" dirty="0"/>
              <a:t>Three major bone diseases:</a:t>
            </a:r>
          </a:p>
          <a:p>
            <a:pPr lvl="1"/>
            <a:r>
              <a:rPr lang="en-US" altLang="en-US" b="1" dirty="0" err="1"/>
              <a:t>Osteomalacia</a:t>
            </a:r>
            <a:r>
              <a:rPr lang="en-US" altLang="en-US" dirty="0"/>
              <a:t> (poor mineralization) </a:t>
            </a:r>
            <a:r>
              <a:rPr lang="en-US" altLang="en-US" b="1" dirty="0"/>
              <a:t>and</a:t>
            </a:r>
            <a:r>
              <a:rPr lang="en-US" altLang="en-US" dirty="0"/>
              <a:t> </a:t>
            </a:r>
            <a:r>
              <a:rPr lang="en-US" altLang="en-US" b="1" dirty="0"/>
              <a:t>rickets </a:t>
            </a:r>
            <a:r>
              <a:rPr lang="en-US" altLang="en-US" dirty="0"/>
              <a:t>(vitamin D deficient and calcium deficient)</a:t>
            </a:r>
          </a:p>
          <a:p>
            <a:pPr lvl="1"/>
            <a:r>
              <a:rPr lang="en-US" altLang="en-US" b="1" dirty="0"/>
              <a:t>Osteoporosis </a:t>
            </a:r>
            <a:r>
              <a:rPr lang="en-US" altLang="en-US" dirty="0"/>
              <a:t>(bone resorption &gt; bone deposit)</a:t>
            </a:r>
            <a:endParaRPr lang="en-US" altLang="en-US" b="1" dirty="0"/>
          </a:p>
          <a:p>
            <a:pPr lvl="1"/>
            <a:r>
              <a:rPr lang="en-US" altLang="en-US" b="1" dirty="0"/>
              <a:t>Paget</a:t>
            </a:r>
            <a:r>
              <a:rPr lang="en-US" altLang="ja-JP" b="1" dirty="0"/>
              <a:t>’s</a:t>
            </a:r>
            <a:r>
              <a:rPr lang="en-US" altLang="ja-JP" dirty="0"/>
              <a:t> </a:t>
            </a:r>
            <a:r>
              <a:rPr lang="en-US" altLang="ja-JP" b="1" dirty="0"/>
              <a:t>disease</a:t>
            </a:r>
            <a:r>
              <a:rPr lang="en-US" altLang="ja-JP" dirty="0"/>
              <a:t> (bone made too fast and poorly)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6.15 The contrasting architecture of normal versus osteoporotic bone.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6520" y="1036613"/>
            <a:ext cx="3870960" cy="5471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7"/>
          <p:cNvSpPr txBox="1"/>
          <p:nvPr/>
        </p:nvSpPr>
        <p:spPr>
          <a:xfrm>
            <a:off x="2710847" y="3047953"/>
            <a:ext cx="1443793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No</a:t>
            </a:r>
            <a:r>
              <a:rPr lang="en-US" sz="1600" b="1" spc="79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lang="en-US" sz="16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mal bone</a:t>
            </a:r>
            <a:endParaRPr lang="en-US" sz="16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9655" y="6384145"/>
            <a:ext cx="2077620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Osteopo</a:t>
            </a:r>
            <a:r>
              <a:rPr lang="en-US" sz="1600" b="1" spc="2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lang="en-US" sz="16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otic bone</a:t>
            </a:r>
            <a:endParaRPr lang="en-US" sz="16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7428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32D1A4-11B2-4132-AD5B-D837287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Structure, Types, and Locations (cont.)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29C191-F03E-4E6B-9703-51B6CA34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b="1" dirty="0"/>
              <a:t>Elastic</a:t>
            </a:r>
            <a:r>
              <a:rPr lang="en-US" altLang="en-US" dirty="0"/>
              <a:t> </a:t>
            </a:r>
            <a:r>
              <a:rPr lang="en-US" altLang="en-US" b="1" dirty="0"/>
              <a:t>cartilage</a:t>
            </a:r>
          </a:p>
          <a:p>
            <a:pPr lvl="2"/>
            <a:r>
              <a:rPr lang="en-US" altLang="en-US" dirty="0"/>
              <a:t>Similar to hyaline cartilage, but contains elastic fibers</a:t>
            </a:r>
          </a:p>
          <a:p>
            <a:pPr lvl="2"/>
            <a:r>
              <a:rPr lang="en-US" altLang="en-US" dirty="0"/>
              <a:t>External ear and epiglottis</a:t>
            </a:r>
          </a:p>
          <a:p>
            <a:pPr lvl="2"/>
            <a:r>
              <a:rPr lang="en-US" altLang="en-US" i="1" dirty="0">
                <a:solidFill>
                  <a:srgbClr val="92D050"/>
                </a:solidFill>
              </a:rPr>
              <a:t>Highlighted in green on next slide</a:t>
            </a:r>
          </a:p>
          <a:p>
            <a:pPr lvl="1"/>
            <a:r>
              <a:rPr lang="en-US" altLang="en-US" b="1" dirty="0"/>
              <a:t>Fibrocartilage</a:t>
            </a:r>
          </a:p>
          <a:p>
            <a:pPr lvl="2"/>
            <a:r>
              <a:rPr lang="en-US" altLang="en-US" dirty="0"/>
              <a:t>Thick collagen fibers: has great strength</a:t>
            </a:r>
          </a:p>
          <a:p>
            <a:pPr lvl="2"/>
            <a:r>
              <a:rPr lang="en-US" altLang="en-US" dirty="0"/>
              <a:t>Menisci of knee; vertebral discs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Highlighted in red on next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15D96-E3F4-42D7-9A83-61C55D8F3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428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68" y="263846"/>
            <a:ext cx="7674864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/>
          <p:nvPr/>
        </p:nvSpPr>
        <p:spPr>
          <a:xfrm>
            <a:off x="3366355" y="2393519"/>
            <a:ext cx="2167039" cy="1855469"/>
          </a:xfrm>
          <a:custGeom>
            <a:avLst/>
            <a:gdLst>
              <a:gd name="connsiteX0" fmla="*/ 2167039 w 2167039"/>
              <a:gd name="connsiteY0" fmla="*/ 1439570 h 1855469"/>
              <a:gd name="connsiteX1" fmla="*/ 2167039 w 2167039"/>
              <a:gd name="connsiteY1" fmla="*/ 1855469 h 1855469"/>
              <a:gd name="connsiteX2" fmla="*/ 1352677 w 2167039"/>
              <a:gd name="connsiteY2" fmla="*/ 1855469 h 1855469"/>
              <a:gd name="connsiteX3" fmla="*/ 0 w 2167039"/>
              <a:gd name="connsiteY3" fmla="*/ 0 h 185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039" h="1855469">
                <a:moveTo>
                  <a:pt x="2167039" y="1439570"/>
                </a:moveTo>
                <a:lnTo>
                  <a:pt x="2167039" y="1855469"/>
                </a:lnTo>
                <a:lnTo>
                  <a:pt x="1352677" y="185546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6195256" y="444137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5361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6038613" y="703601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65636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5977074" y="977507"/>
            <a:ext cx="705485" cy="146685"/>
          </a:xfrm>
          <a:custGeom>
            <a:avLst/>
            <a:gdLst/>
            <a:ahLst/>
            <a:cxnLst/>
            <a:rect l="l" t="t" r="r" b="b"/>
            <a:pathLst>
              <a:path w="705485" h="146684">
                <a:moveTo>
                  <a:pt x="704976" y="0"/>
                </a:moveTo>
                <a:lnTo>
                  <a:pt x="173481" y="146532"/>
                </a:lnTo>
                <a:lnTo>
                  <a:pt x="0" y="146532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7533103" y="1458655"/>
            <a:ext cx="292100" cy="89535"/>
          </a:xfrm>
          <a:custGeom>
            <a:avLst/>
            <a:gdLst/>
            <a:ahLst/>
            <a:cxnLst/>
            <a:rect l="l" t="t" r="r" b="b"/>
            <a:pathLst>
              <a:path w="292100" h="89534">
                <a:moveTo>
                  <a:pt x="292023" y="0"/>
                </a:moveTo>
                <a:lnTo>
                  <a:pt x="183921" y="0"/>
                </a:lnTo>
                <a:lnTo>
                  <a:pt x="0" y="8950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6653798" y="1716153"/>
            <a:ext cx="321945" cy="240029"/>
          </a:xfrm>
          <a:custGeom>
            <a:avLst/>
            <a:gdLst/>
            <a:ahLst/>
            <a:cxnLst/>
            <a:rect l="l" t="t" r="r" b="b"/>
            <a:pathLst>
              <a:path w="321945" h="240030">
                <a:moveTo>
                  <a:pt x="0" y="0"/>
                </a:moveTo>
                <a:lnTo>
                  <a:pt x="136550" y="239712"/>
                </a:lnTo>
                <a:lnTo>
                  <a:pt x="321767" y="532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6789330" y="1528654"/>
            <a:ext cx="0" cy="1649095"/>
          </a:xfrm>
          <a:custGeom>
            <a:avLst/>
            <a:gdLst/>
            <a:ahLst/>
            <a:cxnLst/>
            <a:rect l="l" t="t" r="r" b="b"/>
            <a:pathLst>
              <a:path h="1649095">
                <a:moveTo>
                  <a:pt x="0" y="0"/>
                </a:moveTo>
                <a:lnTo>
                  <a:pt x="0" y="1648637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3475330" y="79706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35990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2773156" y="770760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21242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1803410" y="2133367"/>
            <a:ext cx="1308735" cy="0"/>
          </a:xfrm>
          <a:custGeom>
            <a:avLst/>
            <a:gdLst/>
            <a:ahLst/>
            <a:cxnLst/>
            <a:rect l="l" t="t" r="r" b="b"/>
            <a:pathLst>
              <a:path w="1308735">
                <a:moveTo>
                  <a:pt x="130860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3724978" y="1257873"/>
            <a:ext cx="448309" cy="187960"/>
          </a:xfrm>
          <a:custGeom>
            <a:avLst/>
            <a:gdLst/>
            <a:ahLst/>
            <a:cxnLst/>
            <a:rect l="l" t="t" r="r" b="b"/>
            <a:pathLst>
              <a:path w="448310" h="187959">
                <a:moveTo>
                  <a:pt x="447751" y="0"/>
                </a:moveTo>
                <a:lnTo>
                  <a:pt x="148691" y="0"/>
                </a:lnTo>
                <a:lnTo>
                  <a:pt x="0" y="1875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3365889" y="1920841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8071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2273372" y="3390909"/>
            <a:ext cx="782955" cy="675640"/>
          </a:xfrm>
          <a:custGeom>
            <a:avLst/>
            <a:gdLst/>
            <a:ahLst/>
            <a:cxnLst/>
            <a:rect l="l" t="t" r="r" b="b"/>
            <a:pathLst>
              <a:path w="782955" h="675639">
                <a:moveTo>
                  <a:pt x="782650" y="0"/>
                </a:moveTo>
                <a:lnTo>
                  <a:pt x="611301" y="675106"/>
                </a:lnTo>
                <a:lnTo>
                  <a:pt x="0" y="67510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2351693" y="4499369"/>
            <a:ext cx="411480" cy="224790"/>
          </a:xfrm>
          <a:custGeom>
            <a:avLst/>
            <a:gdLst/>
            <a:ahLst/>
            <a:cxnLst/>
            <a:rect l="l" t="t" r="r" b="b"/>
            <a:pathLst>
              <a:path w="411480" h="224789">
                <a:moveTo>
                  <a:pt x="0" y="0"/>
                </a:moveTo>
                <a:lnTo>
                  <a:pt x="227266" y="0"/>
                </a:lnTo>
                <a:lnTo>
                  <a:pt x="411302" y="22421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2501600" y="4739815"/>
            <a:ext cx="447040" cy="533400"/>
          </a:xfrm>
          <a:custGeom>
            <a:avLst/>
            <a:gdLst/>
            <a:ahLst/>
            <a:cxnLst/>
            <a:rect l="l" t="t" r="r" b="b"/>
            <a:pathLst>
              <a:path w="447039" h="533400">
                <a:moveTo>
                  <a:pt x="0" y="532803"/>
                </a:moveTo>
                <a:lnTo>
                  <a:pt x="447040" y="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7049635" y="392804"/>
            <a:ext cx="73025" cy="623570"/>
          </a:xfrm>
          <a:custGeom>
            <a:avLst/>
            <a:gdLst/>
            <a:ahLst/>
            <a:cxnLst/>
            <a:rect l="l" t="t" r="r" b="b"/>
            <a:pathLst>
              <a:path w="73025" h="623570">
                <a:moveTo>
                  <a:pt x="2006" y="0"/>
                </a:moveTo>
                <a:lnTo>
                  <a:pt x="72821" y="0"/>
                </a:lnTo>
                <a:lnTo>
                  <a:pt x="72821" y="623252"/>
                </a:lnTo>
                <a:lnTo>
                  <a:pt x="0" y="623252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7124468" y="69582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4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6899565" y="1024964"/>
            <a:ext cx="60960" cy="491490"/>
          </a:xfrm>
          <a:custGeom>
            <a:avLst/>
            <a:gdLst/>
            <a:ahLst/>
            <a:cxnLst/>
            <a:rect l="l" t="t" r="r" b="b"/>
            <a:pathLst>
              <a:path w="60960" h="491490">
                <a:moveTo>
                  <a:pt x="2057" y="0"/>
                </a:moveTo>
                <a:lnTo>
                  <a:pt x="60693" y="0"/>
                </a:lnTo>
                <a:lnTo>
                  <a:pt x="60693" y="491464"/>
                </a:lnTo>
                <a:lnTo>
                  <a:pt x="0" y="49146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6962270" y="1225900"/>
            <a:ext cx="622935" cy="0"/>
          </a:xfrm>
          <a:custGeom>
            <a:avLst/>
            <a:gdLst/>
            <a:ahLst/>
            <a:cxnLst/>
            <a:rect l="l" t="t" r="r" b="b"/>
            <a:pathLst>
              <a:path w="622934">
                <a:moveTo>
                  <a:pt x="0" y="0"/>
                </a:moveTo>
                <a:lnTo>
                  <a:pt x="62261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7320" y="311090"/>
            <a:ext cx="3135630" cy="3520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ject 12"/>
          <p:cNvSpPr txBox="1"/>
          <p:nvPr/>
        </p:nvSpPr>
        <p:spPr>
          <a:xfrm>
            <a:off x="5330003" y="351161"/>
            <a:ext cx="814325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Epiglottis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7223928" y="606292"/>
            <a:ext cx="599523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Larynx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1759779" y="672268"/>
            <a:ext cx="100508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external ear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3882355" y="715295"/>
            <a:ext cx="1088760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4344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Cartilages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4344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nose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5" name="object 8"/>
          <p:cNvSpPr txBox="1"/>
          <p:nvPr/>
        </p:nvSpPr>
        <p:spPr>
          <a:xfrm>
            <a:off x="7619355" y="1127258"/>
            <a:ext cx="676211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Trachea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780634" y="2023192"/>
            <a:ext cx="1144544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intervertebral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disc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" name="object 6"/>
          <p:cNvSpPr txBox="1"/>
          <p:nvPr/>
        </p:nvSpPr>
        <p:spPr>
          <a:xfrm>
            <a:off x="6282076" y="3206327"/>
            <a:ext cx="1589218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32478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Respiratory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2478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tube cartilages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neck and thorax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8" name="object 5"/>
          <p:cNvSpPr txBox="1"/>
          <p:nvPr/>
        </p:nvSpPr>
        <p:spPr>
          <a:xfrm>
            <a:off x="776545" y="3977214"/>
            <a:ext cx="1504773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Pubic symphysis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9" name="object 4"/>
          <p:cNvSpPr txBox="1"/>
          <p:nvPr/>
        </p:nvSpPr>
        <p:spPr>
          <a:xfrm>
            <a:off x="776545" y="4394511"/>
            <a:ext cx="1538883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Meniscus (</a:t>
            </a:r>
            <a:r>
              <a:rPr sz="14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padlike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7967" defTabSz="914400" fontAlgn="auto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knee joint)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0" name="object 3"/>
          <p:cNvSpPr txBox="1"/>
          <p:nvPr/>
        </p:nvSpPr>
        <p:spPr>
          <a:xfrm>
            <a:off x="5796218" y="4826019"/>
            <a:ext cx="971804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Cartilages</a:t>
            </a:r>
            <a:endParaRPr sz="13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1" name="object 2"/>
          <p:cNvSpPr txBox="1"/>
          <p:nvPr/>
        </p:nvSpPr>
        <p:spPr>
          <a:xfrm>
            <a:off x="780456" y="5174875"/>
            <a:ext cx="152285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 cartilage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a joint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4227322" y="1163207"/>
            <a:ext cx="743793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a joint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9"/>
          <p:cNvSpPr txBox="1"/>
          <p:nvPr/>
        </p:nvSpPr>
        <p:spPr>
          <a:xfrm>
            <a:off x="4214622" y="1819241"/>
            <a:ext cx="747962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Costal</a:t>
            </a:r>
          </a:p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4" name="object 12"/>
          <p:cNvSpPr txBox="1"/>
          <p:nvPr/>
        </p:nvSpPr>
        <p:spPr>
          <a:xfrm>
            <a:off x="5325240" y="604654"/>
            <a:ext cx="82362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Thyroid</a:t>
            </a:r>
          </a:p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5" name="object 12"/>
          <p:cNvSpPr txBox="1"/>
          <p:nvPr/>
        </p:nvSpPr>
        <p:spPr>
          <a:xfrm>
            <a:off x="5330003" y="1037937"/>
            <a:ext cx="82362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Cricoid</a:t>
            </a:r>
          </a:p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6" name="object 8"/>
          <p:cNvSpPr txBox="1"/>
          <p:nvPr/>
        </p:nvSpPr>
        <p:spPr>
          <a:xfrm>
            <a:off x="7846345" y="1349447"/>
            <a:ext cx="437940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769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Lung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6"/>
          <p:cNvSpPr txBox="1"/>
          <p:nvPr/>
        </p:nvSpPr>
        <p:spPr>
          <a:xfrm>
            <a:off x="6063221" y="4246990"/>
            <a:ext cx="1060868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Axial skeleton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6"/>
          <p:cNvSpPr txBox="1"/>
          <p:nvPr/>
        </p:nvSpPr>
        <p:spPr>
          <a:xfrm>
            <a:off x="6063221" y="4475730"/>
            <a:ext cx="1678023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Appendicular skeleton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5800905" y="3924264"/>
            <a:ext cx="1652825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Bones of skeleton</a:t>
            </a:r>
            <a:endParaRPr lang="en-US" sz="13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7" name="object 6"/>
          <p:cNvSpPr txBox="1"/>
          <p:nvPr/>
        </p:nvSpPr>
        <p:spPr>
          <a:xfrm>
            <a:off x="6063221" y="5089551"/>
            <a:ext cx="1306448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 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8" name="object 6"/>
          <p:cNvSpPr txBox="1"/>
          <p:nvPr/>
        </p:nvSpPr>
        <p:spPr>
          <a:xfrm>
            <a:off x="6063221" y="5351338"/>
            <a:ext cx="1281441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Elastic 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object 6"/>
          <p:cNvSpPr txBox="1"/>
          <p:nvPr/>
        </p:nvSpPr>
        <p:spPr>
          <a:xfrm>
            <a:off x="6063221" y="5604303"/>
            <a:ext cx="1129155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Fibrocartilages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343150" y="5271234"/>
            <a:ext cx="161925" cy="0"/>
          </a:xfrm>
          <a:custGeom>
            <a:avLst/>
            <a:gdLst>
              <a:gd name="connsiteX0" fmla="*/ 161925 w 161925"/>
              <a:gd name="connsiteY0" fmla="*/ 0 h 0"/>
              <a:gd name="connsiteX1" fmla="*/ 0 w 161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925">
                <a:moveTo>
                  <a:pt x="16192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 The bones and cartilages of the human skeleton.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3385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Functions of Bones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Support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Protection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Movement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Mineral and growth factor storage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Blood</a:t>
            </a:r>
            <a:r>
              <a:rPr lang="en-US" altLang="en-US" dirty="0"/>
              <a:t> </a:t>
            </a:r>
            <a:r>
              <a:rPr lang="en-US" altLang="en-US" b="1" dirty="0"/>
              <a:t>cell</a:t>
            </a:r>
            <a:r>
              <a:rPr lang="en-US" altLang="en-US" dirty="0"/>
              <a:t> </a:t>
            </a:r>
            <a:r>
              <a:rPr lang="en-US" altLang="en-US" b="1" dirty="0"/>
              <a:t>formation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b="1" dirty="0"/>
              <a:t>Hematopoiesis</a:t>
            </a:r>
            <a:r>
              <a:rPr lang="en-US" altLang="en-US" dirty="0"/>
              <a:t> occurs in red marrow cavities</a:t>
            </a:r>
          </a:p>
          <a:p>
            <a:pPr marL="1028700" lvl="1" indent="-514350">
              <a:buAutoNum type="arabicPeriod" startAt="6"/>
            </a:pPr>
            <a:r>
              <a:rPr lang="en-US" altLang="en-US" b="1" dirty="0"/>
              <a:t>Triglyceride</a:t>
            </a:r>
            <a:r>
              <a:rPr lang="en-US" altLang="en-US" dirty="0"/>
              <a:t> (</a:t>
            </a:r>
            <a:r>
              <a:rPr lang="en-US" altLang="en-US" b="1" dirty="0"/>
              <a:t>fat</a:t>
            </a:r>
            <a:r>
              <a:rPr lang="en-US" altLang="en-US" dirty="0"/>
              <a:t>) </a:t>
            </a:r>
            <a:r>
              <a:rPr lang="en-US" altLang="en-US" b="1" dirty="0"/>
              <a:t>storage</a:t>
            </a:r>
          </a:p>
          <a:p>
            <a:pPr marL="1028700" lvl="1" indent="-514350">
              <a:buAutoNum type="arabicPeriod" startAt="6"/>
            </a:pPr>
            <a:r>
              <a:rPr lang="en-US" altLang="en-US" b="1" dirty="0"/>
              <a:t>Hormone</a:t>
            </a:r>
            <a:r>
              <a:rPr lang="en-US" altLang="en-US" dirty="0"/>
              <a:t> </a:t>
            </a:r>
            <a:r>
              <a:rPr lang="en-US" altLang="en-US" b="1" dirty="0"/>
              <a:t>production</a:t>
            </a:r>
          </a:p>
          <a:p>
            <a:pPr lvl="2"/>
            <a:r>
              <a:rPr lang="en-US" altLang="en-US" b="1" dirty="0"/>
              <a:t>Osteocalcin</a:t>
            </a:r>
            <a:r>
              <a:rPr lang="en-US" altLang="en-US" dirty="0"/>
              <a:t> regulate insulin, glucose, and metabolism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 reservoir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996531B-0D16-49C9-9D82-27E41E67D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14"/>
          <a:stretch/>
        </p:blipFill>
        <p:spPr>
          <a:xfrm flipH="1">
            <a:off x="6858000" y="1141413"/>
            <a:ext cx="3505200" cy="5967571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Bones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206 named bones in human skeleton</a:t>
            </a:r>
          </a:p>
          <a:p>
            <a:r>
              <a:rPr lang="en-US" altLang="en-US" dirty="0"/>
              <a:t>Divided into two groups based on location</a:t>
            </a:r>
          </a:p>
          <a:p>
            <a:pPr lvl="1"/>
            <a:r>
              <a:rPr lang="en-US" altLang="en-US" b="1" dirty="0"/>
              <a:t>Axial</a:t>
            </a:r>
            <a:r>
              <a:rPr lang="en-US" altLang="en-US" dirty="0"/>
              <a:t> </a:t>
            </a:r>
            <a:r>
              <a:rPr lang="en-US" altLang="en-US" b="1" dirty="0"/>
              <a:t>skeleton</a:t>
            </a:r>
          </a:p>
          <a:p>
            <a:pPr lvl="2"/>
            <a:r>
              <a:rPr lang="en-US" altLang="en-US" dirty="0"/>
              <a:t>Skull, vertebral column, rib cage</a:t>
            </a:r>
          </a:p>
          <a:p>
            <a:pPr lvl="1"/>
            <a:r>
              <a:rPr lang="en-US" altLang="en-US" b="1" dirty="0"/>
              <a:t>Appendicular</a:t>
            </a:r>
            <a:r>
              <a:rPr lang="en-US" altLang="en-US" dirty="0"/>
              <a:t> </a:t>
            </a:r>
            <a:r>
              <a:rPr lang="en-US" altLang="en-US" b="1" dirty="0"/>
              <a:t>skeleton</a:t>
            </a:r>
          </a:p>
          <a:p>
            <a:pPr lvl="2"/>
            <a:r>
              <a:rPr lang="en-US" altLang="en-US" dirty="0"/>
              <a:t>Bones of upper and lower limbs</a:t>
            </a:r>
          </a:p>
          <a:p>
            <a:pPr lvl="2"/>
            <a:r>
              <a:rPr lang="en-US" altLang="en-US" dirty="0"/>
              <a:t>Girdles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ieb_HAP10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rieb_HAP10" id="{489B1BA8-2199-4CF3-A19D-C2FFDDD645D5}" vid="{78E7D9BB-2F4B-4C40-8153-3041FDBDC148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3008</TotalTime>
  <Words>2561</Words>
  <Application>Microsoft Office PowerPoint</Application>
  <PresentationFormat>On-screen Show (4:3)</PresentationFormat>
  <Paragraphs>590</Paragraphs>
  <Slides>52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Arial Black</vt:lpstr>
      <vt:lpstr>Calibri</vt:lpstr>
      <vt:lpstr>Times New Roman</vt:lpstr>
      <vt:lpstr>Wingdings</vt:lpstr>
      <vt:lpstr>Marieb_HAP10</vt:lpstr>
      <vt:lpstr>Office Theme</vt:lpstr>
      <vt:lpstr>2_Office Theme</vt:lpstr>
      <vt:lpstr>4_Office Theme</vt:lpstr>
      <vt:lpstr>5_Office Theme</vt:lpstr>
      <vt:lpstr>7_Office Theme</vt:lpstr>
      <vt:lpstr>8_Office Theme</vt:lpstr>
      <vt:lpstr>11_Office Theme</vt:lpstr>
      <vt:lpstr>12_Office Theme</vt:lpstr>
      <vt:lpstr>PowerPoint Presentation</vt:lpstr>
      <vt:lpstr>Skeletal Cartilages</vt:lpstr>
      <vt:lpstr>Basic Structure, Types, and Locations</vt:lpstr>
      <vt:lpstr>Basic Components of Cartilage</vt:lpstr>
      <vt:lpstr>Basic Structure, Types, and Locations (cont.)</vt:lpstr>
      <vt:lpstr>Basic Structure, Types, and Locations (cont.)</vt:lpstr>
      <vt:lpstr>Figure 6.1 The bones and cartilages of the human skeleton.</vt:lpstr>
      <vt:lpstr>Functions of Bones</vt:lpstr>
      <vt:lpstr>Classification of Bones</vt:lpstr>
      <vt:lpstr>Classification of Bones</vt:lpstr>
      <vt:lpstr>Classification of Bones</vt:lpstr>
      <vt:lpstr>Figure 6.2 Classification of bones on the basis of shape.</vt:lpstr>
      <vt:lpstr>Bone Structure</vt:lpstr>
      <vt:lpstr>Gross Anatomy</vt:lpstr>
      <vt:lpstr>Gross Anatomy (cont.) of 4 Bone Types</vt:lpstr>
      <vt:lpstr>Gross Anatomy (cont.)</vt:lpstr>
      <vt:lpstr>Figure 6.4a The structure of a long bone (humerus of arm).</vt:lpstr>
      <vt:lpstr>Figure 6.4b The structure of a long bone (humerus of arm).</vt:lpstr>
      <vt:lpstr>Gross Anatomy (cont.)</vt:lpstr>
      <vt:lpstr>Gross Anatomy (cont.)</vt:lpstr>
      <vt:lpstr>Gross Anatomy (cont.)</vt:lpstr>
      <vt:lpstr>Table 6.1-1 Bone Markings</vt:lpstr>
      <vt:lpstr>Table 6.1-2 Bone Markings (continued)</vt:lpstr>
      <vt:lpstr>Microscopic Anatomy of Bone</vt:lpstr>
      <vt:lpstr>Microscopic Anatomy of Bone</vt:lpstr>
      <vt:lpstr>Microscopic Anatomy of Bone (cont.)</vt:lpstr>
      <vt:lpstr>Microscopic Anatomy of Bone (cont.)</vt:lpstr>
      <vt:lpstr>Microscopic Anatomy of Bone (cont.)</vt:lpstr>
      <vt:lpstr>Figure 6.5ab Comparison of different types of bone cells. </vt:lpstr>
      <vt:lpstr>Microscopic Anatomy of Bone (cont.)</vt:lpstr>
      <vt:lpstr>Microscopic Anatomy of Bone (cont.)</vt:lpstr>
      <vt:lpstr>Figure 6.6 A single osteon.</vt:lpstr>
      <vt:lpstr>Microscopic Anatomy of Bone (cont.)</vt:lpstr>
      <vt:lpstr>Figure 6.7 Microscopic anatomy of compact bone.</vt:lpstr>
      <vt:lpstr>Microscopic Anatomy of Bone (cont.)</vt:lpstr>
      <vt:lpstr>Figure 6.7 Microscopic anatomy of compact bone.</vt:lpstr>
      <vt:lpstr>Microscopic Anatomy of Bone (cont.)</vt:lpstr>
      <vt:lpstr>Figure 6.7 Microscopic anatomy of compact bone.</vt:lpstr>
      <vt:lpstr>Microscopic Anatomy of Bone (cont.)</vt:lpstr>
      <vt:lpstr>Bone Development</vt:lpstr>
      <vt:lpstr>Formation of the Bony Skeleton</vt:lpstr>
      <vt:lpstr>Formation of the Bony Skeleton (cont.)</vt:lpstr>
      <vt:lpstr>Formation of the Bony Skeleton (cont.)</vt:lpstr>
      <vt:lpstr>Figure 6.8 Endochondral ossification in a long bone.</vt:lpstr>
      <vt:lpstr>Formation of the Bony Skeleton (cont.)</vt:lpstr>
      <vt:lpstr>Postnatal Bone Growth</vt:lpstr>
      <vt:lpstr>Bone Remodeling</vt:lpstr>
      <vt:lpstr>Bone Repair</vt:lpstr>
      <vt:lpstr>Fracture Classification </vt:lpstr>
      <vt:lpstr>Fracture Treatment and Repair (cont.)</vt:lpstr>
      <vt:lpstr>Bone Disorders</vt:lpstr>
      <vt:lpstr>Figure 6.15 The contrasting architecture of normal versus osteoporotic bone. </vt:lpstr>
    </vt:vector>
  </TitlesOfParts>
  <Company>Atlantic Cape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Barbara Heard</dc:creator>
  <cp:lastModifiedBy>Natalie Warren</cp:lastModifiedBy>
  <cp:revision>225</cp:revision>
  <cp:lastPrinted>2019-10-01T23:34:41Z</cp:lastPrinted>
  <dcterms:created xsi:type="dcterms:W3CDTF">2011-09-29T23:05:28Z</dcterms:created>
  <dcterms:modified xsi:type="dcterms:W3CDTF">2020-11-01T14:49:53Z</dcterms:modified>
</cp:coreProperties>
</file>