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4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63" r:id="rId9"/>
    <p:sldId id="264" r:id="rId10"/>
    <p:sldId id="262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Bank Balance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Bank Balance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Sheet1!$A$2:$A$5</c:f>
              <c:numCache>
                <c:formatCode>m/d/yyyy</c:formatCode>
                <c:ptCount val="4"/>
                <c:pt idx="0">
                  <c:v>41820</c:v>
                </c:pt>
                <c:pt idx="1">
                  <c:v>42185</c:v>
                </c:pt>
                <c:pt idx="2">
                  <c:v>42551</c:v>
                </c:pt>
                <c:pt idx="3">
                  <c:v>42916</c:v>
                </c:pt>
              </c:numCache>
            </c:numRef>
          </c:cat>
          <c:val>
            <c:numRef>
              <c:f>Sheet1!$B$2:$B$5</c:f>
              <c:numCache>
                <c:formatCode>"$"#,##0</c:formatCode>
                <c:ptCount val="4"/>
                <c:pt idx="0">
                  <c:v>3651778</c:v>
                </c:pt>
                <c:pt idx="1">
                  <c:v>2972003</c:v>
                </c:pt>
                <c:pt idx="2">
                  <c:v>1423215</c:v>
                </c:pt>
                <c:pt idx="3">
                  <c:v>3093364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AE-43C5-B2F3-784805E02B1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W/O Deposit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m/d/yyyy</c:formatCode>
                <c:ptCount val="4"/>
                <c:pt idx="0">
                  <c:v>41820</c:v>
                </c:pt>
                <c:pt idx="1">
                  <c:v>42185</c:v>
                </c:pt>
                <c:pt idx="2">
                  <c:v>42551</c:v>
                </c:pt>
                <c:pt idx="3">
                  <c:v>42916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3" formatCode="&quot;$&quot;#,##0">
                  <c:v>2027364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AE-43C5-B2F3-784805E02B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8337648"/>
        <c:axId val="328340928"/>
      </c:barChart>
      <c:catAx>
        <c:axId val="328337648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8340928"/>
        <c:crosses val="autoZero"/>
        <c:auto val="0"/>
        <c:lblAlgn val="ctr"/>
        <c:lblOffset val="100"/>
        <c:noMultiLvlLbl val="0"/>
      </c:catAx>
      <c:valAx>
        <c:axId val="328340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8337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95276-8EC0-4E88-A508-567F79375A6C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D8C700-D015-446C-8B99-97595CF42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34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DA3BE-E285-429C-9829-E0A146CDB08E}" type="datetime1">
              <a:rPr lang="en-US" smtClean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4FDA1-42E8-433A-805E-3A676471CD9A}" type="datetime1">
              <a:rPr lang="en-US" smtClean="0"/>
              <a:t>3/22/2018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DF0F-5425-4654-9DA3-2EB27B305D90}" type="datetime1">
              <a:rPr lang="en-US" smtClean="0"/>
              <a:t>3/22/2018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8E04-A95F-4EED-8F80-18778BF7A721}" type="datetime1">
              <a:rPr lang="en-US" smtClean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67B7-C408-4EF3-B361-2831362F4501}" type="datetime1">
              <a:rPr lang="en-US" smtClean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844E-2CAC-4116-A2D4-78079D6EC36E}" type="datetime1">
              <a:rPr lang="en-US" smtClean="0"/>
              <a:t>3/22/2018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8363-C26A-4B7C-BE53-0D3B981AB9D4}" type="datetime1">
              <a:rPr lang="en-US" smtClean="0"/>
              <a:t>3/22/2018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BB39-F12B-4C99-9A82-44FEC0FA1D68}" type="datetime1">
              <a:rPr lang="en-US" smtClean="0"/>
              <a:t>3/22/2018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60DC1-1983-41DB-91BE-0DC4779EA2F5}" type="datetime1">
              <a:rPr lang="en-US" smtClean="0"/>
              <a:t>3/22/2018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DB13-B004-4335-BD31-57D3C328B8AC}" type="datetime1">
              <a:rPr lang="en-US" smtClean="0"/>
              <a:t>3/22/2018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E746E-C2AD-48DC-8E5A-37AFA250B118}" type="datetime1">
              <a:rPr lang="en-US" smtClean="0"/>
              <a:t>3/22/2018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7898CB4-424D-43FC-98D9-B3E9FD4F4244}" type="datetime1">
              <a:rPr lang="en-US" smtClean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CC75D-CCAD-4FE0-8E39-6A8AF92A91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Lake Havasu Schools Employee Benefit Trust (LHSEBT) Status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5B5213-EF10-4FCC-B6B9-E13AD29154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March 29, 2018</a:t>
            </a:r>
          </a:p>
        </p:txBody>
      </p:sp>
    </p:spTree>
    <p:extLst>
      <p:ext uri="{BB962C8B-B14F-4D97-AF65-F5344CB8AC3E}">
        <p14:creationId xmlns:p14="http://schemas.microsoft.com/office/powerpoint/2010/main" val="3763885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95715-E84C-44C4-82E0-F929EBECA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01, 18 – June 30, 19 Benefit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00DBA-0CE4-44B0-874C-30A8B6156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u="sng" dirty="0"/>
              <a:t>Gold Plan (Medical/Rx)</a:t>
            </a:r>
          </a:p>
          <a:p>
            <a:r>
              <a:rPr lang="en-US" dirty="0"/>
              <a:t>Increase Deductible from $2,000/$4,000 to $2,500/$5,000</a:t>
            </a:r>
          </a:p>
          <a:p>
            <a:r>
              <a:rPr lang="en-US" dirty="0"/>
              <a:t>Increase Max Out-of-Pocket from $6,000/$12,000 to $6,500/$13,000</a:t>
            </a:r>
          </a:p>
          <a:p>
            <a:r>
              <a:rPr lang="en-US" dirty="0"/>
              <a:t>Cover Non-Routine Colonoscopies @ 80% after deductible</a:t>
            </a:r>
          </a:p>
          <a:p>
            <a:r>
              <a:rPr lang="en-US" dirty="0"/>
              <a:t>Cover Outpatient Behavioral Health w/ $55 co-pay</a:t>
            </a:r>
          </a:p>
          <a:p>
            <a:r>
              <a:rPr lang="en-US" dirty="0"/>
              <a:t>Add Limitation to “Minor Surgery Performed in Physician’s Office” of $1,000</a:t>
            </a:r>
          </a:p>
          <a:p>
            <a:r>
              <a:rPr lang="en-US" dirty="0"/>
              <a:t>Increase Retail Generic Rx Co-Pay from $5 to $10 and Generic Mail Order Rx Co-Pay from $15 to $25</a:t>
            </a:r>
          </a:p>
          <a:p>
            <a:r>
              <a:rPr lang="en-US" dirty="0"/>
              <a:t>Add Specialty Rx Co-Pay of 20% to a max of $300</a:t>
            </a:r>
          </a:p>
          <a:p>
            <a:r>
              <a:rPr lang="en-US" dirty="0"/>
              <a:t>Add Oral Specialty Rx Partial Refill</a:t>
            </a:r>
          </a:p>
          <a:p>
            <a:pPr marL="0" indent="0">
              <a:buNone/>
            </a:pPr>
            <a:r>
              <a:rPr lang="en-US" u="sng" dirty="0"/>
              <a:t>Health &amp; Wellness Clinic</a:t>
            </a:r>
          </a:p>
          <a:p>
            <a:r>
              <a:rPr lang="en-US" dirty="0"/>
              <a:t>Add $20 Co-Pay for Non-Preventive Clinic Visits</a:t>
            </a:r>
          </a:p>
          <a:p>
            <a:r>
              <a:rPr lang="en-US" dirty="0"/>
              <a:t>Use of BCBSAZ Contract for Labs (No Additional Co-Pay)</a:t>
            </a:r>
          </a:p>
          <a:p>
            <a:r>
              <a:rPr lang="en-US" dirty="0"/>
              <a:t>Add $10 Co-Pay for Rx</a:t>
            </a:r>
          </a:p>
          <a:p>
            <a:r>
              <a:rPr lang="en-US" dirty="0"/>
              <a:t>Eliminate OTC Meds/Supplies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4111D4-7FC2-42E6-8A97-010AE7AE8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876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95715-E84C-44C4-82E0-F929EBECA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01, 18 – June 30, 19 Benefit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00DBA-0CE4-44B0-874C-30A8B6156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u="sng" dirty="0"/>
              <a:t>Silver (Medical/Rx)</a:t>
            </a:r>
          </a:p>
          <a:p>
            <a:r>
              <a:rPr lang="en-US" dirty="0"/>
              <a:t>Increase Deductible from $3,000/$6,000 to $3,500/$7,500</a:t>
            </a:r>
          </a:p>
          <a:p>
            <a:r>
              <a:rPr lang="en-US" dirty="0"/>
              <a:t>Increase Max Out-of-Pocket from $6,850/$13,700 to $7,150/$14,300</a:t>
            </a:r>
          </a:p>
          <a:p>
            <a:r>
              <a:rPr lang="en-US" dirty="0"/>
              <a:t>Cover Diagnostic Testing at 80% after Deductible</a:t>
            </a:r>
          </a:p>
          <a:p>
            <a:r>
              <a:rPr lang="en-US" dirty="0"/>
              <a:t>Cover Non-Routine Colonoscopies @ 80% after deductible</a:t>
            </a:r>
          </a:p>
          <a:p>
            <a:r>
              <a:rPr lang="en-US" dirty="0"/>
              <a:t>Cover Outpatient Behavioral Health w/ $100 co-pay</a:t>
            </a:r>
          </a:p>
          <a:p>
            <a:r>
              <a:rPr lang="en-US" dirty="0"/>
              <a:t>Add Limitation to “Minor Surgery Performed in Physician’s Office” of $1,000</a:t>
            </a:r>
          </a:p>
          <a:p>
            <a:r>
              <a:rPr lang="en-US" dirty="0"/>
              <a:t>Increase Retail </a:t>
            </a:r>
            <a:r>
              <a:rPr lang="en-US"/>
              <a:t>Generic Rx Co-Pay </a:t>
            </a:r>
            <a:r>
              <a:rPr lang="en-US" dirty="0"/>
              <a:t>from $25 to $30 </a:t>
            </a:r>
          </a:p>
          <a:p>
            <a:r>
              <a:rPr lang="en-US" dirty="0"/>
              <a:t>Add Specialty Rx Co-Pay of 20% to a max of $600</a:t>
            </a:r>
          </a:p>
          <a:p>
            <a:r>
              <a:rPr lang="en-US" dirty="0"/>
              <a:t>Add Oral Specialty Rx Partial Refill</a:t>
            </a:r>
          </a:p>
          <a:p>
            <a:pPr marL="0" indent="0">
              <a:buNone/>
            </a:pPr>
            <a:r>
              <a:rPr lang="en-US" u="sng" dirty="0"/>
              <a:t>Health &amp; Wellness Clinic</a:t>
            </a:r>
          </a:p>
          <a:p>
            <a:r>
              <a:rPr lang="en-US" dirty="0"/>
              <a:t>Add $40 Co-Pay for Non-Preventive Clinic Visits </a:t>
            </a:r>
          </a:p>
          <a:p>
            <a:r>
              <a:rPr lang="en-US" dirty="0"/>
              <a:t>Use of BCBSAZ Contract for Labs (No Additional Co-Pay)</a:t>
            </a:r>
          </a:p>
          <a:p>
            <a:r>
              <a:rPr lang="en-US" dirty="0"/>
              <a:t>Add $10 Co-Pay for Rx</a:t>
            </a:r>
          </a:p>
          <a:p>
            <a:r>
              <a:rPr lang="en-US" dirty="0"/>
              <a:t>Eliminate OTC Meds/Supplies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946384-C12C-4462-8BF7-1A5815AF7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455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AD308-A64F-459B-84B9-47005BA08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01, 18 – June 30, 19</a:t>
            </a:r>
            <a:br>
              <a:rPr lang="en-US" dirty="0"/>
            </a:br>
            <a:r>
              <a:rPr lang="en-US" dirty="0"/>
              <a:t>Rate Changes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C1E83B5-36A3-4521-A197-5298502DAEF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39953339"/>
              </p:ext>
            </p:extLst>
          </p:nvPr>
        </p:nvGraphicFramePr>
        <p:xfrm>
          <a:off x="3923712" y="1012927"/>
          <a:ext cx="7529856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5431">
                  <a:extLst>
                    <a:ext uri="{9D8B030D-6E8A-4147-A177-3AD203B41FA5}">
                      <a16:colId xmlns:a16="http://schemas.microsoft.com/office/drawing/2014/main" val="2370313766"/>
                    </a:ext>
                  </a:extLst>
                </a:gridCol>
                <a:gridCol w="2064470">
                  <a:extLst>
                    <a:ext uri="{9D8B030D-6E8A-4147-A177-3AD203B41FA5}">
                      <a16:colId xmlns:a16="http://schemas.microsoft.com/office/drawing/2014/main" val="2776731514"/>
                    </a:ext>
                  </a:extLst>
                </a:gridCol>
                <a:gridCol w="1791093">
                  <a:extLst>
                    <a:ext uri="{9D8B030D-6E8A-4147-A177-3AD203B41FA5}">
                      <a16:colId xmlns:a16="http://schemas.microsoft.com/office/drawing/2014/main" val="2237504711"/>
                    </a:ext>
                  </a:extLst>
                </a:gridCol>
                <a:gridCol w="1498862">
                  <a:extLst>
                    <a:ext uri="{9D8B030D-6E8A-4147-A177-3AD203B41FA5}">
                      <a16:colId xmlns:a16="http://schemas.microsoft.com/office/drawing/2014/main" val="17653970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Gold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Actuarial/Adopted Rates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Funding Rates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Variance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946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Employee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$751.89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$667.70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($84.19)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3345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Employee + Spouse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$1,292.81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$1,202.30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($90.51)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0265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Employee +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$1,158.38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$1,068.10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($90.28)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397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Employee +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$1,468.81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$1,424.50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($44.31)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016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Employee + Family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$1,896.13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$1,804.00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($92.13)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604107"/>
                  </a:ext>
                </a:extLst>
              </a:tr>
            </a:tbl>
          </a:graphicData>
        </a:graphic>
      </p:graphicFrame>
      <p:graphicFrame>
        <p:nvGraphicFramePr>
          <p:cNvPr id="22" name="Content Placeholder 6">
            <a:extLst>
              <a:ext uri="{FF2B5EF4-FFF2-40B4-BE49-F238E27FC236}">
                <a16:creationId xmlns:a16="http://schemas.microsoft.com/office/drawing/2014/main" id="{34430A13-F210-4F83-82CE-9BCF10C22A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7348"/>
              </p:ext>
            </p:extLst>
          </p:nvPr>
        </p:nvGraphicFramePr>
        <p:xfrm>
          <a:off x="3923712" y="3610606"/>
          <a:ext cx="7529855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5431">
                  <a:extLst>
                    <a:ext uri="{9D8B030D-6E8A-4147-A177-3AD203B41FA5}">
                      <a16:colId xmlns:a16="http://schemas.microsoft.com/office/drawing/2014/main" val="2370313766"/>
                    </a:ext>
                  </a:extLst>
                </a:gridCol>
                <a:gridCol w="2073897">
                  <a:extLst>
                    <a:ext uri="{9D8B030D-6E8A-4147-A177-3AD203B41FA5}">
                      <a16:colId xmlns:a16="http://schemas.microsoft.com/office/drawing/2014/main" val="2776731514"/>
                    </a:ext>
                  </a:extLst>
                </a:gridCol>
                <a:gridCol w="1781666">
                  <a:extLst>
                    <a:ext uri="{9D8B030D-6E8A-4147-A177-3AD203B41FA5}">
                      <a16:colId xmlns:a16="http://schemas.microsoft.com/office/drawing/2014/main" val="2237504711"/>
                    </a:ext>
                  </a:extLst>
                </a:gridCol>
                <a:gridCol w="1498861">
                  <a:extLst>
                    <a:ext uri="{9D8B030D-6E8A-4147-A177-3AD203B41FA5}">
                      <a16:colId xmlns:a16="http://schemas.microsoft.com/office/drawing/2014/main" val="17653970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Silver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Actuarial/Adopted Rates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Funding Rates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Variance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946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Retiree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$678.57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$599.55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($79.02)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3345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Retiree + Spouse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$1,160.87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$1,078.35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($82.52)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0265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Retiree +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$1,041.13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$958.65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($82.48)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397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Retiree +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$1,314.83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$1,258.95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($55.88)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016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Retiree + Family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$1,698.20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$1,618.05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($80.15)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604107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1300F2-8E5F-49E4-B48E-72DADB0AD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983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9218B-464C-44FD-AD3D-60CF5ACA4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Anticipated Funding Gap</a:t>
            </a:r>
            <a:br>
              <a:rPr lang="en-US" dirty="0"/>
            </a:br>
            <a:r>
              <a:rPr lang="en-US" dirty="0"/>
              <a:t>2018-19 Plan Year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816343B-B4DB-459E-B194-F33C027319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8789337"/>
              </p:ext>
            </p:extLst>
          </p:nvPr>
        </p:nvGraphicFramePr>
        <p:xfrm>
          <a:off x="3868738" y="745425"/>
          <a:ext cx="7315200" cy="241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5563">
                  <a:extLst>
                    <a:ext uri="{9D8B030D-6E8A-4147-A177-3AD203B41FA5}">
                      <a16:colId xmlns:a16="http://schemas.microsoft.com/office/drawing/2014/main" val="4291267684"/>
                    </a:ext>
                  </a:extLst>
                </a:gridCol>
                <a:gridCol w="1512037">
                  <a:extLst>
                    <a:ext uri="{9D8B030D-6E8A-4147-A177-3AD203B41FA5}">
                      <a16:colId xmlns:a16="http://schemas.microsoft.com/office/drawing/2014/main" val="10611368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9486813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28526331"/>
                    </a:ext>
                  </a:extLst>
                </a:gridCol>
              </a:tblGrid>
              <a:tr h="333604">
                <a:tc>
                  <a:txBody>
                    <a:bodyPr/>
                    <a:lstStyle/>
                    <a:p>
                      <a:r>
                        <a:rPr lang="en-US" sz="1600" dirty="0"/>
                        <a:t>Gold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Census*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Variance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Annual Shortfall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2059501"/>
                  </a:ext>
                </a:extLst>
              </a:tr>
              <a:tr h="316636">
                <a:tc>
                  <a:txBody>
                    <a:bodyPr/>
                    <a:lstStyle/>
                    <a:p>
                      <a:r>
                        <a:rPr lang="en-US" sz="1600" dirty="0"/>
                        <a:t>Employee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($84.19)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($333,392)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566537"/>
                  </a:ext>
                </a:extLst>
              </a:tr>
              <a:tr h="299668">
                <a:tc>
                  <a:txBody>
                    <a:bodyPr/>
                    <a:lstStyle/>
                    <a:p>
                      <a:r>
                        <a:rPr lang="en-US" sz="1600" dirty="0"/>
                        <a:t>Employee + Spouse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($90.51)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($55,392)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0452200"/>
                  </a:ext>
                </a:extLst>
              </a:tr>
              <a:tr h="273273">
                <a:tc>
                  <a:txBody>
                    <a:bodyPr/>
                    <a:lstStyle/>
                    <a:p>
                      <a:r>
                        <a:rPr lang="en-US" sz="1600" dirty="0"/>
                        <a:t>Employee +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($90.28)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($21,667)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662487"/>
                  </a:ext>
                </a:extLst>
              </a:tr>
              <a:tr h="256304">
                <a:tc>
                  <a:txBody>
                    <a:bodyPr/>
                    <a:lstStyle/>
                    <a:p>
                      <a:r>
                        <a:rPr lang="en-US" sz="1600" dirty="0"/>
                        <a:t>Employee +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($44.31)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($12,761)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2981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Employee + Family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($92.13)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($70,756)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83796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Gold Plan Total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($458,002)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71458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BF36018-DFE9-4B6F-82BA-140C76BCA4C5}"/>
              </a:ext>
            </a:extLst>
          </p:cNvPr>
          <p:cNvSpPr txBox="1"/>
          <p:nvPr/>
        </p:nvSpPr>
        <p:spPr>
          <a:xfrm>
            <a:off x="3868738" y="5993063"/>
            <a:ext cx="43435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*Census as of January 2018 – Includes 34 retirees enrolled in the gold plan. </a:t>
            </a:r>
          </a:p>
        </p:txBody>
      </p:sp>
      <p:graphicFrame>
        <p:nvGraphicFramePr>
          <p:cNvPr id="6" name="Content Placeholder 6">
            <a:extLst>
              <a:ext uri="{FF2B5EF4-FFF2-40B4-BE49-F238E27FC236}">
                <a16:creationId xmlns:a16="http://schemas.microsoft.com/office/drawing/2014/main" id="{3602A3F5-56AA-43D5-9700-7B3041F76A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0370823"/>
              </p:ext>
            </p:extLst>
          </p:nvPr>
        </p:nvGraphicFramePr>
        <p:xfrm>
          <a:off x="3853633" y="3193320"/>
          <a:ext cx="7330305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136">
                  <a:extLst>
                    <a:ext uri="{9D8B030D-6E8A-4147-A177-3AD203B41FA5}">
                      <a16:colId xmlns:a16="http://schemas.microsoft.com/office/drawing/2014/main" val="2370313766"/>
                    </a:ext>
                  </a:extLst>
                </a:gridCol>
                <a:gridCol w="1545996">
                  <a:extLst>
                    <a:ext uri="{9D8B030D-6E8A-4147-A177-3AD203B41FA5}">
                      <a16:colId xmlns:a16="http://schemas.microsoft.com/office/drawing/2014/main" val="2776731514"/>
                    </a:ext>
                  </a:extLst>
                </a:gridCol>
                <a:gridCol w="1791093">
                  <a:extLst>
                    <a:ext uri="{9D8B030D-6E8A-4147-A177-3AD203B41FA5}">
                      <a16:colId xmlns:a16="http://schemas.microsoft.com/office/drawing/2014/main" val="2237504711"/>
                    </a:ext>
                  </a:extLst>
                </a:gridCol>
                <a:gridCol w="1857080">
                  <a:extLst>
                    <a:ext uri="{9D8B030D-6E8A-4147-A177-3AD203B41FA5}">
                      <a16:colId xmlns:a16="http://schemas.microsoft.com/office/drawing/2014/main" val="1765397033"/>
                    </a:ext>
                  </a:extLst>
                </a:gridCol>
              </a:tblGrid>
              <a:tr h="243328">
                <a:tc>
                  <a:txBody>
                    <a:bodyPr/>
                    <a:lstStyle/>
                    <a:p>
                      <a:r>
                        <a:rPr lang="en-US" sz="1600" dirty="0"/>
                        <a:t>Silver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Census*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Variance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Annual Shortfall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946351"/>
                  </a:ext>
                </a:extLst>
              </a:tr>
              <a:tr h="140723">
                <a:tc>
                  <a:txBody>
                    <a:bodyPr/>
                    <a:lstStyle/>
                    <a:p>
                      <a:r>
                        <a:rPr lang="en-US" sz="1600" dirty="0"/>
                        <a:t>Retiree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($79.02)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($5,689)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3345519"/>
                  </a:ext>
                </a:extLst>
              </a:tr>
              <a:tr h="236877">
                <a:tc>
                  <a:txBody>
                    <a:bodyPr/>
                    <a:lstStyle/>
                    <a:p>
                      <a:r>
                        <a:rPr lang="en-US" sz="1600" dirty="0"/>
                        <a:t>Retiree + Spouse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($82.52)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($990)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026512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Retiree +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($82.48)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($0)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397338"/>
                  </a:ext>
                </a:extLst>
              </a:tr>
              <a:tr h="212367">
                <a:tc>
                  <a:txBody>
                    <a:bodyPr/>
                    <a:lstStyle/>
                    <a:p>
                      <a:r>
                        <a:rPr lang="en-US" sz="1600" dirty="0"/>
                        <a:t>Retiree +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($55.88)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($0)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016277"/>
                  </a:ext>
                </a:extLst>
              </a:tr>
              <a:tr h="280240">
                <a:tc>
                  <a:txBody>
                    <a:bodyPr/>
                    <a:lstStyle/>
                    <a:p>
                      <a:r>
                        <a:rPr lang="en-US" sz="1600" dirty="0"/>
                        <a:t>Retiree + Family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($80.15)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($0)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604107"/>
                  </a:ext>
                </a:extLst>
              </a:tr>
              <a:tr h="234991">
                <a:tc gridSpan="3"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Silver Plan Total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($6,680)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9360911"/>
                  </a:ext>
                </a:extLst>
              </a:tr>
              <a:tr h="317587">
                <a:tc gridSpan="3"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Grand Total Projected Shortfall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($464,682)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875583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6ED43C7-3DDA-430F-A4AB-DD9C40D3F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4668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6C39F-3202-49B6-A7AB-1430267FF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Operational, Structural and Financial Issues to be Reviewed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804BF-CDD4-4E58-BBC1-616541DB40D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Financial Controls, Tracking and Reporting of Results</a:t>
            </a:r>
          </a:p>
          <a:p>
            <a:r>
              <a:rPr lang="en-US" dirty="0"/>
              <a:t>Rate making process and rate adequacy</a:t>
            </a:r>
          </a:p>
          <a:p>
            <a:r>
              <a:rPr lang="en-US" dirty="0"/>
              <a:t>Payment verification and accuracy</a:t>
            </a:r>
          </a:p>
          <a:p>
            <a:r>
              <a:rPr lang="en-US" dirty="0"/>
              <a:t>Transparency in vendor compensation</a:t>
            </a:r>
          </a:p>
          <a:p>
            <a:endParaRPr lang="en-US" u="sng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89F199-B765-4BE1-BB02-7C791CBD1FA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Measuring and Reporting Liabilities</a:t>
            </a:r>
          </a:p>
          <a:p>
            <a:r>
              <a:rPr lang="en-US" dirty="0"/>
              <a:t>Incurred But Not Paid (IBNP)</a:t>
            </a:r>
          </a:p>
          <a:p>
            <a:r>
              <a:rPr lang="en-US" dirty="0"/>
              <a:t>Retirees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A8CE0C-11BA-4803-A3F3-69A81CA75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769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285A0-6DA0-4491-80BC-D2C2F2809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Operational, Structural and Financial Issues to be Reviewed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3AD89-9B1E-4A0B-931D-B61A5EF10CD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/>
              <a:t>Measuring Costs</a:t>
            </a:r>
          </a:p>
          <a:p>
            <a:r>
              <a:rPr lang="en-US" dirty="0"/>
              <a:t>Premium costs for Lake Havasu Schools vs. other plans in the area</a:t>
            </a:r>
          </a:p>
          <a:p>
            <a:r>
              <a:rPr lang="en-US" dirty="0"/>
              <a:t>Fixed versus variable costs</a:t>
            </a:r>
          </a:p>
          <a:p>
            <a:r>
              <a:rPr lang="en-US" dirty="0"/>
              <a:t>Clinic operations</a:t>
            </a:r>
          </a:p>
          <a:p>
            <a:pPr lvl="1"/>
            <a:r>
              <a:rPr lang="en-US" dirty="0"/>
              <a:t>Cost per visit at the clinic vs. through community providers</a:t>
            </a:r>
          </a:p>
          <a:p>
            <a:pPr lvl="1"/>
            <a:r>
              <a:rPr lang="en-US" dirty="0"/>
              <a:t>Lab costs through clinic vs. BCBSAZ contract</a:t>
            </a:r>
          </a:p>
          <a:p>
            <a:pPr lvl="1"/>
            <a:r>
              <a:rPr lang="en-US" dirty="0"/>
              <a:t>Costs of Rx’s dispensed at the clinic vs. through Wisconsin Rx</a:t>
            </a:r>
          </a:p>
          <a:p>
            <a:r>
              <a:rPr lang="en-US" dirty="0"/>
              <a:t>Rx costs</a:t>
            </a:r>
          </a:p>
          <a:p>
            <a:pPr lvl="1"/>
            <a:r>
              <a:rPr lang="en-US" dirty="0"/>
              <a:t>Wisconsin Rx vs. other PBM’s</a:t>
            </a:r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E89EA3-EB80-4112-B3DF-AD5602B04FF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/>
              <a:t>Management Controls</a:t>
            </a:r>
          </a:p>
          <a:p>
            <a:r>
              <a:rPr lang="en-US" dirty="0"/>
              <a:t>Trustee education</a:t>
            </a:r>
          </a:p>
          <a:p>
            <a:r>
              <a:rPr lang="en-US" dirty="0"/>
              <a:t>Vendor contracting</a:t>
            </a:r>
          </a:p>
          <a:p>
            <a:r>
              <a:rPr lang="en-US" dirty="0"/>
              <a:t>Trust meetings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5D0E0E-DA78-44A5-8FD3-E985412DC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7447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7D1AF-1CE3-4890-A611-71038C9C7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Operational, Structural and Financial Issues to be Reviewed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6D856-FD90-4D39-80D0-2E5B6ACB0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Structural Alternatives</a:t>
            </a:r>
          </a:p>
          <a:p>
            <a:r>
              <a:rPr lang="en-US" dirty="0"/>
              <a:t>“No changes” </a:t>
            </a:r>
          </a:p>
          <a:p>
            <a:r>
              <a:rPr lang="en-US" dirty="0"/>
              <a:t>Single or Multi-plan offerings:</a:t>
            </a:r>
          </a:p>
          <a:p>
            <a:pPr lvl="1"/>
            <a:r>
              <a:rPr lang="en-US" dirty="0"/>
              <a:t>Preferred Provider Organization (PPO) – in- and out-of-network benefits?</a:t>
            </a:r>
          </a:p>
          <a:p>
            <a:pPr lvl="1"/>
            <a:r>
              <a:rPr lang="en-US" dirty="0"/>
              <a:t>Exclusive Provider Organization (EPO) - in-network benefits only?</a:t>
            </a:r>
          </a:p>
          <a:p>
            <a:pPr lvl="1"/>
            <a:r>
              <a:rPr lang="en-US" dirty="0"/>
              <a:t>High Deductible Health Plan (HDHP) with Health Savings Account (HSA)?</a:t>
            </a:r>
          </a:p>
          <a:p>
            <a:pPr lvl="1"/>
            <a:r>
              <a:rPr lang="en-US" dirty="0"/>
              <a:t>Flexible Spending Accounts?</a:t>
            </a:r>
          </a:p>
          <a:p>
            <a:pPr lvl="2"/>
            <a:r>
              <a:rPr lang="en-US" dirty="0"/>
              <a:t>Full Purpose?</a:t>
            </a:r>
          </a:p>
          <a:p>
            <a:pPr lvl="2"/>
            <a:r>
              <a:rPr lang="en-US" dirty="0"/>
              <a:t>Limited Purpose?</a:t>
            </a:r>
          </a:p>
          <a:p>
            <a:pPr lvl="2"/>
            <a:r>
              <a:rPr lang="en-US" dirty="0"/>
              <a:t>Dependent Care?</a:t>
            </a:r>
          </a:p>
          <a:p>
            <a:r>
              <a:rPr lang="en-US" dirty="0"/>
              <a:t>Other changes?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0F4918-3550-45D3-9675-A503F4BE2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9557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A511D-7347-4469-883B-408B60C90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and 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F8998-60CF-4895-8808-1C6F1ADD8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18403C-E2EC-4BE6-A3D4-7A61FFF0B88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874AE8-05C3-49B9-A659-D65839960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535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886B3-C067-4D5A-9EA1-0634C2530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51695-1BEF-45F4-ABD7-E0B5CECD1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Trustees Present</a:t>
            </a:r>
          </a:p>
          <a:p>
            <a:r>
              <a:rPr lang="en-US" dirty="0"/>
              <a:t>Governing Board Present</a:t>
            </a:r>
          </a:p>
          <a:p>
            <a:r>
              <a:rPr lang="en-US" dirty="0"/>
              <a:t>District/Administration Staff Present</a:t>
            </a:r>
          </a:p>
          <a:p>
            <a:r>
              <a:rPr lang="en-US" dirty="0"/>
              <a:t>ECA Staff Present:</a:t>
            </a:r>
          </a:p>
          <a:p>
            <a:pPr lvl="1"/>
            <a:r>
              <a:rPr lang="en-US" dirty="0"/>
              <a:t>Erin Collins, President</a:t>
            </a:r>
          </a:p>
          <a:p>
            <a:pPr lvl="1"/>
            <a:r>
              <a:rPr lang="en-US" dirty="0"/>
              <a:t>Jaime Schulenberg, Senior Account Manager</a:t>
            </a:r>
          </a:p>
          <a:p>
            <a:pPr lvl="1"/>
            <a:r>
              <a:rPr lang="en-US" dirty="0"/>
              <a:t>Elena Lacy, Group Benefit Specialist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905E0A-0EED-4CCF-9A4B-E069E7CDF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015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04449-B7C2-4C0F-8C59-48BC1FFAB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and Ground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DFE0B-468F-4C1B-A19F-F067BB5F1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Purpose: </a:t>
            </a:r>
          </a:p>
          <a:p>
            <a:pPr lvl="1"/>
            <a:r>
              <a:rPr lang="en-US" dirty="0"/>
              <a:t>Provide an overview of the LHSEBT’s history, operations, current status and items under review</a:t>
            </a:r>
          </a:p>
          <a:p>
            <a:r>
              <a:rPr lang="en-US" dirty="0"/>
              <a:t>Ground Rules:</a:t>
            </a:r>
          </a:p>
          <a:p>
            <a:pPr lvl="1"/>
            <a:r>
              <a:rPr lang="en-US" dirty="0"/>
              <a:t>Cell phones silenced</a:t>
            </a:r>
          </a:p>
          <a:p>
            <a:pPr lvl="1"/>
            <a:r>
              <a:rPr lang="en-US" dirty="0"/>
              <a:t>Questions and answers</a:t>
            </a:r>
          </a:p>
          <a:p>
            <a:pPr lvl="1"/>
            <a:r>
              <a:rPr lang="en-US" dirty="0"/>
              <a:t>Limitations on legal issues and Personal Health Information (PHI)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F547D3-088B-43A1-B1AA-3BDB5B4FF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323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AB1A7-2781-4124-AB5E-4E4B96BE7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LHSEBT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4C875-E12B-4705-AAB9-B86FF840E6C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Formed in 1986 under provisions of ARS § 15-382 and 15-502 to provide self-insurance programs to eligible district employees</a:t>
            </a:r>
          </a:p>
          <a:p>
            <a:r>
              <a:rPr lang="en-US" dirty="0"/>
              <a:t>Administered by a local Board of Trustees:</a:t>
            </a:r>
          </a:p>
          <a:p>
            <a:pPr lvl="1"/>
            <a:r>
              <a:rPr lang="en-US" dirty="0"/>
              <a:t>Kari Thompson, Chair</a:t>
            </a:r>
          </a:p>
          <a:p>
            <a:pPr lvl="1"/>
            <a:r>
              <a:rPr lang="en-US" dirty="0"/>
              <a:t>Marcia Cox, Vice Chair</a:t>
            </a:r>
          </a:p>
          <a:p>
            <a:pPr lvl="1"/>
            <a:r>
              <a:rPr lang="en-US" dirty="0"/>
              <a:t>Dr. </a:t>
            </a:r>
            <a:r>
              <a:rPr lang="en-US" dirty="0" err="1"/>
              <a:t>Fadi</a:t>
            </a:r>
            <a:r>
              <a:rPr lang="en-US" dirty="0"/>
              <a:t> </a:t>
            </a:r>
            <a:r>
              <a:rPr lang="en-US" dirty="0" err="1"/>
              <a:t>Atassi</a:t>
            </a:r>
            <a:r>
              <a:rPr lang="en-US" dirty="0"/>
              <a:t>, Trustee</a:t>
            </a:r>
          </a:p>
          <a:p>
            <a:pPr lvl="1"/>
            <a:r>
              <a:rPr lang="en-US" dirty="0"/>
              <a:t>Hal Christenson, Trustee</a:t>
            </a:r>
          </a:p>
          <a:p>
            <a:pPr lvl="1"/>
            <a:r>
              <a:rPr lang="en-US" dirty="0"/>
              <a:t>Sam Scarmardo, Trustee</a:t>
            </a:r>
          </a:p>
          <a:p>
            <a:pPr lvl="1"/>
            <a:r>
              <a:rPr lang="en-US" dirty="0"/>
              <a:t>Pat Rooney, Non-Voting Trustee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AD3130-90BB-4C96-915B-3912DBE99F0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LHSEBT currently provides:</a:t>
            </a:r>
          </a:p>
          <a:p>
            <a:pPr lvl="1"/>
            <a:r>
              <a:rPr lang="en-US" dirty="0"/>
              <a:t>Medical/Rx – Self Funded</a:t>
            </a:r>
          </a:p>
          <a:p>
            <a:pPr lvl="1"/>
            <a:r>
              <a:rPr lang="en-US" dirty="0"/>
              <a:t>Health &amp; Wellness Clinic</a:t>
            </a:r>
          </a:p>
          <a:p>
            <a:pPr lvl="2"/>
            <a:r>
              <a:rPr lang="en-US" dirty="0"/>
              <a:t>Wellness Program (WOW)</a:t>
            </a:r>
          </a:p>
          <a:p>
            <a:pPr lvl="1"/>
            <a:r>
              <a:rPr lang="en-US" dirty="0"/>
              <a:t>Dental – Self-Funded</a:t>
            </a:r>
          </a:p>
          <a:p>
            <a:pPr lvl="1"/>
            <a:r>
              <a:rPr lang="en-US" dirty="0"/>
              <a:t>Vision - Insured</a:t>
            </a:r>
          </a:p>
          <a:p>
            <a:pPr lvl="1"/>
            <a:r>
              <a:rPr lang="en-US" dirty="0"/>
              <a:t>Life Insurance – Insured</a:t>
            </a:r>
          </a:p>
          <a:p>
            <a:pPr lvl="1"/>
            <a:r>
              <a:rPr lang="en-US" dirty="0"/>
              <a:t>Short-Term Disability - Insured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4DE92E-9313-40F5-980D-8C00D3F4B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092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AEA76-712D-443F-B0CE-0D98D534B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Self-Funding Works</a:t>
            </a:r>
            <a:br>
              <a:rPr lang="en-US" dirty="0"/>
            </a:br>
            <a:r>
              <a:rPr lang="en-US" dirty="0"/>
              <a:t>Specific Stop-Loss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35CAC13-C0E1-462B-84A4-A755260F9B8D}"/>
              </a:ext>
            </a:extLst>
          </p:cNvPr>
          <p:cNvGrpSpPr/>
          <p:nvPr/>
        </p:nvGrpSpPr>
        <p:grpSpPr>
          <a:xfrm>
            <a:off x="5240215" y="4132385"/>
            <a:ext cx="4774223" cy="1852363"/>
            <a:chOff x="5240215" y="4132385"/>
            <a:chExt cx="4774223" cy="185236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85D0674-25AE-49E9-BC4D-9582108B2CE5}"/>
                </a:ext>
              </a:extLst>
            </p:cNvPr>
            <p:cNvSpPr/>
            <p:nvPr/>
          </p:nvSpPr>
          <p:spPr>
            <a:xfrm>
              <a:off x="5240215" y="4132385"/>
              <a:ext cx="4774223" cy="185236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D506393-88E8-4F28-8ACC-B7B2472F60EA}"/>
                </a:ext>
              </a:extLst>
            </p:cNvPr>
            <p:cNvSpPr txBox="1"/>
            <p:nvPr/>
          </p:nvSpPr>
          <p:spPr>
            <a:xfrm>
              <a:off x="5240215" y="5355688"/>
              <a:ext cx="47742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$130,000 Per Covered Life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35D82AE-9A42-4462-8A72-BFB0674F30EA}"/>
              </a:ext>
            </a:extLst>
          </p:cNvPr>
          <p:cNvGrpSpPr/>
          <p:nvPr/>
        </p:nvGrpSpPr>
        <p:grpSpPr>
          <a:xfrm>
            <a:off x="5240215" y="738554"/>
            <a:ext cx="4774223" cy="3393831"/>
            <a:chOff x="5240215" y="738554"/>
            <a:chExt cx="4774223" cy="3393831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3997FCA-57FC-465F-9A87-A70FF645AF40}"/>
                </a:ext>
              </a:extLst>
            </p:cNvPr>
            <p:cNvSpPr/>
            <p:nvPr/>
          </p:nvSpPr>
          <p:spPr>
            <a:xfrm>
              <a:off x="5240215" y="738554"/>
              <a:ext cx="4774223" cy="3393831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00B66ED-317E-467A-8712-6C4AF3407083}"/>
                </a:ext>
              </a:extLst>
            </p:cNvPr>
            <p:cNvSpPr txBox="1"/>
            <p:nvPr/>
          </p:nvSpPr>
          <p:spPr>
            <a:xfrm>
              <a:off x="5240215" y="1283677"/>
              <a:ext cx="477422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Unlimited</a:t>
              </a:r>
            </a:p>
            <a:p>
              <a:pPr algn="ctr"/>
              <a:r>
                <a:rPr lang="en-US" sz="2000" b="1" dirty="0"/>
                <a:t>Stop-Loss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4C99868-056D-47F3-ABEB-8A41053984A5}"/>
              </a:ext>
            </a:extLst>
          </p:cNvPr>
          <p:cNvGrpSpPr/>
          <p:nvPr/>
        </p:nvGrpSpPr>
        <p:grpSpPr>
          <a:xfrm>
            <a:off x="5240215" y="4923692"/>
            <a:ext cx="1406769" cy="1061056"/>
            <a:chOff x="5240215" y="4923692"/>
            <a:chExt cx="1459523" cy="106105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C590AE9-21EB-4F45-81DF-314E59D4B737}"/>
                </a:ext>
              </a:extLst>
            </p:cNvPr>
            <p:cNvSpPr/>
            <p:nvPr/>
          </p:nvSpPr>
          <p:spPr>
            <a:xfrm>
              <a:off x="5240215" y="4923692"/>
              <a:ext cx="1459523" cy="106105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EDA05CE-1497-4B93-A32A-56A7AF3EA1A3}"/>
                </a:ext>
              </a:extLst>
            </p:cNvPr>
            <p:cNvSpPr txBox="1"/>
            <p:nvPr/>
          </p:nvSpPr>
          <p:spPr>
            <a:xfrm>
              <a:off x="5240215" y="5266592"/>
              <a:ext cx="14595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$75,000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9E19CC2-3044-4E7B-B257-565060610B9A}"/>
              </a:ext>
            </a:extLst>
          </p:cNvPr>
          <p:cNvGrpSpPr/>
          <p:nvPr/>
        </p:nvGrpSpPr>
        <p:grpSpPr>
          <a:xfrm>
            <a:off x="7156938" y="4132385"/>
            <a:ext cx="1169377" cy="1852363"/>
            <a:chOff x="7139354" y="4132385"/>
            <a:chExt cx="1169377" cy="1852363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F004092-150B-48C3-91E1-18428628D2B9}"/>
                </a:ext>
              </a:extLst>
            </p:cNvPr>
            <p:cNvSpPr/>
            <p:nvPr/>
          </p:nvSpPr>
          <p:spPr>
            <a:xfrm>
              <a:off x="7139354" y="4132385"/>
              <a:ext cx="1169377" cy="1852363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6849990-4C7E-4E9F-9CAD-32FFF8C5B622}"/>
                </a:ext>
              </a:extLst>
            </p:cNvPr>
            <p:cNvSpPr txBox="1"/>
            <p:nvPr/>
          </p:nvSpPr>
          <p:spPr>
            <a:xfrm>
              <a:off x="7148146" y="4572000"/>
              <a:ext cx="11605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$130,000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927C57A-8800-4F3D-AA2D-08CCB12BBFF7}"/>
              </a:ext>
            </a:extLst>
          </p:cNvPr>
          <p:cNvGrpSpPr/>
          <p:nvPr/>
        </p:nvGrpSpPr>
        <p:grpSpPr>
          <a:xfrm>
            <a:off x="8836269" y="3121269"/>
            <a:ext cx="1186961" cy="2863479"/>
            <a:chOff x="8836269" y="3121269"/>
            <a:chExt cx="1186961" cy="2863479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460C77F-A39A-4C30-ABD0-232C4D5C6866}"/>
                </a:ext>
              </a:extLst>
            </p:cNvPr>
            <p:cNvSpPr/>
            <p:nvPr/>
          </p:nvSpPr>
          <p:spPr>
            <a:xfrm>
              <a:off x="8836269" y="3121269"/>
              <a:ext cx="1186961" cy="2863479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D1A6EB2-E923-4712-ABB5-4F1263BFA5E6}"/>
                </a:ext>
              </a:extLst>
            </p:cNvPr>
            <p:cNvSpPr txBox="1"/>
            <p:nvPr/>
          </p:nvSpPr>
          <p:spPr>
            <a:xfrm>
              <a:off x="8853853" y="3613638"/>
              <a:ext cx="11605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$300,000</a:t>
              </a: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15DB8D2-2E88-4184-9991-0BA8B9BC7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80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AEA76-712D-443F-B0CE-0D98D534B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Self-Funding Works</a:t>
            </a:r>
            <a:br>
              <a:rPr lang="en-US" dirty="0"/>
            </a:br>
            <a:r>
              <a:rPr lang="en-US" dirty="0"/>
              <a:t>Aggregate Stop-Loss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AF13950-52F9-4229-8A57-8F562FE551AF}"/>
              </a:ext>
            </a:extLst>
          </p:cNvPr>
          <p:cNvGrpSpPr/>
          <p:nvPr/>
        </p:nvGrpSpPr>
        <p:grpSpPr>
          <a:xfrm>
            <a:off x="3877407" y="4800600"/>
            <a:ext cx="6594231" cy="1245695"/>
            <a:chOff x="3877407" y="4800600"/>
            <a:chExt cx="6594231" cy="1245695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835CAC13-C0E1-462B-84A4-A755260F9B8D}"/>
                </a:ext>
              </a:extLst>
            </p:cNvPr>
            <p:cNvGrpSpPr/>
            <p:nvPr/>
          </p:nvGrpSpPr>
          <p:grpSpPr>
            <a:xfrm>
              <a:off x="3877407" y="4800600"/>
              <a:ext cx="4774224" cy="1245695"/>
              <a:chOff x="5240214" y="4132385"/>
              <a:chExt cx="4774224" cy="1852363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885D0674-25AE-49E9-BC4D-9582108B2CE5}"/>
                  </a:ext>
                </a:extLst>
              </p:cNvPr>
              <p:cNvSpPr/>
              <p:nvPr/>
            </p:nvSpPr>
            <p:spPr>
              <a:xfrm>
                <a:off x="5240215" y="4132385"/>
                <a:ext cx="4774223" cy="185236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D506393-88E8-4F28-8ACC-B7B2472F60EA}"/>
                  </a:ext>
                </a:extLst>
              </p:cNvPr>
              <p:cNvSpPr txBox="1"/>
              <p:nvPr/>
            </p:nvSpPr>
            <p:spPr>
              <a:xfrm>
                <a:off x="5240214" y="4505861"/>
                <a:ext cx="477422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/>
                  <a:t>$130,000 Per Covered Life</a:t>
                </a:r>
              </a:p>
            </p:txBody>
          </p:sp>
        </p:grp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E0CC23D5-36F1-4314-892E-8B8E7BCB4533}"/>
                </a:ext>
              </a:extLst>
            </p:cNvPr>
            <p:cNvSpPr/>
            <p:nvPr/>
          </p:nvSpPr>
          <p:spPr>
            <a:xfrm>
              <a:off x="8932986" y="4800601"/>
              <a:ext cx="1538652" cy="124569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F9DCC94-CC22-4160-8037-A424B4E6C42F}"/>
                </a:ext>
              </a:extLst>
            </p:cNvPr>
            <p:cNvSpPr txBox="1"/>
            <p:nvPr/>
          </p:nvSpPr>
          <p:spPr>
            <a:xfrm>
              <a:off x="8932985" y="5051759"/>
              <a:ext cx="1538653" cy="3730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Aggregate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BF369D8-8FB8-4C9A-B051-15BC7EC084AC}"/>
              </a:ext>
            </a:extLst>
          </p:cNvPr>
          <p:cNvGrpSpPr/>
          <p:nvPr/>
        </p:nvGrpSpPr>
        <p:grpSpPr>
          <a:xfrm>
            <a:off x="3877406" y="729762"/>
            <a:ext cx="4774224" cy="4000500"/>
            <a:chOff x="3877406" y="729762"/>
            <a:chExt cx="4774224" cy="40005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62ED56E-0963-4C99-B13D-5C0E768FDCE4}"/>
                </a:ext>
              </a:extLst>
            </p:cNvPr>
            <p:cNvSpPr/>
            <p:nvPr/>
          </p:nvSpPr>
          <p:spPr>
            <a:xfrm>
              <a:off x="3877406" y="729762"/>
              <a:ext cx="4774224" cy="40005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56D65CC-18B1-4968-B444-6132EB58B6E0}"/>
                </a:ext>
              </a:extLst>
            </p:cNvPr>
            <p:cNvSpPr txBox="1"/>
            <p:nvPr/>
          </p:nvSpPr>
          <p:spPr>
            <a:xfrm>
              <a:off x="3877407" y="1433146"/>
              <a:ext cx="47742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Unlimited</a:t>
              </a:r>
            </a:p>
            <a:p>
              <a:pPr algn="ctr"/>
              <a:r>
                <a:rPr lang="en-US" dirty="0"/>
                <a:t>Stop-Loss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57D1AE0-60A7-4C89-B1BD-1831673785F9}"/>
              </a:ext>
            </a:extLst>
          </p:cNvPr>
          <p:cNvGrpSpPr/>
          <p:nvPr/>
        </p:nvGrpSpPr>
        <p:grpSpPr>
          <a:xfrm>
            <a:off x="3877405" y="4800600"/>
            <a:ext cx="3824657" cy="1245695"/>
            <a:chOff x="3877405" y="4800600"/>
            <a:chExt cx="3824657" cy="1245695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8A5CB9F-4D40-4522-B60D-6AB0CBEC3E73}"/>
                </a:ext>
              </a:extLst>
            </p:cNvPr>
            <p:cNvSpPr/>
            <p:nvPr/>
          </p:nvSpPr>
          <p:spPr>
            <a:xfrm>
              <a:off x="3877406" y="4800600"/>
              <a:ext cx="3824656" cy="124569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746B064-00A9-4D8A-B9A4-D2E32A956252}"/>
                </a:ext>
              </a:extLst>
            </p:cNvPr>
            <p:cNvSpPr txBox="1"/>
            <p:nvPr/>
          </p:nvSpPr>
          <p:spPr>
            <a:xfrm>
              <a:off x="3877405" y="5069670"/>
              <a:ext cx="38246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Expected Claims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C4CEB5A-4CEF-4B16-9E5D-FF129AD62FF4}"/>
              </a:ext>
            </a:extLst>
          </p:cNvPr>
          <p:cNvGrpSpPr/>
          <p:nvPr/>
        </p:nvGrpSpPr>
        <p:grpSpPr>
          <a:xfrm>
            <a:off x="3877410" y="4800599"/>
            <a:ext cx="4774220" cy="1245695"/>
            <a:chOff x="3877410" y="4800599"/>
            <a:chExt cx="4774220" cy="1245695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EA86600-C057-4EE9-A2EE-316C7B9D6954}"/>
                </a:ext>
              </a:extLst>
            </p:cNvPr>
            <p:cNvSpPr/>
            <p:nvPr/>
          </p:nvSpPr>
          <p:spPr>
            <a:xfrm>
              <a:off x="3877410" y="4800599"/>
              <a:ext cx="4774220" cy="124569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88CFF6C-C640-4253-AE44-EE90E510BF88}"/>
                </a:ext>
              </a:extLst>
            </p:cNvPr>
            <p:cNvSpPr txBox="1"/>
            <p:nvPr/>
          </p:nvSpPr>
          <p:spPr>
            <a:xfrm>
              <a:off x="3947750" y="5069669"/>
              <a:ext cx="4607165" cy="36933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Attachment Point</a:t>
              </a:r>
            </a:p>
          </p:txBody>
        </p:sp>
      </p:grp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0134B03-BA5E-4AB2-B178-7A9C03C7B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343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112F2-C265-49B8-9321-402580E7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Trust Structure and Service Providers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E912A-2E9D-46FC-A0AC-F9B356C6C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“Unbundled” Structure – All elements purchased separately. Key providers:</a:t>
            </a:r>
          </a:p>
          <a:p>
            <a:pPr lvl="1"/>
            <a:r>
              <a:rPr lang="en-US" dirty="0"/>
              <a:t>Cerner – Clinic Management </a:t>
            </a:r>
          </a:p>
          <a:p>
            <a:pPr lvl="1"/>
            <a:r>
              <a:rPr lang="en-US" dirty="0"/>
              <a:t>Blue Cross Blue Shield of Arizona – Medical Network</a:t>
            </a:r>
          </a:p>
          <a:p>
            <a:pPr lvl="1"/>
            <a:r>
              <a:rPr lang="en-US" dirty="0"/>
              <a:t>Wisconsin Rx/CVS Caremark – Prescription Benefit Management (PBM)</a:t>
            </a:r>
          </a:p>
          <a:p>
            <a:pPr lvl="1"/>
            <a:r>
              <a:rPr lang="en-US" dirty="0"/>
              <a:t>Gilsbar – Third Party Administrator (TPA)</a:t>
            </a:r>
          </a:p>
          <a:p>
            <a:pPr lvl="1"/>
            <a:r>
              <a:rPr lang="en-US" dirty="0"/>
              <a:t>American Health Group (AHG) – Pre-Certification and Medical Case Management</a:t>
            </a:r>
          </a:p>
          <a:p>
            <a:pPr lvl="1"/>
            <a:r>
              <a:rPr lang="en-US" dirty="0" err="1"/>
              <a:t>Ameritas</a:t>
            </a:r>
            <a:r>
              <a:rPr lang="en-US" dirty="0"/>
              <a:t> – Dental Network</a:t>
            </a:r>
          </a:p>
          <a:p>
            <a:pPr lvl="1"/>
            <a:r>
              <a:rPr lang="en-US" dirty="0"/>
              <a:t>Guardian – Life Insurance &amp; Short-Term Disability</a:t>
            </a:r>
          </a:p>
          <a:p>
            <a:pPr lvl="1"/>
            <a:r>
              <a:rPr lang="en-US" dirty="0"/>
              <a:t>United Health Care – Vision Insurance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880786-D650-478D-8EB0-E3E5CDDCC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199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28515-0B6F-47E5-BA76-D434FFAD4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Benefit Design of LHSEBT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1FD72-B004-45C5-A00D-0B049B975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Built around the Health &amp; Wellness Clinic</a:t>
            </a:r>
          </a:p>
          <a:p>
            <a:r>
              <a:rPr lang="en-US" dirty="0"/>
              <a:t>This, taken with the size of the workforce, creates inherent plan option limits:</a:t>
            </a:r>
          </a:p>
          <a:p>
            <a:pPr lvl="1"/>
            <a:r>
              <a:rPr lang="en-US" dirty="0"/>
              <a:t>High Deductible Health Plans (HDHP’s) with Health Savings Accounts (HSA’s)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46D872-76F1-4BBA-9CC3-8ED22EF3A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817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2E4E7-DA0F-4945-AC9B-4DDDD4EC1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Financial Position of LHSEBT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FBCA0FD-3A79-4572-8B2F-62C24D6367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88146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DC1E19-C935-4907-9457-0B62C7012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46661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250</TotalTime>
  <Words>1113</Words>
  <Application>Microsoft Office PowerPoint</Application>
  <PresentationFormat>Widescreen</PresentationFormat>
  <Paragraphs>248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</vt:lpstr>
      <vt:lpstr>Corbel</vt:lpstr>
      <vt:lpstr>Wingdings 2</vt:lpstr>
      <vt:lpstr>Frame</vt:lpstr>
      <vt:lpstr>Lake Havasu Schools Employee Benefit Trust (LHSEBT) Status Update</vt:lpstr>
      <vt:lpstr>Introductions</vt:lpstr>
      <vt:lpstr>Purpose and Ground Rules</vt:lpstr>
      <vt:lpstr>LHSEBT Overview</vt:lpstr>
      <vt:lpstr>How Self-Funding Works Specific Stop-Loss</vt:lpstr>
      <vt:lpstr>How Self-Funding Works Aggregate Stop-Loss</vt:lpstr>
      <vt:lpstr>Trust Structure and Service Providers</vt:lpstr>
      <vt:lpstr>Current Benefit Design of LHSEBT</vt:lpstr>
      <vt:lpstr>Current Financial Position of LHSEBT</vt:lpstr>
      <vt:lpstr>July 01, 18 – June 30, 19 Benefit Changes</vt:lpstr>
      <vt:lpstr>July 01, 18 – June 30, 19 Benefit Changes</vt:lpstr>
      <vt:lpstr>July 01, 18 – June 30, 19 Rate Changes </vt:lpstr>
      <vt:lpstr>Anticipated Funding Gap 2018-19 Plan Year</vt:lpstr>
      <vt:lpstr>Operational, Structural and Financial Issues to be Reviewed</vt:lpstr>
      <vt:lpstr>Operational, Structural and Financial Issues to be Reviewed</vt:lpstr>
      <vt:lpstr>Operational, Structural and Financial Issues to be Reviewed</vt:lpstr>
      <vt:lpstr>Questions and 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Lake Havasu Schools Employee Benefit Trust (LHSEBT) Status Update</dc:title>
  <dc:creator>Erin Collins</dc:creator>
  <cp:lastModifiedBy>Jaime Schulenberg</cp:lastModifiedBy>
  <cp:revision>41</cp:revision>
  <cp:lastPrinted>2018-03-20T22:17:30Z</cp:lastPrinted>
  <dcterms:created xsi:type="dcterms:W3CDTF">2018-03-19T22:18:21Z</dcterms:created>
  <dcterms:modified xsi:type="dcterms:W3CDTF">2018-03-22T23:43:35Z</dcterms:modified>
</cp:coreProperties>
</file>