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Lst>
  <p:notesMasterIdLst>
    <p:notesMasterId r:id="rId42"/>
  </p:notesMasterIdLst>
  <p:handoutMasterIdLst>
    <p:handoutMasterId r:id="rId43"/>
  </p:handoutMasterIdLst>
  <p:sldIdLst>
    <p:sldId id="1173" r:id="rId3"/>
    <p:sldId id="2321" r:id="rId4"/>
    <p:sldId id="2322" r:id="rId5"/>
    <p:sldId id="2323" r:id="rId6"/>
    <p:sldId id="2472" r:id="rId7"/>
    <p:sldId id="1889" r:id="rId8"/>
    <p:sldId id="2344" r:id="rId9"/>
    <p:sldId id="2459" r:id="rId10"/>
    <p:sldId id="2410" r:id="rId11"/>
    <p:sldId id="2469" r:id="rId12"/>
    <p:sldId id="2468" r:id="rId13"/>
    <p:sldId id="2460" r:id="rId14"/>
    <p:sldId id="2461" r:id="rId15"/>
    <p:sldId id="2462" r:id="rId16"/>
    <p:sldId id="2463" r:id="rId17"/>
    <p:sldId id="2464" r:id="rId18"/>
    <p:sldId id="2465" r:id="rId19"/>
    <p:sldId id="2466" r:id="rId20"/>
    <p:sldId id="2467" r:id="rId21"/>
    <p:sldId id="2456" r:id="rId22"/>
    <p:sldId id="2470" r:id="rId23"/>
    <p:sldId id="2473" r:id="rId24"/>
    <p:sldId id="2457" r:id="rId25"/>
    <p:sldId id="2474" r:id="rId26"/>
    <p:sldId id="2458" r:id="rId27"/>
    <p:sldId id="2449" r:id="rId28"/>
    <p:sldId id="2450" r:id="rId29"/>
    <p:sldId id="2451" r:id="rId30"/>
    <p:sldId id="2483" r:id="rId31"/>
    <p:sldId id="2484" r:id="rId32"/>
    <p:sldId id="2485" r:id="rId33"/>
    <p:sldId id="2481" r:id="rId34"/>
    <p:sldId id="2482" r:id="rId35"/>
    <p:sldId id="2471" r:id="rId36"/>
    <p:sldId id="2478" r:id="rId37"/>
    <p:sldId id="2479" r:id="rId38"/>
    <p:sldId id="2480" r:id="rId39"/>
    <p:sldId id="2403" r:id="rId40"/>
    <p:sldId id="331"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2" autoAdjust="0"/>
  </p:normalViewPr>
  <p:slideViewPr>
    <p:cSldViewPr>
      <p:cViewPr varScale="1">
        <p:scale>
          <a:sx n="77" d="100"/>
          <a:sy n="77" d="100"/>
        </p:scale>
        <p:origin x="9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CA0BB574-0895-477B-BED4-3459E7A07FD7}" type="datetimeFigureOut">
              <a:rPr lang="en-US" smtClean="0"/>
              <a:t>8/13/2019</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06AD2E2F-E2A0-472B-80A9-7B9DFB552563}" type="slidenum">
              <a:rPr lang="en-US" smtClean="0"/>
              <a:t>‹#›</a:t>
            </a:fld>
            <a:endParaRPr lang="en-US"/>
          </a:p>
        </p:txBody>
      </p:sp>
    </p:spTree>
    <p:extLst>
      <p:ext uri="{BB962C8B-B14F-4D97-AF65-F5344CB8AC3E}">
        <p14:creationId xmlns:p14="http://schemas.microsoft.com/office/powerpoint/2010/main" val="214992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3671BEA-E66E-4BEC-BAB5-D10B40ECB992}" type="datetimeFigureOut">
              <a:rPr lang="en-US" smtClean="0"/>
              <a:t>8/13/2019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634DB253-6A32-4472-B248-683C8EB82496}" type="slidenum">
              <a:rPr lang="en-US" smtClean="0"/>
              <a:t>‹#›</a:t>
            </a:fld>
            <a:endParaRPr lang="en-US"/>
          </a:p>
        </p:txBody>
      </p:sp>
    </p:spTree>
    <p:extLst>
      <p:ext uri="{BB962C8B-B14F-4D97-AF65-F5344CB8AC3E}">
        <p14:creationId xmlns:p14="http://schemas.microsoft.com/office/powerpoint/2010/main" val="377276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a:t>
            </a:fld>
            <a:endParaRPr lang="en-US"/>
          </a:p>
        </p:txBody>
      </p:sp>
    </p:spTree>
    <p:extLst>
      <p:ext uri="{BB962C8B-B14F-4D97-AF65-F5344CB8AC3E}">
        <p14:creationId xmlns:p14="http://schemas.microsoft.com/office/powerpoint/2010/main" val="258385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28</a:t>
            </a:fld>
            <a:endParaRPr lang="en-US"/>
          </a:p>
        </p:txBody>
      </p:sp>
    </p:spTree>
    <p:extLst>
      <p:ext uri="{BB962C8B-B14F-4D97-AF65-F5344CB8AC3E}">
        <p14:creationId xmlns:p14="http://schemas.microsoft.com/office/powerpoint/2010/main" val="80020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29</a:t>
            </a:fld>
            <a:endParaRPr lang="en-US"/>
          </a:p>
        </p:txBody>
      </p:sp>
    </p:spTree>
    <p:extLst>
      <p:ext uri="{BB962C8B-B14F-4D97-AF65-F5344CB8AC3E}">
        <p14:creationId xmlns:p14="http://schemas.microsoft.com/office/powerpoint/2010/main" val="3903593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34</a:t>
            </a:fld>
            <a:endParaRPr lang="en-US"/>
          </a:p>
        </p:txBody>
      </p:sp>
    </p:spTree>
    <p:extLst>
      <p:ext uri="{BB962C8B-B14F-4D97-AF65-F5344CB8AC3E}">
        <p14:creationId xmlns:p14="http://schemas.microsoft.com/office/powerpoint/2010/main" val="1122752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38</a:t>
            </a:fld>
            <a:endParaRPr lang="en-US"/>
          </a:p>
        </p:txBody>
      </p:sp>
    </p:spTree>
    <p:extLst>
      <p:ext uri="{BB962C8B-B14F-4D97-AF65-F5344CB8AC3E}">
        <p14:creationId xmlns:p14="http://schemas.microsoft.com/office/powerpoint/2010/main" val="3789739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39</a:t>
            </a:fld>
            <a:endParaRPr lang="en-US"/>
          </a:p>
        </p:txBody>
      </p:sp>
    </p:spTree>
    <p:extLst>
      <p:ext uri="{BB962C8B-B14F-4D97-AF65-F5344CB8AC3E}">
        <p14:creationId xmlns:p14="http://schemas.microsoft.com/office/powerpoint/2010/main" val="41405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6</a:t>
            </a:fld>
            <a:endParaRPr lang="en-US"/>
          </a:p>
        </p:txBody>
      </p:sp>
    </p:spTree>
    <p:extLst>
      <p:ext uri="{BB962C8B-B14F-4D97-AF65-F5344CB8AC3E}">
        <p14:creationId xmlns:p14="http://schemas.microsoft.com/office/powerpoint/2010/main" val="406115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7</a:t>
            </a:fld>
            <a:endParaRPr lang="en-US"/>
          </a:p>
        </p:txBody>
      </p:sp>
    </p:spTree>
    <p:extLst>
      <p:ext uri="{BB962C8B-B14F-4D97-AF65-F5344CB8AC3E}">
        <p14:creationId xmlns:p14="http://schemas.microsoft.com/office/powerpoint/2010/main" val="2123519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11</a:t>
            </a:fld>
            <a:endParaRPr lang="en-US"/>
          </a:p>
        </p:txBody>
      </p:sp>
    </p:spTree>
    <p:extLst>
      <p:ext uri="{BB962C8B-B14F-4D97-AF65-F5344CB8AC3E}">
        <p14:creationId xmlns:p14="http://schemas.microsoft.com/office/powerpoint/2010/main" val="208690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12</a:t>
            </a:fld>
            <a:endParaRPr lang="en-US"/>
          </a:p>
        </p:txBody>
      </p:sp>
    </p:spTree>
    <p:extLst>
      <p:ext uri="{BB962C8B-B14F-4D97-AF65-F5344CB8AC3E}">
        <p14:creationId xmlns:p14="http://schemas.microsoft.com/office/powerpoint/2010/main" val="282324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19</a:t>
            </a:fld>
            <a:endParaRPr lang="en-US"/>
          </a:p>
        </p:txBody>
      </p:sp>
    </p:spTree>
    <p:extLst>
      <p:ext uri="{BB962C8B-B14F-4D97-AF65-F5344CB8AC3E}">
        <p14:creationId xmlns:p14="http://schemas.microsoft.com/office/powerpoint/2010/main" val="176702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20</a:t>
            </a:fld>
            <a:endParaRPr lang="en-US"/>
          </a:p>
        </p:txBody>
      </p:sp>
    </p:spTree>
    <p:extLst>
      <p:ext uri="{BB962C8B-B14F-4D97-AF65-F5344CB8AC3E}">
        <p14:creationId xmlns:p14="http://schemas.microsoft.com/office/powerpoint/2010/main" val="3248868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26</a:t>
            </a:fld>
            <a:endParaRPr lang="en-US"/>
          </a:p>
        </p:txBody>
      </p:sp>
    </p:spTree>
    <p:extLst>
      <p:ext uri="{BB962C8B-B14F-4D97-AF65-F5344CB8AC3E}">
        <p14:creationId xmlns:p14="http://schemas.microsoft.com/office/powerpoint/2010/main" val="87063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27</a:t>
            </a:fld>
            <a:endParaRPr lang="en-US"/>
          </a:p>
        </p:txBody>
      </p:sp>
    </p:spTree>
    <p:extLst>
      <p:ext uri="{BB962C8B-B14F-4D97-AF65-F5344CB8AC3E}">
        <p14:creationId xmlns:p14="http://schemas.microsoft.com/office/powerpoint/2010/main" val="295562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47AEF8-DC55-45A2-9219-DFF809632D06}" type="datetimeFigureOut">
              <a:rPr lang="en-US">
                <a:solidFill>
                  <a:prstClr val="black">
                    <a:tint val="75000"/>
                  </a:prstClr>
                </a:solidFill>
              </a:rPr>
              <a:pPr>
                <a:def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D6FDA-F995-40C7-A10B-A90A4264F8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272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0781ED-E70E-438B-BE30-F549D51CE47B}" type="datetimeFigureOut">
              <a:rPr lang="en-US">
                <a:solidFill>
                  <a:prstClr val="black">
                    <a:tint val="75000"/>
                  </a:prstClr>
                </a:solidFill>
              </a:rPr>
              <a:pPr>
                <a:def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49284A-85FC-4F08-AFA5-3D281249E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491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F16D1A-CB5D-4278-A995-32CFFDA7B570}" type="datetimeFigureOut">
              <a:rPr lang="en-US">
                <a:solidFill>
                  <a:prstClr val="black">
                    <a:tint val="75000"/>
                  </a:prstClr>
                </a:solidFill>
              </a:rPr>
              <a:pPr>
                <a:def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F4F3D2-1386-4ECC-AB4B-1C628FF00E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113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47AEF8-DC55-45A2-9219-DFF809632D06}" type="datetimeFigureOut">
              <a:rPr lang="en-US">
                <a:solidFill>
                  <a:prstClr val="black">
                    <a:tint val="75000"/>
                  </a:prstClr>
                </a:solidFill>
              </a:rPr>
              <a:pPr>
                <a:def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D6FDA-F995-40C7-A10B-A90A4264F8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5370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364AFE-49B0-4807-BEA0-0DB444CCE733}" type="datetimeFigureOut">
              <a:rPr lang="en-US">
                <a:solidFill>
                  <a:prstClr val="black">
                    <a:tint val="75000"/>
                  </a:prstClr>
                </a:solidFill>
              </a:rPr>
              <a:pPr>
                <a:def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0CFB12-6182-47CC-AB05-FAD0B03D4F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71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48DABA-2BED-4D6B-A249-8D66CB993CBF}" type="datetimeFigureOut">
              <a:rPr lang="en-US">
                <a:solidFill>
                  <a:prstClr val="black">
                    <a:tint val="75000"/>
                  </a:prstClr>
                </a:solidFill>
              </a:rPr>
              <a:pPr>
                <a:def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99D4D4-1061-45B7-A027-95B8C9BCD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0694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C136FB-D546-46A9-A85C-2555804D796B}" type="datetimeFigureOut">
              <a:rPr lang="en-US">
                <a:solidFill>
                  <a:prstClr val="black">
                    <a:tint val="75000"/>
                  </a:prstClr>
                </a:solidFill>
              </a:rPr>
              <a:pPr>
                <a:defRPr/>
              </a:pPr>
              <a:t>8/13/2019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97D37C-7C86-49EB-80D8-46F1EF4942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238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9A4D3B-A258-4E4B-BDD8-58143CD2C554}" type="datetimeFigureOut">
              <a:rPr lang="en-US">
                <a:solidFill>
                  <a:prstClr val="black">
                    <a:tint val="75000"/>
                  </a:prstClr>
                </a:solidFill>
              </a:rPr>
              <a:pPr>
                <a:defRPr/>
              </a:pPr>
              <a:t>8/13/2019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7984C3-8708-49A8-AB05-440C4377A1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0751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8794D7-B9D7-4DCC-B734-285CD3CF7C69}" type="datetimeFigureOut">
              <a:rPr lang="en-US">
                <a:solidFill>
                  <a:prstClr val="black">
                    <a:tint val="75000"/>
                  </a:prstClr>
                </a:solidFill>
              </a:rPr>
              <a:pPr>
                <a:defRPr/>
              </a:pPr>
              <a:t>8/13/2019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8D59C1-A101-4CAA-8A04-92B7B7995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159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AF4423-63DB-40E9-96E4-D2E6549C0CAE}" type="datetimeFigureOut">
              <a:rPr lang="en-US">
                <a:solidFill>
                  <a:prstClr val="black">
                    <a:tint val="75000"/>
                  </a:prstClr>
                </a:solidFill>
              </a:rPr>
              <a:pPr>
                <a:defRPr/>
              </a:pPr>
              <a:t>8/13/2019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3ECFFD-E139-469A-B436-B38A8852D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7284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2A4BE3-79E4-419E-8AC1-F6836A18082F}" type="datetimeFigureOut">
              <a:rPr lang="en-US">
                <a:solidFill>
                  <a:prstClr val="black">
                    <a:tint val="75000"/>
                  </a:prstClr>
                </a:solidFill>
              </a:rPr>
              <a:pPr>
                <a:defRPr/>
              </a:pPr>
              <a:t>8/13/2019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4C5DB6-6FF2-4434-A0F4-82E2519971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597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364AFE-49B0-4807-BEA0-0DB444CCE733}" type="datetimeFigureOut">
              <a:rPr lang="en-US">
                <a:solidFill>
                  <a:prstClr val="black">
                    <a:tint val="75000"/>
                  </a:prstClr>
                </a:solidFill>
              </a:rPr>
              <a:pPr>
                <a:def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0CFB12-6182-47CC-AB05-FAD0B03D4F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053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524D19-CD38-4092-8BF0-2DC663537392}" type="datetimeFigureOut">
              <a:rPr lang="en-US">
                <a:solidFill>
                  <a:prstClr val="black">
                    <a:tint val="75000"/>
                  </a:prstClr>
                </a:solidFill>
              </a:rPr>
              <a:pPr>
                <a:defRPr/>
              </a:pPr>
              <a:t>8/13/2019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D1EB74-9BCD-45E5-8F32-3293357D21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491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0781ED-E70E-438B-BE30-F549D51CE47B}" type="datetimeFigureOut">
              <a:rPr lang="en-US">
                <a:solidFill>
                  <a:prstClr val="black">
                    <a:tint val="75000"/>
                  </a:prstClr>
                </a:solidFill>
              </a:rPr>
              <a:pPr>
                <a:def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49284A-85FC-4F08-AFA5-3D281249E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2889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F16D1A-CB5D-4278-A995-32CFFDA7B570}" type="datetimeFigureOut">
              <a:rPr lang="en-US">
                <a:solidFill>
                  <a:prstClr val="black">
                    <a:tint val="75000"/>
                  </a:prstClr>
                </a:solidFill>
              </a:rPr>
              <a:pPr>
                <a:def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F4F3D2-1386-4ECC-AB4B-1C628FF00E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032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48DABA-2BED-4D6B-A249-8D66CB993CBF}" type="datetimeFigureOut">
              <a:rPr lang="en-US">
                <a:solidFill>
                  <a:prstClr val="black">
                    <a:tint val="75000"/>
                  </a:prstClr>
                </a:solidFill>
              </a:rPr>
              <a:pPr>
                <a:defRPr/>
              </a:pPr>
              <a:t>8/13/2019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99D4D4-1061-45B7-A027-95B8C9BCD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996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C136FB-D546-46A9-A85C-2555804D796B}" type="datetimeFigureOut">
              <a:rPr lang="en-US">
                <a:solidFill>
                  <a:prstClr val="black">
                    <a:tint val="75000"/>
                  </a:prstClr>
                </a:solidFill>
              </a:rPr>
              <a:pPr>
                <a:defRPr/>
              </a:pPr>
              <a:t>8/13/2019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97D37C-7C86-49EB-80D8-46F1EF4942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072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9A4D3B-A258-4E4B-BDD8-58143CD2C554}" type="datetimeFigureOut">
              <a:rPr lang="en-US">
                <a:solidFill>
                  <a:prstClr val="black">
                    <a:tint val="75000"/>
                  </a:prstClr>
                </a:solidFill>
              </a:rPr>
              <a:pPr>
                <a:defRPr/>
              </a:pPr>
              <a:t>8/13/2019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7984C3-8708-49A8-AB05-440C4377A1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711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8794D7-B9D7-4DCC-B734-285CD3CF7C69}" type="datetimeFigureOut">
              <a:rPr lang="en-US">
                <a:solidFill>
                  <a:prstClr val="black">
                    <a:tint val="75000"/>
                  </a:prstClr>
                </a:solidFill>
              </a:rPr>
              <a:pPr>
                <a:defRPr/>
              </a:pPr>
              <a:t>8/13/2019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8D59C1-A101-4CAA-8A04-92B7B7995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882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AF4423-63DB-40E9-96E4-D2E6549C0CAE}" type="datetimeFigureOut">
              <a:rPr lang="en-US">
                <a:solidFill>
                  <a:prstClr val="black">
                    <a:tint val="75000"/>
                  </a:prstClr>
                </a:solidFill>
              </a:rPr>
              <a:pPr>
                <a:defRPr/>
              </a:pPr>
              <a:t>8/13/2019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3ECFFD-E139-469A-B436-B38A8852D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006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2A4BE3-79E4-419E-8AC1-F6836A18082F}" type="datetimeFigureOut">
              <a:rPr lang="en-US">
                <a:solidFill>
                  <a:prstClr val="black">
                    <a:tint val="75000"/>
                  </a:prstClr>
                </a:solidFill>
              </a:rPr>
              <a:pPr>
                <a:defRPr/>
              </a:pPr>
              <a:t>8/13/2019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4C5DB6-6FF2-4434-A0F4-82E2519971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868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524D19-CD38-4092-8BF0-2DC663537392}" type="datetimeFigureOut">
              <a:rPr lang="en-US">
                <a:solidFill>
                  <a:prstClr val="black">
                    <a:tint val="75000"/>
                  </a:prstClr>
                </a:solidFill>
              </a:rPr>
              <a:pPr>
                <a:defRPr/>
              </a:pPr>
              <a:t>8/13/2019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D1EB74-9BCD-45E5-8F32-3293357D21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74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5E72BF-2A65-4755-A9E0-B24D0B7BFDEA}" type="datetimeFigureOut">
              <a:rPr lang="en-US">
                <a:solidFill>
                  <a:prstClr val="black">
                    <a:tint val="75000"/>
                  </a:prstClr>
                </a:solidFill>
              </a:rPr>
              <a:pPr>
                <a:defRPr/>
              </a:pPr>
              <a:t>8/13/2019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E74ECC-20A5-421B-A5A2-15F5BC2320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4949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5E72BF-2A65-4755-A9E0-B24D0B7BFDEA}" type="datetimeFigureOut">
              <a:rPr lang="en-US">
                <a:solidFill>
                  <a:prstClr val="black">
                    <a:tint val="75000"/>
                  </a:prstClr>
                </a:solidFill>
              </a:rPr>
              <a:pPr>
                <a:defRPr/>
              </a:pPr>
              <a:t>8/13/2019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E74ECC-20A5-421B-A5A2-15F5BC2320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26486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371600" y="228600"/>
            <a:ext cx="6477000" cy="914400"/>
          </a:xfrm>
          <a:prstGeom prst="rect">
            <a:avLst/>
          </a:prstGeom>
          <a:solidFill>
            <a:srgbClr val="7030A0"/>
          </a:solidFill>
          <a:ln w="76200">
            <a:solidFill>
              <a:srgbClr val="92D050"/>
            </a:solidFill>
          </a:ln>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b="1" dirty="0">
                <a:effectLst>
                  <a:outerShdw blurRad="38100" dist="38100" dir="2700000" algn="tl">
                    <a:srgbClr val="000000">
                      <a:alpha val="43137"/>
                    </a:srgbClr>
                  </a:outerShdw>
                </a:effectLst>
              </a:rPr>
              <a:t>Tuesday, August 13, 2019 </a:t>
            </a:r>
          </a:p>
        </p:txBody>
      </p:sp>
      <p:sp>
        <p:nvSpPr>
          <p:cNvPr id="10" name="TextBox 9"/>
          <p:cNvSpPr txBox="1"/>
          <p:nvPr/>
        </p:nvSpPr>
        <p:spPr>
          <a:xfrm>
            <a:off x="6400800" y="6341082"/>
            <a:ext cx="23622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7:55 – 8:35</a:t>
            </a:r>
            <a:endParaRPr lang="en-US" sz="3200" dirty="0">
              <a:solidFill>
                <a:prstClr val="black"/>
              </a:solidFill>
              <a:cs typeface="Arial" charset="0"/>
            </a:endParaRPr>
          </a:p>
        </p:txBody>
      </p:sp>
      <p:sp>
        <p:nvSpPr>
          <p:cNvPr id="14" name="TextBox 13"/>
          <p:cNvSpPr txBox="1"/>
          <p:nvPr/>
        </p:nvSpPr>
        <p:spPr>
          <a:xfrm>
            <a:off x="498775" y="4953000"/>
            <a:ext cx="3930021" cy="1754326"/>
          </a:xfrm>
          <a:prstGeom prst="rect">
            <a:avLst/>
          </a:prstGeom>
          <a:solidFill>
            <a:srgbClr val="FFFF00"/>
          </a:solidFill>
        </p:spPr>
        <p:txBody>
          <a:bodyPr wrap="square" rtlCol="0">
            <a:spAutoFit/>
          </a:bodyPr>
          <a:lstStyle/>
          <a:p>
            <a:r>
              <a:rPr lang="en-US" sz="3600" b="1" i="1" dirty="0">
                <a:latin typeface="Script MT Bold" panose="03040602040607080904" pitchFamily="66" charset="0"/>
              </a:rPr>
              <a:t>Practice </a:t>
            </a:r>
            <a:r>
              <a:rPr lang="en-US" sz="3600" b="1" i="1">
                <a:latin typeface="Script MT Bold" panose="03040602040607080904" pitchFamily="66" charset="0"/>
              </a:rPr>
              <a:t>writing “b” </a:t>
            </a:r>
            <a:r>
              <a:rPr lang="en-US" sz="3600" b="1" i="1" dirty="0">
                <a:latin typeface="Script MT Bold" panose="03040602040607080904" pitchFamily="66" charset="0"/>
              </a:rPr>
              <a:t>in cursive when finished.</a:t>
            </a:r>
          </a:p>
        </p:txBody>
      </p:sp>
      <p:sp>
        <p:nvSpPr>
          <p:cNvPr id="3" name="TextBox 2"/>
          <p:cNvSpPr txBox="1"/>
          <p:nvPr/>
        </p:nvSpPr>
        <p:spPr>
          <a:xfrm>
            <a:off x="672616" y="1910167"/>
            <a:ext cx="4149425" cy="2308324"/>
          </a:xfrm>
          <a:prstGeom prst="rect">
            <a:avLst/>
          </a:prstGeom>
          <a:noFill/>
        </p:spPr>
        <p:txBody>
          <a:bodyPr wrap="square" rtlCol="0">
            <a:spAutoFit/>
          </a:bodyPr>
          <a:lstStyle/>
          <a:p>
            <a:pPr algn="ctr"/>
            <a:r>
              <a:rPr lang="en-US" sz="3600" dirty="0" smtClean="0"/>
              <a:t>Complete Math Independent Practice pages 291-292 from yesterday.</a:t>
            </a:r>
            <a:endParaRPr lang="en-US" sz="3600" dirty="0"/>
          </a:p>
        </p:txBody>
      </p:sp>
      <p:pic>
        <p:nvPicPr>
          <p:cNvPr id="15" name="Content Placeholder 4">
            <a:extLst>
              <a:ext uri="{FF2B5EF4-FFF2-40B4-BE49-F238E27FC236}">
                <a16:creationId xmlns:a16="http://schemas.microsoft.com/office/drawing/2014/main" id="{B6E43164-4DE8-4594-A988-0A482BE2BB2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15286" y="1817914"/>
            <a:ext cx="2649643" cy="3459163"/>
          </a:xfrm>
        </p:spPr>
      </p:pic>
    </p:spTree>
    <p:extLst>
      <p:ext uri="{BB962C8B-B14F-4D97-AF65-F5344CB8AC3E}">
        <p14:creationId xmlns:p14="http://schemas.microsoft.com/office/powerpoint/2010/main" val="2928573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240786"/>
            <a:ext cx="6086493" cy="2308324"/>
          </a:xfrm>
          <a:prstGeom prst="rect">
            <a:avLst/>
          </a:prstGeom>
          <a:noFill/>
        </p:spPr>
        <p:txBody>
          <a:bodyPr wrap="square" rtlCol="0">
            <a:spAutoFit/>
          </a:bodyPr>
          <a:lstStyle/>
          <a:p>
            <a:pPr algn="ctr"/>
            <a:r>
              <a:rPr lang="en-US" sz="4800" b="1" i="1" dirty="0">
                <a:solidFill>
                  <a:prstClr val="black"/>
                </a:solidFill>
                <a:effectLst>
                  <a:outerShdw blurRad="38100" dist="38100" dir="2700000" algn="tl">
                    <a:srgbClr val="000000">
                      <a:alpha val="43137"/>
                    </a:srgbClr>
                  </a:outerShdw>
                </a:effectLst>
              </a:rPr>
              <a:t>Independent Daily Reading &amp; Teacher Conferences</a:t>
            </a:r>
          </a:p>
        </p:txBody>
      </p:sp>
      <p:sp>
        <p:nvSpPr>
          <p:cNvPr id="2" name="AutoShape 2" descr="Image result for flashlight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TextBox 10"/>
          <p:cNvSpPr txBox="1"/>
          <p:nvPr/>
        </p:nvSpPr>
        <p:spPr>
          <a:xfrm>
            <a:off x="5582738" y="5924508"/>
            <a:ext cx="25908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10:25 – 10:40</a:t>
            </a:r>
            <a:endParaRPr lang="en-US" sz="3200" dirty="0">
              <a:solidFill>
                <a:prstClr val="black"/>
              </a:solidFill>
              <a:cs typeface="Arial" charset="0"/>
            </a:endParaRPr>
          </a:p>
        </p:txBody>
      </p:sp>
      <p:pic>
        <p:nvPicPr>
          <p:cNvPr id="12" name="Picture 11"/>
          <p:cNvPicPr>
            <a:picLocks noChangeAspect="1"/>
          </p:cNvPicPr>
          <p:nvPr/>
        </p:nvPicPr>
        <p:blipFill>
          <a:blip r:embed="rId2"/>
          <a:stretch>
            <a:fillRect/>
          </a:stretch>
        </p:blipFill>
        <p:spPr>
          <a:xfrm>
            <a:off x="4469250" y="2726769"/>
            <a:ext cx="2481992" cy="2300899"/>
          </a:xfrm>
          <a:prstGeom prst="rect">
            <a:avLst/>
          </a:prstGeom>
        </p:spPr>
      </p:pic>
      <p:sp>
        <p:nvSpPr>
          <p:cNvPr id="6" name="Subtitle 5"/>
          <p:cNvSpPr txBox="1">
            <a:spLocks/>
          </p:cNvSpPr>
          <p:nvPr/>
        </p:nvSpPr>
        <p:spPr bwMode="auto">
          <a:xfrm>
            <a:off x="279123" y="334456"/>
            <a:ext cx="2206625" cy="4784626"/>
          </a:xfrm>
          <a:prstGeom prst="rect">
            <a:avLst/>
          </a:pr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i="1" dirty="0">
                <a:solidFill>
                  <a:srgbClr val="00B050"/>
                </a:solidFill>
                <a:effectLst>
                  <a:outerShdw blurRad="38100" dist="38100" dir="2700000" algn="tl">
                    <a:srgbClr val="000000">
                      <a:alpha val="43137"/>
                    </a:srgbClr>
                  </a:outerShdw>
                </a:effectLst>
              </a:rPr>
              <a:t>Computers - Epic:</a:t>
            </a:r>
          </a:p>
          <a:p>
            <a:pPr marL="0" lvl="1" indent="0" eaLnBrk="1" fontAlgn="auto" hangingPunct="1">
              <a:spcBef>
                <a:spcPts val="0"/>
              </a:spcBef>
              <a:spcAft>
                <a:spcPts val="0"/>
              </a:spcAft>
              <a:buNone/>
              <a:defRPr/>
            </a:pPr>
            <a:r>
              <a:rPr lang="en-US" sz="2400" b="1" i="1" dirty="0" smtClean="0">
                <a:solidFill>
                  <a:schemeClr val="bg1"/>
                </a:solidFill>
                <a:effectLst>
                  <a:outerShdw blurRad="38100" dist="38100" dir="2700000" algn="tl">
                    <a:srgbClr val="000000">
                      <a:alpha val="43137"/>
                    </a:srgbClr>
                  </a:outerShdw>
                </a:effectLst>
              </a:rPr>
              <a:t>Amiyah</a:t>
            </a:r>
          </a:p>
          <a:p>
            <a:pPr marL="0" lvl="1" indent="0" eaLnBrk="1" fontAlgn="auto" hangingPunct="1">
              <a:spcBef>
                <a:spcPts val="0"/>
              </a:spcBef>
              <a:spcAft>
                <a:spcPts val="0"/>
              </a:spcAft>
              <a:buNone/>
              <a:defRPr/>
            </a:pPr>
            <a:r>
              <a:rPr lang="en-US" sz="2400" b="1" i="1" dirty="0" smtClean="0">
                <a:solidFill>
                  <a:schemeClr val="bg1"/>
                </a:solidFill>
                <a:effectLst>
                  <a:outerShdw blurRad="38100" dist="38100" dir="2700000" algn="tl">
                    <a:srgbClr val="000000">
                      <a:alpha val="43137"/>
                    </a:srgbClr>
                  </a:outerShdw>
                </a:effectLst>
              </a:rPr>
              <a:t>Aiden</a:t>
            </a:r>
          </a:p>
          <a:p>
            <a:pPr marL="0" lvl="1" indent="0" eaLnBrk="1" fontAlgn="auto" hangingPunct="1">
              <a:spcBef>
                <a:spcPts val="0"/>
              </a:spcBef>
              <a:spcAft>
                <a:spcPts val="0"/>
              </a:spcAft>
              <a:buNone/>
              <a:defRPr/>
            </a:pPr>
            <a:r>
              <a:rPr lang="en-US" sz="2400" b="1" i="1" dirty="0" err="1" smtClean="0">
                <a:solidFill>
                  <a:schemeClr val="bg1"/>
                </a:solidFill>
                <a:effectLst>
                  <a:outerShdw blurRad="38100" dist="38100" dir="2700000" algn="tl">
                    <a:srgbClr val="000000">
                      <a:alpha val="43137"/>
                    </a:srgbClr>
                  </a:outerShdw>
                </a:effectLst>
              </a:rPr>
              <a:t>Caydance</a:t>
            </a:r>
            <a:endParaRPr lang="en-US" sz="2400" b="1" i="1" dirty="0" smtClean="0">
              <a:solidFill>
                <a:schemeClr val="bg1"/>
              </a:solidFill>
              <a:effectLst>
                <a:outerShdw blurRad="38100" dist="38100" dir="2700000" algn="tl">
                  <a:srgbClr val="000000">
                    <a:alpha val="43137"/>
                  </a:srgbClr>
                </a:outerShdw>
              </a:effectLst>
            </a:endParaRPr>
          </a:p>
          <a:p>
            <a:pPr marL="0" lvl="1" indent="0" eaLnBrk="1" fontAlgn="auto" hangingPunct="1">
              <a:spcBef>
                <a:spcPts val="0"/>
              </a:spcBef>
              <a:spcAft>
                <a:spcPts val="0"/>
              </a:spcAft>
              <a:buNone/>
              <a:defRPr/>
            </a:pPr>
            <a:r>
              <a:rPr lang="en-US" sz="2400" b="1" i="1" dirty="0" err="1" smtClean="0">
                <a:solidFill>
                  <a:schemeClr val="bg1"/>
                </a:solidFill>
                <a:effectLst>
                  <a:outerShdw blurRad="38100" dist="38100" dir="2700000" algn="tl">
                    <a:srgbClr val="000000">
                      <a:alpha val="43137"/>
                    </a:srgbClr>
                  </a:outerShdw>
                </a:effectLst>
              </a:rPr>
              <a:t>Jearon</a:t>
            </a:r>
            <a:endParaRPr lang="en-US" sz="2400" b="1" i="1" dirty="0" smtClean="0">
              <a:solidFill>
                <a:schemeClr val="bg1"/>
              </a:solidFill>
              <a:effectLst>
                <a:outerShdw blurRad="38100" dist="38100" dir="2700000" algn="tl">
                  <a:srgbClr val="000000">
                    <a:alpha val="43137"/>
                  </a:srgbClr>
                </a:outerShdw>
              </a:effectLst>
            </a:endParaRPr>
          </a:p>
          <a:p>
            <a:pPr marL="0" lvl="1" indent="0" eaLnBrk="1" fontAlgn="auto" hangingPunct="1">
              <a:spcBef>
                <a:spcPts val="0"/>
              </a:spcBef>
              <a:spcAft>
                <a:spcPts val="0"/>
              </a:spcAft>
              <a:buNone/>
              <a:defRPr/>
            </a:pPr>
            <a:r>
              <a:rPr lang="en-US" sz="2400" b="1" i="1" dirty="0" smtClean="0">
                <a:solidFill>
                  <a:schemeClr val="bg1"/>
                </a:solidFill>
                <a:effectLst>
                  <a:outerShdw blurRad="38100" dist="38100" dir="2700000" algn="tl">
                    <a:srgbClr val="000000">
                      <a:alpha val="43137"/>
                    </a:srgbClr>
                  </a:outerShdw>
                </a:effectLst>
              </a:rPr>
              <a:t>Emma</a:t>
            </a:r>
          </a:p>
          <a:p>
            <a:pPr marL="0" lvl="1" indent="0" eaLnBrk="1" fontAlgn="auto" hangingPunct="1">
              <a:spcBef>
                <a:spcPts val="0"/>
              </a:spcBef>
              <a:spcAft>
                <a:spcPts val="0"/>
              </a:spcAft>
              <a:buNone/>
              <a:defRPr/>
            </a:pPr>
            <a:r>
              <a:rPr lang="en-US" sz="2400" b="1" i="1" dirty="0" smtClean="0">
                <a:solidFill>
                  <a:schemeClr val="bg1"/>
                </a:solidFill>
                <a:effectLst>
                  <a:outerShdw blurRad="38100" dist="38100" dir="2700000" algn="tl">
                    <a:srgbClr val="000000">
                      <a:alpha val="43137"/>
                    </a:srgbClr>
                  </a:outerShdw>
                </a:effectLst>
              </a:rPr>
              <a:t>Adalyn</a:t>
            </a:r>
          </a:p>
          <a:p>
            <a:pPr marL="0" lvl="1" indent="0" eaLnBrk="1" fontAlgn="auto" hangingPunct="1">
              <a:spcBef>
                <a:spcPts val="0"/>
              </a:spcBef>
              <a:spcAft>
                <a:spcPts val="0"/>
              </a:spcAft>
              <a:buNone/>
              <a:defRPr/>
            </a:pPr>
            <a:r>
              <a:rPr lang="en-US" sz="2400" b="1" i="1" dirty="0" err="1" smtClean="0">
                <a:solidFill>
                  <a:schemeClr val="bg1"/>
                </a:solidFill>
                <a:effectLst>
                  <a:outerShdw blurRad="38100" dist="38100" dir="2700000" algn="tl">
                    <a:srgbClr val="000000">
                      <a:alpha val="43137"/>
                    </a:srgbClr>
                  </a:outerShdw>
                </a:effectLst>
              </a:rPr>
              <a:t>Jaylie</a:t>
            </a:r>
            <a:endParaRPr lang="en-US" sz="2400" b="1" i="1" dirty="0" smtClean="0">
              <a:solidFill>
                <a:schemeClr val="bg1"/>
              </a:solidFill>
              <a:effectLst>
                <a:outerShdw blurRad="38100" dist="38100" dir="2700000" algn="tl">
                  <a:srgbClr val="000000">
                    <a:alpha val="43137"/>
                  </a:srgbClr>
                </a:outerShdw>
              </a:effectLst>
            </a:endParaRPr>
          </a:p>
          <a:p>
            <a:pPr marL="0" lvl="1" indent="0" eaLnBrk="1" fontAlgn="auto" hangingPunct="1">
              <a:spcBef>
                <a:spcPts val="0"/>
              </a:spcBef>
              <a:spcAft>
                <a:spcPts val="0"/>
              </a:spcAft>
              <a:buNone/>
              <a:defRPr/>
            </a:pPr>
            <a:r>
              <a:rPr lang="en-US" sz="2400" b="1" i="1" dirty="0" err="1" smtClean="0">
                <a:solidFill>
                  <a:schemeClr val="bg1"/>
                </a:solidFill>
                <a:effectLst>
                  <a:outerShdw blurRad="38100" dist="38100" dir="2700000" algn="tl">
                    <a:srgbClr val="000000">
                      <a:alpha val="43137"/>
                    </a:srgbClr>
                  </a:outerShdw>
                </a:effectLst>
              </a:rPr>
              <a:t>Khamani</a:t>
            </a:r>
            <a:endParaRPr lang="en-US" sz="2400" b="1" i="1" dirty="0" smtClean="0">
              <a:solidFill>
                <a:schemeClr val="bg1"/>
              </a:solidFill>
              <a:effectLst>
                <a:outerShdw blurRad="38100" dist="38100" dir="2700000" algn="tl">
                  <a:srgbClr val="000000">
                    <a:alpha val="43137"/>
                  </a:srgbClr>
                </a:outerShdw>
              </a:effectLst>
            </a:endParaRPr>
          </a:p>
          <a:p>
            <a:pPr marL="0" lvl="1" indent="0" eaLnBrk="1" fontAlgn="auto" hangingPunct="1">
              <a:spcBef>
                <a:spcPts val="0"/>
              </a:spcBef>
              <a:spcAft>
                <a:spcPts val="0"/>
              </a:spcAft>
              <a:buNone/>
              <a:defRPr/>
            </a:pPr>
            <a:r>
              <a:rPr lang="en-US" sz="2400" b="1" i="1" dirty="0" smtClean="0">
                <a:solidFill>
                  <a:schemeClr val="bg1"/>
                </a:solidFill>
                <a:effectLst>
                  <a:outerShdw blurRad="38100" dist="38100" dir="2700000" algn="tl">
                    <a:srgbClr val="000000">
                      <a:alpha val="43137"/>
                    </a:srgbClr>
                  </a:outerShdw>
                </a:effectLst>
              </a:rPr>
              <a:t>Lexi</a:t>
            </a:r>
          </a:p>
          <a:p>
            <a:pPr marL="0" lvl="1" indent="0" eaLnBrk="1" fontAlgn="auto" hangingPunct="1">
              <a:spcBef>
                <a:spcPts val="0"/>
              </a:spcBef>
              <a:spcAft>
                <a:spcPts val="0"/>
              </a:spcAft>
              <a:buNone/>
              <a:defRPr/>
            </a:pPr>
            <a:r>
              <a:rPr lang="en-US" sz="2400" b="1" i="1" dirty="0" smtClean="0">
                <a:solidFill>
                  <a:schemeClr val="bg1"/>
                </a:solidFill>
                <a:effectLst>
                  <a:outerShdw blurRad="38100" dist="38100" dir="2700000" algn="tl">
                    <a:srgbClr val="000000">
                      <a:alpha val="43137"/>
                    </a:srgbClr>
                  </a:outerShdw>
                </a:effectLst>
              </a:rPr>
              <a:t>Jordyn</a:t>
            </a:r>
            <a:endParaRPr lang="en-US" sz="2400" b="1" i="1" dirty="0">
              <a:solidFill>
                <a:schemeClr val="bg1"/>
              </a:solidFill>
              <a:effectLst>
                <a:outerShdw blurRad="38100" dist="38100" dir="2700000" algn="tl">
                  <a:srgbClr val="000000">
                    <a:alpha val="43137"/>
                  </a:srgbClr>
                </a:outerShdw>
              </a:effectLst>
            </a:endParaRPr>
          </a:p>
          <a:p>
            <a:pPr marL="0" indent="0">
              <a:buNone/>
            </a:pPr>
            <a:endParaRPr lang="en-US" b="1" i="1" dirty="0">
              <a:solidFill>
                <a:srgbClr val="00B050"/>
              </a:solidFill>
              <a:effectLst>
                <a:outerShdw blurRad="38100" dist="38100" dir="2700000" algn="tl">
                  <a:srgbClr val="000000">
                    <a:alpha val="43137"/>
                  </a:srgbClr>
                </a:outerShdw>
              </a:effectLst>
            </a:endParaRPr>
          </a:p>
          <a:p>
            <a:endParaRPr lang="en-US" sz="2000" b="1" i="1" dirty="0">
              <a:solidFill>
                <a:srgbClr val="FF0000"/>
              </a:solidFill>
              <a:effectLst>
                <a:outerShdw blurRad="38100" dist="38100" dir="2700000" algn="tl">
                  <a:srgbClr val="000000">
                    <a:alpha val="43137"/>
                  </a:srgbClr>
                </a:outerShdw>
              </a:effectLst>
            </a:endParaRPr>
          </a:p>
          <a:p>
            <a:endParaRPr lang="en-US" sz="2000" b="1" i="1" dirty="0">
              <a:solidFill>
                <a:srgbClr val="FF000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3F5C0BD4-289E-4686-9C4B-50AF1A541B88}"/>
              </a:ext>
            </a:extLst>
          </p:cNvPr>
          <p:cNvSpPr/>
          <p:nvPr/>
        </p:nvSpPr>
        <p:spPr>
          <a:xfrm>
            <a:off x="170371" y="5416885"/>
            <a:ext cx="5940426" cy="1200329"/>
          </a:xfrm>
          <a:prstGeom prst="rect">
            <a:avLst/>
          </a:prstGeom>
        </p:spPr>
        <p:txBody>
          <a:bodyPr wrap="square">
            <a:spAutoFit/>
          </a:bodyPr>
          <a:lstStyle/>
          <a:p>
            <a:r>
              <a:rPr lang="en-US" sz="3600" b="1" i="1" dirty="0">
                <a:solidFill>
                  <a:srgbClr val="FF0000"/>
                </a:solidFill>
                <a:effectLst>
                  <a:outerShdw blurRad="38100" dist="38100" dir="2700000" algn="tl">
                    <a:srgbClr val="000000">
                      <a:alpha val="43137"/>
                    </a:srgbClr>
                  </a:outerShdw>
                </a:effectLst>
              </a:rPr>
              <a:t>All others Independent Novel for Book Challenge! </a:t>
            </a:r>
            <a:r>
              <a:rPr lang="en-US" sz="3600" b="1" i="1" dirty="0">
                <a:solidFill>
                  <a:srgbClr val="FF0000"/>
                </a:solidFill>
                <a:effectLst>
                  <a:outerShdw blurRad="38100" dist="38100" dir="2700000" algn="tl">
                    <a:srgbClr val="000000">
                      <a:alpha val="43137"/>
                    </a:srgbClr>
                  </a:outerShdw>
                </a:effectLst>
                <a:sym typeface="Wingdings" panose="05000000000000000000" pitchFamily="2" charset="2"/>
              </a:rPr>
              <a:t></a:t>
            </a:r>
            <a:endParaRPr lang="en-US" sz="36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1114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sp>
        <p:nvSpPr>
          <p:cNvPr id="5" name="Content Placeholder 2"/>
          <p:cNvSpPr txBox="1">
            <a:spLocks/>
          </p:cNvSpPr>
          <p:nvPr/>
        </p:nvSpPr>
        <p:spPr bwMode="auto">
          <a:xfrm>
            <a:off x="838200" y="2667000"/>
            <a:ext cx="7391400" cy="1066800"/>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Char char="•"/>
              <a:defRPr/>
            </a:pPr>
            <a:r>
              <a:rPr lang="en-US" sz="6000" dirty="0"/>
              <a:t>Recess 10:40 – 11:05</a:t>
            </a:r>
          </a:p>
          <a:p>
            <a:pPr eaLnBrk="1" fontAlgn="auto" hangingPunct="1">
              <a:spcAft>
                <a:spcPts val="0"/>
              </a:spcAft>
              <a:buFont typeface="Arial" pitchFamily="34" charset="0"/>
              <a:buChar char="•"/>
              <a:defRPr/>
            </a:pPr>
            <a:endParaRPr lang="en-US" sz="6000" dirty="0"/>
          </a:p>
        </p:txBody>
      </p:sp>
    </p:spTree>
    <p:extLst>
      <p:ext uri="{BB962C8B-B14F-4D97-AF65-F5344CB8AC3E}">
        <p14:creationId xmlns:p14="http://schemas.microsoft.com/office/powerpoint/2010/main" val="94911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Writing Time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891" y="215578"/>
            <a:ext cx="2098818" cy="1279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72853"/>
            <a:ext cx="2438399" cy="2515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6765" y="2272853"/>
            <a:ext cx="2520431" cy="251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0" y="4762137"/>
            <a:ext cx="7848600" cy="1569660"/>
          </a:xfrm>
          <a:prstGeom prst="rect">
            <a:avLst/>
          </a:prstGeom>
          <a:noFill/>
        </p:spPr>
        <p:txBody>
          <a:bodyPr wrap="square" rtlCol="0">
            <a:spAutoFit/>
          </a:bodyPr>
          <a:lstStyle/>
          <a:p>
            <a:r>
              <a:rPr lang="en-US" sz="2400" b="1" dirty="0">
                <a:solidFill>
                  <a:schemeClr val="accent5">
                    <a:lumMod val="50000"/>
                  </a:schemeClr>
                </a:solidFill>
                <a:effectLst>
                  <a:outerShdw blurRad="38100" dist="38100" dir="2700000" algn="tl">
                    <a:srgbClr val="000000">
                      <a:alpha val="43137"/>
                    </a:srgbClr>
                  </a:outerShdw>
                </a:effectLst>
              </a:rPr>
              <a:t>Objective:  W3.3  </a:t>
            </a:r>
          </a:p>
          <a:p>
            <a:r>
              <a:rPr lang="en-US" sz="2400" b="1" i="1" dirty="0"/>
              <a:t>Write narratives to develop real or imagined experiences or events using effective technique, descriptive details, and clear event sequences.</a:t>
            </a:r>
          </a:p>
        </p:txBody>
      </p:sp>
      <p:sp>
        <p:nvSpPr>
          <p:cNvPr id="8" name="TextBox 7"/>
          <p:cNvSpPr txBox="1"/>
          <p:nvPr/>
        </p:nvSpPr>
        <p:spPr>
          <a:xfrm>
            <a:off x="5486400" y="6019800"/>
            <a:ext cx="27432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11:05 – 11:35</a:t>
            </a:r>
            <a:endParaRPr lang="en-US" sz="3200" dirty="0">
              <a:solidFill>
                <a:prstClr val="black"/>
              </a:solidFill>
              <a:cs typeface="Arial" charset="0"/>
            </a:endParaRPr>
          </a:p>
        </p:txBody>
      </p:sp>
    </p:spTree>
    <p:extLst>
      <p:ext uri="{BB962C8B-B14F-4D97-AF65-F5344CB8AC3E}">
        <p14:creationId xmlns:p14="http://schemas.microsoft.com/office/powerpoint/2010/main" val="2883190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b="1" i="1" dirty="0">
                <a:effectLst>
                  <a:outerShdw blurRad="38100" dist="38100" dir="2700000" algn="tl">
                    <a:srgbClr val="000000">
                      <a:alpha val="43137"/>
                    </a:srgbClr>
                  </a:outerShdw>
                </a:effectLst>
              </a:rPr>
              <a:t>Review </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Our Writing Community Goals</a:t>
            </a:r>
          </a:p>
        </p:txBody>
      </p:sp>
      <p:sp>
        <p:nvSpPr>
          <p:cNvPr id="3" name="Content Placeholder 2"/>
          <p:cNvSpPr>
            <a:spLocks noGrp="1"/>
          </p:cNvSpPr>
          <p:nvPr>
            <p:ph idx="1"/>
          </p:nvPr>
        </p:nvSpPr>
        <p:spPr>
          <a:xfrm>
            <a:off x="381000" y="2438400"/>
            <a:ext cx="8229600" cy="3306763"/>
          </a:xfrm>
        </p:spPr>
        <p:txBody>
          <a:bodyPr/>
          <a:lstStyle/>
          <a:p>
            <a:r>
              <a:rPr lang="en-US" dirty="0"/>
              <a:t>Write about things that interest us</a:t>
            </a:r>
          </a:p>
          <a:p>
            <a:r>
              <a:rPr lang="en-US" dirty="0"/>
              <a:t>Share and talk about our writing</a:t>
            </a:r>
          </a:p>
          <a:p>
            <a:r>
              <a:rPr lang="en-US" dirty="0"/>
              <a:t>Learn about what professional authors do</a:t>
            </a:r>
          </a:p>
          <a:p>
            <a:r>
              <a:rPr lang="en-US" dirty="0"/>
              <a:t>Become stronger writers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927" y="4343400"/>
            <a:ext cx="202231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752600"/>
            <a:ext cx="2286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348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sz="6000" b="1" dirty="0">
                <a:effectLst>
                  <a:outerShdw blurRad="38100" dist="38100" dir="2700000" algn="tl">
                    <a:srgbClr val="000000">
                      <a:alpha val="43137"/>
                    </a:srgbClr>
                  </a:outerShdw>
                </a:effectLst>
              </a:rPr>
              <a:t>Gather at the Carpet…</a:t>
            </a:r>
          </a:p>
        </p:txBody>
      </p:sp>
      <p:sp>
        <p:nvSpPr>
          <p:cNvPr id="5" name="Content Placeholder 2"/>
          <p:cNvSpPr>
            <a:spLocks noGrp="1"/>
          </p:cNvSpPr>
          <p:nvPr>
            <p:ph idx="1"/>
          </p:nvPr>
        </p:nvSpPr>
        <p:spPr>
          <a:xfrm>
            <a:off x="928255" y="1600200"/>
            <a:ext cx="7606145" cy="4525963"/>
          </a:xfrm>
        </p:spPr>
        <p:txBody>
          <a:bodyPr/>
          <a:lstStyle/>
          <a:p>
            <a:r>
              <a:rPr lang="en-US" sz="4800" b="1" dirty="0"/>
              <a:t>Was it a perfect transition?</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5029200" cy="362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73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lstStyle/>
          <a:p>
            <a:r>
              <a:rPr lang="en-US" sz="4000" b="1" dirty="0"/>
              <a:t>Today we will hear the whole book.</a:t>
            </a:r>
            <a:br>
              <a:rPr lang="en-US" sz="4000" b="1" dirty="0"/>
            </a:br>
            <a:r>
              <a:rPr lang="en-US" sz="3600" b="1" dirty="0"/>
              <a:t>Be thinking, would you like to try writing a story like this one?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0"/>
            <a:ext cx="422910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229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t>After Page 20 – Question…</a:t>
            </a:r>
          </a:p>
        </p:txBody>
      </p:sp>
      <p:sp>
        <p:nvSpPr>
          <p:cNvPr id="3" name="Content Placeholder 2"/>
          <p:cNvSpPr>
            <a:spLocks noGrp="1"/>
          </p:cNvSpPr>
          <p:nvPr>
            <p:ph idx="1"/>
          </p:nvPr>
        </p:nvSpPr>
        <p:spPr/>
        <p:txBody>
          <a:bodyPr/>
          <a:lstStyle/>
          <a:p>
            <a:r>
              <a:rPr lang="en-US" dirty="0"/>
              <a:t>What is the second part of this book going to be about?</a:t>
            </a:r>
          </a:p>
          <a:p>
            <a:r>
              <a:rPr lang="en-US" dirty="0"/>
              <a:t>How do you know?</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061" y="2719748"/>
            <a:ext cx="3644539" cy="364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98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982" y="228600"/>
            <a:ext cx="8229600" cy="779060"/>
          </a:xfrm>
          <a:solidFill>
            <a:schemeClr val="accent1">
              <a:lumMod val="60000"/>
              <a:lumOff val="40000"/>
            </a:schemeClr>
          </a:solidFill>
        </p:spPr>
        <p:txBody>
          <a:bodyPr/>
          <a:lstStyle/>
          <a:p>
            <a:r>
              <a:rPr lang="en-US" dirty="0"/>
              <a:t>Classroom Community Discussion</a:t>
            </a:r>
          </a:p>
        </p:txBody>
      </p:sp>
      <p:sp>
        <p:nvSpPr>
          <p:cNvPr id="3" name="Content Placeholder 2"/>
          <p:cNvSpPr>
            <a:spLocks noGrp="1"/>
          </p:cNvSpPr>
          <p:nvPr>
            <p:ph idx="1"/>
          </p:nvPr>
        </p:nvSpPr>
        <p:spPr>
          <a:xfrm>
            <a:off x="342900" y="1027538"/>
            <a:ext cx="8229600" cy="4525963"/>
          </a:xfrm>
        </p:spPr>
        <p:txBody>
          <a:bodyPr/>
          <a:lstStyle/>
          <a:p>
            <a:r>
              <a:rPr lang="en-US" dirty="0"/>
              <a:t>What’s funny about the way this story is written?</a:t>
            </a:r>
          </a:p>
          <a:p>
            <a:r>
              <a:rPr lang="en-US" dirty="0"/>
              <a:t>What do you find out about the big sister in this story?</a:t>
            </a:r>
          </a:p>
          <a:p>
            <a:r>
              <a:rPr lang="en-US" dirty="0"/>
              <a:t>What other ideas do you have for people you could write about today?  </a:t>
            </a:r>
          </a:p>
          <a:p>
            <a:r>
              <a:rPr lang="en-US" dirty="0"/>
              <a:t>What might you write about them?</a:t>
            </a:r>
          </a:p>
        </p:txBody>
      </p:sp>
      <p:sp>
        <p:nvSpPr>
          <p:cNvPr id="5" name="TextBox 4"/>
          <p:cNvSpPr txBox="1"/>
          <p:nvPr/>
        </p:nvSpPr>
        <p:spPr>
          <a:xfrm>
            <a:off x="741482" y="4947221"/>
            <a:ext cx="7848600" cy="646331"/>
          </a:xfrm>
          <a:prstGeom prst="rect">
            <a:avLst/>
          </a:prstGeom>
          <a:noFill/>
        </p:spPr>
        <p:txBody>
          <a:bodyPr wrap="square" rtlCol="0">
            <a:spAutoFit/>
          </a:bodyPr>
          <a:lstStyle/>
          <a:p>
            <a:r>
              <a:rPr lang="en-US" dirty="0"/>
              <a:t>Objective:  RL.3.1  Ask and answer questions to demonstrate understanding of a text, referring explicitly to the text as the basis for answers.</a:t>
            </a:r>
          </a:p>
        </p:txBody>
      </p:sp>
      <p:sp>
        <p:nvSpPr>
          <p:cNvPr id="7" name="TextBox 6"/>
          <p:cNvSpPr txBox="1"/>
          <p:nvPr/>
        </p:nvSpPr>
        <p:spPr>
          <a:xfrm>
            <a:off x="734555" y="5626186"/>
            <a:ext cx="7848600" cy="923330"/>
          </a:xfrm>
          <a:prstGeom prst="rect">
            <a:avLst/>
          </a:prstGeom>
          <a:noFill/>
        </p:spPr>
        <p:txBody>
          <a:bodyPr wrap="square" rtlCol="0">
            <a:spAutoFit/>
          </a:bodyPr>
          <a:lstStyle/>
          <a:p>
            <a:r>
              <a:rPr lang="en-US" dirty="0"/>
              <a:t>Objective:  SL.3.1b  Follow agreed-upon rules for discussions (e.g., gaining the floor in respectful ways, listening to others with care, speaking one at a time about the topics and texts under discussion).</a:t>
            </a:r>
          </a:p>
        </p:txBody>
      </p:sp>
    </p:spTree>
    <p:extLst>
      <p:ext uri="{BB962C8B-B14F-4D97-AF65-F5344CB8AC3E}">
        <p14:creationId xmlns:p14="http://schemas.microsoft.com/office/powerpoint/2010/main" val="39710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92" y="1011846"/>
            <a:ext cx="7696200" cy="762000"/>
          </a:xfrm>
          <a:solidFill>
            <a:srgbClr val="00B0F0"/>
          </a:solidFill>
        </p:spPr>
        <p:txBody>
          <a:bodyPr/>
          <a:lstStyle/>
          <a:p>
            <a:r>
              <a:rPr lang="en-US" b="1" dirty="0">
                <a:effectLst>
                  <a:outerShdw blurRad="38100" dist="38100" dir="2700000" algn="tl">
                    <a:srgbClr val="000000">
                      <a:alpha val="43137"/>
                    </a:srgbClr>
                  </a:outerShdw>
                </a:effectLst>
              </a:rPr>
              <a:t>People We Can Write About</a:t>
            </a:r>
          </a:p>
        </p:txBody>
      </p:sp>
      <p:sp>
        <p:nvSpPr>
          <p:cNvPr id="4" name="TextBox 3"/>
          <p:cNvSpPr txBox="1"/>
          <p:nvPr/>
        </p:nvSpPr>
        <p:spPr>
          <a:xfrm>
            <a:off x="657785" y="5638800"/>
            <a:ext cx="7848600" cy="646331"/>
          </a:xfrm>
          <a:prstGeom prst="rect">
            <a:avLst/>
          </a:prstGeom>
          <a:noFill/>
        </p:spPr>
        <p:txBody>
          <a:bodyPr wrap="square" rtlCol="0">
            <a:spAutoFit/>
          </a:bodyPr>
          <a:lstStyle/>
          <a:p>
            <a:r>
              <a:rPr lang="en-US" dirty="0"/>
              <a:t>Objective:  W3.3  Write narratives to develop real or imagined experiences or events using effective technique, descriptive details, and clear event sequences.</a:t>
            </a:r>
          </a:p>
        </p:txBody>
      </p:sp>
      <p:sp>
        <p:nvSpPr>
          <p:cNvPr id="3" name="TextBox 2"/>
          <p:cNvSpPr txBox="1"/>
          <p:nvPr/>
        </p:nvSpPr>
        <p:spPr>
          <a:xfrm>
            <a:off x="838200" y="991374"/>
            <a:ext cx="7668185" cy="4647426"/>
          </a:xfrm>
          <a:prstGeom prst="rect">
            <a:avLst/>
          </a:prstGeom>
          <a:noFill/>
          <a:ln w="76200">
            <a:solidFill>
              <a:schemeClr val="tx1"/>
            </a:solidFill>
          </a:ln>
        </p:spPr>
        <p:txBody>
          <a:bodyPr wrap="square" rtlCol="0">
            <a:spAutoFit/>
          </a:bodyPr>
          <a:lstStyle/>
          <a:p>
            <a:endParaRPr lang="en-US" dirty="0"/>
          </a:p>
          <a:p>
            <a:endParaRPr lang="en-US" dirty="0"/>
          </a:p>
          <a:p>
            <a:endParaRPr lang="en-US" dirty="0"/>
          </a:p>
          <a:p>
            <a:endParaRPr lang="en-US" dirty="0"/>
          </a:p>
          <a:p>
            <a:r>
              <a:rPr lang="en-US" sz="2800" b="1" dirty="0"/>
              <a:t>-baby sister – she follows me all over the house</a:t>
            </a:r>
          </a:p>
          <a:p>
            <a:endParaRPr lang="en-US" sz="2800" b="1" dirty="0"/>
          </a:p>
          <a:p>
            <a:r>
              <a:rPr lang="en-US" sz="2800" b="1" dirty="0"/>
              <a:t>-big brother – hair’s a mess in the morning</a:t>
            </a:r>
          </a:p>
          <a:p>
            <a:endParaRPr lang="en-US" sz="2800" b="1" dirty="0"/>
          </a:p>
          <a:p>
            <a:r>
              <a:rPr lang="en-US" sz="2800" b="1" dirty="0"/>
              <a:t>-best friend – makes funny faces</a:t>
            </a:r>
          </a:p>
          <a:p>
            <a:endParaRPr lang="en-US" sz="2800" b="1" dirty="0"/>
          </a:p>
          <a:p>
            <a:endParaRPr lang="en-US" sz="2800" b="1" dirty="0"/>
          </a:p>
          <a:p>
            <a:endParaRPr lang="en-US" sz="2800" b="1" dirty="0"/>
          </a:p>
        </p:txBody>
      </p:sp>
      <p:sp>
        <p:nvSpPr>
          <p:cNvPr id="6" name="TextBox 5"/>
          <p:cNvSpPr txBox="1"/>
          <p:nvPr/>
        </p:nvSpPr>
        <p:spPr>
          <a:xfrm>
            <a:off x="2133600" y="4557962"/>
            <a:ext cx="5462308" cy="400110"/>
          </a:xfrm>
          <a:prstGeom prst="rect">
            <a:avLst/>
          </a:prstGeom>
          <a:noFill/>
        </p:spPr>
        <p:txBody>
          <a:bodyPr wrap="square" rtlCol="0">
            <a:spAutoFit/>
          </a:bodyPr>
          <a:lstStyle/>
          <a:p>
            <a:pPr algn="ctr"/>
            <a:r>
              <a:rPr lang="en-US" sz="2000" b="1" dirty="0">
                <a:solidFill>
                  <a:srgbClr val="FF0000"/>
                </a:solidFill>
              </a:rPr>
              <a:t>Let’s add some more of your ideas to our chart </a:t>
            </a:r>
          </a:p>
        </p:txBody>
      </p:sp>
      <p:sp>
        <p:nvSpPr>
          <p:cNvPr id="7" name="TextBox 6"/>
          <p:cNvSpPr txBox="1"/>
          <p:nvPr/>
        </p:nvSpPr>
        <p:spPr>
          <a:xfrm>
            <a:off x="3048000" y="152400"/>
            <a:ext cx="3429000" cy="369332"/>
          </a:xfrm>
          <a:prstGeom prst="rect">
            <a:avLst/>
          </a:prstGeom>
          <a:noFill/>
        </p:spPr>
        <p:txBody>
          <a:bodyPr wrap="square" rtlCol="0">
            <a:spAutoFit/>
          </a:bodyPr>
          <a:lstStyle/>
          <a:p>
            <a:pPr algn="ctr"/>
            <a:r>
              <a:rPr lang="en-US" dirty="0"/>
              <a:t>Anchor Chart</a:t>
            </a:r>
          </a:p>
        </p:txBody>
      </p:sp>
    </p:spTree>
    <p:extLst>
      <p:ext uri="{BB962C8B-B14F-4D97-AF65-F5344CB8AC3E}">
        <p14:creationId xmlns:p14="http://schemas.microsoft.com/office/powerpoint/2010/main" val="1027490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6869"/>
            <a:ext cx="5407025" cy="1524000"/>
          </a:xfrm>
          <a:solidFill>
            <a:srgbClr val="7030A0"/>
          </a:solidFill>
        </p:spPr>
        <p:txBody>
          <a:bodyPr rtlCol="0">
            <a:normAutofit fontScale="90000"/>
          </a:bodyPr>
          <a:lstStyle/>
          <a:p>
            <a:pPr eaLnBrk="1" fontAlgn="auto" hangingPunct="1">
              <a:spcAft>
                <a:spcPts val="0"/>
              </a:spcAft>
              <a:defRPr/>
            </a:pPr>
            <a:r>
              <a:rPr lang="en-US" b="1" dirty="0">
                <a:effectLst>
                  <a:outerShdw blurRad="38100" dist="38100" dir="2700000" algn="tl">
                    <a:srgbClr val="000000">
                      <a:alpha val="43137"/>
                    </a:srgbClr>
                  </a:outerShdw>
                </a:effectLst>
              </a:rPr>
              <a:t>Share  Time – Classroom Discussion Intro</a:t>
            </a:r>
          </a:p>
        </p:txBody>
      </p:sp>
      <p:sp>
        <p:nvSpPr>
          <p:cNvPr id="3" name="Content Placeholder 2"/>
          <p:cNvSpPr>
            <a:spLocks noGrp="1"/>
          </p:cNvSpPr>
          <p:nvPr>
            <p:ph idx="1"/>
          </p:nvPr>
        </p:nvSpPr>
        <p:spPr>
          <a:xfrm>
            <a:off x="457200" y="2057400"/>
            <a:ext cx="8229600" cy="4068763"/>
          </a:xfrm>
        </p:spPr>
        <p:txBody>
          <a:bodyPr/>
          <a:lstStyle/>
          <a:p>
            <a:r>
              <a:rPr lang="en-US" dirty="0"/>
              <a:t>Whose perspective did you most relate to in the book The Pain and The Great One?</a:t>
            </a:r>
          </a:p>
        </p:txBody>
      </p:sp>
      <p:sp>
        <p:nvSpPr>
          <p:cNvPr id="4" name="AutoShape 2" descr="Image result for text to text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338"/>
            <a:ext cx="1774407" cy="189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200400"/>
            <a:ext cx="3210286" cy="3214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9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828800" y="6096000"/>
            <a:ext cx="5715000" cy="609600"/>
          </a:xfrm>
        </p:spPr>
        <p:txBody>
          <a:bodyPr/>
          <a:lstStyle/>
          <a:p>
            <a:pPr marL="0" indent="0" algn="ctr">
              <a:buNone/>
            </a:pPr>
            <a:r>
              <a:rPr lang="en-US" b="1" i="1" dirty="0"/>
              <a:t>Reading Homework</a:t>
            </a:r>
          </a:p>
        </p:txBody>
      </p:sp>
      <p:pic>
        <p:nvPicPr>
          <p:cNvPr id="2" name="Picture 1"/>
          <p:cNvPicPr>
            <a:picLocks noChangeAspect="1"/>
          </p:cNvPicPr>
          <p:nvPr/>
        </p:nvPicPr>
        <p:blipFill rotWithShape="1">
          <a:blip r:embed="rId2"/>
          <a:srcRect l="21738" t="11556" r="39445" b="7556"/>
          <a:stretch/>
        </p:blipFill>
        <p:spPr>
          <a:xfrm>
            <a:off x="76200" y="84081"/>
            <a:ext cx="4495800" cy="5855365"/>
          </a:xfrm>
          <a:prstGeom prst="rect">
            <a:avLst/>
          </a:prstGeom>
        </p:spPr>
      </p:pic>
      <p:pic>
        <p:nvPicPr>
          <p:cNvPr id="6" name="Picture 5"/>
          <p:cNvPicPr>
            <a:picLocks noChangeAspect="1"/>
          </p:cNvPicPr>
          <p:nvPr/>
        </p:nvPicPr>
        <p:blipFill rotWithShape="1">
          <a:blip r:embed="rId3"/>
          <a:srcRect l="22500" t="11557" r="40278" b="8641"/>
          <a:stretch/>
        </p:blipFill>
        <p:spPr>
          <a:xfrm>
            <a:off x="4636276" y="84081"/>
            <a:ext cx="4315961" cy="5783319"/>
          </a:xfrm>
          <a:prstGeom prst="rect">
            <a:avLst/>
          </a:prstGeom>
        </p:spPr>
      </p:pic>
      <p:sp>
        <p:nvSpPr>
          <p:cNvPr id="7" name="Rectangle 6"/>
          <p:cNvSpPr/>
          <p:nvPr/>
        </p:nvSpPr>
        <p:spPr>
          <a:xfrm>
            <a:off x="6792310" y="152400"/>
            <a:ext cx="215992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98073" y="3011763"/>
            <a:ext cx="209423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92310" y="3009900"/>
            <a:ext cx="215992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162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457200" y="274638"/>
            <a:ext cx="8153400" cy="3535362"/>
          </a:xfrm>
        </p:spPr>
        <p:txBody>
          <a:bodyPr/>
          <a:lstStyle/>
          <a:p>
            <a:pPr>
              <a:defRPr/>
            </a:pPr>
            <a:r>
              <a:rPr lang="en-US" sz="9600" dirty="0">
                <a:solidFill>
                  <a:srgbClr val="FF0000"/>
                </a:solidFill>
                <a:effectLst>
                  <a:outerShdw blurRad="38100" dist="38100" dir="2700000" algn="tl">
                    <a:srgbClr val="000000">
                      <a:alpha val="43137"/>
                    </a:srgbClr>
                  </a:outerShdw>
                </a:effectLst>
              </a:rPr>
              <a:t>Math Fluency &amp; Focus Lesson!</a:t>
            </a:r>
          </a:p>
        </p:txBody>
      </p:sp>
      <p:pic>
        <p:nvPicPr>
          <p:cNvPr id="121859" name="Picture 3" descr="C:\Users\karla.thompson\AppData\Local\Microsoft\Windows\Temporary Internet Files\Content.IE5\PLYT37E4\MC9002812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8268" y="3505200"/>
            <a:ext cx="1581932" cy="159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248400" y="5873816"/>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cs typeface="Arial" charset="0"/>
              </a:rPr>
              <a:t>11:35 – 11:55</a:t>
            </a:r>
          </a:p>
        </p:txBody>
      </p:sp>
    </p:spTree>
    <p:extLst>
      <p:ext uri="{BB962C8B-B14F-4D97-AF65-F5344CB8AC3E}">
        <p14:creationId xmlns:p14="http://schemas.microsoft.com/office/powerpoint/2010/main" val="2971994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825024"/>
            <a:ext cx="8229600" cy="2262702"/>
          </a:xfrm>
          <a:prstGeom prst="rect">
            <a:avLst/>
          </a:prstGeom>
          <a:solidFill>
            <a:srgbClr val="FFFF00"/>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i="1" dirty="0">
                <a:effectLst>
                  <a:outerShdw blurRad="38100" dist="38100" dir="2700000" algn="tl">
                    <a:srgbClr val="000000">
                      <a:alpha val="43137"/>
                    </a:srgbClr>
                  </a:outerShdw>
                </a:effectLst>
              </a:rPr>
              <a:t>Kicking it Quiz!</a:t>
            </a:r>
            <a:endParaRPr lang="en-US" altLang="en-US" b="1" dirty="0"/>
          </a:p>
        </p:txBody>
      </p:sp>
      <p:pic>
        <p:nvPicPr>
          <p:cNvPr id="2" name="Picture 1"/>
          <p:cNvPicPr>
            <a:picLocks noChangeAspect="1"/>
          </p:cNvPicPr>
          <p:nvPr/>
        </p:nvPicPr>
        <p:blipFill>
          <a:blip r:embed="rId2"/>
          <a:stretch>
            <a:fillRect/>
          </a:stretch>
        </p:blipFill>
        <p:spPr>
          <a:xfrm>
            <a:off x="3429000" y="3295106"/>
            <a:ext cx="1981200" cy="2484622"/>
          </a:xfrm>
          <a:prstGeom prst="rect">
            <a:avLst/>
          </a:prstGeom>
        </p:spPr>
      </p:pic>
    </p:spTree>
    <p:extLst>
      <p:ext uri="{BB962C8B-B14F-4D97-AF65-F5344CB8AC3E}">
        <p14:creationId xmlns:p14="http://schemas.microsoft.com/office/powerpoint/2010/main" val="3099012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1589" t="53876" r="43687" b="7401"/>
          <a:stretch/>
        </p:blipFill>
        <p:spPr>
          <a:xfrm>
            <a:off x="751129" y="533400"/>
            <a:ext cx="7641741" cy="5326062"/>
          </a:xfrm>
          <a:prstGeom prst="rect">
            <a:avLst/>
          </a:prstGeom>
        </p:spPr>
      </p:pic>
    </p:spTree>
    <p:extLst>
      <p:ext uri="{BB962C8B-B14F-4D97-AF65-F5344CB8AC3E}">
        <p14:creationId xmlns:p14="http://schemas.microsoft.com/office/powerpoint/2010/main" val="1040619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92912-4B76-41F4-AF9A-349410899619}"/>
              </a:ext>
            </a:extLst>
          </p:cNvPr>
          <p:cNvSpPr>
            <a:spLocks noGrp="1"/>
          </p:cNvSpPr>
          <p:nvPr>
            <p:ph type="title"/>
          </p:nvPr>
        </p:nvSpPr>
        <p:spPr/>
        <p:txBody>
          <a:bodyPr/>
          <a:lstStyle/>
          <a:p>
            <a:r>
              <a:rPr lang="en-US" dirty="0"/>
              <a:t>Independent Practice Check</a:t>
            </a:r>
          </a:p>
        </p:txBody>
      </p:sp>
      <p:pic>
        <p:nvPicPr>
          <p:cNvPr id="5" name="Content Placeholder 4">
            <a:extLst>
              <a:ext uri="{FF2B5EF4-FFF2-40B4-BE49-F238E27FC236}">
                <a16:creationId xmlns:a16="http://schemas.microsoft.com/office/drawing/2014/main" id="{3A69B9FD-86D6-427C-87C2-C84B993AC3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642" y="1600199"/>
            <a:ext cx="7454357" cy="4866429"/>
          </a:xfrm>
        </p:spPr>
      </p:pic>
    </p:spTree>
    <p:extLst>
      <p:ext uri="{BB962C8B-B14F-4D97-AF65-F5344CB8AC3E}">
        <p14:creationId xmlns:p14="http://schemas.microsoft.com/office/powerpoint/2010/main" val="3283920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5797" t="13470" r="39478" b="6459"/>
          <a:stretch/>
        </p:blipFill>
        <p:spPr>
          <a:xfrm>
            <a:off x="90716" y="301246"/>
            <a:ext cx="4148442" cy="5978811"/>
          </a:xfrm>
          <a:prstGeom prst="rect">
            <a:avLst/>
          </a:prstGeom>
        </p:spPr>
      </p:pic>
      <p:pic>
        <p:nvPicPr>
          <p:cNvPr id="5" name="Content Placeholder 4">
            <a:extLst>
              <a:ext uri="{FF2B5EF4-FFF2-40B4-BE49-F238E27FC236}">
                <a16:creationId xmlns:a16="http://schemas.microsoft.com/office/drawing/2014/main" id="{B218DC23-B77C-4519-A85C-8A74C2C3A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23387" y="274638"/>
            <a:ext cx="4447642" cy="600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28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EC7F0-5BB6-4DEE-AD76-20F86D724E5A}"/>
              </a:ext>
            </a:extLst>
          </p:cNvPr>
          <p:cNvSpPr>
            <a:spLocks noGrp="1"/>
          </p:cNvSpPr>
          <p:nvPr>
            <p:ph type="title"/>
          </p:nvPr>
        </p:nvSpPr>
        <p:spPr>
          <a:xfrm>
            <a:off x="457200" y="1981200"/>
            <a:ext cx="3276600" cy="2925762"/>
          </a:xfrm>
        </p:spPr>
        <p:txBody>
          <a:bodyPr/>
          <a:lstStyle/>
          <a:p>
            <a:r>
              <a:rPr lang="en-US" dirty="0" smtClean="0"/>
              <a:t>Let’s Solve and Share!</a:t>
            </a:r>
            <a:endParaRPr lang="en-US" dirty="0"/>
          </a:p>
        </p:txBody>
      </p:sp>
      <p:pic>
        <p:nvPicPr>
          <p:cNvPr id="4" name="Content Placeholder 3"/>
          <p:cNvPicPr>
            <a:picLocks noGrp="1" noChangeAspect="1"/>
          </p:cNvPicPr>
          <p:nvPr>
            <p:ph idx="1"/>
          </p:nvPr>
        </p:nvPicPr>
        <p:blipFill rotWithShape="1">
          <a:blip r:embed="rId2"/>
          <a:srcRect l="20537" t="13470" r="42634" b="7401"/>
          <a:stretch/>
        </p:blipFill>
        <p:spPr>
          <a:xfrm>
            <a:off x="4038600" y="274638"/>
            <a:ext cx="4876800" cy="6548846"/>
          </a:xfrm>
          <a:prstGeom prst="rect">
            <a:avLst/>
          </a:prstGeom>
        </p:spPr>
      </p:pic>
    </p:spTree>
    <p:extLst>
      <p:ext uri="{BB962C8B-B14F-4D97-AF65-F5344CB8AC3E}">
        <p14:creationId xmlns:p14="http://schemas.microsoft.com/office/powerpoint/2010/main" val="1156146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sp>
        <p:nvSpPr>
          <p:cNvPr id="3" name="Content Placeholder 2"/>
          <p:cNvSpPr>
            <a:spLocks noGrp="1"/>
          </p:cNvSpPr>
          <p:nvPr>
            <p:ph idx="1"/>
          </p:nvPr>
        </p:nvSpPr>
        <p:spPr>
          <a:xfrm>
            <a:off x="762000" y="2311167"/>
            <a:ext cx="7633063" cy="1117834"/>
          </a:xfrm>
          <a:solidFill>
            <a:schemeClr val="accent4">
              <a:lumMod val="60000"/>
              <a:lumOff val="40000"/>
            </a:schemeClr>
          </a:solidFill>
        </p:spPr>
        <p:txBody>
          <a:bodyPr rtlCol="0">
            <a:normAutofit/>
          </a:bodyPr>
          <a:lstStyle/>
          <a:p>
            <a:pPr eaLnBrk="1" fontAlgn="auto" hangingPunct="1">
              <a:spcAft>
                <a:spcPts val="0"/>
              </a:spcAft>
              <a:buFont typeface="Arial" pitchFamily="34" charset="0"/>
              <a:buChar char="•"/>
              <a:defRPr/>
            </a:pPr>
            <a:r>
              <a:rPr lang="en-US" sz="6000" dirty="0"/>
              <a:t>Lunch 12:35 – 1:05</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4800600"/>
            <a:ext cx="2438400" cy="141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530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1:05 – 1:10</a:t>
            </a:r>
            <a:endParaRPr lang="en-US" sz="3200" dirty="0">
              <a:solidFill>
                <a:prstClr val="black"/>
              </a:solidFill>
              <a:cs typeface="Arial" charset="0"/>
            </a:endParaRPr>
          </a:p>
        </p:txBody>
      </p:sp>
    </p:spTree>
    <p:extLst>
      <p:ext uri="{BB962C8B-B14F-4D97-AF65-F5344CB8AC3E}">
        <p14:creationId xmlns:p14="http://schemas.microsoft.com/office/powerpoint/2010/main" val="4128497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360241"/>
            <a:ext cx="1447800" cy="145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873690" y="2759504"/>
            <a:ext cx="7396619" cy="898633"/>
          </a:xfrm>
          <a:solidFill>
            <a:schemeClr val="accent4">
              <a:lumMod val="60000"/>
              <a:lumOff val="40000"/>
            </a:schemeClr>
          </a:solidFill>
        </p:spPr>
        <p:txBody>
          <a:bodyPr rtlCol="0">
            <a:normAutofit fontScale="92500" lnSpcReduction="10000"/>
          </a:bodyPr>
          <a:lstStyle/>
          <a:p>
            <a:pPr eaLnBrk="1" fontAlgn="auto" hangingPunct="1">
              <a:spcAft>
                <a:spcPts val="0"/>
              </a:spcAft>
              <a:buFont typeface="Arial" pitchFamily="34" charset="0"/>
              <a:buChar char="•"/>
              <a:defRPr/>
            </a:pPr>
            <a:r>
              <a:rPr lang="en-US" sz="6000" dirty="0"/>
              <a:t>Activity 1:10 – 1:55</a:t>
            </a:r>
          </a:p>
          <a:p>
            <a:pPr lvl="1" eaLnBrk="1" fontAlgn="auto" hangingPunct="1">
              <a:spcAft>
                <a:spcPts val="0"/>
              </a:spcAft>
              <a:buFont typeface="Arial" pitchFamily="34" charset="0"/>
              <a:buChar char="•"/>
              <a:defRPr/>
            </a:pPr>
            <a:endParaRPr lang="en-US" sz="5600" dirty="0"/>
          </a:p>
        </p:txBody>
      </p:sp>
    </p:spTree>
    <p:extLst>
      <p:ext uri="{BB962C8B-B14F-4D97-AF65-F5344CB8AC3E}">
        <p14:creationId xmlns:p14="http://schemas.microsoft.com/office/powerpoint/2010/main" val="2391528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457200" y="274638"/>
            <a:ext cx="8153400" cy="3535362"/>
          </a:xfrm>
        </p:spPr>
        <p:txBody>
          <a:bodyPr/>
          <a:lstStyle/>
          <a:p>
            <a:pPr>
              <a:defRPr/>
            </a:pPr>
            <a:r>
              <a:rPr lang="en-US" sz="9600" dirty="0">
                <a:solidFill>
                  <a:srgbClr val="FF0000"/>
                </a:solidFill>
                <a:effectLst>
                  <a:outerShdw blurRad="38100" dist="38100" dir="2700000" algn="tl">
                    <a:srgbClr val="000000">
                      <a:alpha val="43137"/>
                    </a:srgbClr>
                  </a:outerShdw>
                </a:effectLst>
              </a:rPr>
              <a:t>Math Fluency &amp; Focus Lesson!</a:t>
            </a:r>
          </a:p>
        </p:txBody>
      </p:sp>
      <p:pic>
        <p:nvPicPr>
          <p:cNvPr id="121859" name="Picture 3" descr="C:\Users\karla.thompson\AppData\Local\Microsoft\Windows\Temporary Internet Files\Content.IE5\PLYT37E4\MC9002812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8268" y="3505200"/>
            <a:ext cx="1581932" cy="159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248400" y="5873816"/>
            <a:ext cx="25908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cs typeface="Arial" charset="0"/>
              </a:rPr>
              <a:t>1:55 – 2:40</a:t>
            </a:r>
            <a:endParaRPr lang="en-US" sz="3200" b="1" dirty="0">
              <a:solidFill>
                <a:prstClr val="black"/>
              </a:solidFill>
              <a:cs typeface="Arial" charset="0"/>
            </a:endParaRPr>
          </a:p>
        </p:txBody>
      </p:sp>
    </p:spTree>
    <p:extLst>
      <p:ext uri="{BB962C8B-B14F-4D97-AF65-F5344CB8AC3E}">
        <p14:creationId xmlns:p14="http://schemas.microsoft.com/office/powerpoint/2010/main" val="2798472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600200"/>
            <a:ext cx="3200400" cy="3048000"/>
          </a:xfrm>
        </p:spPr>
        <p:txBody>
          <a:bodyPr/>
          <a:lstStyle/>
          <a:p>
            <a:r>
              <a:rPr lang="en-US" sz="3200" b="1" i="1" dirty="0"/>
              <a:t>Math Homework </a:t>
            </a:r>
          </a:p>
        </p:txBody>
      </p:sp>
      <p:pic>
        <p:nvPicPr>
          <p:cNvPr id="4" name="Picture 3"/>
          <p:cNvPicPr>
            <a:picLocks noChangeAspect="1"/>
          </p:cNvPicPr>
          <p:nvPr/>
        </p:nvPicPr>
        <p:blipFill rotWithShape="1">
          <a:blip r:embed="rId2"/>
          <a:srcRect l="23889" t="13333" r="38889" b="11111"/>
          <a:stretch/>
        </p:blipFill>
        <p:spPr>
          <a:xfrm>
            <a:off x="228600" y="228600"/>
            <a:ext cx="5105400" cy="6477000"/>
          </a:xfrm>
          <a:prstGeom prst="rect">
            <a:avLst/>
          </a:prstGeom>
        </p:spPr>
      </p:pic>
      <p:sp>
        <p:nvSpPr>
          <p:cNvPr id="5" name="Rectangle 4"/>
          <p:cNvSpPr/>
          <p:nvPr/>
        </p:nvSpPr>
        <p:spPr>
          <a:xfrm>
            <a:off x="1524000" y="457200"/>
            <a:ext cx="3733800" cy="624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020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81000"/>
            <a:ext cx="4292252" cy="1143000"/>
          </a:xfrm>
          <a:solidFill>
            <a:srgbClr val="FFFF00"/>
          </a:solidFill>
        </p:spPr>
        <p:txBody>
          <a:bodyPr/>
          <a:lstStyle/>
          <a:p>
            <a:r>
              <a:rPr lang="en-US" b="1" i="1" dirty="0" smtClean="0">
                <a:effectLst>
                  <a:outerShdw blurRad="38100" dist="38100" dir="2700000" algn="tl">
                    <a:srgbClr val="000000">
                      <a:alpha val="43137"/>
                    </a:srgbClr>
                  </a:outerShdw>
                </a:effectLst>
              </a:rPr>
              <a:t>Math Stash</a:t>
            </a:r>
            <a:endParaRPr lang="en-US" b="1" i="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rotWithShape="1">
          <a:blip r:embed="rId2"/>
          <a:srcRect l="32111" t="15152" r="44739" b="46124"/>
          <a:stretch/>
        </p:blipFill>
        <p:spPr>
          <a:xfrm>
            <a:off x="4597052" y="2133600"/>
            <a:ext cx="4267200" cy="4461164"/>
          </a:xfrm>
          <a:prstGeom prst="rect">
            <a:avLst/>
          </a:prstGeom>
        </p:spPr>
      </p:pic>
      <p:sp>
        <p:nvSpPr>
          <p:cNvPr id="5" name="AutoShape 2" descr="Image result for commutative property of addi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307975" y="274638"/>
            <a:ext cx="4136042" cy="1706562"/>
          </a:xfrm>
          <a:prstGeom prst="rect">
            <a:avLst/>
          </a:prstGeom>
        </p:spPr>
      </p:pic>
      <p:pic>
        <p:nvPicPr>
          <p:cNvPr id="7" name="Picture 6"/>
          <p:cNvPicPr>
            <a:picLocks noChangeAspect="1"/>
          </p:cNvPicPr>
          <p:nvPr/>
        </p:nvPicPr>
        <p:blipFill>
          <a:blip r:embed="rId4"/>
          <a:stretch>
            <a:fillRect/>
          </a:stretch>
        </p:blipFill>
        <p:spPr>
          <a:xfrm>
            <a:off x="856758" y="2209800"/>
            <a:ext cx="3038475" cy="1504950"/>
          </a:xfrm>
          <a:prstGeom prst="rect">
            <a:avLst/>
          </a:prstGeom>
        </p:spPr>
      </p:pic>
    </p:spTree>
    <p:extLst>
      <p:ext uri="{BB962C8B-B14F-4D97-AF65-F5344CB8AC3E}">
        <p14:creationId xmlns:p14="http://schemas.microsoft.com/office/powerpoint/2010/main" val="2127119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46843" t="21887" r="17380" b="15819"/>
          <a:stretch/>
        </p:blipFill>
        <p:spPr>
          <a:xfrm>
            <a:off x="1524000" y="252716"/>
            <a:ext cx="5943600" cy="6468035"/>
          </a:xfrm>
          <a:prstGeom prst="rect">
            <a:avLst/>
          </a:prstGeom>
        </p:spPr>
      </p:pic>
    </p:spTree>
    <p:extLst>
      <p:ext uri="{BB962C8B-B14F-4D97-AF65-F5344CB8AC3E}">
        <p14:creationId xmlns:p14="http://schemas.microsoft.com/office/powerpoint/2010/main" val="3345060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0537" t="11785" r="42634" b="7400"/>
          <a:stretch/>
        </p:blipFill>
        <p:spPr>
          <a:xfrm>
            <a:off x="0" y="392949"/>
            <a:ext cx="4552167" cy="6242972"/>
          </a:xfrm>
          <a:prstGeom prst="rect">
            <a:avLst/>
          </a:prstGeom>
        </p:spPr>
      </p:pic>
      <p:pic>
        <p:nvPicPr>
          <p:cNvPr id="5" name="Picture 4"/>
          <p:cNvPicPr>
            <a:picLocks noChangeAspect="1"/>
          </p:cNvPicPr>
          <p:nvPr/>
        </p:nvPicPr>
        <p:blipFill rotWithShape="1">
          <a:blip r:embed="rId3"/>
          <a:srcRect l="23750" t="14000" r="40625" b="5000"/>
          <a:stretch/>
        </p:blipFill>
        <p:spPr>
          <a:xfrm>
            <a:off x="4570956" y="463721"/>
            <a:ext cx="4343400" cy="6172200"/>
          </a:xfrm>
          <a:prstGeom prst="rect">
            <a:avLst/>
          </a:prstGeom>
        </p:spPr>
      </p:pic>
    </p:spTree>
    <p:extLst>
      <p:ext uri="{BB962C8B-B14F-4D97-AF65-F5344CB8AC3E}">
        <p14:creationId xmlns:p14="http://schemas.microsoft.com/office/powerpoint/2010/main" val="2526944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1589" t="11785" r="42634" b="5717"/>
          <a:stretch/>
        </p:blipFill>
        <p:spPr>
          <a:xfrm>
            <a:off x="2438400" y="152400"/>
            <a:ext cx="4419600" cy="6369424"/>
          </a:xfrm>
          <a:prstGeom prst="rect">
            <a:avLst/>
          </a:prstGeom>
        </p:spPr>
      </p:pic>
    </p:spTree>
    <p:extLst>
      <p:ext uri="{BB962C8B-B14F-4D97-AF65-F5344CB8AC3E}">
        <p14:creationId xmlns:p14="http://schemas.microsoft.com/office/powerpoint/2010/main" val="2316924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5386387" cy="2020887"/>
          </a:xfrm>
        </p:spPr>
        <p:txBody>
          <a:bodyPr/>
          <a:lstStyle/>
          <a:p>
            <a:pPr>
              <a:defRPr/>
            </a:pPr>
            <a:r>
              <a:rPr lang="en-US" sz="8000" b="1" dirty="0">
                <a:solidFill>
                  <a:srgbClr val="00B0F0"/>
                </a:solidFill>
                <a:effectLst>
                  <a:outerShdw blurRad="38100" dist="38100" dir="2700000" algn="tl">
                    <a:srgbClr val="000000">
                      <a:alpha val="43137"/>
                    </a:srgbClr>
                  </a:outerShdw>
                </a:effectLst>
              </a:rPr>
              <a:t>SCIENCE TIME</a:t>
            </a:r>
          </a:p>
        </p:txBody>
      </p:sp>
      <p:sp>
        <p:nvSpPr>
          <p:cNvPr id="99335" name="AutoShape 10" descr="data:image/jpeg;base64,/9j/4AAQSkZJRgABAQAAAQABAAD/2wCEAAkGBhQSERUUEhQUFRUVGBsYFhgXGRgeHhoYGCAXHBscGBgcHCYeGBwjGRsZIC8gIycpLSwvFx49NzAqNSYsLCkBCQoKDgwOGg8PGiskHyQsLS00Ly0sKSwsNDAsKS0sLCkqLC8sLSosLjQpLCksLCwsLy8pLCksLCwsLCwpLCwsLP/AABEIAMMBAwMBIgACEQEDEQH/xAAbAAACAwEBAQAAAAAAAAAAAAAABQMEBgIBB//EAEgQAAICAAQEAwQECgcIAgMAAAECAxEABBIhBSIxQQYTUTJhcYEUI5GSBxUzQlJTYnKh0hYkc4OxstE0Q2OCk6LB8BfhNVTC/8QAGQEBAAMBAQAAAAAAAAAAAAAAAAECAwQF/8QAMREAAgIABAIIBQUBAQAAAAAAAAECEQMSITFBUQQTUmFxkbHwgaHB0eEUIjJC0mIF/9oADAMBAAIRAxEAPwD7jgwYMAGDBgwAk4/4qTKvGjo7a1LWumlAeKOyCwJ55U2UHa/msyv4Q0YJ9TKWegm8QDtyBgCZOQAuN2q96va9FmeExSSpK8atJGrKhYXpDFSavYElV367YxH9NYn0RtkF0uShDmMC1aFZFVWUBykxII7+TY7DADX/AOSYNAk8uby22Rvq7ZtJIXRr1gltMYJFFnXfcHFfMfhKCRMxy7eYBJy6006lOZ0qWu91y8jEhSBsN96Vf0vhlCSHLRLqMTsfM0IHiOYZPMnVPrAPIXSKK6itHa8MfDnH48zOIZMpCGKPqeowSGAdqjI1GNtZBazbarHfADvhHixZ5TFoYFWdC1xgBkaUBdJfWxKxk2oI/jT/ABWj4dErB1jjDAFQwVQQCSSAauixJr1OOZOIUSNEpruEJHyOIbS3LRi5bFvBil+M/wDhzfcOD8Zj9XL9w4jMi3VS5F3BhP8A0lRgfKjllI25F2v01khbHcXY9MRNn53qw8Q7hIyzfJ3Gn/sOKPFgt2OqnyHuPGYDqaxiMtx1JA3mRZt6Om9bFWJOlQdJVQS1Dp1OGGV8PiJkM6RzawiEsNRjZQxAUvZZL27HvvZqscZTTlFbFsXAngyyzVMdvxqAGjNCD6GRP9ccjj2XPSeH/qJ/riaOBV9lQPgAMeZiRFUlyoUdS3TGf6nuM6O4s7G3sujfBgf8DifGM4pxeBwQq5df25VU/dj0liavqNjVjFODiyrGFyy5qZ121x6kQ7nqnMi7UN4+2LR6QnwFG/wYU5ebMKilgJLAJVtKyLdbEqfLdhuNtI9+LmU4kkhKi1ce0jCmHv0nqP2hYPY42jOMtiKLWDBgxcgMGDBgAwYMGADBgwYAMGDBgAwYMGADBgwYAMGDCtfE2W0sxmjUI7xtqYKQyGRSKO/+7cj1CkjADTHlYWt4myou8xDsoc86+y2nSevQ60r99fUWSeJsquq8xCNIUt9YuwetPfvqWvXUPUYAZVj2sLYPEmVcqEzELFyVTS6nURWwo79R9o9cMsAGDBhK0gzLEE/UAkAX+WYe0SO8YO1dG3vlrVWc1FWyUrJpeLlwfIXWAN5CDo266a5pT7l27agcRcPy/nIksvmMWAYJINIX+6BIB/eLH34Y7KOwAHwAA/wFYzee8dRg6cvFLmSDuYwAgrr9YxAY/u3jgxMfS26XkWS4I0yrQodBijxSZgYkVtHmyaS3cAK7UL21Np0j971rEfAuPJmkLKrIymnjcUyn3+oPY/HuCMW3aKXXGdD6a1odLVe41L29ReM4tJ3uClPlEMnkh3oprYamYoyshjYFrKm7IB2OjpscJP6SKXsfSM0YiSKjCIpFqS5ABBAJFsKFnYYbcQzq5RUjgy5ZnJ0rGmlbFXqYCl293b0BIotwPMT6WzTBwWW4VbQqL3JIB1MPS7v8+sayxG9tEwL4/FWdzLFMtAq1+cSCAfe+4HzXftqwwj8HNLzZzMSSseqqdKAegU2PmApONJBl1RQqKFUdABQ+zEmMrJFmS8NZaIckKbdyNR+Ra6+WLPEM6sMTSMDSC6HX0AHzrFrFbiWRWaJ426OK+HoR8DR+WIBkIvHk5ehAjKWoDUykHflLEUzWK2FA7GjhjF4ry0xCZhTC4O2vYBv2JR0IPfbGOOSZHaKRN4xzc50nSWbWLN6SjCwov1WiMd5dmWthpYW0VLV6NNHbcWF37Uet7bftT105P38zs6mElobD+mKQSeVI5kFin0lSLO/mWADQ31L1HbuXv44i/SP3X/lx81yXG/IoMgkhAOuKQDSNJAPkaySpog6CSDuAb6brgXEVOkI4eCQXA99K9qI97ABK96DA+zZ3w5yum13GeNHCiklF+f4GH44i/SP3X/lwfjiL9I/df+XF3Bjf93P35nPcOT8/wZriHjuKKdoTFMSrBC4Eemz9GHd9VA5mEHl/ONXpOKuR/CNGy6pIpEAK2w0sAj+WEcjUGpnfSAASK3oY00nDImJZooySbJKKSTyGya63HH/00/RFRLwPLhlYQQhlNqRGlg0q2DW3Kqjbso9MWMxBJ+ENEYmSCZIxGjliYiV1iZlDKsh9pI7FX7W+nHU/4RYEL+ZFOvlg+bYjOgjz6U1IdRPkPWmxutkWaew8Dy6LpSCFV9BGgG11sB+033j649i4JAq6VghC1VCNAK5z0r1d/vt6nAGcH4RVGvzIZI/LZhJZQ6VVp1F6WJLnyXNLY29rcYu5bxvG8oi8qZW1Kj6hHUbuZAqsVkN3oO6agLF12bQcFgQaUgiVfRUQDYsRsB6sx/5m9Tj3L8HgjACQxKFqgqKKosRVDaizH4sfU4AuYMGDABgwYMAGMtN4BheZ5CTpaORK2J1TSvMzHVamizKoK7B3BsHGpxnfFfFJIjGFcxIyyFpAqnnXR5cdvyLqBc79fLoEE4AgP4O8vp065iNIHMytzAQqX5kNsVhjFG12NAXiaDwJArK2qY6CCgZ7o/VljZGpi7RIWLE7g1Vm0mY8eZkVWXa1CMy6GD1piYh0IIj8zWwWmavKbrvTnwp4lkzUkgZVCoKtNWksHkUkalDDYDY//ZAMv4AyySpKuvUnl9SpvyliRLtSRXlKbUgkk2a2DuTh6kk6pN/SRwPkA1DFlmA6msc+cPUfaMQ0nuWi5LYTcSynMkUbyhn3Y+bJyxrWo+11NhR72vfSRiHiXhKOYRjXIqx9AGJ2oABdRIWq7DEicVVElzMhJVjSBdzoU6UAHfUxLb9PM914u5LLJGZCHZjI5c6muiQBSj81QABWPPxqk64HRh42LB5ot2Zfj2VBdMmGkMQXzZdTsS4JKohJ3C2GY1XRfXHfKi9lVR7gAB/ADDXjnh6LMsH8xopVFB0YXW5ph3Fk+nU4oZbwTHqDZid5wNwjGlv3qDv/AO9ceD07/wA2fS8RPPUVw9a4G2H0jInatvie+CoS7T5kWElKrH+0IxRevQnYfA40kOTRGZlVVZ92IG569fmSfmfXHSuoFAqANgBWKzcZhEhjMiBxWxNdelE7H5Y9aEVhwUFskl5HNlnNtpXxLjNQs7AYocQ47FDEJGYFW2TSQdR/ZN10BN3QrFHPcXhmmbJMH51ILjTVlddDfUeXe9JXar7YXzZNDlJ4YlnLQvqsoLZyST5dVsaI5aajYvUNVwo8zw+K525lWFEPTW6j7CzKf+ysejxLP+llT/ep/OMZkSKvKoAI25mZSP8AlEkKj7uPTJW58ogdbnYH7Rnaxz23v9f8nZkiuC+X+jTJ4pzC7vEjD9k9veyPIB86w84RxyPMg6DzLWpT1W7rpsRsdwSNj3BxggiOLVHZh3jmSWvkFlYfaPjjUeG8xFBl9ckgXWxP1ihGpTpr2mZwCCQbPtbUKA0hm/t7+S+viZYkE9ILXu+1v6DDjfh9MwLHJIBSuPnQYdwCT7xZo7kHGS8K8plSVTGykjUvMGU1361sKIFCjYTpjdZTjcMq6kkWrI3NdPcaOOsxNBIul2iYejFSP442jOisOsw3TT8D5sQVA1gNpU0U5zY2YqbPY9Luuvpht4Ly7P58N0o0SI4A5ZQTThaAB5VJXvRHrhjxPguVMsYVSQ5Id0lSkobFtZJo9OX0+AL3h0eWgXTE0ajqecEk9NyT6be7tibUdVxLYknNUosvcNzRkiVmGliKYejKSGHwDAjFnCbI56NJpU1ppepVOoVZ5XHX1Ct8ZDhj+MYv1kf3l/1x6EZppM5OrlyLGDFbOqXiZY30M6MEcb0SDTD1okHGIHh7OojDLrFBaxgrHJTO6JMC+sghl81oXLFQ7BWDXQU3KH0DBj5q+Qz4m8kMxVjK5cE+SFdp33tCpYu0Z9qxsKoWfosWZVtQVlbSdLUQabY0fQ0Rt7xgCXBjwG+mPcAGDBgwAYMGDABjI8c41xCOWVYYFaNShWTQ7WsmgbKhLMyETagB0aI11vXYMAYGbjvEWDhsqGoAhBHIEa4JiyMXI1gyhBQHeiQTQ4yXEc9C6pDlx5JkoH6PJGtXGOWJbaLXqkcs+wKb1dY+g4MAIPDWZmzMLHOQqHWQgAxsoI0qbVXJY0Sy3Q6Hr7RscYycaQtpjiDtSIdC7O5CqenZiD8AcN8K82NeZjXtEpkI/abkT/t877BjOdJNsvGclomdw8IhVQojSlAAtVuhtua3xBKMusqRGNNbhio8sVS9bNUO9etH0wyOMH4V/rGekmJvTb2ryKRqJVQ0MnPRXX1AArYdMcEIKSbfAu8SfNmwmycCKWdIlVRZJVQAB3JIoY7HDYv1Uf3F/wBMYbjitn+InLa2REVh7GkqKUynTICuYVj5QBqqdiOlmxwCR8rn2hkeMLMzUNTuzFQREobop8pGJBA9jve1+p031qyOtnzZpuJ/R4E1NHHvso0ruaJ9NhQJJ7AHCfh+XiecHMZZEaUXHsdJoE1oOwNC7IBPcLtdnMAZjOhOqxdR25dLNXxdowf3DibjyE5jK1+mf8UP+Ctiyw4UotatX4aWgsfFTbUmuG5JxczxvH9GhjIogmhYFik6roU7m9xt09e+O8LMmmRKaSINoVjSEtQJNCwQL6EX0JAOJ+I8T0HRGA0hF0eiA3zP7tjSjdqPQAkJsygbeUmU/tezfuj9kfEgn34zjht6s2w4SnsZkcB0kDz4I6oBfpQAAHYLob7MXcn4bkfaN8tJ8JtXT4RXhzHmANgKHoBX8BjiWGKQ26KSOjVzAj0b2lPwOI/TQOx4eKluvIWZrwnmDX1MTb9RI+3T9Nio+OhvhjYZfg0axCJ7lAveWmO5Jq66C6FdABhdHn5Ytxc6d1JAkA/ZY0JPg1HrzE7GPiPiGRWEkWhoKpiQQQ4PMsh6wkDTWpetg1tiVgO8qOHFnOLuQ5ynCool0oigWTXXr8cTfRl/RX7BiPIZ5ZkDrfoQdip7hh2P/wBVYIOLOM2q0KOcpatkX0Zf0V+wY4mWNBbBFBIAvSNzsB8ScT4+feKcxLnM19FiJWrpZFVk1JqPm0rByK5av84WpG2L4cMzKuTRrc3AhkglUIQHKMRXsuCpHp+UEf3cNfoqfor9gx814HnGi86I6KTnoS7K+WcMUghsqAVXW2k8pejdDH08Y7sOOW4lczepkfGPgds43mJKqMsLxohTbUyToOcGwp83cU3sCqs3Q/8AjVjIT5sSqUNFIVBV2OZJESklYo6lW15tdG6vG9wY1KmFT8FyiJ081Sz0NRhBCqJJpSqguWALSjowP1a7nEsf4ONIpZwAdGv6oW2g5duuvqWh3JB2eu1na4MAKfDHAvoeXWHWHCliCF0gBiTQFk7X1JJPrhtgwYAMGDBgAwYMZ6bxvArlSstB2QtpGkaHSIt1vT5rql1fU1QJAGhwYzT+P8vy6RKxbyzsvsiUQaC1nYEzxja6N7UCccxeNw+T+kJC+rXChia7DT+SV3RXLDTMrbKT2oHYAafBjKJ42b6THA0HM5jGzS3cnmHZXhXZUQsQxQ0DQNC9XgAwuyqXLM93bKg+CKD/AJmfDHCrghuLWR+UZ5Pk7My/9hXHP0h/tJRQ8a8RaLKsqAl5SIhQ1aQ+xZhrQ6QDRIaxqBxD4Gy3l5JXsnzLkosxAHRRzqCvKBdjrZs9cIvHZ87MiNQSUjCKRGGp8wdBIdLlWoyxIobUe2NnxZ1jy0hcx6VjazMeSqr6xj+ae/xxg1lw0uZK1ZlfwfrI8+ZlcSLdWr1IAzMzELmLtwo0jSNgNHXET/8A5P6lo1JzCq5ijskLFI0izWfaoqC46Wm2JvwdunmZgDyg5WAlU17L5a1QPIEBPLp3o79sMeDQrPm3nKi47KGuhk5b+PlIoP7+N3+2U2+Cr6FLtIk8Kgs80hq2P2amkY/4r9mOOI5us3qIJEKco9ZGpVX3FjKBf7OLHhUhYG9FO/wAHp8MK8hGzyCRjsS7kX+cOUbfGSUf8gwcbnJ/D38LJgs1RGax6VJO7MSzn1Y/+AAAPQADthbmJepJoevuw0zHTCjMw6gVPQgg/A7YpI93AVLQyuYmM51vek7qlnSAelr0ZiOpN10GOY2EH1kYCldyAAAyjcggbHboexwSAw0svKQALN6WrurdN+tXY7jFjI5MzsKB8oEFmINNW4Vf0rIFkbVfc49pvBjhaVVFtH4mnHHYo9mcX0obn+HT54mz06JrmhkQSBTqW1YShQaVk1KC3ZWsEWBZG2OE4fHIedFb3kb/AG9cOUjFjYY8WGbjVGfSFhNVT98jO+F855M+iRogJE1Wrgr1JStl0kDWmmtgse5xqMzxyCNdTSpXuIJJPYKtkn4DGdhULLw7+zdD79KhR/Fj9uLPEMuMxnViIuNBzjaiAAzD3hmaEEdwrDucVnFzlb5X5aHkXCKqn5/gbZTxHl5FJWRduoa1P3WonGK8DZhTm5Zn0qGBIYxJHuzHux1q2kAFRQOx70NDmsusGdiZAFWQBWUAAbnTddLJ8v7nxxDwrNrDlJ5SQblaiWQWxCLsz7e1exxGRxi2uNe/kM0G6p+f4EPCJkbONI5ZEZZ2ZpUh5fM0LoLCtBsGtIOoKLJ6nc8G4xE2XhLSx2Y0Jtluyou9+uPk+WgdmMaqqM5WLUtqaGnUkkKjS8LSTM1LQPkSCzVY+q+E8sVycCPTNGgjY+pjtSd/Ui8dWVp7+0QnCtn5/gl4l4jhgCFyxEmogopcaUrUxKg0qg7nEA8YZclFUyOzhWASN2OltXMQBYUaTZ7beuGOc4XFLXmIrUGUX+i9Bh8wBih/Q/Kb/ULu2rq3a9uvs7nk9nfpjQoyhkPwi5WVVovrZI28sKWOqQR0grZmBkQHt17K1S5Tx5lnV2tgqlaIVjqV9OlgAL3LVpq9umLa+EcqAQIVAIUUCwrRo0laPKw8tOYUeRd9seHwflOX+rx0vQAEDYAC1Bo0FFX07YAu8J4omZhWaIko91YroSD/ABB+OLmK3D+HRwJoiXStk1ubLEliSSSSSSSScWcAGDBgwBms945ihzDQujmpBGCgBN6YHdiNuVRPENrY21DbCPPeMMkU8xcmXkTVNGrrENm0SGTVrNAvoJ6tqAOnaxs34LCXMjRozFle2ANOg0q4B2VgtDUKNAemPn+emzzRaTkcuG+jiVSMqW0OFkpQGLDWnLHoO58wkbcpAkzfE+FrpP0SQCJjIgRYwGVBI/m+2NgMkw0mmqNRpogYuN4wyQRoXypIJclIkRgfozPHHa2GD+Xl1ZQVFBRR2xTzMUxLlsij6GmnjByznzX15pAz6WC2IRHSOrM3mAjfce5rM5jXLKeHq4ZXWNWy1m/6+VsVr+sIh16jX1x6asAXYfF+QAXRlXK8jagsJCsmlxZ8yy0eu9ro2BZ2w24P4jGbkKoZkIBDFfJ0BhvpGoeYSVIawunfre2M5n85m40lJykEcapLpZcuQUCrnRGbLFT/ALPlwRp3GZUbUL3mU4bGpWQQxpJo0khVsAnUV1AXWok164hqyU6K/FI3jglcTS2kbsNovzVJ/V+7CvhXhWSFrGZkC3si1Vdr1WOnoMOuPj+qz/2T/wCU4st0OOPpMVodGH0icU0q17l9j5/waJ5+KMxU6Ud5Cxj0GwFWIF4mKyUrNXmbkFtthjW+JtX0SbQWDBCRojWVtuoWJuVyRYo+uMf+D5FGZYgLZiIGmCdOrBtix0otVsw1N1BA2xqPG2n6BmNZjClCD5iu60SBzLHzn5YjF/ml4GCM/wCF5CkGae3A8uIKClKGMSgaW/ONkWO3zxpfDMAWGx+czf8AbyD5UoxleCbQZg2p1TQIQHYkFRFYZDyp8uoO+Nh4fH9Vh96Bvvb/APnG3SNFLvl6L8mcN14Gei4h5cUsK7O0pRRfYsy9t6pdN+rDDFcqI5dA6JDGPiS02o/EkXhZw7h+rijtpsIJDqPrrsLXpbs392MO+IKFzAN7yR0B/ZsT9v1n8D6YSksyS4q/kbYH8gmSxhfLDhqnTEbxA4NWenDEyifHaJeLz5PFLPZpoRywvJ7xVfwtv4Yzay6s6ozz6R3LuWirF6Lbc9O+FeQ4izxqxicEizWmv4sD9ox7xHOnyivlyLr5LPl7KQdZ9vtGHPxAxeMlVnJjRlbv1RSy76p8kP0I9Zvt5gZjfw0L94euLvhi5JZZiPaAr/nLN/kEY+WFcEzOMxP5TboUSgoC6woF817RiIbDrq6YY8EzphgkkMblSzEG0qlAQD276r6d++E2lBrjovqzy1Bt8Oe68Cvx7MaswxX/AHSkj96NWe/+o0a/HC3xDmTBkoIiKTSZHLCMo1nZDdspMjpzBehO946bzPJI0MXnYIp5d21anPtXRkoem2KWUmR8xJmgCscPM0kRUsUiBSIOrk67XzNWmt0Sruzo2o1/z9Py2QsOT5a9697HHgvhzNnQT5WqC/NKzFmkKiSPWNuZRI8ylT7J0jerx9E4CPqR+9J/nfGV8F5l2eeVlaRiVRiIkQggBiSxcXqvVpGwJPrjQ8FzreRH9TIbF2PL3sk93vviqlc3ZdYbrh5oc4MVos2xIBikX3nRQ+xyf4YyUXjTNKoMuWougddKy+0/l6YzynmAMhJ29jtRxsnZRqtzbYMYDMeNc4CGWEEaWDL5ctRsWhAEjMq6mQM4OhqN3tWJc/47zKqdOVOtVLOCspC/7PpF6QGLCSSt19j15cSQbrBjiJ9Sg0RYBoiiL9Qehx3gAwYMGADBirJxSJWKNIisNNgkDd70jfuaO3Xp6jGLyPg99AEubDrC/NUsu3PAzh21jcokgOobCXfUSzMBvscCVSasX6WL+zHznKcEdmKfTkkZEUurSTL5yqUXnOq1RTFJTperXbdTqs8M8IeXIshzcbOumYSB2DOmvLtLI3NVOscik7jn+OANrLxSFWKtLEGUWyl1BA62QTY23xPBmFdQyMrKehUgg/AjbGLz/AxJJmF+kQhc06yL9abAIhAqPoxJTZr/ADhhvwXLrlonRcxGzNPIwc8zMSdRVlVhcijlpeyg1ZOBKGfHv9ln/spP8rYsYVZ93kyruJYnjeJmBWNuZSpNg+Yeo747knmEqx2DqDHUIWKjTWzN5uxN7euOPpFutDVQXaXz+xi89qyXEBNIZTHqNyTTMQyuAWZY0U6impIkWurnp30fjzPacqYlYiSciNNMgjfcjUyEgltI3IAvTfTriTjPhlsxzF4ll06VlER1KuoMQLcjevTufU4z+R/B5MQvmShAq6QAWk0qjcqgPylXT2iRqINEkE4qpRlUpcCHDlJfP7F/IZSuHs/NRl88atPsB1IKleqeWLF70fSsPvDrf1aMfogp9wlf4gA/PC3IcGzQLI0sQgOpRHoseXuAoAI0DTsBqNYiTguai1LC4ptr1AXtQY2pKPQAJXUDV16FNYsWno7vUYuEsKSpqWnAm8MnVPmH7ajXzkl/8KuPPEbsczAIgGdFkcqe6kVymwAx0lRe3NvtinkZX4fI6zkvHIFKFQAEKgKVXURqHfqW70bIVrwEtLJJmGWg3LH+4PT1GwN9CS1WACdJ6SeJwrTyoyi604+2dZbMBlDKbB6H/wB6EHauxBxOpGDOcJOovCQrn2lN6X95r2W/aAPvB2qg2dCnTIDE3YPsD+6/st8Ab9QMTGakd8ZqXiMNsckYhGYFXYr1sf44gPE0OynWfSPnPz03XzrFy+25aL4TcXluAzN7DDRGP+EeaV67mREoDstH84gNYuEtKQZhpjG/l2CW/tCNtN/mAkGtyRtir4vUhsu5BKK/OAL6NG3s9+VH279O+KRmnNJe+45cedqkR8RUw5WGN9mZtcm/StUjC/QNpX4YjzbFYctl+jMFdx7yRpBHvka/7s49zEwzeaUKCYwK3scl3IxBFgMQqD1r0OOc3xNVzsrSEDyl5B3LaU00OrD6yQn0BB2rGitVe+svi9Ecm91tt9znichVm8oOVykTUUCltdUWAOxNtqo94T1wigjA4dIXu8zmCJS8Uf5NL13Ztk0oxDmzbCgBVaaLw8XyUyOqvJOpOmSwNXtIHI3HPzmuhY4QcH8GyPIPMiEaK8hkLAMJGZ4zKvln2o5aJDmiAoFV1opQ4vavj7ZambLw3lXjy6CQMHa3dWfVpZiSVUjbSOwHQYt8DH9Wh/sk/wAox7nH0RORsFRiK7UD0xNkYtMSL+iqj7ABiuA23Jsu9CfBgwY6ioYMGDABgwYMAGDBgwBmuI+C1nlmaRuWTUVoAlWkhWBuoI2REIruWvBB4GjWKeMuxWYKp2QUiM7gHbna3a2ayRXpjS4MAY7Nfg0hkdyZXAcuaCx7M7ZphR03pH0mQaTsdK33v3/43j1FvOeyp1UqUXaVprK1RUSN7B7CrokHYYMAZKP8HEABtmLEsS2lLttF6aXlFrYA6aqGIcp+DWOIxMkj6oXVlsLZCeXpVmonfy1BPQg7KCFK7PBgBNDwow8PMAOplhZb7Fipuh2Go7DsKxeil1Rhl3tQRfexYxbOFfAz9Qi/q7j/AOkSn/8AOOXpK0TLIq+GM+2YiE7EguNJjFaVKMwtdtVsKNE+mGqzKWKhgWFEixYB6WOoxiuAcYbL5lsqVXymmlAYkjTQLAVVVQH3vdvqZ3iiWTMhQeTUzJuWVRtW9E0Bv7hvQGOVokYY8JrHEEwdVZdwwDD4EWP4YkxUky0/EpSz9aJNAxPsO217+vTr9mM+/iTOSZgxRSV5ZsswpSAAGVlMWu9Z/NIsCwfTd5/Iu9mOUo3YEKV+yr6e/GazXgB5pVkmzLMw7qpUharTGQ9ICaJ2JNY9BYmDWxrmhWxN4R8Rs8ckbiWaSAkSMNBBYsRpSyCarqQLo7Dpi7kvEjSytG2WkUBbpgNR3A3U0K+Zxi+E8fMMpjykWpcsD5rsQDPEBys7Mg8sl9ekXvRJJC82z8F+I2zkTu+gMrgAKGHIyo6llYkg8xHUg6fjXPj4UrzrY0UoRTco3ffVfAsploQbGTo9bEcXX7cW1zpGwhlA+CfzYu4Mc+pjmj2fUp/Tz+pl+xP5sQ5uQSoUkgkZT1BC/Ig67BB3BG4xPxDJNIFCyvHpcMdFcwH5pvsfd6b2LBt4bajNHs+oqyKrCCI8vKL6nlJPxYuSfmcRT5SN5PMbLyltvSiVqiV10SKHX0HoMOsGJzSu7Fx7PqU/p5/Uy/Yn82D6ef1Mv2J/Njp5pPOVRGDGVJaTUNmBFKF6mxZvEWf4usUkUZVmaZiBprYCrY2egsdPf6Yiic0ez6lLinFRJl5gqObDR3yEBzyUac0QTVYafjA/qZvsT+fEE+TRQFUBNcqsa/ObUrEn1J018MUOL5vOJmj5SM8IhtVAWml+usMTvsBEa1L179MdmAtG0yrlHs+o0m4g+h9EMhcIxQNpAZgCQpIY1ZoYyU3ibiQ9iAOPKZgWy86a30zHTp1No0ssY5yuvWa7EXxxbiLKp+jKrAqXTYgjyXZlD+Z1M2lRQ5dr1A4t5/iecV3EeXDKHAQ7bppJvV5g9p6X2eS7IbHSjJtPZCh+KcT81107bqCIH00n00l1OvZn0ZZd2I+sBAxDPx3idDRAxKaiU8thdRZjQrOTUodhG50aSppTucXpOPcRVRqyqamICBQTuULkN9Z+lyarAGknewMSPxviIO2TU/lNtQG4W0F66069tfe9lGJIDgnHM6+YjSaECJka3WKVaIaUKWMlaAVVOWi1t0ANhZLxjMs1mWeNVGZaVvLBijEbZhVQERnnGmNrYgVGKsyUW+U4nxBmYvl1AWB2VQRTy1CYxrLWtkyjTXLp3JsYizGZ4iYZ3WMB6j8lAq23MwcnUzUWTSaN6em5F4A0vD5naKNpF0uyKXX9FiAWHyNjBiaEtpGqg1DVXS+9e68eYAkwYMGADBgwYAMGDBgAwsyXLLOn7SuP3XUD/Oj4Z4XZ1dM0cnZgYm+fMhPwIZR/aYyxo3BkoxPieEJnHZwCmqGVgehjoxyD5mu3fGg4YhEM+WfrGHA26qwJ/wDN12DAdsL/ABtlblT/AIkMq/OOpV+1hhi83JBmh3RVlrurDex3pifnWPPfMuNODLWXhHpGg+xRjvLebrk8zRoseVpu6rfXe3XpWK/hyfXlYmu+WrHfSSLHuNXhlgAx5gLDp64r57iEcK6pGCj39+9AdSa9PTEA+acU8GpLrJbTIFnZyQSGMbBVU2QfL0qRtXUb7AY1XgXgS5ZZgnQso3UAkgaybAFi5DXz3xW4t4nvnWKNAQU8ydSToO5tVFhPia9awjzXG55aHnSqSL0qfL5O2nT0J6bjbHbi4uaFVR0uE5Laj6dj3HzPKeIpYpSyzSOlg+XKwJK2b2KgxkjURv8AmjH0mWMMpU3RBBokGjtsRuPiMcjjRjODhud45dwASSAALJPQAdST2xTBiykAttMcSgWxJNDYe8k9K+zGH494kebryR2uhDq3DMNLSlenqFv09xYo34CEHN6DziHj6ONqSN5FutYICkjstjfbvsPkQS84RxdcxHrQMKNEN1Bx8yEIN6AgYmRSVail6mrUK3FDc1VdsbbwRk9MbuL0uVC36INN9B1PuHSqFYlpVaNcTCUY2aXGYLtJnZpECn6PFpTUaXzCGq2o0LMik12GNDmswI0Z26IpY/AC8Y3w7G+YjdBYV3ZsxJ3JJI0Lt3A1X6PfddVDnNOrM75cOAHAaVgpsbLoIB7i5RXwxDxbKZxpg0EqJEAlqQu5DMXsmMnddIFEd+nXE3CcuolfQAqRKkCAdBpGpq93Mi/3eG2PRwlUSjMrFw/iQQAzRhgOtqQaQgDmhJHPRLEsSRew5TG3DeJ0486M6+5aigqIDTpiG9LLZFWZAQFqhrsGNSDJJw/idKrTRUCpvVzcrg6WKxLqtBuRpvpXU4mXh3ECkGqdBINQnK6QCGeMgqDGQWWISAbAWwu8afBgDFLw7ipsebGug8pY2G+qAvZLI81mvWTdLsNPNd4fkuIpKrSSxyJuXWwL+rjA01Fa1KGNXvqv9nGowYAMGDBgAwYMeE4A9wY81Dbfr0wBsAe4MGPLwB7ivxCAvGwWtVWt9NS7rf8AzAYsYMAZTxNMrR5afss0Zb3K1hwf8DibwpHqyhhfrGzxN8Qb/hf8MQ+LMsBl8zH2ZDOnxQq0gHzAb+8b0xW4VxpIHzLyagjCOcUpJ+tALGgLoM4F+7HnTg06LjTwo4ETRA/kpHUbVS6mqh2AIKj9334d4yfDx5M8slnSZ2Vt6ADhWBo/tWT88aPiGeEMZcq71WyLqbc1sMZLkSeTcOjeRJWW3jvQ1nbUKPQ0dvXGA47xUyy6yaFkIdjoVa3CmxqPUk9NJO/Lp+kYRZjwhEWZkZ4yxJIUgrbdaUja/dti8XT1NcKUYu2YWKHmoe0wIB2qQsaLsO9MDe/Q9fSQMXOhdRde0Y1Ww9wPs9SbI9OuNvF4Ng/3hll/tJGr7q0p29Rhvlsqka6Y1VF9FAA+wYh5N9/E2l0hf1RleAeE5Cyy5nSNJtYwBdmvbffbYcoPYWe2Nfj3HmIbs5ZScnbPn/i7jmvMtGRccA1DmUAyGxqbUQCATpr3HrdYUIpMgAZ/MvfUTTNpUkX1IAAHTbXdbbaDjHheUzl1XWHYsarcFg4Bv2SDt0qhd7kCxw3wY2nTI2hD1VGLMwGwVnIFKBtQHrv3xommtduR1wnCEVqL+D8COZcWulFvzGBvVe4QMNuhNkXWo0a9rewwhFCqAFUAADsB0xTik8uRIUhIj0FtYoKpB9mutnr8+/NS/i/E3kk+jZb2z+Uk7Rr33G9/DfehR3WknZzTm5u2K/FfHWldMrl/znCyPQIsHZL/AH61HfuPUi1xaWTKRrFlvo8aBToVmOshBbEBtmPc9SbxWihihzNDaLJxlmO1mRwOtdSQUoDugAqgMT8JyJnmE82zy06p10QIQVW+xZ9J94DdLYYRhndE4eJ1cs1J+Ow44VFmFiQMIyxGpiSwOpt2sBaBs9sW9U/6MX3n/lxdwY9FRpVZR4ibvKhVxP6UYJBFoWWvqypujYs8407C+uM42U4oG9t3UXv/AFcOAZXUhAAqFvo6ow1gjUxuhsNxgxZGbdsxWjimx1Pu1BT9F2AWDSZKFaCTPr0EtYTTQ61Gy3FPJSKpjRQtJry+ulCagGLbuZA5FiipAJ3Ix9AwYkgw0icVdVQg3rRteqFeQGAhXKMDrsSF9I0myASCBj3hf42DZfztRHmfXCsuvKRDfMrMSobzSukAnYEjYncYMAGDBgwBT4zlpJMvKkL+XIyMqPuNLEGjY3HxG4xjpfCebeTmzACWhWIzyuFCsG0EOhMh5dQkJBvaqGN7jJcS/B3FNO8xcq7vrsKuoc2TOz9QQMsQD285vmBS4rwSdIMokRDGGAQkpJoAZXyutg4plUxRzKWHMATtzHFbL+Hc0WDR5uPlmQzETS2DH9HBRjX1tJHJHzizYNi2GLuR/BdCgTWyvoKGjGK5GhY7MzVqEQBo0bOw6Y94b+DRImQtKHCFDvEoL6dH5Q2de6Arfs23W9gIcl4UzWlFmzZOlq5cxmLYaoy4ZgV1sVEg6CtXQGzjnLeGs8JFaSYSjVBuJHbS0TxGR6fZSY0lQ6TzGToATXeR/BYiDmmLEEEMI1UqQcodS7nSxGWG4ofWGgAAMPvCXhgZGExq2u2BuiPZREFgs25CAkihZ6DpgBk+bcEjyZDXcGPf37veIM1xKRUZhBJaqSLMdWATvT39mGODFWnzNFOK/qvn9zN5PiM+aQasu8TKQyOSNOoeoam0sCVNA7McVJcy34xy0ibJNHJE4bYhktiCP0gwC9e3fqNfhJxXgw81J1QuUbUygkG6A1rRAZqAtT7QUd1F4ywnW9stiTjKVxjS5a/UhTJh5c3H01iMg+8qaPyIH2YmybztlSANE4DKpkBrUtgE9yNuvfruMdNlC4kmgkp5YwqlgCqlbo6aBuzuDdV06grE43mMttmoy6j/AHi6f4mgh+Yj9ynHEypc4J4gMjGKdfKnXqvQN1NpuewurPeiwF4d4R5qCDPLyPUi7qwsOncalNNVgHt6gggERcN448b+Rm9n/Mk7P2FmgLuhe1kgEKSA0Ab8R4lHAmuVtK2BdE7npsATizhNk/FMEjeW+qKT9XMuk7dOux92+HOJaIAnGf4l4peIgDKzHcDUwAHyI1A/wxoceYq03sbYU4Rdzjm+LRT/ABif1M32L/Ng/GJ/UzfYv82LuDAjPHs+pmuMeJGLfR4Ek89h3C2q1uepAPTc9LB3JVWm4MEy6+WscrSUGc0mo3e5GskLd11+JJJLsQLqL6RqIClqFkCyAT1oEk17zhH4gzFOIoAPpM406h1SPe2J7dDXw76QMSM0ez6iKLJxy5iRlSUwK5ee9J1SgsdBNgaFLMas+16aa0/DM23NIYZiZTY2XZBsgHN6cxHq7Y5y3DUVVysYHloAZveD0U9rc2T+yCKGoYe468GD/kVc49n1KP4yP6mb7E/nwfjI/qZvsT+fF7Bjpp8yM8ez6iLj/iCSGON0iI1OVbzA5CgK7biIOxLFQgoHdxsTSlB/TnMmT8gqInmxPYc/WxPlkZwwH5NRJI/qyxP0q8bp3AFkgD1OOMrCiqBGFVdyAoAHMSSRW25JN97xYze5hsv48zEr6FhCkNCG0iRmUMcqzMQUACskzAD2hQNda5yv4RMwwUnK7EyDYSWdMcTrQr9JypO5Gg2F5tO9SIAkgAFjbEDqaAs+poAX6AY7wIM54d49mJZSk8KoNLEMvmdVMex1KOofb9w+u2jwYMAGDBgwAYMGDABgwYMAeFwO436Y9xg/FHA8w+cDrEZYj1AcLY+poXpPTTNynStzBg2ocrj8V5y5PrRTQCNDqPJJpAMlaCCddtv6/LAGkwYzf0DP/RtHmx+f5mrzLNabLaANHs2FT90t3xzmMnxLmKTZcWGoFTQJ9nfRZq/nQ9+ANNgxmRlOJCz5uXPNYBBoDmJFiMEgcqgddrvseFi4iTKjGMjyWEcgIQGQkaLIUsp06tRC10qupAdzZAhi8RCsd2U+y/xA9lv2h8w1VjmHPgnS4KP00t3/AHW6OPhv6gdMIfxNxG2/rQorIF3FglCEP5Ktm0n3aWO+ul1LwBl0uAwPUEWD8jjGeFGepKYlzvhWJzqjuFxuCmwB/dFafeUKk+uFXEYp1QpmY/pEXaRPaXarutjV7MumidTkEjGjHCin5GRlH6D26/KzqX5NQ9MeyTTKd4tY7GNxfzV9IHyJxyywJLYtZjMjxuE6YM1pliN+UzDmWuveyAOpUmqJBZQdDBNEQByedi09RHJIrIQemlgbUV6Xfri3xTIZWazKjwsdy5Rk3HdmI8tiOxJJHYjCKHhq5Q63WLNwud3RAWBJ22BPMfdyuemljUmdSW5I6ynjiPVonARvVGDofgVJ+zf34ap4iyxusxAaNGpE2Pod9j7seN4dyxFGCMg9QVG/xGF3EfBEDU0f1LL00+xt2KE1VdhQxAGf4/y3/wCxD/1E/wBcVjxSOSZPLzkOmmXy1aMl3atJB1XYo7Ab4T8NhjDmOePKOALEkRBJPoYgCbIs2Ntu94aDLQKQYsozMCCKj0Uex1SaRt7sWUJcECjxjLTwMMxJmyY0NlaC70QAFHKxv16de2I+GZabWXDE5qUAyWo0wptQcn2TVHyxuaHQAuH78PkmAExVE2OhOY2DYJkIFdjyqCCNmwwyuUSNdKKFUdh6nqT6k9z3xth9GrWRrPpMp1dady+xRyvCnjFCZtyWYlEssepJr5e4ADoMTfRJf1x+4n+mLuDHXlRl1j7vJfYpfRJf1x+4n+mD6JL+uP3E/wBMXcGGVe2x1j7vJfYz/HvD8s7RFZiPLRgd2Gp2eBgxVSAaRJV3/WfHCLIeBs3GkajMBVQqAqyTUpXyfrVBO7EI48o8g8z43vcGLGZhcr4Nzq6LzOyuWB8yYlRqhYnfaQsEkSmAAEvVjqL8N4CzQUBM0/RQ4Ms3OAMrY1Nq028c7XpP5bpucb3BgCtw3LtHDGjsXZEVWYkksQACSTuSTveLODBgAwYMGADBgwYAMGDBgAwYMGADBgwYAMGDBgAwYMGADBgwYAMQSZKMmyiE+pUX9tYMGAI5OExN1Rf/AH4Y9/FkVV5aEe8A/wCODBiKQLCIAKAoegx1gwYkBgwYMAGDBgwAYMGDABgwYMAGDBgwAYMGDABgwYMAf//Z"/>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a:solidFill>
                <a:prstClr val="black"/>
              </a:solidFill>
            </a:endParaRPr>
          </a:p>
        </p:txBody>
      </p:sp>
      <p:pic>
        <p:nvPicPr>
          <p:cNvPr id="99338" name="Picture 7" descr="http://www.moreheadplanetarium.org/elements/news_icons/Just_Spl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6927" y="2971800"/>
            <a:ext cx="1828800" cy="175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93146" y="4343400"/>
            <a:ext cx="8763000" cy="1938992"/>
          </a:xfrm>
          <a:prstGeom prst="rect">
            <a:avLst/>
          </a:prstGeom>
          <a:noFill/>
        </p:spPr>
        <p:txBody>
          <a:bodyPr wrap="square" rtlCol="0">
            <a:spAutoFit/>
          </a:bodyPr>
          <a:lstStyle/>
          <a:p>
            <a:r>
              <a:rPr lang="en-US" sz="2400" b="1" dirty="0">
                <a:solidFill>
                  <a:schemeClr val="accent6">
                    <a:lumMod val="50000"/>
                  </a:schemeClr>
                </a:solidFill>
              </a:rPr>
              <a:t>Objective:  P.3.5.1  </a:t>
            </a:r>
          </a:p>
          <a:p>
            <a:r>
              <a:rPr lang="en-US" sz="2400" b="1" i="1" dirty="0"/>
              <a:t>I can plan and conduct scientific investigations to determine how changes in heat (i.e., an increase or decrease) change matter from one state to another (e.g., melting, freezing, condensing, boiling, or evaporating).</a:t>
            </a:r>
          </a:p>
        </p:txBody>
      </p:sp>
      <p:sp>
        <p:nvSpPr>
          <p:cNvPr id="8" name="TextBox 7"/>
          <p:cNvSpPr txBox="1"/>
          <p:nvPr/>
        </p:nvSpPr>
        <p:spPr>
          <a:xfrm>
            <a:off x="5638800" y="5867400"/>
            <a:ext cx="3276600" cy="584200"/>
          </a:xfrm>
          <a:prstGeom prst="rect">
            <a:avLst/>
          </a:prstGeom>
          <a:noFill/>
        </p:spPr>
        <p:txBody>
          <a:bodyPr>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2:40 </a:t>
            </a: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3:10</a:t>
            </a:r>
            <a:endParaRPr lang="en-US" sz="3200" b="1" dirty="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289760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Paired Partners</a:t>
            </a:r>
            <a:r>
              <a:rPr lang="en-US" dirty="0" smtClean="0">
                <a:sym typeface="Wingdings" panose="05000000000000000000" pitchFamily="2" charset="2"/>
              </a:rPr>
              <a:t></a:t>
            </a:r>
            <a:endParaRPr lang="en-US" dirty="0"/>
          </a:p>
        </p:txBody>
      </p:sp>
      <p:pic>
        <p:nvPicPr>
          <p:cNvPr id="10" name="Content Placeholder 3"/>
          <p:cNvPicPr>
            <a:picLocks noGrp="1" noChangeAspect="1"/>
          </p:cNvPicPr>
          <p:nvPr>
            <p:ph idx="1"/>
          </p:nvPr>
        </p:nvPicPr>
        <p:blipFill rotWithShape="1">
          <a:blip r:embed="rId2"/>
          <a:srcRect l="20537" t="15152" r="38425" b="5717"/>
          <a:stretch/>
        </p:blipFill>
        <p:spPr>
          <a:xfrm>
            <a:off x="69400" y="1219200"/>
            <a:ext cx="4615696" cy="5562600"/>
          </a:xfrm>
          <a:prstGeom prst="rect">
            <a:avLst/>
          </a:prstGeom>
        </p:spPr>
      </p:pic>
      <p:pic>
        <p:nvPicPr>
          <p:cNvPr id="11" name="Content Placeholder 5"/>
          <p:cNvPicPr>
            <a:picLocks noChangeAspect="1"/>
          </p:cNvPicPr>
          <p:nvPr/>
        </p:nvPicPr>
        <p:blipFill rotWithShape="1">
          <a:blip r:embed="rId3"/>
          <a:srcRect l="21589" t="13469" r="38425" b="5718"/>
          <a:stretch/>
        </p:blipFill>
        <p:spPr bwMode="auto">
          <a:xfrm>
            <a:off x="4653781" y="1219200"/>
            <a:ext cx="44037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499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2514600" cy="4191000"/>
          </a:xfrm>
        </p:spPr>
        <p:txBody>
          <a:bodyPr/>
          <a:lstStyle/>
          <a:p>
            <a:r>
              <a:rPr lang="en-US" dirty="0"/>
              <a:t>Where did you find your answer in the passage?</a:t>
            </a:r>
          </a:p>
        </p:txBody>
      </p:sp>
      <p:pic>
        <p:nvPicPr>
          <p:cNvPr id="4" name="Content Placeholder 7"/>
          <p:cNvPicPr>
            <a:picLocks noGrp="1" noChangeAspect="1"/>
          </p:cNvPicPr>
          <p:nvPr>
            <p:ph idx="1"/>
          </p:nvPr>
        </p:nvPicPr>
        <p:blipFill rotWithShape="1">
          <a:blip r:embed="rId2"/>
          <a:srcRect l="20537" t="15152" r="38425" b="5717"/>
          <a:stretch/>
        </p:blipFill>
        <p:spPr bwMode="auto">
          <a:xfrm>
            <a:off x="3657600" y="250990"/>
            <a:ext cx="5334000" cy="642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797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1589" t="15152" r="38425" b="4034"/>
          <a:stretch/>
        </p:blipFill>
        <p:spPr>
          <a:xfrm>
            <a:off x="2057400" y="274638"/>
            <a:ext cx="5029200" cy="6352674"/>
          </a:xfrm>
          <a:prstGeom prst="rect">
            <a:avLst/>
          </a:prstGeom>
        </p:spPr>
      </p:pic>
    </p:spTree>
    <p:extLst>
      <p:ext uri="{BB962C8B-B14F-4D97-AF65-F5344CB8AC3E}">
        <p14:creationId xmlns:p14="http://schemas.microsoft.com/office/powerpoint/2010/main" val="2772201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3:10 – 3:15</a:t>
            </a:r>
            <a:endParaRPr lang="en-US" sz="3200" dirty="0">
              <a:solidFill>
                <a:prstClr val="black"/>
              </a:solidFill>
              <a:cs typeface="Arial" charset="0"/>
            </a:endParaRPr>
          </a:p>
        </p:txBody>
      </p:sp>
    </p:spTree>
    <p:extLst>
      <p:ext uri="{BB962C8B-B14F-4D97-AF65-F5344CB8AC3E}">
        <p14:creationId xmlns:p14="http://schemas.microsoft.com/office/powerpoint/2010/main" val="197418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3:15 – 3:20</a:t>
            </a:r>
            <a:r>
              <a:rPr lang="en-US" b="1" dirty="0">
                <a:effectLst>
                  <a:outerShdw blurRad="38100" dist="38100" dir="2700000" algn="tl">
                    <a:srgbClr val="000000">
                      <a:alpha val="43137"/>
                    </a:srgbClr>
                  </a:outerShdw>
                </a:effectLst>
              </a:rPr>
              <a:t>	Wrap Up!</a:t>
            </a:r>
          </a:p>
        </p:txBody>
      </p:sp>
      <p:sp>
        <p:nvSpPr>
          <p:cNvPr id="138243" name="Content Placeholder 2"/>
          <p:cNvSpPr>
            <a:spLocks noGrp="1"/>
          </p:cNvSpPr>
          <p:nvPr>
            <p:ph idx="1"/>
          </p:nvPr>
        </p:nvSpPr>
        <p:spPr>
          <a:xfrm>
            <a:off x="381000" y="1600200"/>
            <a:ext cx="8534400" cy="4525963"/>
          </a:xfrm>
        </p:spPr>
        <p:txBody>
          <a:bodyPr/>
          <a:lstStyle/>
          <a:p>
            <a:pPr eaLnBrk="1" hangingPunct="1"/>
            <a:r>
              <a:rPr lang="en-US" altLang="en-US" dirty="0"/>
              <a:t>Pair-Up back to back and share one thing you learned in class today with your partner</a:t>
            </a:r>
          </a:p>
          <a:p>
            <a:pPr eaLnBrk="1" hangingPunct="1"/>
            <a:r>
              <a:rPr lang="en-US" altLang="en-US" dirty="0"/>
              <a:t>Pack-Up</a:t>
            </a:r>
          </a:p>
          <a:p>
            <a:pPr eaLnBrk="1" hangingPunct="1">
              <a:defRPr/>
            </a:pPr>
            <a:r>
              <a:rPr lang="en-US" dirty="0"/>
              <a:t>Office will announce:</a:t>
            </a:r>
          </a:p>
          <a:p>
            <a:pPr marL="0" indent="0" eaLnBrk="1" hangingPunct="1">
              <a:buNone/>
              <a:defRPr/>
            </a:pPr>
            <a:r>
              <a:rPr lang="en-US" dirty="0"/>
              <a:t>	Car Riders – Leave </a:t>
            </a:r>
            <a:r>
              <a:rPr lang="en-US"/>
              <a:t>around 3:20</a:t>
            </a:r>
            <a:endParaRPr lang="en-US" dirty="0"/>
          </a:p>
          <a:p>
            <a:pPr marL="0" indent="0" eaLnBrk="1" hangingPunct="1">
              <a:buNone/>
              <a:defRPr/>
            </a:pPr>
            <a:r>
              <a:rPr lang="en-US" dirty="0"/>
              <a:t>	Bus Riders – (listen to intercom for dismissal)</a:t>
            </a:r>
            <a:endParaRPr lang="en-US" altLang="en-US" dirty="0"/>
          </a:p>
        </p:txBody>
      </p:sp>
      <p:pic>
        <p:nvPicPr>
          <p:cNvPr id="138244" name="Picture 2" descr="Listening, speaking — what's the difference?  ionpsy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667000"/>
            <a:ext cx="2133600" cy="119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4" descr="Child Who Goes To School With A Backpack Royalty Free Clipart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3863446"/>
            <a:ext cx="1219282" cy="152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958094"/>
            <a:ext cx="1383779" cy="138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970273"/>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993077" y="6412978"/>
            <a:ext cx="2966113" cy="369332"/>
          </a:xfrm>
          <a:prstGeom prst="rect">
            <a:avLst/>
          </a:prstGeom>
          <a:noFill/>
        </p:spPr>
        <p:txBody>
          <a:bodyPr wrap="square" rtlCol="0">
            <a:spAutoFit/>
          </a:bodyPr>
          <a:lstStyle/>
          <a:p>
            <a:r>
              <a:rPr lang="en-US" dirty="0"/>
              <a:t>How much time has elapsed?</a:t>
            </a:r>
          </a:p>
        </p:txBody>
      </p:sp>
      <p:sp>
        <p:nvSpPr>
          <p:cNvPr id="10" name="TextBox 9"/>
          <p:cNvSpPr txBox="1"/>
          <p:nvPr/>
        </p:nvSpPr>
        <p:spPr>
          <a:xfrm>
            <a:off x="3124200" y="6062213"/>
            <a:ext cx="32766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2:30 – 3:20</a:t>
            </a:r>
          </a:p>
        </p:txBody>
      </p:sp>
    </p:spTree>
    <p:extLst>
      <p:ext uri="{BB962C8B-B14F-4D97-AF65-F5344CB8AC3E}">
        <p14:creationId xmlns:p14="http://schemas.microsoft.com/office/powerpoint/2010/main" val="367164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3581400"/>
          </a:xfrm>
        </p:spPr>
        <p:txBody>
          <a:bodyPr/>
          <a:lstStyle/>
          <a:p>
            <a:r>
              <a:rPr lang="en-US" sz="9600" b="1" dirty="0">
                <a:solidFill>
                  <a:srgbClr val="003300"/>
                </a:solidFill>
                <a:effectLst>
                  <a:outerShdw blurRad="38100" dist="38100" dir="2700000" algn="tl">
                    <a:srgbClr val="000000">
                      <a:alpha val="43137"/>
                    </a:srgbClr>
                  </a:outerShdw>
                </a:effectLst>
              </a:rPr>
              <a:t>CHOMP TIME</a:t>
            </a:r>
            <a:r>
              <a:rPr lang="en-US" sz="2000" b="1" dirty="0">
                <a:solidFill>
                  <a:srgbClr val="003300"/>
                </a:solidFill>
                <a:effectLst>
                  <a:outerShdw blurRad="38100" dist="38100" dir="2700000" algn="tl">
                    <a:srgbClr val="000000">
                      <a:alpha val="43137"/>
                    </a:srgbClr>
                  </a:outerShdw>
                </a:effectLst>
              </a:rPr>
              <a:t/>
            </a:r>
            <a:br>
              <a:rPr lang="en-US" sz="2000" b="1" dirty="0">
                <a:solidFill>
                  <a:srgbClr val="003300"/>
                </a:solidFill>
                <a:effectLst>
                  <a:outerShdw blurRad="38100" dist="38100" dir="2700000" algn="tl">
                    <a:srgbClr val="000000">
                      <a:alpha val="43137"/>
                    </a:srgbClr>
                  </a:outerShdw>
                </a:effectLst>
              </a:rPr>
            </a:br>
            <a:r>
              <a:rPr lang="en-US" sz="2000" b="1" dirty="0">
                <a:solidFill>
                  <a:srgbClr val="003300"/>
                </a:solidFill>
                <a:effectLst>
                  <a:outerShdw blurRad="38100" dist="38100" dir="2700000" algn="tl">
                    <a:srgbClr val="000000">
                      <a:alpha val="43137"/>
                    </a:srgbClr>
                  </a:outerShdw>
                </a:effectLst>
              </a:rPr>
              <a:t>F.A.S.T.  Groups</a:t>
            </a:r>
            <a:r>
              <a:rPr lang="en-US" sz="9600" b="1" dirty="0">
                <a:solidFill>
                  <a:srgbClr val="003300"/>
                </a:solidFill>
                <a:effectLst>
                  <a:outerShdw blurRad="38100" dist="38100" dir="2700000" algn="tl">
                    <a:srgbClr val="000000">
                      <a:alpha val="43137"/>
                    </a:srgbClr>
                  </a:outerShdw>
                </a:effectLst>
              </a:rPr>
              <a:t/>
            </a:r>
            <a:br>
              <a:rPr lang="en-US" sz="9600" b="1" dirty="0">
                <a:solidFill>
                  <a:srgbClr val="003300"/>
                </a:solidFill>
                <a:effectLst>
                  <a:outerShdw blurRad="38100" dist="38100" dir="2700000" algn="tl">
                    <a:srgbClr val="000000">
                      <a:alpha val="43137"/>
                    </a:srgbClr>
                  </a:outerShdw>
                </a:effectLst>
              </a:rPr>
            </a:br>
            <a:r>
              <a:rPr lang="en-US" sz="1800" b="1" dirty="0">
                <a:solidFill>
                  <a:srgbClr val="003300"/>
                </a:solidFill>
                <a:effectLst>
                  <a:outerShdw blurRad="38100" dist="38100" dir="2700000" algn="tl">
                    <a:srgbClr val="000000">
                      <a:alpha val="43137"/>
                    </a:srgbClr>
                  </a:outerShdw>
                </a:effectLst>
              </a:rPr>
              <a:t>Focused Academic Support Time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10000"/>
            <a:ext cx="20574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boy scout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33422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792162"/>
          </a:xfrm>
          <a:solidFill>
            <a:schemeClr val="accent3">
              <a:lumMod val="75000"/>
            </a:schemeClr>
          </a:solidFill>
        </p:spPr>
        <p:txBody>
          <a:bodyPr/>
          <a:lstStyle/>
          <a:p>
            <a:r>
              <a:rPr lang="en-US" dirty="0"/>
              <a:t>F.A.S.T. Designations</a:t>
            </a:r>
          </a:p>
        </p:txBody>
      </p:sp>
      <p:sp>
        <p:nvSpPr>
          <p:cNvPr id="5" name="TextBox 4"/>
          <p:cNvSpPr txBox="1"/>
          <p:nvPr/>
        </p:nvSpPr>
        <p:spPr>
          <a:xfrm>
            <a:off x="6248400" y="6196614"/>
            <a:ext cx="23622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8:40 – 9:10 </a:t>
            </a:r>
            <a:endParaRPr lang="en-US" sz="3200" dirty="0">
              <a:solidFill>
                <a:prstClr val="black"/>
              </a:solidFill>
              <a:cs typeface="Arial" charset="0"/>
            </a:endParaRPr>
          </a:p>
        </p:txBody>
      </p:sp>
      <p:graphicFrame>
        <p:nvGraphicFramePr>
          <p:cNvPr id="6" name="Table 5">
            <a:extLst>
              <a:ext uri="{FF2B5EF4-FFF2-40B4-BE49-F238E27FC236}">
                <a16:creationId xmlns:a16="http://schemas.microsoft.com/office/drawing/2014/main" id="{ABD29755-B54A-4966-B2CE-096F275E0AC1}"/>
              </a:ext>
            </a:extLst>
          </p:cNvPr>
          <p:cNvGraphicFramePr>
            <a:graphicFrameLocks noGrp="1"/>
          </p:cNvGraphicFramePr>
          <p:nvPr>
            <p:extLst>
              <p:ext uri="{D42A27DB-BD31-4B8C-83A1-F6EECF244321}">
                <p14:modId xmlns:p14="http://schemas.microsoft.com/office/powerpoint/2010/main" val="1403068572"/>
              </p:ext>
            </p:extLst>
          </p:nvPr>
        </p:nvGraphicFramePr>
        <p:xfrm>
          <a:off x="1447800" y="1143000"/>
          <a:ext cx="5943601" cy="3383280"/>
        </p:xfrm>
        <a:graphic>
          <a:graphicData uri="http://schemas.openxmlformats.org/drawingml/2006/table">
            <a:tbl>
              <a:tblPr firstRow="1" bandRow="1">
                <a:tableStyleId>{5C22544A-7EE6-4342-B048-85BDC9FD1C3A}</a:tableStyleId>
              </a:tblPr>
              <a:tblGrid>
                <a:gridCol w="1595269">
                  <a:extLst>
                    <a:ext uri="{9D8B030D-6E8A-4147-A177-3AD203B41FA5}">
                      <a16:colId xmlns:a16="http://schemas.microsoft.com/office/drawing/2014/main" val="20000"/>
                    </a:ext>
                  </a:extLst>
                </a:gridCol>
                <a:gridCol w="1330990">
                  <a:extLst>
                    <a:ext uri="{9D8B030D-6E8A-4147-A177-3AD203B41FA5}">
                      <a16:colId xmlns:a16="http://schemas.microsoft.com/office/drawing/2014/main" val="20002"/>
                    </a:ext>
                  </a:extLst>
                </a:gridCol>
                <a:gridCol w="1519978">
                  <a:extLst>
                    <a:ext uri="{9D8B030D-6E8A-4147-A177-3AD203B41FA5}">
                      <a16:colId xmlns:a16="http://schemas.microsoft.com/office/drawing/2014/main" val="20003"/>
                    </a:ext>
                  </a:extLst>
                </a:gridCol>
                <a:gridCol w="1497364">
                  <a:extLst>
                    <a:ext uri="{9D8B030D-6E8A-4147-A177-3AD203B41FA5}">
                      <a16:colId xmlns:a16="http://schemas.microsoft.com/office/drawing/2014/main" val="20004"/>
                    </a:ext>
                  </a:extLst>
                </a:gridCol>
              </a:tblGrid>
              <a:tr h="28194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7030A0"/>
                          </a:solidFill>
                        </a:rPr>
                        <a:t>Computers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7030A0"/>
                          </a:solidFill>
                        </a:rPr>
                        <a:t>Epic:</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Jaiden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Macon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Kaylah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Katelynn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Carleen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effectLst>
                            <a:outerShdw blurRad="38100" dist="38100" dir="2700000" algn="tl">
                              <a:srgbClr val="000000">
                                <a:alpha val="43137"/>
                              </a:srgbClr>
                            </a:outerShdw>
                          </a:effectLst>
                        </a:rPr>
                        <a:t>McKenzie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effectLst>
                            <a:outerShdw blurRad="38100" dist="38100" dir="2700000" algn="tl">
                              <a:srgbClr val="000000">
                                <a:alpha val="43137"/>
                              </a:srgbClr>
                            </a:outerShdw>
                          </a:effectLst>
                        </a:rPr>
                        <a:t>Erin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effectLst>
                            <a:outerShdw blurRad="38100" dist="38100" dir="2700000" algn="tl">
                              <a:srgbClr val="000000">
                                <a:alpha val="43137"/>
                              </a:srgbClr>
                            </a:outerShdw>
                          </a:effectLst>
                        </a:rPr>
                        <a:t>Noah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effectLst>
                            <a:outerShdw blurRad="38100" dist="38100" dir="2700000" algn="tl">
                              <a:srgbClr val="000000">
                                <a:alpha val="43137"/>
                              </a:srgbClr>
                            </a:outerShdw>
                          </a:effectLst>
                        </a:rPr>
                        <a:t>Elin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rgbClr val="003300"/>
                          </a:solidFill>
                          <a:effectLst>
                            <a:outerShdw blurRad="38100" dist="38100" dir="2700000" algn="tl">
                              <a:srgbClr val="000000">
                                <a:alpha val="43137"/>
                              </a:srgbClr>
                            </a:outerShdw>
                          </a:effectLst>
                        </a:rPr>
                        <a:t>Mrs.</a:t>
                      </a:r>
                      <a:r>
                        <a:rPr lang="en-US" baseline="0" dirty="0">
                          <a:solidFill>
                            <a:srgbClr val="003300"/>
                          </a:solidFill>
                          <a:effectLst>
                            <a:outerShdw blurRad="38100" dist="38100" dir="2700000" algn="tl">
                              <a:srgbClr val="000000">
                                <a:alpha val="43137"/>
                              </a:srgbClr>
                            </a:outerShdw>
                          </a:effectLst>
                        </a:rPr>
                        <a:t> Roby: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003300"/>
                          </a:solidFill>
                          <a:effectLst>
                            <a:outerShdw blurRad="38100" dist="38100" dir="2700000" algn="tl">
                              <a:srgbClr val="000000">
                                <a:alpha val="43137"/>
                              </a:srgbClr>
                            </a:outerShdw>
                          </a:effectLst>
                        </a:rPr>
                        <a:t>LLI</a:t>
                      </a:r>
                      <a:endParaRPr lang="en-US" baseline="0" dirty="0">
                        <a:solidFill>
                          <a:schemeClr val="bg1"/>
                        </a:solidFill>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Landon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err="1" smtClean="0"/>
                        <a:t>Paisleigh</a:t>
                      </a:r>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Mrs.</a:t>
                      </a:r>
                      <a:r>
                        <a:rPr lang="en-US" baseline="0" dirty="0">
                          <a:solidFill>
                            <a:schemeClr val="tx1"/>
                          </a:solidFill>
                        </a:rPr>
                        <a:t> Thompson: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LLI</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smtClean="0">
                          <a:solidFill>
                            <a:schemeClr val="bg1"/>
                          </a:solidFill>
                        </a:rPr>
                        <a:t>Jaylie</a:t>
                      </a:r>
                      <a:endParaRPr lang="en-US" baseline="0" dirty="0" smtClean="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smtClean="0">
                          <a:solidFill>
                            <a:schemeClr val="bg1"/>
                          </a:solidFill>
                        </a:rPr>
                        <a:t>Jearon</a:t>
                      </a:r>
                      <a:endParaRPr lang="en-US" baseline="0" dirty="0" smtClean="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Amiyah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Cohen</a:t>
                      </a:r>
                      <a:endParaRPr lang="en-US" baseline="0" dirty="0">
                        <a:solidFill>
                          <a:schemeClr val="bg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2">
                              <a:lumMod val="50000"/>
                            </a:schemeClr>
                          </a:solidFill>
                        </a:rPr>
                        <a:t>IDR – 40 book challenge</a:t>
                      </a:r>
                      <a:endParaRPr lang="en-US" dirty="0">
                        <a:solidFill>
                          <a:srgbClr val="C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All others</a:t>
                      </a:r>
                      <a:endParaRPr lang="en-US" baseline="0" dirty="0">
                        <a:solidFill>
                          <a:schemeClr val="bg1"/>
                        </a:solidFill>
                      </a:endParaRPr>
                    </a:p>
                  </a:txBody>
                  <a:tcPr/>
                </a:tc>
                <a:extLst>
                  <a:ext uri="{0D108BD9-81ED-4DB2-BD59-A6C34878D82A}">
                    <a16:rowId xmlns:a16="http://schemas.microsoft.com/office/drawing/2014/main" val="10000"/>
                  </a:ext>
                </a:extLst>
              </a:tr>
            </a:tbl>
          </a:graphicData>
        </a:graphic>
      </p:graphicFrame>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648518"/>
            <a:ext cx="2239807" cy="213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721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9:10 </a:t>
            </a: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9:20</a:t>
            </a:r>
            <a:endParaRPr lang="en-US" sz="3200" dirty="0">
              <a:solidFill>
                <a:prstClr val="black"/>
              </a:solidFill>
              <a:cs typeface="Arial" charset="0"/>
            </a:endParaRPr>
          </a:p>
        </p:txBody>
      </p:sp>
    </p:spTree>
    <p:extLst>
      <p:ext uri="{BB962C8B-B14F-4D97-AF65-F5344CB8AC3E}">
        <p14:creationId xmlns:p14="http://schemas.microsoft.com/office/powerpoint/2010/main" val="3827633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717" y="160338"/>
            <a:ext cx="7315200" cy="2083615"/>
          </a:xfrm>
        </p:spPr>
        <p:txBody>
          <a:bodyPr/>
          <a:lstStyle/>
          <a:p>
            <a:r>
              <a:rPr lang="en-US" sz="9600" b="1" dirty="0">
                <a:solidFill>
                  <a:srgbClr val="003300"/>
                </a:solidFill>
                <a:effectLst>
                  <a:outerShdw blurRad="38100" dist="38100" dir="2700000" algn="tl">
                    <a:srgbClr val="000000">
                      <a:alpha val="43137"/>
                    </a:srgbClr>
                  </a:outerShdw>
                </a:effectLst>
              </a:rPr>
              <a:t>Reading Time </a:t>
            </a:r>
            <a:endParaRPr lang="en-US" sz="3200" b="1" dirty="0">
              <a:solidFill>
                <a:srgbClr val="003300"/>
              </a:solidFill>
              <a:effectLst>
                <a:outerShdw blurRad="38100" dist="38100" dir="2700000" algn="tl">
                  <a:srgbClr val="000000">
                    <a:alpha val="43137"/>
                  </a:srgbClr>
                </a:outerShdw>
              </a:effectLst>
            </a:endParaRPr>
          </a:p>
        </p:txBody>
      </p:sp>
      <p:sp>
        <p:nvSpPr>
          <p:cNvPr id="3" name="AutoShape 2" descr="Image result for clock 9: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590244"/>
            <a:ext cx="1591885" cy="131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974080" y="1744856"/>
            <a:ext cx="25908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9:20 – 10:25 </a:t>
            </a:r>
            <a:endParaRPr lang="en-US" sz="3200" dirty="0">
              <a:solidFill>
                <a:prstClr val="black"/>
              </a:solidFill>
              <a:cs typeface="Arial" charset="0"/>
            </a:endParaRPr>
          </a:p>
        </p:txBody>
      </p:sp>
      <p:sp>
        <p:nvSpPr>
          <p:cNvPr id="8" name="TextBox 7"/>
          <p:cNvSpPr txBox="1"/>
          <p:nvPr/>
        </p:nvSpPr>
        <p:spPr>
          <a:xfrm>
            <a:off x="307975" y="3129319"/>
            <a:ext cx="8319401" cy="1569660"/>
          </a:xfrm>
          <a:prstGeom prst="rect">
            <a:avLst/>
          </a:prstGeom>
          <a:noFill/>
        </p:spPr>
        <p:txBody>
          <a:bodyPr wrap="square" rtlCol="0">
            <a:spAutoFit/>
          </a:bodyPr>
          <a:lstStyle/>
          <a:p>
            <a:r>
              <a:rPr lang="en-US" sz="2400" b="1" dirty="0">
                <a:solidFill>
                  <a:srgbClr val="00B050"/>
                </a:solidFill>
              </a:rPr>
              <a:t>Objective:  RL.3.2 </a:t>
            </a:r>
          </a:p>
          <a:p>
            <a:r>
              <a:rPr lang="en-US" sz="2400" b="1" i="1" dirty="0"/>
              <a:t>I can recount stories; determine the central message, lesson, or moral and explain how it is conveyed through key details in the text.</a:t>
            </a:r>
          </a:p>
        </p:txBody>
      </p:sp>
      <p:sp>
        <p:nvSpPr>
          <p:cNvPr id="10" name="TextBox 9"/>
          <p:cNvSpPr txBox="1"/>
          <p:nvPr/>
        </p:nvSpPr>
        <p:spPr>
          <a:xfrm>
            <a:off x="307975" y="1963368"/>
            <a:ext cx="8319401" cy="1200329"/>
          </a:xfrm>
          <a:prstGeom prst="rect">
            <a:avLst/>
          </a:prstGeom>
          <a:noFill/>
        </p:spPr>
        <p:txBody>
          <a:bodyPr wrap="square" rtlCol="0">
            <a:spAutoFit/>
          </a:bodyPr>
          <a:lstStyle/>
          <a:p>
            <a:r>
              <a:rPr lang="en-US" sz="2400" b="1" dirty="0">
                <a:solidFill>
                  <a:srgbClr val="FF0000"/>
                </a:solidFill>
              </a:rPr>
              <a:t>Objective:  RL.3.1 </a:t>
            </a:r>
          </a:p>
          <a:p>
            <a:r>
              <a:rPr lang="en-US" sz="2400" b="1" i="1" dirty="0"/>
              <a:t>I can ask and answer questions to demonstrate understanding of a text, referring explicitly to the text as the basis for answers.</a:t>
            </a:r>
          </a:p>
        </p:txBody>
      </p:sp>
      <p:sp>
        <p:nvSpPr>
          <p:cNvPr id="11" name="TextBox 10"/>
          <p:cNvSpPr txBox="1"/>
          <p:nvPr/>
        </p:nvSpPr>
        <p:spPr>
          <a:xfrm>
            <a:off x="307975" y="4572000"/>
            <a:ext cx="8319400" cy="1200329"/>
          </a:xfrm>
          <a:prstGeom prst="rect">
            <a:avLst/>
          </a:prstGeom>
          <a:noFill/>
        </p:spPr>
        <p:txBody>
          <a:bodyPr wrap="square" rtlCol="0">
            <a:spAutoFit/>
          </a:bodyPr>
          <a:lstStyle/>
          <a:p>
            <a:r>
              <a:rPr lang="en-US" sz="2400" b="1" dirty="0">
                <a:solidFill>
                  <a:srgbClr val="0070C0"/>
                </a:solidFill>
              </a:rPr>
              <a:t>Objective:  RL.3.3 </a:t>
            </a:r>
          </a:p>
          <a:p>
            <a:r>
              <a:rPr lang="en-US" sz="2400" b="1" i="1" dirty="0"/>
              <a:t>I can describe characters in a story and explain how their actions contribute to the sequence of events.</a:t>
            </a:r>
          </a:p>
        </p:txBody>
      </p:sp>
      <p:sp>
        <p:nvSpPr>
          <p:cNvPr id="12" name="TextBox 11"/>
          <p:cNvSpPr txBox="1"/>
          <p:nvPr/>
        </p:nvSpPr>
        <p:spPr>
          <a:xfrm>
            <a:off x="286953" y="5746053"/>
            <a:ext cx="8319400" cy="1200329"/>
          </a:xfrm>
          <a:prstGeom prst="rect">
            <a:avLst/>
          </a:prstGeom>
          <a:noFill/>
        </p:spPr>
        <p:txBody>
          <a:bodyPr wrap="square" rtlCol="0">
            <a:spAutoFit/>
          </a:bodyPr>
          <a:lstStyle/>
          <a:p>
            <a:r>
              <a:rPr lang="en-US" sz="2400" b="1" dirty="0">
                <a:solidFill>
                  <a:srgbClr val="7030A0"/>
                </a:solidFill>
              </a:rPr>
              <a:t>Objective:  RL.3.7 </a:t>
            </a:r>
          </a:p>
          <a:p>
            <a:r>
              <a:rPr lang="en-US" sz="2400" b="1" i="1" dirty="0"/>
              <a:t>I can explain how specific images and illustrations contribute to or clarify a story.</a:t>
            </a:r>
          </a:p>
        </p:txBody>
      </p:sp>
    </p:spTree>
    <p:extLst>
      <p:ext uri="{BB962C8B-B14F-4D97-AF65-F5344CB8AC3E}">
        <p14:creationId xmlns:p14="http://schemas.microsoft.com/office/powerpoint/2010/main" val="378795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2895600" cy="3459162"/>
          </a:xfrm>
        </p:spPr>
        <p:txBody>
          <a:bodyPr/>
          <a:lstStyle/>
          <a:p>
            <a:r>
              <a:rPr lang="en-US" dirty="0" smtClean="0"/>
              <a:t>Reread Miss Nelson is Missing – Quiz Next </a:t>
            </a:r>
            <a:r>
              <a:rPr lang="en-US" dirty="0" smtClean="0">
                <a:sym typeface="Wingdings" panose="05000000000000000000" pitchFamily="2" charset="2"/>
              </a:rPr>
              <a:t></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808038"/>
            <a:ext cx="4210950" cy="525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655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b="1" i="1" dirty="0">
                <a:solidFill>
                  <a:schemeClr val="tx2">
                    <a:lumMod val="50000"/>
                  </a:schemeClr>
                </a:solidFill>
                <a:effectLst>
                  <a:outerShdw blurRad="38100" dist="38100" dir="2700000" algn="tl">
                    <a:srgbClr val="000000">
                      <a:alpha val="43137"/>
                    </a:srgbClr>
                  </a:outerShdw>
                </a:effectLst>
              </a:rPr>
              <a:t>Quiz</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600200"/>
            <a:ext cx="2926566" cy="3654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796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46076</TotalTime>
  <Words>701</Words>
  <Application>Microsoft Office PowerPoint</Application>
  <PresentationFormat>On-screen Show (4:3)</PresentationFormat>
  <Paragraphs>145</Paragraphs>
  <Slides>39</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Script MT Bold</vt:lpstr>
      <vt:lpstr>Wingdings</vt:lpstr>
      <vt:lpstr>1_Office Theme</vt:lpstr>
      <vt:lpstr>5_Office Theme</vt:lpstr>
      <vt:lpstr>PowerPoint Presentation</vt:lpstr>
      <vt:lpstr>PowerPoint Presentation</vt:lpstr>
      <vt:lpstr>Math Homework </vt:lpstr>
      <vt:lpstr>CHOMP TIME F.A.S.T.  Groups Focused Academic Support Time</vt:lpstr>
      <vt:lpstr>F.A.S.T. Designations</vt:lpstr>
      <vt:lpstr>Restroom Break</vt:lpstr>
      <vt:lpstr>Reading Time </vt:lpstr>
      <vt:lpstr>Reread Miss Nelson is Missing – Quiz Next </vt:lpstr>
      <vt:lpstr>Quiz</vt:lpstr>
      <vt:lpstr>PowerPoint Presentation</vt:lpstr>
      <vt:lpstr>Out of Classroom!</vt:lpstr>
      <vt:lpstr>Writing Time</vt:lpstr>
      <vt:lpstr>Review  Our Writing Community Goals</vt:lpstr>
      <vt:lpstr>Gather at the Carpet…</vt:lpstr>
      <vt:lpstr>Today we will hear the whole book. Be thinking, would you like to try writing a story like this one? </vt:lpstr>
      <vt:lpstr>After Page 20 – Question…</vt:lpstr>
      <vt:lpstr>Classroom Community Discussion</vt:lpstr>
      <vt:lpstr>People We Can Write About</vt:lpstr>
      <vt:lpstr>Share  Time – Classroom Discussion Intro</vt:lpstr>
      <vt:lpstr>Math Fluency &amp; Focus Lesson!</vt:lpstr>
      <vt:lpstr>PowerPoint Presentation</vt:lpstr>
      <vt:lpstr>PowerPoint Presentation</vt:lpstr>
      <vt:lpstr>Independent Practice Check</vt:lpstr>
      <vt:lpstr>PowerPoint Presentation</vt:lpstr>
      <vt:lpstr>Let’s Solve and Share!</vt:lpstr>
      <vt:lpstr>Out of Classroom!</vt:lpstr>
      <vt:lpstr>Restroom Break</vt:lpstr>
      <vt:lpstr>Out of Classroom!</vt:lpstr>
      <vt:lpstr>Math Fluency &amp; Focus Lesson!</vt:lpstr>
      <vt:lpstr>Math Stash</vt:lpstr>
      <vt:lpstr>PowerPoint Presentation</vt:lpstr>
      <vt:lpstr>PowerPoint Presentation</vt:lpstr>
      <vt:lpstr>PowerPoint Presentation</vt:lpstr>
      <vt:lpstr>SCIENCE TIME</vt:lpstr>
      <vt:lpstr>Paired Partners</vt:lpstr>
      <vt:lpstr>Where did you find your answer in the passage?</vt:lpstr>
      <vt:lpstr>PowerPoint Presentation</vt:lpstr>
      <vt:lpstr>Restroom Break</vt:lpstr>
      <vt:lpstr>3:15 – 3:20 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Karla</dc:creator>
  <cp:lastModifiedBy>Karla Thompson</cp:lastModifiedBy>
  <cp:revision>1423</cp:revision>
  <cp:lastPrinted>2018-11-02T12:44:21Z</cp:lastPrinted>
  <dcterms:created xsi:type="dcterms:W3CDTF">2014-06-10T16:20:56Z</dcterms:created>
  <dcterms:modified xsi:type="dcterms:W3CDTF">2019-08-13T20:39:34Z</dcterms:modified>
</cp:coreProperties>
</file>