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11" r:id="rId3"/>
    <p:sldMasterId id="2147483724" r:id="rId4"/>
    <p:sldMasterId id="2147483726" r:id="rId5"/>
    <p:sldMasterId id="2147483739" r:id="rId6"/>
    <p:sldMasterId id="2147483741" r:id="rId7"/>
    <p:sldMasterId id="2147483755" r:id="rId8"/>
  </p:sldMasterIdLst>
  <p:sldIdLst>
    <p:sldId id="256" r:id="rId9"/>
    <p:sldId id="325" r:id="rId10"/>
    <p:sldId id="330" r:id="rId11"/>
    <p:sldId id="327" r:id="rId12"/>
    <p:sldId id="329" r:id="rId13"/>
    <p:sldId id="326" r:id="rId14"/>
    <p:sldId id="257" r:id="rId15"/>
    <p:sldId id="258" r:id="rId16"/>
    <p:sldId id="259" r:id="rId17"/>
    <p:sldId id="323" r:id="rId18"/>
    <p:sldId id="260" r:id="rId19"/>
    <p:sldId id="261" r:id="rId20"/>
    <p:sldId id="262" r:id="rId21"/>
    <p:sldId id="264" r:id="rId22"/>
    <p:sldId id="265" r:id="rId23"/>
    <p:sldId id="266" r:id="rId24"/>
    <p:sldId id="336" r:id="rId25"/>
    <p:sldId id="337" r:id="rId26"/>
    <p:sldId id="338" r:id="rId27"/>
    <p:sldId id="334" r:id="rId28"/>
    <p:sldId id="335" r:id="rId29"/>
    <p:sldId id="267" r:id="rId30"/>
    <p:sldId id="268" r:id="rId31"/>
    <p:sldId id="339" r:id="rId32"/>
    <p:sldId id="269" r:id="rId33"/>
    <p:sldId id="270" r:id="rId34"/>
    <p:sldId id="271" r:id="rId35"/>
    <p:sldId id="272" r:id="rId36"/>
    <p:sldId id="273" r:id="rId37"/>
    <p:sldId id="274" r:id="rId38"/>
    <p:sldId id="275" r:id="rId39"/>
    <p:sldId id="278" r:id="rId40"/>
    <p:sldId id="277" r:id="rId41"/>
    <p:sldId id="276" r:id="rId42"/>
    <p:sldId id="279" r:id="rId43"/>
    <p:sldId id="280" r:id="rId44"/>
    <p:sldId id="281" r:id="rId45"/>
    <p:sldId id="283" r:id="rId46"/>
    <p:sldId id="284" r:id="rId47"/>
    <p:sldId id="282" r:id="rId48"/>
    <p:sldId id="285" r:id="rId49"/>
    <p:sldId id="286" r:id="rId50"/>
    <p:sldId id="287" r:id="rId51"/>
    <p:sldId id="288" r:id="rId52"/>
    <p:sldId id="289" r:id="rId53"/>
    <p:sldId id="290" r:id="rId54"/>
    <p:sldId id="291" r:id="rId55"/>
    <p:sldId id="292" r:id="rId56"/>
    <p:sldId id="293" r:id="rId57"/>
    <p:sldId id="294" r:id="rId58"/>
    <p:sldId id="295" r:id="rId59"/>
    <p:sldId id="302" r:id="rId60"/>
    <p:sldId id="296" r:id="rId61"/>
    <p:sldId id="297" r:id="rId62"/>
    <p:sldId id="299" r:id="rId63"/>
    <p:sldId id="298" r:id="rId64"/>
    <p:sldId id="300" r:id="rId65"/>
    <p:sldId id="303" r:id="rId66"/>
    <p:sldId id="301" r:id="rId67"/>
    <p:sldId id="304" r:id="rId68"/>
    <p:sldId id="305" r:id="rId69"/>
    <p:sldId id="306" r:id="rId70"/>
    <p:sldId id="324" r:id="rId71"/>
    <p:sldId id="307" r:id="rId72"/>
    <p:sldId id="308" r:id="rId73"/>
    <p:sldId id="309" r:id="rId74"/>
    <p:sldId id="310" r:id="rId75"/>
    <p:sldId id="311" r:id="rId76"/>
    <p:sldId id="312" r:id="rId77"/>
    <p:sldId id="313" r:id="rId78"/>
    <p:sldId id="314" r:id="rId79"/>
    <p:sldId id="315" r:id="rId80"/>
    <p:sldId id="316" r:id="rId81"/>
    <p:sldId id="317" r:id="rId82"/>
    <p:sldId id="318" r:id="rId83"/>
    <p:sldId id="319" r:id="rId84"/>
    <p:sldId id="320" r:id="rId85"/>
    <p:sldId id="321" r:id="rId86"/>
    <p:sldId id="322" r:id="rId87"/>
    <p:sldId id="331" r:id="rId88"/>
    <p:sldId id="332" r:id="rId89"/>
    <p:sldId id="333"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41" autoAdjust="0"/>
  </p:normalViewPr>
  <p:slideViewPr>
    <p:cSldViewPr>
      <p:cViewPr>
        <p:scale>
          <a:sx n="76" d="100"/>
          <a:sy n="76" d="100"/>
        </p:scale>
        <p:origin x="-384" y="9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70" Type="http://schemas.openxmlformats.org/officeDocument/2006/relationships/slide" Target="slides/slide62.xml"/><Relationship Id="rId71" Type="http://schemas.openxmlformats.org/officeDocument/2006/relationships/slide" Target="slides/slide63.xml"/><Relationship Id="rId72" Type="http://schemas.openxmlformats.org/officeDocument/2006/relationships/slide" Target="slides/slide64.xml"/><Relationship Id="rId73" Type="http://schemas.openxmlformats.org/officeDocument/2006/relationships/slide" Target="slides/slide65.xml"/><Relationship Id="rId74" Type="http://schemas.openxmlformats.org/officeDocument/2006/relationships/slide" Target="slides/slide66.xml"/><Relationship Id="rId75" Type="http://schemas.openxmlformats.org/officeDocument/2006/relationships/slide" Target="slides/slide67.xml"/><Relationship Id="rId76" Type="http://schemas.openxmlformats.org/officeDocument/2006/relationships/slide" Target="slides/slide68.xml"/><Relationship Id="rId77" Type="http://schemas.openxmlformats.org/officeDocument/2006/relationships/slide" Target="slides/slide69.xml"/><Relationship Id="rId78" Type="http://schemas.openxmlformats.org/officeDocument/2006/relationships/slide" Target="slides/slide70.xml"/><Relationship Id="rId79" Type="http://schemas.openxmlformats.org/officeDocument/2006/relationships/slide" Target="slides/slide71.xml"/><Relationship Id="rId90" Type="http://schemas.openxmlformats.org/officeDocument/2006/relationships/slide" Target="slides/slide82.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80" Type="http://schemas.openxmlformats.org/officeDocument/2006/relationships/slide" Target="slides/slide72.xml"/><Relationship Id="rId81" Type="http://schemas.openxmlformats.org/officeDocument/2006/relationships/slide" Target="slides/slide73.xml"/><Relationship Id="rId82" Type="http://schemas.openxmlformats.org/officeDocument/2006/relationships/slide" Target="slides/slide74.xml"/><Relationship Id="rId83" Type="http://schemas.openxmlformats.org/officeDocument/2006/relationships/slide" Target="slides/slide75.xml"/><Relationship Id="rId84" Type="http://schemas.openxmlformats.org/officeDocument/2006/relationships/slide" Target="slides/slide76.xml"/><Relationship Id="rId85" Type="http://schemas.openxmlformats.org/officeDocument/2006/relationships/slide" Target="slides/slide77.xml"/><Relationship Id="rId86" Type="http://schemas.openxmlformats.org/officeDocument/2006/relationships/slide" Target="slides/slide78.xml"/><Relationship Id="rId87" Type="http://schemas.openxmlformats.org/officeDocument/2006/relationships/slide" Target="slides/slide79.xml"/><Relationship Id="rId88" Type="http://schemas.openxmlformats.org/officeDocument/2006/relationships/slide" Target="slides/slide80.xml"/><Relationship Id="rId89"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D7AC44-18AE-4F25-A280-912F38675BC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BDFE1C0-53D8-4FCE-BB9D-9912631C98E4}">
      <dgm:prSet phldrT="[Text]" custT="1"/>
      <dgm:spPr/>
      <dgm:t>
        <a:bodyPr/>
        <a:lstStyle/>
        <a:p>
          <a:r>
            <a:rPr lang="en-US" sz="3200" b="1" dirty="0" smtClean="0">
              <a:solidFill>
                <a:schemeClr val="bg1"/>
              </a:solidFill>
            </a:rPr>
            <a:t>At Least 30 years old.</a:t>
          </a:r>
          <a:endParaRPr lang="en-US" sz="3200" b="1" dirty="0">
            <a:solidFill>
              <a:schemeClr val="bg1"/>
            </a:solidFill>
          </a:endParaRPr>
        </a:p>
      </dgm:t>
    </dgm:pt>
    <dgm:pt modelId="{FB9C1AC1-5409-4C17-B858-44C44438003A}" type="parTrans" cxnId="{A18C3E9C-38B3-40A4-B685-A01F852C11C5}">
      <dgm:prSet/>
      <dgm:spPr/>
      <dgm:t>
        <a:bodyPr/>
        <a:lstStyle/>
        <a:p>
          <a:endParaRPr lang="en-US"/>
        </a:p>
      </dgm:t>
    </dgm:pt>
    <dgm:pt modelId="{349F055A-39E8-4F69-950E-0594E519C182}" type="sibTrans" cxnId="{A18C3E9C-38B3-40A4-B685-A01F852C11C5}">
      <dgm:prSet/>
      <dgm:spPr/>
      <dgm:t>
        <a:bodyPr/>
        <a:lstStyle/>
        <a:p>
          <a:endParaRPr lang="en-US"/>
        </a:p>
      </dgm:t>
    </dgm:pt>
    <dgm:pt modelId="{5CA9F89E-1471-46ED-BA1D-06240A4CC5DE}">
      <dgm:prSet phldrT="[Text]" phldr="1"/>
      <dgm:spPr/>
      <dgm:t>
        <a:bodyPr/>
        <a:lstStyle/>
        <a:p>
          <a:endParaRPr lang="en-US"/>
        </a:p>
      </dgm:t>
    </dgm:pt>
    <dgm:pt modelId="{5D7FDB7D-66C9-499A-A371-2D86A2DA8860}" type="parTrans" cxnId="{FE4BCC0F-D31F-49EA-B529-0592C65E7DD7}">
      <dgm:prSet/>
      <dgm:spPr/>
      <dgm:t>
        <a:bodyPr/>
        <a:lstStyle/>
        <a:p>
          <a:endParaRPr lang="en-US"/>
        </a:p>
      </dgm:t>
    </dgm:pt>
    <dgm:pt modelId="{56911E26-2E3D-446C-A1D1-CBFE57938860}" type="sibTrans" cxnId="{FE4BCC0F-D31F-49EA-B529-0592C65E7DD7}">
      <dgm:prSet/>
      <dgm:spPr/>
      <dgm:t>
        <a:bodyPr/>
        <a:lstStyle/>
        <a:p>
          <a:endParaRPr lang="en-US"/>
        </a:p>
      </dgm:t>
    </dgm:pt>
    <dgm:pt modelId="{2A8C0F9E-EF6A-47F0-88D8-39208EC0F074}">
      <dgm:prSet phldrT="[Text]" phldr="1"/>
      <dgm:spPr/>
      <dgm:t>
        <a:bodyPr/>
        <a:lstStyle/>
        <a:p>
          <a:endParaRPr lang="en-US"/>
        </a:p>
      </dgm:t>
    </dgm:pt>
    <dgm:pt modelId="{22FC047E-117F-4084-BB46-635EEE5B0845}" type="parTrans" cxnId="{9E778749-EDC3-4965-B007-50730F57359D}">
      <dgm:prSet/>
      <dgm:spPr/>
      <dgm:t>
        <a:bodyPr/>
        <a:lstStyle/>
        <a:p>
          <a:endParaRPr lang="en-US"/>
        </a:p>
      </dgm:t>
    </dgm:pt>
    <dgm:pt modelId="{9469662B-2E33-4976-850A-7E25BBAE142F}" type="sibTrans" cxnId="{9E778749-EDC3-4965-B007-50730F57359D}">
      <dgm:prSet/>
      <dgm:spPr/>
      <dgm:t>
        <a:bodyPr/>
        <a:lstStyle/>
        <a:p>
          <a:endParaRPr lang="en-US"/>
        </a:p>
      </dgm:t>
    </dgm:pt>
    <dgm:pt modelId="{A81BA186-C120-468D-B9C5-A342CFC08FC1}" type="pres">
      <dgm:prSet presAssocID="{6BD7AC44-18AE-4F25-A280-912F38675BCA}" presName="linear" presStyleCnt="0">
        <dgm:presLayoutVars>
          <dgm:dir/>
          <dgm:animLvl val="lvl"/>
          <dgm:resizeHandles val="exact"/>
        </dgm:presLayoutVars>
      </dgm:prSet>
      <dgm:spPr/>
      <dgm:t>
        <a:bodyPr/>
        <a:lstStyle/>
        <a:p>
          <a:endParaRPr lang="en-US"/>
        </a:p>
      </dgm:t>
    </dgm:pt>
    <dgm:pt modelId="{B1831C8B-7F26-46E4-9286-56FF01B38DE7}" type="pres">
      <dgm:prSet presAssocID="{5BDFE1C0-53D8-4FCE-BB9D-9912631C98E4}" presName="parentLin" presStyleCnt="0"/>
      <dgm:spPr/>
    </dgm:pt>
    <dgm:pt modelId="{3DD9A301-414B-46CD-9656-3294DA3A68BE}" type="pres">
      <dgm:prSet presAssocID="{5BDFE1C0-53D8-4FCE-BB9D-9912631C98E4}" presName="parentLeftMargin" presStyleLbl="node1" presStyleIdx="0" presStyleCnt="3"/>
      <dgm:spPr/>
      <dgm:t>
        <a:bodyPr/>
        <a:lstStyle/>
        <a:p>
          <a:endParaRPr lang="en-US"/>
        </a:p>
      </dgm:t>
    </dgm:pt>
    <dgm:pt modelId="{D725B10B-10A7-498E-852A-D29ACF9700B4}" type="pres">
      <dgm:prSet presAssocID="{5BDFE1C0-53D8-4FCE-BB9D-9912631C98E4}" presName="parentText" presStyleLbl="node1" presStyleIdx="0" presStyleCnt="3" custScaleX="133049">
        <dgm:presLayoutVars>
          <dgm:chMax val="0"/>
          <dgm:bulletEnabled val="1"/>
        </dgm:presLayoutVars>
      </dgm:prSet>
      <dgm:spPr/>
      <dgm:t>
        <a:bodyPr/>
        <a:lstStyle/>
        <a:p>
          <a:endParaRPr lang="en-US"/>
        </a:p>
      </dgm:t>
    </dgm:pt>
    <dgm:pt modelId="{6C71EAC4-3B8E-47DD-A2A2-147F4FF51112}" type="pres">
      <dgm:prSet presAssocID="{5BDFE1C0-53D8-4FCE-BB9D-9912631C98E4}" presName="negativeSpace" presStyleCnt="0"/>
      <dgm:spPr/>
    </dgm:pt>
    <dgm:pt modelId="{F6F86951-2AB1-4DF6-9C76-C57B5B8C6BBF}" type="pres">
      <dgm:prSet presAssocID="{5BDFE1C0-53D8-4FCE-BB9D-9912631C98E4}" presName="childText" presStyleLbl="conFgAcc1" presStyleIdx="0" presStyleCnt="3">
        <dgm:presLayoutVars>
          <dgm:bulletEnabled val="1"/>
        </dgm:presLayoutVars>
      </dgm:prSet>
      <dgm:spPr/>
    </dgm:pt>
    <dgm:pt modelId="{9CDCC938-31A2-458D-BC09-BE3D3B8AD613}" type="pres">
      <dgm:prSet presAssocID="{349F055A-39E8-4F69-950E-0594E519C182}" presName="spaceBetweenRectangles" presStyleCnt="0"/>
      <dgm:spPr/>
    </dgm:pt>
    <dgm:pt modelId="{48B14618-0AD1-437B-956F-1343376C88C6}" type="pres">
      <dgm:prSet presAssocID="{5CA9F89E-1471-46ED-BA1D-06240A4CC5DE}" presName="parentLin" presStyleCnt="0"/>
      <dgm:spPr/>
    </dgm:pt>
    <dgm:pt modelId="{8F8020B6-85E1-46E1-BF17-43698112E73F}" type="pres">
      <dgm:prSet presAssocID="{5CA9F89E-1471-46ED-BA1D-06240A4CC5DE}" presName="parentLeftMargin" presStyleLbl="node1" presStyleIdx="0" presStyleCnt="3"/>
      <dgm:spPr/>
      <dgm:t>
        <a:bodyPr/>
        <a:lstStyle/>
        <a:p>
          <a:endParaRPr lang="en-US"/>
        </a:p>
      </dgm:t>
    </dgm:pt>
    <dgm:pt modelId="{EC93B459-13D1-4A34-90AC-CF6DAD6FE569}" type="pres">
      <dgm:prSet presAssocID="{5CA9F89E-1471-46ED-BA1D-06240A4CC5DE}" presName="parentText" presStyleLbl="node1" presStyleIdx="1" presStyleCnt="3" custScaleX="131332">
        <dgm:presLayoutVars>
          <dgm:chMax val="0"/>
          <dgm:bulletEnabled val="1"/>
        </dgm:presLayoutVars>
      </dgm:prSet>
      <dgm:spPr/>
      <dgm:t>
        <a:bodyPr/>
        <a:lstStyle/>
        <a:p>
          <a:endParaRPr lang="en-US"/>
        </a:p>
      </dgm:t>
    </dgm:pt>
    <dgm:pt modelId="{99A3FBAF-2946-4A16-9F55-B7189D797385}" type="pres">
      <dgm:prSet presAssocID="{5CA9F89E-1471-46ED-BA1D-06240A4CC5DE}" presName="negativeSpace" presStyleCnt="0"/>
      <dgm:spPr/>
    </dgm:pt>
    <dgm:pt modelId="{74610523-63EB-4327-8040-6BEEBEC754E5}" type="pres">
      <dgm:prSet presAssocID="{5CA9F89E-1471-46ED-BA1D-06240A4CC5DE}" presName="childText" presStyleLbl="conFgAcc1" presStyleIdx="1" presStyleCnt="3">
        <dgm:presLayoutVars>
          <dgm:bulletEnabled val="1"/>
        </dgm:presLayoutVars>
      </dgm:prSet>
      <dgm:spPr/>
    </dgm:pt>
    <dgm:pt modelId="{6CB54127-F32F-4242-9704-05360D970BBF}" type="pres">
      <dgm:prSet presAssocID="{56911E26-2E3D-446C-A1D1-CBFE57938860}" presName="spaceBetweenRectangles" presStyleCnt="0"/>
      <dgm:spPr/>
    </dgm:pt>
    <dgm:pt modelId="{B9F99D29-677A-4AEA-93BC-C3FC719389D4}" type="pres">
      <dgm:prSet presAssocID="{2A8C0F9E-EF6A-47F0-88D8-39208EC0F074}" presName="parentLin" presStyleCnt="0"/>
      <dgm:spPr/>
    </dgm:pt>
    <dgm:pt modelId="{E6212BD1-A766-474E-B869-45FFC444F8C7}" type="pres">
      <dgm:prSet presAssocID="{2A8C0F9E-EF6A-47F0-88D8-39208EC0F074}" presName="parentLeftMargin" presStyleLbl="node1" presStyleIdx="1" presStyleCnt="3"/>
      <dgm:spPr/>
      <dgm:t>
        <a:bodyPr/>
        <a:lstStyle/>
        <a:p>
          <a:endParaRPr lang="en-US"/>
        </a:p>
      </dgm:t>
    </dgm:pt>
    <dgm:pt modelId="{CF0CA758-E5BD-4D91-8625-E14EF1E46426}" type="pres">
      <dgm:prSet presAssocID="{2A8C0F9E-EF6A-47F0-88D8-39208EC0F074}" presName="parentText" presStyleLbl="node1" presStyleIdx="2" presStyleCnt="3" custScaleX="129973">
        <dgm:presLayoutVars>
          <dgm:chMax val="0"/>
          <dgm:bulletEnabled val="1"/>
        </dgm:presLayoutVars>
      </dgm:prSet>
      <dgm:spPr/>
      <dgm:t>
        <a:bodyPr/>
        <a:lstStyle/>
        <a:p>
          <a:endParaRPr lang="en-US"/>
        </a:p>
      </dgm:t>
    </dgm:pt>
    <dgm:pt modelId="{214AB509-87A8-466E-9B5F-70F821B7D554}" type="pres">
      <dgm:prSet presAssocID="{2A8C0F9E-EF6A-47F0-88D8-39208EC0F074}" presName="negativeSpace" presStyleCnt="0"/>
      <dgm:spPr/>
    </dgm:pt>
    <dgm:pt modelId="{64FE841B-EB31-46B1-B0B5-558A57114199}" type="pres">
      <dgm:prSet presAssocID="{2A8C0F9E-EF6A-47F0-88D8-39208EC0F074}" presName="childText" presStyleLbl="conFgAcc1" presStyleIdx="2" presStyleCnt="3">
        <dgm:presLayoutVars>
          <dgm:bulletEnabled val="1"/>
        </dgm:presLayoutVars>
      </dgm:prSet>
      <dgm:spPr/>
    </dgm:pt>
  </dgm:ptLst>
  <dgm:cxnLst>
    <dgm:cxn modelId="{ECD79EE4-056A-40B2-A9E6-99FA9EE4EAAE}" type="presOf" srcId="{5CA9F89E-1471-46ED-BA1D-06240A4CC5DE}" destId="{EC93B459-13D1-4A34-90AC-CF6DAD6FE569}" srcOrd="1" destOrd="0" presId="urn:microsoft.com/office/officeart/2005/8/layout/list1"/>
    <dgm:cxn modelId="{9E778749-EDC3-4965-B007-50730F57359D}" srcId="{6BD7AC44-18AE-4F25-A280-912F38675BCA}" destId="{2A8C0F9E-EF6A-47F0-88D8-39208EC0F074}" srcOrd="2" destOrd="0" parTransId="{22FC047E-117F-4084-BB46-635EEE5B0845}" sibTransId="{9469662B-2E33-4976-850A-7E25BBAE142F}"/>
    <dgm:cxn modelId="{EA75E518-D684-4D8A-AC08-5B732ECB386C}" type="presOf" srcId="{2A8C0F9E-EF6A-47F0-88D8-39208EC0F074}" destId="{CF0CA758-E5BD-4D91-8625-E14EF1E46426}" srcOrd="1" destOrd="0" presId="urn:microsoft.com/office/officeart/2005/8/layout/list1"/>
    <dgm:cxn modelId="{FE4BCC0F-D31F-49EA-B529-0592C65E7DD7}" srcId="{6BD7AC44-18AE-4F25-A280-912F38675BCA}" destId="{5CA9F89E-1471-46ED-BA1D-06240A4CC5DE}" srcOrd="1" destOrd="0" parTransId="{5D7FDB7D-66C9-499A-A371-2D86A2DA8860}" sibTransId="{56911E26-2E3D-446C-A1D1-CBFE57938860}"/>
    <dgm:cxn modelId="{2351FDE6-E9EE-48BD-B017-3260E8336580}" type="presOf" srcId="{2A8C0F9E-EF6A-47F0-88D8-39208EC0F074}" destId="{E6212BD1-A766-474E-B869-45FFC444F8C7}" srcOrd="0" destOrd="0" presId="urn:microsoft.com/office/officeart/2005/8/layout/list1"/>
    <dgm:cxn modelId="{4540B5D3-16E4-49A1-8377-EF3197645623}" type="presOf" srcId="{5BDFE1C0-53D8-4FCE-BB9D-9912631C98E4}" destId="{3DD9A301-414B-46CD-9656-3294DA3A68BE}" srcOrd="0" destOrd="0" presId="urn:microsoft.com/office/officeart/2005/8/layout/list1"/>
    <dgm:cxn modelId="{F849C436-FED1-4BB3-9605-C2D51AAD1975}" type="presOf" srcId="{5BDFE1C0-53D8-4FCE-BB9D-9912631C98E4}" destId="{D725B10B-10A7-498E-852A-D29ACF9700B4}" srcOrd="1" destOrd="0" presId="urn:microsoft.com/office/officeart/2005/8/layout/list1"/>
    <dgm:cxn modelId="{93730A27-C34F-4B02-978A-D034D6243F6E}" type="presOf" srcId="{6BD7AC44-18AE-4F25-A280-912F38675BCA}" destId="{A81BA186-C120-468D-B9C5-A342CFC08FC1}" srcOrd="0" destOrd="0" presId="urn:microsoft.com/office/officeart/2005/8/layout/list1"/>
    <dgm:cxn modelId="{A18C3E9C-38B3-40A4-B685-A01F852C11C5}" srcId="{6BD7AC44-18AE-4F25-A280-912F38675BCA}" destId="{5BDFE1C0-53D8-4FCE-BB9D-9912631C98E4}" srcOrd="0" destOrd="0" parTransId="{FB9C1AC1-5409-4C17-B858-44C44438003A}" sibTransId="{349F055A-39E8-4F69-950E-0594E519C182}"/>
    <dgm:cxn modelId="{1B63EE20-6067-4724-976F-4E0145A3A65C}" type="presOf" srcId="{5CA9F89E-1471-46ED-BA1D-06240A4CC5DE}" destId="{8F8020B6-85E1-46E1-BF17-43698112E73F}" srcOrd="0" destOrd="0" presId="urn:microsoft.com/office/officeart/2005/8/layout/list1"/>
    <dgm:cxn modelId="{E68285F8-B724-4E89-95BA-E1D53D45ACB5}" type="presParOf" srcId="{A81BA186-C120-468D-B9C5-A342CFC08FC1}" destId="{B1831C8B-7F26-46E4-9286-56FF01B38DE7}" srcOrd="0" destOrd="0" presId="urn:microsoft.com/office/officeart/2005/8/layout/list1"/>
    <dgm:cxn modelId="{5188CBBF-9181-4AFF-B1BA-F3C4A99AF00D}" type="presParOf" srcId="{B1831C8B-7F26-46E4-9286-56FF01B38DE7}" destId="{3DD9A301-414B-46CD-9656-3294DA3A68BE}" srcOrd="0" destOrd="0" presId="urn:microsoft.com/office/officeart/2005/8/layout/list1"/>
    <dgm:cxn modelId="{26FE3BFA-AD1D-4E2C-8B7E-4C4A3BC36E51}" type="presParOf" srcId="{B1831C8B-7F26-46E4-9286-56FF01B38DE7}" destId="{D725B10B-10A7-498E-852A-D29ACF9700B4}" srcOrd="1" destOrd="0" presId="urn:microsoft.com/office/officeart/2005/8/layout/list1"/>
    <dgm:cxn modelId="{AD7FE6FE-19D1-4AA2-B1B3-0DDB273A10C0}" type="presParOf" srcId="{A81BA186-C120-468D-B9C5-A342CFC08FC1}" destId="{6C71EAC4-3B8E-47DD-A2A2-147F4FF51112}" srcOrd="1" destOrd="0" presId="urn:microsoft.com/office/officeart/2005/8/layout/list1"/>
    <dgm:cxn modelId="{3539BEBB-4470-448C-AFD3-C5A7B5ABB4AB}" type="presParOf" srcId="{A81BA186-C120-468D-B9C5-A342CFC08FC1}" destId="{F6F86951-2AB1-4DF6-9C76-C57B5B8C6BBF}" srcOrd="2" destOrd="0" presId="urn:microsoft.com/office/officeart/2005/8/layout/list1"/>
    <dgm:cxn modelId="{55BB0986-5B1E-44DB-954C-296DB37D07F3}" type="presParOf" srcId="{A81BA186-C120-468D-B9C5-A342CFC08FC1}" destId="{9CDCC938-31A2-458D-BC09-BE3D3B8AD613}" srcOrd="3" destOrd="0" presId="urn:microsoft.com/office/officeart/2005/8/layout/list1"/>
    <dgm:cxn modelId="{BDABFED9-E251-4689-A699-90DCB0879DA6}" type="presParOf" srcId="{A81BA186-C120-468D-B9C5-A342CFC08FC1}" destId="{48B14618-0AD1-437B-956F-1343376C88C6}" srcOrd="4" destOrd="0" presId="urn:microsoft.com/office/officeart/2005/8/layout/list1"/>
    <dgm:cxn modelId="{99651957-AB43-4191-8AFD-11B29149FBE4}" type="presParOf" srcId="{48B14618-0AD1-437B-956F-1343376C88C6}" destId="{8F8020B6-85E1-46E1-BF17-43698112E73F}" srcOrd="0" destOrd="0" presId="urn:microsoft.com/office/officeart/2005/8/layout/list1"/>
    <dgm:cxn modelId="{57589688-EBED-48CB-A853-BE5394A5E656}" type="presParOf" srcId="{48B14618-0AD1-437B-956F-1343376C88C6}" destId="{EC93B459-13D1-4A34-90AC-CF6DAD6FE569}" srcOrd="1" destOrd="0" presId="urn:microsoft.com/office/officeart/2005/8/layout/list1"/>
    <dgm:cxn modelId="{F2B88609-7292-4615-9113-26E5D8E4AD99}" type="presParOf" srcId="{A81BA186-C120-468D-B9C5-A342CFC08FC1}" destId="{99A3FBAF-2946-4A16-9F55-B7189D797385}" srcOrd="5" destOrd="0" presId="urn:microsoft.com/office/officeart/2005/8/layout/list1"/>
    <dgm:cxn modelId="{473EDF91-38DB-44D9-86EC-E28A5C32F640}" type="presParOf" srcId="{A81BA186-C120-468D-B9C5-A342CFC08FC1}" destId="{74610523-63EB-4327-8040-6BEEBEC754E5}" srcOrd="6" destOrd="0" presId="urn:microsoft.com/office/officeart/2005/8/layout/list1"/>
    <dgm:cxn modelId="{E4ABB140-50F0-4954-BDA5-43050D7DD9FE}" type="presParOf" srcId="{A81BA186-C120-468D-B9C5-A342CFC08FC1}" destId="{6CB54127-F32F-4242-9704-05360D970BBF}" srcOrd="7" destOrd="0" presId="urn:microsoft.com/office/officeart/2005/8/layout/list1"/>
    <dgm:cxn modelId="{B6F215DF-0959-4C5D-8F1D-B7D173294C76}" type="presParOf" srcId="{A81BA186-C120-468D-B9C5-A342CFC08FC1}" destId="{B9F99D29-677A-4AEA-93BC-C3FC719389D4}" srcOrd="8" destOrd="0" presId="urn:microsoft.com/office/officeart/2005/8/layout/list1"/>
    <dgm:cxn modelId="{FB85AAAB-7F1F-465F-B389-DFEE3EC510CE}" type="presParOf" srcId="{B9F99D29-677A-4AEA-93BC-C3FC719389D4}" destId="{E6212BD1-A766-474E-B869-45FFC444F8C7}" srcOrd="0" destOrd="0" presId="urn:microsoft.com/office/officeart/2005/8/layout/list1"/>
    <dgm:cxn modelId="{73FBD370-AA88-49B9-AC22-F8B4BC69773C}" type="presParOf" srcId="{B9F99D29-677A-4AEA-93BC-C3FC719389D4}" destId="{CF0CA758-E5BD-4D91-8625-E14EF1E46426}" srcOrd="1" destOrd="0" presId="urn:microsoft.com/office/officeart/2005/8/layout/list1"/>
    <dgm:cxn modelId="{EFCACEB9-5752-4957-A9BE-19E2C3E2B865}" type="presParOf" srcId="{A81BA186-C120-468D-B9C5-A342CFC08FC1}" destId="{214AB509-87A8-466E-9B5F-70F821B7D554}" srcOrd="9" destOrd="0" presId="urn:microsoft.com/office/officeart/2005/8/layout/list1"/>
    <dgm:cxn modelId="{6AB7E26F-9ACD-4391-AF8A-317F594CD065}" type="presParOf" srcId="{A81BA186-C120-468D-B9C5-A342CFC08FC1}" destId="{64FE841B-EB31-46B1-B0B5-558A5711419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2236D8-B676-4788-BC49-04F4310B025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63BF41C-1D48-4192-974C-483E59D5A615}">
      <dgm:prSet phldrT="[Text]" custT="1"/>
      <dgm:spPr/>
      <dgm:t>
        <a:bodyPr/>
        <a:lstStyle/>
        <a:p>
          <a:r>
            <a:rPr lang="en-US" sz="3400" b="1" dirty="0" smtClean="0">
              <a:solidFill>
                <a:schemeClr val="bg1"/>
              </a:solidFill>
            </a:rPr>
            <a:t>At least 26 years old.</a:t>
          </a:r>
          <a:endParaRPr lang="en-US" sz="3400" b="1" dirty="0">
            <a:solidFill>
              <a:schemeClr val="bg1"/>
            </a:solidFill>
          </a:endParaRPr>
        </a:p>
      </dgm:t>
    </dgm:pt>
    <dgm:pt modelId="{B85CCAE3-F90A-4DB3-833C-EA7F0EBF6A93}" type="parTrans" cxnId="{D1F41272-34DA-4A6B-A02D-E16378ECDEFD}">
      <dgm:prSet/>
      <dgm:spPr/>
      <dgm:t>
        <a:bodyPr/>
        <a:lstStyle/>
        <a:p>
          <a:endParaRPr lang="en-US"/>
        </a:p>
      </dgm:t>
    </dgm:pt>
    <dgm:pt modelId="{C8591D62-9961-4174-AC77-44A283FF4012}" type="sibTrans" cxnId="{D1F41272-34DA-4A6B-A02D-E16378ECDEFD}">
      <dgm:prSet/>
      <dgm:spPr/>
      <dgm:t>
        <a:bodyPr/>
        <a:lstStyle/>
        <a:p>
          <a:endParaRPr lang="en-US"/>
        </a:p>
      </dgm:t>
    </dgm:pt>
    <dgm:pt modelId="{20539FEF-879B-47AB-A7CA-9322A54768F5}">
      <dgm:prSet phldrT="[Text]"/>
      <dgm:spPr/>
      <dgm:t>
        <a:bodyPr/>
        <a:lstStyle/>
        <a:p>
          <a:endParaRPr lang="en-US" b="1" dirty="0">
            <a:solidFill>
              <a:schemeClr val="bg1"/>
            </a:solidFill>
          </a:endParaRPr>
        </a:p>
      </dgm:t>
    </dgm:pt>
    <dgm:pt modelId="{5A1A88F7-4F6B-43F9-9C60-D286E703DD99}" type="parTrans" cxnId="{E51225FF-894B-4975-952A-F311C6A81E73}">
      <dgm:prSet/>
      <dgm:spPr/>
      <dgm:t>
        <a:bodyPr/>
        <a:lstStyle/>
        <a:p>
          <a:endParaRPr lang="en-US"/>
        </a:p>
      </dgm:t>
    </dgm:pt>
    <dgm:pt modelId="{72544525-A29F-4EB0-8829-AE4B0CFD0684}" type="sibTrans" cxnId="{E51225FF-894B-4975-952A-F311C6A81E73}">
      <dgm:prSet/>
      <dgm:spPr/>
      <dgm:t>
        <a:bodyPr/>
        <a:lstStyle/>
        <a:p>
          <a:endParaRPr lang="en-US"/>
        </a:p>
      </dgm:t>
    </dgm:pt>
    <dgm:pt modelId="{1B92264B-D26C-4F10-B6CA-F2BD625CBBE9}">
      <dgm:prSet phldrT="[Text]"/>
      <dgm:spPr/>
      <dgm:t>
        <a:bodyPr/>
        <a:lstStyle/>
        <a:p>
          <a:endParaRPr lang="en-US" b="1" dirty="0">
            <a:solidFill>
              <a:schemeClr val="bg1"/>
            </a:solidFill>
          </a:endParaRPr>
        </a:p>
      </dgm:t>
    </dgm:pt>
    <dgm:pt modelId="{636EBA57-7A12-4876-9F12-2EE2CF2FC7C4}" type="parTrans" cxnId="{26F0CEA3-B44B-4109-84F0-807496442D60}">
      <dgm:prSet/>
      <dgm:spPr/>
      <dgm:t>
        <a:bodyPr/>
        <a:lstStyle/>
        <a:p>
          <a:endParaRPr lang="en-US"/>
        </a:p>
      </dgm:t>
    </dgm:pt>
    <dgm:pt modelId="{9E66D0A6-ABDC-4444-8D67-C9736F094547}" type="sibTrans" cxnId="{26F0CEA3-B44B-4109-84F0-807496442D60}">
      <dgm:prSet/>
      <dgm:spPr/>
      <dgm:t>
        <a:bodyPr/>
        <a:lstStyle/>
        <a:p>
          <a:endParaRPr lang="en-US"/>
        </a:p>
      </dgm:t>
    </dgm:pt>
    <dgm:pt modelId="{E2035DFC-E393-4347-9C1F-29BC331A6D3E}" type="pres">
      <dgm:prSet presAssocID="{CB2236D8-B676-4788-BC49-04F4310B025E}" presName="linear" presStyleCnt="0">
        <dgm:presLayoutVars>
          <dgm:dir/>
          <dgm:animLvl val="lvl"/>
          <dgm:resizeHandles val="exact"/>
        </dgm:presLayoutVars>
      </dgm:prSet>
      <dgm:spPr/>
      <dgm:t>
        <a:bodyPr/>
        <a:lstStyle/>
        <a:p>
          <a:endParaRPr lang="en-US"/>
        </a:p>
      </dgm:t>
    </dgm:pt>
    <dgm:pt modelId="{C10A7A9F-4E24-42DE-AE4D-9EEF24C2ED46}" type="pres">
      <dgm:prSet presAssocID="{463BF41C-1D48-4192-974C-483E59D5A615}" presName="parentLin" presStyleCnt="0"/>
      <dgm:spPr/>
    </dgm:pt>
    <dgm:pt modelId="{91B8B504-B11C-40CF-A884-F5F9CA7A21EE}" type="pres">
      <dgm:prSet presAssocID="{463BF41C-1D48-4192-974C-483E59D5A615}" presName="parentLeftMargin" presStyleLbl="node1" presStyleIdx="0" presStyleCnt="3"/>
      <dgm:spPr/>
      <dgm:t>
        <a:bodyPr/>
        <a:lstStyle/>
        <a:p>
          <a:endParaRPr lang="en-US"/>
        </a:p>
      </dgm:t>
    </dgm:pt>
    <dgm:pt modelId="{BBE52599-1D8F-4F1F-8351-22BF79FE9407}" type="pres">
      <dgm:prSet presAssocID="{463BF41C-1D48-4192-974C-483E59D5A615}" presName="parentText" presStyleLbl="node1" presStyleIdx="0" presStyleCnt="3" custScaleX="142857">
        <dgm:presLayoutVars>
          <dgm:chMax val="0"/>
          <dgm:bulletEnabled val="1"/>
        </dgm:presLayoutVars>
      </dgm:prSet>
      <dgm:spPr/>
      <dgm:t>
        <a:bodyPr/>
        <a:lstStyle/>
        <a:p>
          <a:endParaRPr lang="en-US"/>
        </a:p>
      </dgm:t>
    </dgm:pt>
    <dgm:pt modelId="{648F9C5B-CDED-4966-B85F-ECEA458D1ECE}" type="pres">
      <dgm:prSet presAssocID="{463BF41C-1D48-4192-974C-483E59D5A615}" presName="negativeSpace" presStyleCnt="0"/>
      <dgm:spPr/>
    </dgm:pt>
    <dgm:pt modelId="{9BBCE734-50AA-4679-9B65-5B14F74869D9}" type="pres">
      <dgm:prSet presAssocID="{463BF41C-1D48-4192-974C-483E59D5A615}" presName="childText" presStyleLbl="conFgAcc1" presStyleIdx="0" presStyleCnt="3">
        <dgm:presLayoutVars>
          <dgm:bulletEnabled val="1"/>
        </dgm:presLayoutVars>
      </dgm:prSet>
      <dgm:spPr/>
    </dgm:pt>
    <dgm:pt modelId="{C1220102-3735-4235-AB76-81A3F03435E9}" type="pres">
      <dgm:prSet presAssocID="{C8591D62-9961-4174-AC77-44A283FF4012}" presName="spaceBetweenRectangles" presStyleCnt="0"/>
      <dgm:spPr/>
    </dgm:pt>
    <dgm:pt modelId="{7526F07F-3BBF-4402-A99F-C42537335F9F}" type="pres">
      <dgm:prSet presAssocID="{20539FEF-879B-47AB-A7CA-9322A54768F5}" presName="parentLin" presStyleCnt="0"/>
      <dgm:spPr/>
    </dgm:pt>
    <dgm:pt modelId="{0F6C4E2D-1878-497A-876B-B92DF81DE7E0}" type="pres">
      <dgm:prSet presAssocID="{20539FEF-879B-47AB-A7CA-9322A54768F5}" presName="parentLeftMargin" presStyleLbl="node1" presStyleIdx="0" presStyleCnt="3"/>
      <dgm:spPr/>
      <dgm:t>
        <a:bodyPr/>
        <a:lstStyle/>
        <a:p>
          <a:endParaRPr lang="en-US"/>
        </a:p>
      </dgm:t>
    </dgm:pt>
    <dgm:pt modelId="{7EEF3496-B0BD-43CD-BBF9-C194A3652DAD}" type="pres">
      <dgm:prSet presAssocID="{20539FEF-879B-47AB-A7CA-9322A54768F5}" presName="parentText" presStyleLbl="node1" presStyleIdx="1" presStyleCnt="3" custScaleX="138095">
        <dgm:presLayoutVars>
          <dgm:chMax val="0"/>
          <dgm:bulletEnabled val="1"/>
        </dgm:presLayoutVars>
      </dgm:prSet>
      <dgm:spPr/>
      <dgm:t>
        <a:bodyPr/>
        <a:lstStyle/>
        <a:p>
          <a:endParaRPr lang="en-US"/>
        </a:p>
      </dgm:t>
    </dgm:pt>
    <dgm:pt modelId="{CFA20C2C-14E1-4A16-AB39-DBB52E76B732}" type="pres">
      <dgm:prSet presAssocID="{20539FEF-879B-47AB-A7CA-9322A54768F5}" presName="negativeSpace" presStyleCnt="0"/>
      <dgm:spPr/>
    </dgm:pt>
    <dgm:pt modelId="{396D6F4C-618A-4699-BE74-C3944154A958}" type="pres">
      <dgm:prSet presAssocID="{20539FEF-879B-47AB-A7CA-9322A54768F5}" presName="childText" presStyleLbl="conFgAcc1" presStyleIdx="1" presStyleCnt="3" custLinFactNeighborX="3333" custLinFactNeighborY="-33992">
        <dgm:presLayoutVars>
          <dgm:bulletEnabled val="1"/>
        </dgm:presLayoutVars>
      </dgm:prSet>
      <dgm:spPr/>
    </dgm:pt>
    <dgm:pt modelId="{B45826FE-F001-4CD4-BCB9-4FF235112140}" type="pres">
      <dgm:prSet presAssocID="{72544525-A29F-4EB0-8829-AE4B0CFD0684}" presName="spaceBetweenRectangles" presStyleCnt="0"/>
      <dgm:spPr/>
    </dgm:pt>
    <dgm:pt modelId="{24EA7BDD-63FE-4021-8B10-618EF946A54E}" type="pres">
      <dgm:prSet presAssocID="{1B92264B-D26C-4F10-B6CA-F2BD625CBBE9}" presName="parentLin" presStyleCnt="0"/>
      <dgm:spPr/>
    </dgm:pt>
    <dgm:pt modelId="{7AA03979-DDCC-4BE9-9FE6-4A551096713D}" type="pres">
      <dgm:prSet presAssocID="{1B92264B-D26C-4F10-B6CA-F2BD625CBBE9}" presName="parentLeftMargin" presStyleLbl="node1" presStyleIdx="1" presStyleCnt="3"/>
      <dgm:spPr/>
      <dgm:t>
        <a:bodyPr/>
        <a:lstStyle/>
        <a:p>
          <a:endParaRPr lang="en-US"/>
        </a:p>
      </dgm:t>
    </dgm:pt>
    <dgm:pt modelId="{EA733696-4F3E-414C-A55D-3A7D9CBD7CED}" type="pres">
      <dgm:prSet presAssocID="{1B92264B-D26C-4F10-B6CA-F2BD625CBBE9}" presName="parentText" presStyleLbl="node1" presStyleIdx="2" presStyleCnt="3" custScaleX="138095">
        <dgm:presLayoutVars>
          <dgm:chMax val="0"/>
          <dgm:bulletEnabled val="1"/>
        </dgm:presLayoutVars>
      </dgm:prSet>
      <dgm:spPr/>
      <dgm:t>
        <a:bodyPr/>
        <a:lstStyle/>
        <a:p>
          <a:endParaRPr lang="en-US"/>
        </a:p>
      </dgm:t>
    </dgm:pt>
    <dgm:pt modelId="{E62713BF-D8B7-4CAC-AF62-C28068B4CDF5}" type="pres">
      <dgm:prSet presAssocID="{1B92264B-D26C-4F10-B6CA-F2BD625CBBE9}" presName="negativeSpace" presStyleCnt="0"/>
      <dgm:spPr/>
    </dgm:pt>
    <dgm:pt modelId="{48F20320-BEF4-4717-AE08-FE90FDD2D542}" type="pres">
      <dgm:prSet presAssocID="{1B92264B-D26C-4F10-B6CA-F2BD625CBBE9}" presName="childText" presStyleLbl="conFgAcc1" presStyleIdx="2" presStyleCnt="3">
        <dgm:presLayoutVars>
          <dgm:bulletEnabled val="1"/>
        </dgm:presLayoutVars>
      </dgm:prSet>
      <dgm:spPr/>
    </dgm:pt>
  </dgm:ptLst>
  <dgm:cxnLst>
    <dgm:cxn modelId="{8D45144E-F619-477F-884E-A39180F18E20}" type="presOf" srcId="{20539FEF-879B-47AB-A7CA-9322A54768F5}" destId="{0F6C4E2D-1878-497A-876B-B92DF81DE7E0}" srcOrd="0" destOrd="0" presId="urn:microsoft.com/office/officeart/2005/8/layout/list1"/>
    <dgm:cxn modelId="{550837FC-6630-4EDB-AB0E-E0DC828649EB}" type="presOf" srcId="{CB2236D8-B676-4788-BC49-04F4310B025E}" destId="{E2035DFC-E393-4347-9C1F-29BC331A6D3E}" srcOrd="0" destOrd="0" presId="urn:microsoft.com/office/officeart/2005/8/layout/list1"/>
    <dgm:cxn modelId="{E51225FF-894B-4975-952A-F311C6A81E73}" srcId="{CB2236D8-B676-4788-BC49-04F4310B025E}" destId="{20539FEF-879B-47AB-A7CA-9322A54768F5}" srcOrd="1" destOrd="0" parTransId="{5A1A88F7-4F6B-43F9-9C60-D286E703DD99}" sibTransId="{72544525-A29F-4EB0-8829-AE4B0CFD0684}"/>
    <dgm:cxn modelId="{26F0CEA3-B44B-4109-84F0-807496442D60}" srcId="{CB2236D8-B676-4788-BC49-04F4310B025E}" destId="{1B92264B-D26C-4F10-B6CA-F2BD625CBBE9}" srcOrd="2" destOrd="0" parTransId="{636EBA57-7A12-4876-9F12-2EE2CF2FC7C4}" sibTransId="{9E66D0A6-ABDC-4444-8D67-C9736F094547}"/>
    <dgm:cxn modelId="{59B657E4-D64B-4B64-BF39-DCD0BF86D5B8}" type="presOf" srcId="{463BF41C-1D48-4192-974C-483E59D5A615}" destId="{BBE52599-1D8F-4F1F-8351-22BF79FE9407}" srcOrd="1" destOrd="0" presId="urn:microsoft.com/office/officeart/2005/8/layout/list1"/>
    <dgm:cxn modelId="{AFADA475-AB2E-4E25-8BFE-C7C17E0C609E}" type="presOf" srcId="{1B92264B-D26C-4F10-B6CA-F2BD625CBBE9}" destId="{7AA03979-DDCC-4BE9-9FE6-4A551096713D}" srcOrd="0" destOrd="0" presId="urn:microsoft.com/office/officeart/2005/8/layout/list1"/>
    <dgm:cxn modelId="{238AD763-243A-4212-8033-EE75399FCC2C}" type="presOf" srcId="{463BF41C-1D48-4192-974C-483E59D5A615}" destId="{91B8B504-B11C-40CF-A884-F5F9CA7A21EE}" srcOrd="0" destOrd="0" presId="urn:microsoft.com/office/officeart/2005/8/layout/list1"/>
    <dgm:cxn modelId="{D1F41272-34DA-4A6B-A02D-E16378ECDEFD}" srcId="{CB2236D8-B676-4788-BC49-04F4310B025E}" destId="{463BF41C-1D48-4192-974C-483E59D5A615}" srcOrd="0" destOrd="0" parTransId="{B85CCAE3-F90A-4DB3-833C-EA7F0EBF6A93}" sibTransId="{C8591D62-9961-4174-AC77-44A283FF4012}"/>
    <dgm:cxn modelId="{4D3C1339-5C97-42E5-AAB7-731F47F83496}" type="presOf" srcId="{1B92264B-D26C-4F10-B6CA-F2BD625CBBE9}" destId="{EA733696-4F3E-414C-A55D-3A7D9CBD7CED}" srcOrd="1" destOrd="0" presId="urn:microsoft.com/office/officeart/2005/8/layout/list1"/>
    <dgm:cxn modelId="{00F2AD61-5A3B-4933-9584-24CD0DD8CE3E}" type="presOf" srcId="{20539FEF-879B-47AB-A7CA-9322A54768F5}" destId="{7EEF3496-B0BD-43CD-BBF9-C194A3652DAD}" srcOrd="1" destOrd="0" presId="urn:microsoft.com/office/officeart/2005/8/layout/list1"/>
    <dgm:cxn modelId="{7491ECFB-7E7A-4672-A871-6A7B1DE63DDF}" type="presParOf" srcId="{E2035DFC-E393-4347-9C1F-29BC331A6D3E}" destId="{C10A7A9F-4E24-42DE-AE4D-9EEF24C2ED46}" srcOrd="0" destOrd="0" presId="urn:microsoft.com/office/officeart/2005/8/layout/list1"/>
    <dgm:cxn modelId="{27148D82-0DDA-466F-B3A1-B2F3B10D34D5}" type="presParOf" srcId="{C10A7A9F-4E24-42DE-AE4D-9EEF24C2ED46}" destId="{91B8B504-B11C-40CF-A884-F5F9CA7A21EE}" srcOrd="0" destOrd="0" presId="urn:microsoft.com/office/officeart/2005/8/layout/list1"/>
    <dgm:cxn modelId="{97682406-8265-4BE2-BCEC-1696D21BB1D6}" type="presParOf" srcId="{C10A7A9F-4E24-42DE-AE4D-9EEF24C2ED46}" destId="{BBE52599-1D8F-4F1F-8351-22BF79FE9407}" srcOrd="1" destOrd="0" presId="urn:microsoft.com/office/officeart/2005/8/layout/list1"/>
    <dgm:cxn modelId="{42534264-25CE-4ADA-9210-D1F908261D0A}" type="presParOf" srcId="{E2035DFC-E393-4347-9C1F-29BC331A6D3E}" destId="{648F9C5B-CDED-4966-B85F-ECEA458D1ECE}" srcOrd="1" destOrd="0" presId="urn:microsoft.com/office/officeart/2005/8/layout/list1"/>
    <dgm:cxn modelId="{EDA6F6C3-A2ED-4547-86C1-2361DA6BAC20}" type="presParOf" srcId="{E2035DFC-E393-4347-9C1F-29BC331A6D3E}" destId="{9BBCE734-50AA-4679-9B65-5B14F74869D9}" srcOrd="2" destOrd="0" presId="urn:microsoft.com/office/officeart/2005/8/layout/list1"/>
    <dgm:cxn modelId="{9EFAD13F-E867-4278-956D-4175EB1D8D8F}" type="presParOf" srcId="{E2035DFC-E393-4347-9C1F-29BC331A6D3E}" destId="{C1220102-3735-4235-AB76-81A3F03435E9}" srcOrd="3" destOrd="0" presId="urn:microsoft.com/office/officeart/2005/8/layout/list1"/>
    <dgm:cxn modelId="{4C475E8B-3B85-4366-9494-401952FADEA4}" type="presParOf" srcId="{E2035DFC-E393-4347-9C1F-29BC331A6D3E}" destId="{7526F07F-3BBF-4402-A99F-C42537335F9F}" srcOrd="4" destOrd="0" presId="urn:microsoft.com/office/officeart/2005/8/layout/list1"/>
    <dgm:cxn modelId="{59EBAFF0-4A42-4486-A42F-C894BDB5B1B3}" type="presParOf" srcId="{7526F07F-3BBF-4402-A99F-C42537335F9F}" destId="{0F6C4E2D-1878-497A-876B-B92DF81DE7E0}" srcOrd="0" destOrd="0" presId="urn:microsoft.com/office/officeart/2005/8/layout/list1"/>
    <dgm:cxn modelId="{F7452AD8-8DB2-4E77-AA8F-DF29EC266F7A}" type="presParOf" srcId="{7526F07F-3BBF-4402-A99F-C42537335F9F}" destId="{7EEF3496-B0BD-43CD-BBF9-C194A3652DAD}" srcOrd="1" destOrd="0" presId="urn:microsoft.com/office/officeart/2005/8/layout/list1"/>
    <dgm:cxn modelId="{D2F2FB2D-262D-4798-A7B7-04F3F3EB993D}" type="presParOf" srcId="{E2035DFC-E393-4347-9C1F-29BC331A6D3E}" destId="{CFA20C2C-14E1-4A16-AB39-DBB52E76B732}" srcOrd="5" destOrd="0" presId="urn:microsoft.com/office/officeart/2005/8/layout/list1"/>
    <dgm:cxn modelId="{60B44D15-6AE1-47CB-82D8-50FB06A78A13}" type="presParOf" srcId="{E2035DFC-E393-4347-9C1F-29BC331A6D3E}" destId="{396D6F4C-618A-4699-BE74-C3944154A958}" srcOrd="6" destOrd="0" presId="urn:microsoft.com/office/officeart/2005/8/layout/list1"/>
    <dgm:cxn modelId="{A1FE8DC5-31C7-4E46-A724-CA7FE2FF61EA}" type="presParOf" srcId="{E2035DFC-E393-4347-9C1F-29BC331A6D3E}" destId="{B45826FE-F001-4CD4-BCB9-4FF235112140}" srcOrd="7" destOrd="0" presId="urn:microsoft.com/office/officeart/2005/8/layout/list1"/>
    <dgm:cxn modelId="{74EB4098-BF82-4559-A5FA-0D408507E14C}" type="presParOf" srcId="{E2035DFC-E393-4347-9C1F-29BC331A6D3E}" destId="{24EA7BDD-63FE-4021-8B10-618EF946A54E}" srcOrd="8" destOrd="0" presId="urn:microsoft.com/office/officeart/2005/8/layout/list1"/>
    <dgm:cxn modelId="{7F131535-84FE-4247-922A-5627B48564EC}" type="presParOf" srcId="{24EA7BDD-63FE-4021-8B10-618EF946A54E}" destId="{7AA03979-DDCC-4BE9-9FE6-4A551096713D}" srcOrd="0" destOrd="0" presId="urn:microsoft.com/office/officeart/2005/8/layout/list1"/>
    <dgm:cxn modelId="{57E2ED4E-DCF6-4981-8B75-131C2B18F8FC}" type="presParOf" srcId="{24EA7BDD-63FE-4021-8B10-618EF946A54E}" destId="{EA733696-4F3E-414C-A55D-3A7D9CBD7CED}" srcOrd="1" destOrd="0" presId="urn:microsoft.com/office/officeart/2005/8/layout/list1"/>
    <dgm:cxn modelId="{A160A426-B1CC-4690-8491-1AD07CB0A570}" type="presParOf" srcId="{E2035DFC-E393-4347-9C1F-29BC331A6D3E}" destId="{E62713BF-D8B7-4CAC-AF62-C28068B4CDF5}" srcOrd="9" destOrd="0" presId="urn:microsoft.com/office/officeart/2005/8/layout/list1"/>
    <dgm:cxn modelId="{0FC3C5C4-237C-4B03-975E-DAA26CBC54EB}" type="presParOf" srcId="{E2035DFC-E393-4347-9C1F-29BC331A6D3E}" destId="{48F20320-BEF4-4717-AE08-FE90FDD2D54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A3EBEE-E46D-4553-BA48-74B55ACF984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8A0AF77-E908-4D8E-B306-9DF0D0883C62}">
      <dgm:prSet phldrT="[Text]"/>
      <dgm:spPr/>
      <dgm:t>
        <a:bodyPr/>
        <a:lstStyle/>
        <a:p>
          <a:r>
            <a:rPr lang="en-US" b="1" dirty="0" smtClean="0">
              <a:solidFill>
                <a:schemeClr val="bg1"/>
              </a:solidFill>
            </a:rPr>
            <a:t>At least 25 years old.</a:t>
          </a:r>
          <a:endParaRPr lang="en-US" b="1" dirty="0">
            <a:solidFill>
              <a:schemeClr val="bg1"/>
            </a:solidFill>
          </a:endParaRPr>
        </a:p>
      </dgm:t>
    </dgm:pt>
    <dgm:pt modelId="{155384C2-7806-41FC-B4B8-EC86E924C061}" type="parTrans" cxnId="{4A066355-9AB4-44DC-BAD6-8F22BEDF9F27}">
      <dgm:prSet/>
      <dgm:spPr/>
      <dgm:t>
        <a:bodyPr/>
        <a:lstStyle/>
        <a:p>
          <a:endParaRPr lang="en-US"/>
        </a:p>
      </dgm:t>
    </dgm:pt>
    <dgm:pt modelId="{A998C514-5F4A-4E4A-993E-EC6C4543BEBF}" type="sibTrans" cxnId="{4A066355-9AB4-44DC-BAD6-8F22BEDF9F27}">
      <dgm:prSet/>
      <dgm:spPr/>
      <dgm:t>
        <a:bodyPr/>
        <a:lstStyle/>
        <a:p>
          <a:endParaRPr lang="en-US"/>
        </a:p>
      </dgm:t>
    </dgm:pt>
    <dgm:pt modelId="{0F486A93-457F-4288-926F-C3085F34B387}">
      <dgm:prSet phldrT="[Text]"/>
      <dgm:spPr/>
      <dgm:t>
        <a:bodyPr/>
        <a:lstStyle/>
        <a:p>
          <a:endParaRPr lang="en-US" b="1" dirty="0">
            <a:solidFill>
              <a:schemeClr val="bg1"/>
            </a:solidFill>
          </a:endParaRPr>
        </a:p>
      </dgm:t>
    </dgm:pt>
    <dgm:pt modelId="{58F19505-E5DC-4657-81E2-B5C78858A997}" type="parTrans" cxnId="{4F196F45-D403-4385-B2E0-0358AED30855}">
      <dgm:prSet/>
      <dgm:spPr/>
      <dgm:t>
        <a:bodyPr/>
        <a:lstStyle/>
        <a:p>
          <a:endParaRPr lang="en-US"/>
        </a:p>
      </dgm:t>
    </dgm:pt>
    <dgm:pt modelId="{54881141-0EEB-4A0D-807C-03ED100DF4E1}" type="sibTrans" cxnId="{4F196F45-D403-4385-B2E0-0358AED30855}">
      <dgm:prSet/>
      <dgm:spPr/>
      <dgm:t>
        <a:bodyPr/>
        <a:lstStyle/>
        <a:p>
          <a:endParaRPr lang="en-US"/>
        </a:p>
      </dgm:t>
    </dgm:pt>
    <dgm:pt modelId="{C706371A-F28A-413C-8EEB-26682A1A1A7B}" type="pres">
      <dgm:prSet presAssocID="{3FA3EBEE-E46D-4553-BA48-74B55ACF9847}" presName="linear" presStyleCnt="0">
        <dgm:presLayoutVars>
          <dgm:dir/>
          <dgm:animLvl val="lvl"/>
          <dgm:resizeHandles val="exact"/>
        </dgm:presLayoutVars>
      </dgm:prSet>
      <dgm:spPr/>
      <dgm:t>
        <a:bodyPr/>
        <a:lstStyle/>
        <a:p>
          <a:endParaRPr lang="en-US"/>
        </a:p>
      </dgm:t>
    </dgm:pt>
    <dgm:pt modelId="{DC51BD83-362B-482B-B84D-A411A68D5528}" type="pres">
      <dgm:prSet presAssocID="{08A0AF77-E908-4D8E-B306-9DF0D0883C62}" presName="parentLin" presStyleCnt="0"/>
      <dgm:spPr/>
    </dgm:pt>
    <dgm:pt modelId="{4EE9C73D-C3F4-4D5D-85E2-DAE7F06BA779}" type="pres">
      <dgm:prSet presAssocID="{08A0AF77-E908-4D8E-B306-9DF0D0883C62}" presName="parentLeftMargin" presStyleLbl="node1" presStyleIdx="0" presStyleCnt="2"/>
      <dgm:spPr/>
      <dgm:t>
        <a:bodyPr/>
        <a:lstStyle/>
        <a:p>
          <a:endParaRPr lang="en-US"/>
        </a:p>
      </dgm:t>
    </dgm:pt>
    <dgm:pt modelId="{3FCDBFA4-F953-4246-9BA2-530789F73D82}" type="pres">
      <dgm:prSet presAssocID="{08A0AF77-E908-4D8E-B306-9DF0D0883C62}" presName="parentText" presStyleLbl="node1" presStyleIdx="0" presStyleCnt="2" custScaleX="135714">
        <dgm:presLayoutVars>
          <dgm:chMax val="0"/>
          <dgm:bulletEnabled val="1"/>
        </dgm:presLayoutVars>
      </dgm:prSet>
      <dgm:spPr/>
      <dgm:t>
        <a:bodyPr/>
        <a:lstStyle/>
        <a:p>
          <a:endParaRPr lang="en-US"/>
        </a:p>
      </dgm:t>
    </dgm:pt>
    <dgm:pt modelId="{A38B8769-0917-4C56-9527-B2219F1A5766}" type="pres">
      <dgm:prSet presAssocID="{08A0AF77-E908-4D8E-B306-9DF0D0883C62}" presName="negativeSpace" presStyleCnt="0"/>
      <dgm:spPr/>
    </dgm:pt>
    <dgm:pt modelId="{94748171-08C5-43C7-90F5-D1AEB114166B}" type="pres">
      <dgm:prSet presAssocID="{08A0AF77-E908-4D8E-B306-9DF0D0883C62}" presName="childText" presStyleLbl="conFgAcc1" presStyleIdx="0" presStyleCnt="2">
        <dgm:presLayoutVars>
          <dgm:bulletEnabled val="1"/>
        </dgm:presLayoutVars>
      </dgm:prSet>
      <dgm:spPr/>
    </dgm:pt>
    <dgm:pt modelId="{BB360A0B-B195-4A76-A044-BBDEDB9DC1AA}" type="pres">
      <dgm:prSet presAssocID="{A998C514-5F4A-4E4A-993E-EC6C4543BEBF}" presName="spaceBetweenRectangles" presStyleCnt="0"/>
      <dgm:spPr/>
    </dgm:pt>
    <dgm:pt modelId="{E155AB68-7E86-43F5-BD22-BA73043F6A84}" type="pres">
      <dgm:prSet presAssocID="{0F486A93-457F-4288-926F-C3085F34B387}" presName="parentLin" presStyleCnt="0"/>
      <dgm:spPr/>
    </dgm:pt>
    <dgm:pt modelId="{F5914CBB-C30B-48F8-B4B6-361208D67A5D}" type="pres">
      <dgm:prSet presAssocID="{0F486A93-457F-4288-926F-C3085F34B387}" presName="parentLeftMargin" presStyleLbl="node1" presStyleIdx="0" presStyleCnt="2"/>
      <dgm:spPr/>
      <dgm:t>
        <a:bodyPr/>
        <a:lstStyle/>
        <a:p>
          <a:endParaRPr lang="en-US"/>
        </a:p>
      </dgm:t>
    </dgm:pt>
    <dgm:pt modelId="{0CDB56C3-41F1-40D3-9534-D0AE4C2AF3EE}" type="pres">
      <dgm:prSet presAssocID="{0F486A93-457F-4288-926F-C3085F34B387}" presName="parentText" presStyleLbl="node1" presStyleIdx="1" presStyleCnt="2" custScaleX="142857" custLinFactNeighborX="7719" custLinFactNeighborY="25018">
        <dgm:presLayoutVars>
          <dgm:chMax val="0"/>
          <dgm:bulletEnabled val="1"/>
        </dgm:presLayoutVars>
      </dgm:prSet>
      <dgm:spPr/>
      <dgm:t>
        <a:bodyPr/>
        <a:lstStyle/>
        <a:p>
          <a:endParaRPr lang="en-US"/>
        </a:p>
      </dgm:t>
    </dgm:pt>
    <dgm:pt modelId="{4AE5B398-5FE3-4E1A-B842-D1792A31766C}" type="pres">
      <dgm:prSet presAssocID="{0F486A93-457F-4288-926F-C3085F34B387}" presName="negativeSpace" presStyleCnt="0"/>
      <dgm:spPr/>
    </dgm:pt>
    <dgm:pt modelId="{F853B478-10DA-4C6A-A682-0CD27D4CCB23}" type="pres">
      <dgm:prSet presAssocID="{0F486A93-457F-4288-926F-C3085F34B387}" presName="childText" presStyleLbl="conFgAcc1" presStyleIdx="1" presStyleCnt="2" custLinFactNeighborY="41141">
        <dgm:presLayoutVars>
          <dgm:bulletEnabled val="1"/>
        </dgm:presLayoutVars>
      </dgm:prSet>
      <dgm:spPr/>
    </dgm:pt>
  </dgm:ptLst>
  <dgm:cxnLst>
    <dgm:cxn modelId="{4A066355-9AB4-44DC-BAD6-8F22BEDF9F27}" srcId="{3FA3EBEE-E46D-4553-BA48-74B55ACF9847}" destId="{08A0AF77-E908-4D8E-B306-9DF0D0883C62}" srcOrd="0" destOrd="0" parTransId="{155384C2-7806-41FC-B4B8-EC86E924C061}" sibTransId="{A998C514-5F4A-4E4A-993E-EC6C4543BEBF}"/>
    <dgm:cxn modelId="{4F196F45-D403-4385-B2E0-0358AED30855}" srcId="{3FA3EBEE-E46D-4553-BA48-74B55ACF9847}" destId="{0F486A93-457F-4288-926F-C3085F34B387}" srcOrd="1" destOrd="0" parTransId="{58F19505-E5DC-4657-81E2-B5C78858A997}" sibTransId="{54881141-0EEB-4A0D-807C-03ED100DF4E1}"/>
    <dgm:cxn modelId="{B767E262-EBC6-4B13-9C5E-2F5B1CD16B34}" type="presOf" srcId="{08A0AF77-E908-4D8E-B306-9DF0D0883C62}" destId="{4EE9C73D-C3F4-4D5D-85E2-DAE7F06BA779}" srcOrd="0" destOrd="0" presId="urn:microsoft.com/office/officeart/2005/8/layout/list1"/>
    <dgm:cxn modelId="{555509D0-6474-46FB-98B7-074C4BF1C222}" type="presOf" srcId="{0F486A93-457F-4288-926F-C3085F34B387}" destId="{F5914CBB-C30B-48F8-B4B6-361208D67A5D}" srcOrd="0" destOrd="0" presId="urn:microsoft.com/office/officeart/2005/8/layout/list1"/>
    <dgm:cxn modelId="{2D63E0E1-C770-429D-BE0E-0FD4D68B1CBC}" type="presOf" srcId="{0F486A93-457F-4288-926F-C3085F34B387}" destId="{0CDB56C3-41F1-40D3-9534-D0AE4C2AF3EE}" srcOrd="1" destOrd="0" presId="urn:microsoft.com/office/officeart/2005/8/layout/list1"/>
    <dgm:cxn modelId="{9FD382D8-AC10-490C-A4D4-835822C11E47}" type="presOf" srcId="{3FA3EBEE-E46D-4553-BA48-74B55ACF9847}" destId="{C706371A-F28A-413C-8EEB-26682A1A1A7B}" srcOrd="0" destOrd="0" presId="urn:microsoft.com/office/officeart/2005/8/layout/list1"/>
    <dgm:cxn modelId="{BA014908-CE94-4C59-BC3A-A100914BC86F}" type="presOf" srcId="{08A0AF77-E908-4D8E-B306-9DF0D0883C62}" destId="{3FCDBFA4-F953-4246-9BA2-530789F73D82}" srcOrd="1" destOrd="0" presId="urn:microsoft.com/office/officeart/2005/8/layout/list1"/>
    <dgm:cxn modelId="{133FA506-ADBA-4F48-9AEC-DA4A809429B9}" type="presParOf" srcId="{C706371A-F28A-413C-8EEB-26682A1A1A7B}" destId="{DC51BD83-362B-482B-B84D-A411A68D5528}" srcOrd="0" destOrd="0" presId="urn:microsoft.com/office/officeart/2005/8/layout/list1"/>
    <dgm:cxn modelId="{B866AD42-4474-48D5-8405-3561655811D2}" type="presParOf" srcId="{DC51BD83-362B-482B-B84D-A411A68D5528}" destId="{4EE9C73D-C3F4-4D5D-85E2-DAE7F06BA779}" srcOrd="0" destOrd="0" presId="urn:microsoft.com/office/officeart/2005/8/layout/list1"/>
    <dgm:cxn modelId="{F1B115AB-49FB-400B-8579-6C4AC2407420}" type="presParOf" srcId="{DC51BD83-362B-482B-B84D-A411A68D5528}" destId="{3FCDBFA4-F953-4246-9BA2-530789F73D82}" srcOrd="1" destOrd="0" presId="urn:microsoft.com/office/officeart/2005/8/layout/list1"/>
    <dgm:cxn modelId="{3403F94D-2080-42F1-A4E4-EA7472CABDF9}" type="presParOf" srcId="{C706371A-F28A-413C-8EEB-26682A1A1A7B}" destId="{A38B8769-0917-4C56-9527-B2219F1A5766}" srcOrd="1" destOrd="0" presId="urn:microsoft.com/office/officeart/2005/8/layout/list1"/>
    <dgm:cxn modelId="{57879442-DA0F-4719-B9CF-635BEFF422A7}" type="presParOf" srcId="{C706371A-F28A-413C-8EEB-26682A1A1A7B}" destId="{94748171-08C5-43C7-90F5-D1AEB114166B}" srcOrd="2" destOrd="0" presId="urn:microsoft.com/office/officeart/2005/8/layout/list1"/>
    <dgm:cxn modelId="{D393C57D-F94E-421F-95FC-88D13744DAA7}" type="presParOf" srcId="{C706371A-F28A-413C-8EEB-26682A1A1A7B}" destId="{BB360A0B-B195-4A76-A044-BBDEDB9DC1AA}" srcOrd="3" destOrd="0" presId="urn:microsoft.com/office/officeart/2005/8/layout/list1"/>
    <dgm:cxn modelId="{60932392-47FC-4921-BAAA-A82F1EDC632D}" type="presParOf" srcId="{C706371A-F28A-413C-8EEB-26682A1A1A7B}" destId="{E155AB68-7E86-43F5-BD22-BA73043F6A84}" srcOrd="4" destOrd="0" presId="urn:microsoft.com/office/officeart/2005/8/layout/list1"/>
    <dgm:cxn modelId="{D7A7C20B-CFBE-4E7B-9517-B2DAC1C04D88}" type="presParOf" srcId="{E155AB68-7E86-43F5-BD22-BA73043F6A84}" destId="{F5914CBB-C30B-48F8-B4B6-361208D67A5D}" srcOrd="0" destOrd="0" presId="urn:microsoft.com/office/officeart/2005/8/layout/list1"/>
    <dgm:cxn modelId="{F101A854-A392-4B83-A585-20F558FB2F0C}" type="presParOf" srcId="{E155AB68-7E86-43F5-BD22-BA73043F6A84}" destId="{0CDB56C3-41F1-40D3-9534-D0AE4C2AF3EE}" srcOrd="1" destOrd="0" presId="urn:microsoft.com/office/officeart/2005/8/layout/list1"/>
    <dgm:cxn modelId="{B471F555-DABF-4A77-9920-122A1E37C8F1}" type="presParOf" srcId="{C706371A-F28A-413C-8EEB-26682A1A1A7B}" destId="{4AE5B398-5FE3-4E1A-B842-D1792A31766C}" srcOrd="5" destOrd="0" presId="urn:microsoft.com/office/officeart/2005/8/layout/list1"/>
    <dgm:cxn modelId="{10CA1167-762C-4FA3-955A-5BACE1069CB6}" type="presParOf" srcId="{C706371A-F28A-413C-8EEB-26682A1A1A7B}" destId="{F853B478-10DA-4C6A-A682-0CD27D4CCB23}"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1FF021-AFB3-41F4-8FE3-27EA4761739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BC46C4E-A535-42CE-98DD-22F05F7B4336}">
      <dgm:prSet phldrT="[Text]" custT="1"/>
      <dgm:spPr>
        <a:solidFill>
          <a:srgbClr val="00B0F0"/>
        </a:solidFill>
      </dgm:spPr>
      <dgm:t>
        <a:bodyPr/>
        <a:lstStyle/>
        <a:p>
          <a:r>
            <a:rPr lang="en-US" sz="3200" b="1" dirty="0" smtClean="0">
              <a:solidFill>
                <a:schemeClr val="bg1"/>
              </a:solidFill>
            </a:rPr>
            <a:t>At least 30 years old.</a:t>
          </a:r>
          <a:endParaRPr lang="en-US" sz="3200" b="1" dirty="0">
            <a:solidFill>
              <a:schemeClr val="bg1"/>
            </a:solidFill>
          </a:endParaRPr>
        </a:p>
      </dgm:t>
    </dgm:pt>
    <dgm:pt modelId="{8DA5942A-6F7C-4742-89D6-B8145B38EB36}" type="parTrans" cxnId="{AD334306-ACE8-430B-A315-60D7825FEA3E}">
      <dgm:prSet/>
      <dgm:spPr/>
      <dgm:t>
        <a:bodyPr/>
        <a:lstStyle/>
        <a:p>
          <a:endParaRPr lang="en-US"/>
        </a:p>
      </dgm:t>
    </dgm:pt>
    <dgm:pt modelId="{38A3D84A-4BCC-4885-8DE5-D9997643F693}" type="sibTrans" cxnId="{AD334306-ACE8-430B-A315-60D7825FEA3E}">
      <dgm:prSet/>
      <dgm:spPr/>
      <dgm:t>
        <a:bodyPr/>
        <a:lstStyle/>
        <a:p>
          <a:endParaRPr lang="en-US"/>
        </a:p>
      </dgm:t>
    </dgm:pt>
    <dgm:pt modelId="{9238A78C-21F3-42A3-AAE7-5D828A6670EE}">
      <dgm:prSet phldrT="[Text]" custT="1"/>
      <dgm:spPr>
        <a:solidFill>
          <a:srgbClr val="00B0F0"/>
        </a:solidFill>
      </dgm:spPr>
      <dgm:t>
        <a:bodyPr/>
        <a:lstStyle/>
        <a:p>
          <a:endParaRPr lang="en-US" sz="3200" b="1" dirty="0">
            <a:solidFill>
              <a:schemeClr val="bg1"/>
            </a:solidFill>
          </a:endParaRPr>
        </a:p>
      </dgm:t>
    </dgm:pt>
    <dgm:pt modelId="{E02095FF-0990-4D83-AFA1-8C8FF6336BA8}" type="parTrans" cxnId="{E978E34C-0133-4780-A689-0B5EE9DBBFC3}">
      <dgm:prSet/>
      <dgm:spPr/>
      <dgm:t>
        <a:bodyPr/>
        <a:lstStyle/>
        <a:p>
          <a:endParaRPr lang="en-US"/>
        </a:p>
      </dgm:t>
    </dgm:pt>
    <dgm:pt modelId="{19B11449-C8FA-4E2E-A076-488F50074278}" type="sibTrans" cxnId="{E978E34C-0133-4780-A689-0B5EE9DBBFC3}">
      <dgm:prSet/>
      <dgm:spPr/>
      <dgm:t>
        <a:bodyPr/>
        <a:lstStyle/>
        <a:p>
          <a:endParaRPr lang="en-US"/>
        </a:p>
      </dgm:t>
    </dgm:pt>
    <dgm:pt modelId="{6975FB63-A1B7-4469-9C6C-F0474D8E35A7}">
      <dgm:prSet phldrT="[Text]" custT="1"/>
      <dgm:spPr>
        <a:solidFill>
          <a:srgbClr val="00B0F0"/>
        </a:solidFill>
      </dgm:spPr>
      <dgm:t>
        <a:bodyPr/>
        <a:lstStyle/>
        <a:p>
          <a:endParaRPr lang="en-US" sz="3200" b="1" dirty="0">
            <a:solidFill>
              <a:schemeClr val="bg1"/>
            </a:solidFill>
          </a:endParaRPr>
        </a:p>
      </dgm:t>
    </dgm:pt>
    <dgm:pt modelId="{156DE9E0-F259-4DD3-9FB0-E2ECF5A1F308}" type="parTrans" cxnId="{9E104321-D55F-40B9-9740-F55105BB47F4}">
      <dgm:prSet/>
      <dgm:spPr/>
      <dgm:t>
        <a:bodyPr/>
        <a:lstStyle/>
        <a:p>
          <a:endParaRPr lang="en-US"/>
        </a:p>
      </dgm:t>
    </dgm:pt>
    <dgm:pt modelId="{24143F8D-9168-4949-8F46-A88F9BEF4ADC}" type="sibTrans" cxnId="{9E104321-D55F-40B9-9740-F55105BB47F4}">
      <dgm:prSet/>
      <dgm:spPr/>
      <dgm:t>
        <a:bodyPr/>
        <a:lstStyle/>
        <a:p>
          <a:endParaRPr lang="en-US"/>
        </a:p>
      </dgm:t>
    </dgm:pt>
    <dgm:pt modelId="{60D2E827-4BCE-4012-9D14-226B26424563}" type="pres">
      <dgm:prSet presAssocID="{251FF021-AFB3-41F4-8FE3-27EA47617393}" presName="linear" presStyleCnt="0">
        <dgm:presLayoutVars>
          <dgm:dir/>
          <dgm:animLvl val="lvl"/>
          <dgm:resizeHandles val="exact"/>
        </dgm:presLayoutVars>
      </dgm:prSet>
      <dgm:spPr/>
      <dgm:t>
        <a:bodyPr/>
        <a:lstStyle/>
        <a:p>
          <a:endParaRPr lang="en-US"/>
        </a:p>
      </dgm:t>
    </dgm:pt>
    <dgm:pt modelId="{8FF9E17E-9C12-4723-8FE9-E10DF6CAEBB0}" type="pres">
      <dgm:prSet presAssocID="{BBC46C4E-A535-42CE-98DD-22F05F7B4336}" presName="parentLin" presStyleCnt="0"/>
      <dgm:spPr/>
    </dgm:pt>
    <dgm:pt modelId="{8B91D30E-4DC5-4E07-947E-F81FBAB9B54A}" type="pres">
      <dgm:prSet presAssocID="{BBC46C4E-A535-42CE-98DD-22F05F7B4336}" presName="parentLeftMargin" presStyleLbl="node1" presStyleIdx="0" presStyleCnt="3"/>
      <dgm:spPr/>
      <dgm:t>
        <a:bodyPr/>
        <a:lstStyle/>
        <a:p>
          <a:endParaRPr lang="en-US"/>
        </a:p>
      </dgm:t>
    </dgm:pt>
    <dgm:pt modelId="{0C3E79FB-F95E-4DDF-9CC2-32AF33682E32}" type="pres">
      <dgm:prSet presAssocID="{BBC46C4E-A535-42CE-98DD-22F05F7B4336}" presName="parentText" presStyleLbl="node1" presStyleIdx="0" presStyleCnt="3" custScaleX="135715">
        <dgm:presLayoutVars>
          <dgm:chMax val="0"/>
          <dgm:bulletEnabled val="1"/>
        </dgm:presLayoutVars>
      </dgm:prSet>
      <dgm:spPr/>
      <dgm:t>
        <a:bodyPr/>
        <a:lstStyle/>
        <a:p>
          <a:endParaRPr lang="en-US"/>
        </a:p>
      </dgm:t>
    </dgm:pt>
    <dgm:pt modelId="{E93AE166-7376-43D1-AB1A-0CF00B7C2BC2}" type="pres">
      <dgm:prSet presAssocID="{BBC46C4E-A535-42CE-98DD-22F05F7B4336}" presName="negativeSpace" presStyleCnt="0"/>
      <dgm:spPr/>
    </dgm:pt>
    <dgm:pt modelId="{B7678D85-304E-4620-838C-3B7C6DAE45CA}" type="pres">
      <dgm:prSet presAssocID="{BBC46C4E-A535-42CE-98DD-22F05F7B4336}" presName="childText" presStyleLbl="conFgAcc1" presStyleIdx="0" presStyleCnt="3">
        <dgm:presLayoutVars>
          <dgm:bulletEnabled val="1"/>
        </dgm:presLayoutVars>
      </dgm:prSet>
      <dgm:spPr>
        <a:ln>
          <a:solidFill>
            <a:srgbClr val="00B0F0"/>
          </a:solidFill>
        </a:ln>
      </dgm:spPr>
    </dgm:pt>
    <dgm:pt modelId="{9252A5F7-D0F1-4F03-90C8-32636044C9AC}" type="pres">
      <dgm:prSet presAssocID="{38A3D84A-4BCC-4885-8DE5-D9997643F693}" presName="spaceBetweenRectangles" presStyleCnt="0"/>
      <dgm:spPr/>
    </dgm:pt>
    <dgm:pt modelId="{EBD844A1-F732-49AB-822A-7C66B4D5CBA6}" type="pres">
      <dgm:prSet presAssocID="{9238A78C-21F3-42A3-AAE7-5D828A6670EE}" presName="parentLin" presStyleCnt="0"/>
      <dgm:spPr/>
    </dgm:pt>
    <dgm:pt modelId="{C8CBD77D-A1F2-4544-8B93-0BC909982B3C}" type="pres">
      <dgm:prSet presAssocID="{9238A78C-21F3-42A3-AAE7-5D828A6670EE}" presName="parentLeftMargin" presStyleLbl="node1" presStyleIdx="0" presStyleCnt="3"/>
      <dgm:spPr/>
      <dgm:t>
        <a:bodyPr/>
        <a:lstStyle/>
        <a:p>
          <a:endParaRPr lang="en-US"/>
        </a:p>
      </dgm:t>
    </dgm:pt>
    <dgm:pt modelId="{B0A34643-8B8C-4547-8FA9-BBF068087AD1}" type="pres">
      <dgm:prSet presAssocID="{9238A78C-21F3-42A3-AAE7-5D828A6670EE}" presName="parentText" presStyleLbl="node1" presStyleIdx="1" presStyleCnt="3" custScaleX="135715">
        <dgm:presLayoutVars>
          <dgm:chMax val="0"/>
          <dgm:bulletEnabled val="1"/>
        </dgm:presLayoutVars>
      </dgm:prSet>
      <dgm:spPr/>
      <dgm:t>
        <a:bodyPr/>
        <a:lstStyle/>
        <a:p>
          <a:endParaRPr lang="en-US"/>
        </a:p>
      </dgm:t>
    </dgm:pt>
    <dgm:pt modelId="{97BDA37A-F4F2-4E28-8D17-0C2B6590F52D}" type="pres">
      <dgm:prSet presAssocID="{9238A78C-21F3-42A3-AAE7-5D828A6670EE}" presName="negativeSpace" presStyleCnt="0"/>
      <dgm:spPr/>
    </dgm:pt>
    <dgm:pt modelId="{A1648E14-A16E-4D70-9666-E77718DFCAD3}" type="pres">
      <dgm:prSet presAssocID="{9238A78C-21F3-42A3-AAE7-5D828A6670EE}" presName="childText" presStyleLbl="conFgAcc1" presStyleIdx="1" presStyleCnt="3">
        <dgm:presLayoutVars>
          <dgm:bulletEnabled val="1"/>
        </dgm:presLayoutVars>
      </dgm:prSet>
      <dgm:spPr>
        <a:ln>
          <a:solidFill>
            <a:srgbClr val="00B0F0"/>
          </a:solidFill>
        </a:ln>
      </dgm:spPr>
    </dgm:pt>
    <dgm:pt modelId="{8AE81FEA-2D51-4A08-94DE-2BE5902B1B0F}" type="pres">
      <dgm:prSet presAssocID="{19B11449-C8FA-4E2E-A076-488F50074278}" presName="spaceBetweenRectangles" presStyleCnt="0"/>
      <dgm:spPr/>
    </dgm:pt>
    <dgm:pt modelId="{C9D809FC-89E9-4390-97BB-476543DEF97F}" type="pres">
      <dgm:prSet presAssocID="{6975FB63-A1B7-4469-9C6C-F0474D8E35A7}" presName="parentLin" presStyleCnt="0"/>
      <dgm:spPr/>
    </dgm:pt>
    <dgm:pt modelId="{4EFA2143-A733-446E-A5CD-4902334048E2}" type="pres">
      <dgm:prSet presAssocID="{6975FB63-A1B7-4469-9C6C-F0474D8E35A7}" presName="parentLeftMargin" presStyleLbl="node1" presStyleIdx="1" presStyleCnt="3"/>
      <dgm:spPr/>
      <dgm:t>
        <a:bodyPr/>
        <a:lstStyle/>
        <a:p>
          <a:endParaRPr lang="en-US"/>
        </a:p>
      </dgm:t>
    </dgm:pt>
    <dgm:pt modelId="{3FED7621-7DD6-40A0-9665-5B6AFB94FC82}" type="pres">
      <dgm:prSet presAssocID="{6975FB63-A1B7-4469-9C6C-F0474D8E35A7}" presName="parentText" presStyleLbl="node1" presStyleIdx="2" presStyleCnt="3" custScaleX="134694" custLinFactNeighborX="7143" custLinFactNeighborY="68">
        <dgm:presLayoutVars>
          <dgm:chMax val="0"/>
          <dgm:bulletEnabled val="1"/>
        </dgm:presLayoutVars>
      </dgm:prSet>
      <dgm:spPr/>
      <dgm:t>
        <a:bodyPr/>
        <a:lstStyle/>
        <a:p>
          <a:endParaRPr lang="en-US"/>
        </a:p>
      </dgm:t>
    </dgm:pt>
    <dgm:pt modelId="{CAF4FB97-3209-49BF-9376-D2773FF8FF5C}" type="pres">
      <dgm:prSet presAssocID="{6975FB63-A1B7-4469-9C6C-F0474D8E35A7}" presName="negativeSpace" presStyleCnt="0"/>
      <dgm:spPr/>
    </dgm:pt>
    <dgm:pt modelId="{ADD3DC71-F90A-4927-9447-2804EB8CAD14}" type="pres">
      <dgm:prSet presAssocID="{6975FB63-A1B7-4469-9C6C-F0474D8E35A7}" presName="childText" presStyleLbl="conFgAcc1" presStyleIdx="2" presStyleCnt="3">
        <dgm:presLayoutVars>
          <dgm:bulletEnabled val="1"/>
        </dgm:presLayoutVars>
      </dgm:prSet>
      <dgm:spPr>
        <a:ln>
          <a:solidFill>
            <a:srgbClr val="00B0F0"/>
          </a:solidFill>
        </a:ln>
      </dgm:spPr>
    </dgm:pt>
  </dgm:ptLst>
  <dgm:cxnLst>
    <dgm:cxn modelId="{198454B7-2712-4E13-AB93-E7B23320D8A2}" type="presOf" srcId="{BBC46C4E-A535-42CE-98DD-22F05F7B4336}" destId="{0C3E79FB-F95E-4DDF-9CC2-32AF33682E32}" srcOrd="1" destOrd="0" presId="urn:microsoft.com/office/officeart/2005/8/layout/list1"/>
    <dgm:cxn modelId="{D05C5A92-3223-448C-97C8-CF6F6A0088DF}" type="presOf" srcId="{6975FB63-A1B7-4469-9C6C-F0474D8E35A7}" destId="{3FED7621-7DD6-40A0-9665-5B6AFB94FC82}" srcOrd="1" destOrd="0" presId="urn:microsoft.com/office/officeart/2005/8/layout/list1"/>
    <dgm:cxn modelId="{AD334306-ACE8-430B-A315-60D7825FEA3E}" srcId="{251FF021-AFB3-41F4-8FE3-27EA47617393}" destId="{BBC46C4E-A535-42CE-98DD-22F05F7B4336}" srcOrd="0" destOrd="0" parTransId="{8DA5942A-6F7C-4742-89D6-B8145B38EB36}" sibTransId="{38A3D84A-4BCC-4885-8DE5-D9997643F693}"/>
    <dgm:cxn modelId="{82C0335E-F670-4DFD-9F9E-303991A2344E}" type="presOf" srcId="{BBC46C4E-A535-42CE-98DD-22F05F7B4336}" destId="{8B91D30E-4DC5-4E07-947E-F81FBAB9B54A}" srcOrd="0" destOrd="0" presId="urn:microsoft.com/office/officeart/2005/8/layout/list1"/>
    <dgm:cxn modelId="{E978E34C-0133-4780-A689-0B5EE9DBBFC3}" srcId="{251FF021-AFB3-41F4-8FE3-27EA47617393}" destId="{9238A78C-21F3-42A3-AAE7-5D828A6670EE}" srcOrd="1" destOrd="0" parTransId="{E02095FF-0990-4D83-AFA1-8C8FF6336BA8}" sibTransId="{19B11449-C8FA-4E2E-A076-488F50074278}"/>
    <dgm:cxn modelId="{9E104321-D55F-40B9-9740-F55105BB47F4}" srcId="{251FF021-AFB3-41F4-8FE3-27EA47617393}" destId="{6975FB63-A1B7-4469-9C6C-F0474D8E35A7}" srcOrd="2" destOrd="0" parTransId="{156DE9E0-F259-4DD3-9FB0-E2ECF5A1F308}" sibTransId="{24143F8D-9168-4949-8F46-A88F9BEF4ADC}"/>
    <dgm:cxn modelId="{05C879A6-EF89-4EC3-BBEE-C6171F1CC84B}" type="presOf" srcId="{6975FB63-A1B7-4469-9C6C-F0474D8E35A7}" destId="{4EFA2143-A733-446E-A5CD-4902334048E2}" srcOrd="0" destOrd="0" presId="urn:microsoft.com/office/officeart/2005/8/layout/list1"/>
    <dgm:cxn modelId="{CF1A3641-8CC0-4E74-994A-F5FB3856B9E5}" type="presOf" srcId="{251FF021-AFB3-41F4-8FE3-27EA47617393}" destId="{60D2E827-4BCE-4012-9D14-226B26424563}" srcOrd="0" destOrd="0" presId="urn:microsoft.com/office/officeart/2005/8/layout/list1"/>
    <dgm:cxn modelId="{8D2D707A-5243-4444-910E-B221A22E0BFE}" type="presOf" srcId="{9238A78C-21F3-42A3-AAE7-5D828A6670EE}" destId="{C8CBD77D-A1F2-4544-8B93-0BC909982B3C}" srcOrd="0" destOrd="0" presId="urn:microsoft.com/office/officeart/2005/8/layout/list1"/>
    <dgm:cxn modelId="{F321A8A8-7A74-4CF2-B62D-FB85C7533182}" type="presOf" srcId="{9238A78C-21F3-42A3-AAE7-5D828A6670EE}" destId="{B0A34643-8B8C-4547-8FA9-BBF068087AD1}" srcOrd="1" destOrd="0" presId="urn:microsoft.com/office/officeart/2005/8/layout/list1"/>
    <dgm:cxn modelId="{77ED63D1-462C-4E8E-AFED-8ACAD3A49895}" type="presParOf" srcId="{60D2E827-4BCE-4012-9D14-226B26424563}" destId="{8FF9E17E-9C12-4723-8FE9-E10DF6CAEBB0}" srcOrd="0" destOrd="0" presId="urn:microsoft.com/office/officeart/2005/8/layout/list1"/>
    <dgm:cxn modelId="{47E1172E-7E5B-47BB-B31B-28B78B320950}" type="presParOf" srcId="{8FF9E17E-9C12-4723-8FE9-E10DF6CAEBB0}" destId="{8B91D30E-4DC5-4E07-947E-F81FBAB9B54A}" srcOrd="0" destOrd="0" presId="urn:microsoft.com/office/officeart/2005/8/layout/list1"/>
    <dgm:cxn modelId="{18F3FC92-8085-4725-BE7F-9949507D6257}" type="presParOf" srcId="{8FF9E17E-9C12-4723-8FE9-E10DF6CAEBB0}" destId="{0C3E79FB-F95E-4DDF-9CC2-32AF33682E32}" srcOrd="1" destOrd="0" presId="urn:microsoft.com/office/officeart/2005/8/layout/list1"/>
    <dgm:cxn modelId="{292C7C9C-0419-46CC-A811-CB4D0B14EE56}" type="presParOf" srcId="{60D2E827-4BCE-4012-9D14-226B26424563}" destId="{E93AE166-7376-43D1-AB1A-0CF00B7C2BC2}" srcOrd="1" destOrd="0" presId="urn:microsoft.com/office/officeart/2005/8/layout/list1"/>
    <dgm:cxn modelId="{8A2B0215-A08E-4322-88EB-A54DA8E3BD95}" type="presParOf" srcId="{60D2E827-4BCE-4012-9D14-226B26424563}" destId="{B7678D85-304E-4620-838C-3B7C6DAE45CA}" srcOrd="2" destOrd="0" presId="urn:microsoft.com/office/officeart/2005/8/layout/list1"/>
    <dgm:cxn modelId="{25116EBC-BD3B-4227-BB14-EAA6365D6813}" type="presParOf" srcId="{60D2E827-4BCE-4012-9D14-226B26424563}" destId="{9252A5F7-D0F1-4F03-90C8-32636044C9AC}" srcOrd="3" destOrd="0" presId="urn:microsoft.com/office/officeart/2005/8/layout/list1"/>
    <dgm:cxn modelId="{39D57766-6F77-42A1-BB42-A726E60A96F2}" type="presParOf" srcId="{60D2E827-4BCE-4012-9D14-226B26424563}" destId="{EBD844A1-F732-49AB-822A-7C66B4D5CBA6}" srcOrd="4" destOrd="0" presId="urn:microsoft.com/office/officeart/2005/8/layout/list1"/>
    <dgm:cxn modelId="{D0DDCD37-A721-407E-9104-32914CAC4AD9}" type="presParOf" srcId="{EBD844A1-F732-49AB-822A-7C66B4D5CBA6}" destId="{C8CBD77D-A1F2-4544-8B93-0BC909982B3C}" srcOrd="0" destOrd="0" presId="urn:microsoft.com/office/officeart/2005/8/layout/list1"/>
    <dgm:cxn modelId="{4826EEFF-6BAC-442E-8F3D-910F6A9019C7}" type="presParOf" srcId="{EBD844A1-F732-49AB-822A-7C66B4D5CBA6}" destId="{B0A34643-8B8C-4547-8FA9-BBF068087AD1}" srcOrd="1" destOrd="0" presId="urn:microsoft.com/office/officeart/2005/8/layout/list1"/>
    <dgm:cxn modelId="{4D968880-3BDE-4B56-B5E4-ED88E23B79FE}" type="presParOf" srcId="{60D2E827-4BCE-4012-9D14-226B26424563}" destId="{97BDA37A-F4F2-4E28-8D17-0C2B6590F52D}" srcOrd="5" destOrd="0" presId="urn:microsoft.com/office/officeart/2005/8/layout/list1"/>
    <dgm:cxn modelId="{9499A718-8939-434C-8D37-4FB594BA5973}" type="presParOf" srcId="{60D2E827-4BCE-4012-9D14-226B26424563}" destId="{A1648E14-A16E-4D70-9666-E77718DFCAD3}" srcOrd="6" destOrd="0" presId="urn:microsoft.com/office/officeart/2005/8/layout/list1"/>
    <dgm:cxn modelId="{C6F0FA9C-7350-4833-BE19-79F463DDBDAC}" type="presParOf" srcId="{60D2E827-4BCE-4012-9D14-226B26424563}" destId="{8AE81FEA-2D51-4A08-94DE-2BE5902B1B0F}" srcOrd="7" destOrd="0" presId="urn:microsoft.com/office/officeart/2005/8/layout/list1"/>
    <dgm:cxn modelId="{E89292E3-0D04-4391-BA19-47579832CA3F}" type="presParOf" srcId="{60D2E827-4BCE-4012-9D14-226B26424563}" destId="{C9D809FC-89E9-4390-97BB-476543DEF97F}" srcOrd="8" destOrd="0" presId="urn:microsoft.com/office/officeart/2005/8/layout/list1"/>
    <dgm:cxn modelId="{568B6B3F-4001-480E-B24D-294F680994D6}" type="presParOf" srcId="{C9D809FC-89E9-4390-97BB-476543DEF97F}" destId="{4EFA2143-A733-446E-A5CD-4902334048E2}" srcOrd="0" destOrd="0" presId="urn:microsoft.com/office/officeart/2005/8/layout/list1"/>
    <dgm:cxn modelId="{BD661F15-45B7-42AD-A24C-2102670BEA0C}" type="presParOf" srcId="{C9D809FC-89E9-4390-97BB-476543DEF97F}" destId="{3FED7621-7DD6-40A0-9665-5B6AFB94FC82}" srcOrd="1" destOrd="0" presId="urn:microsoft.com/office/officeart/2005/8/layout/list1"/>
    <dgm:cxn modelId="{1D20787B-948C-4802-9EFD-AE9234E7105B}" type="presParOf" srcId="{60D2E827-4BCE-4012-9D14-226B26424563}" destId="{CAF4FB97-3209-49BF-9376-D2773FF8FF5C}" srcOrd="9" destOrd="0" presId="urn:microsoft.com/office/officeart/2005/8/layout/list1"/>
    <dgm:cxn modelId="{3FF6AA35-41F6-4071-8727-FD064CB00E5E}" type="presParOf" srcId="{60D2E827-4BCE-4012-9D14-226B26424563}" destId="{ADD3DC71-F90A-4927-9447-2804EB8CAD1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86951-2AB1-4DF6-9C76-C57B5B8C6BBF}">
      <dsp:nvSpPr>
        <dsp:cNvPr id="0" name=""/>
        <dsp:cNvSpPr/>
      </dsp:nvSpPr>
      <dsp:spPr>
        <a:xfrm>
          <a:off x="0" y="335039"/>
          <a:ext cx="5105400" cy="5544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25B10B-10A7-498E-852A-D29ACF9700B4}">
      <dsp:nvSpPr>
        <dsp:cNvPr id="0" name=""/>
        <dsp:cNvSpPr/>
      </dsp:nvSpPr>
      <dsp:spPr>
        <a:xfrm>
          <a:off x="255270" y="10319"/>
          <a:ext cx="4754878" cy="64944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080" tIns="0" rIns="135080" bIns="0" numCol="1" spcCol="1270" anchor="ctr" anchorCtr="0">
          <a:noAutofit/>
        </a:bodyPr>
        <a:lstStyle/>
        <a:p>
          <a:pPr lvl="0" algn="l" defTabSz="1422400">
            <a:lnSpc>
              <a:spcPct val="90000"/>
            </a:lnSpc>
            <a:spcBef>
              <a:spcPct val="0"/>
            </a:spcBef>
            <a:spcAft>
              <a:spcPct val="35000"/>
            </a:spcAft>
          </a:pPr>
          <a:r>
            <a:rPr lang="en-US" sz="3200" b="1" kern="1200" dirty="0" smtClean="0">
              <a:solidFill>
                <a:schemeClr val="bg1"/>
              </a:solidFill>
            </a:rPr>
            <a:t>At Least 30 years old.</a:t>
          </a:r>
          <a:endParaRPr lang="en-US" sz="3200" b="1" kern="1200" dirty="0">
            <a:solidFill>
              <a:schemeClr val="bg1"/>
            </a:solidFill>
          </a:endParaRPr>
        </a:p>
      </dsp:txBody>
      <dsp:txXfrm>
        <a:off x="286973" y="42022"/>
        <a:ext cx="4691472" cy="586034"/>
      </dsp:txXfrm>
    </dsp:sp>
    <dsp:sp modelId="{74610523-63EB-4327-8040-6BEEBEC754E5}">
      <dsp:nvSpPr>
        <dsp:cNvPr id="0" name=""/>
        <dsp:cNvSpPr/>
      </dsp:nvSpPr>
      <dsp:spPr>
        <a:xfrm>
          <a:off x="0" y="1332959"/>
          <a:ext cx="5105400" cy="5544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93B459-13D1-4A34-90AC-CF6DAD6FE569}">
      <dsp:nvSpPr>
        <dsp:cNvPr id="0" name=""/>
        <dsp:cNvSpPr/>
      </dsp:nvSpPr>
      <dsp:spPr>
        <a:xfrm>
          <a:off x="255270" y="1008240"/>
          <a:ext cx="4693516" cy="64944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080" tIns="0" rIns="135080" bIns="0" numCol="1" spcCol="1270" anchor="ctr" anchorCtr="0">
          <a:noAutofit/>
        </a:bodyPr>
        <a:lstStyle/>
        <a:p>
          <a:pPr lvl="0" algn="l" defTabSz="977900">
            <a:lnSpc>
              <a:spcPct val="90000"/>
            </a:lnSpc>
            <a:spcBef>
              <a:spcPct val="0"/>
            </a:spcBef>
            <a:spcAft>
              <a:spcPct val="35000"/>
            </a:spcAft>
          </a:pPr>
          <a:endParaRPr lang="en-US" sz="2200" kern="1200"/>
        </a:p>
      </dsp:txBody>
      <dsp:txXfrm>
        <a:off x="286973" y="1039943"/>
        <a:ext cx="4630110" cy="586034"/>
      </dsp:txXfrm>
    </dsp:sp>
    <dsp:sp modelId="{64FE841B-EB31-46B1-B0B5-558A57114199}">
      <dsp:nvSpPr>
        <dsp:cNvPr id="0" name=""/>
        <dsp:cNvSpPr/>
      </dsp:nvSpPr>
      <dsp:spPr>
        <a:xfrm>
          <a:off x="0" y="2330880"/>
          <a:ext cx="5105400" cy="5544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0CA758-E5BD-4D91-8625-E14EF1E46426}">
      <dsp:nvSpPr>
        <dsp:cNvPr id="0" name=""/>
        <dsp:cNvSpPr/>
      </dsp:nvSpPr>
      <dsp:spPr>
        <a:xfrm>
          <a:off x="255270" y="2006159"/>
          <a:ext cx="4644949" cy="64944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080" tIns="0" rIns="135080" bIns="0" numCol="1" spcCol="1270" anchor="ctr" anchorCtr="0">
          <a:noAutofit/>
        </a:bodyPr>
        <a:lstStyle/>
        <a:p>
          <a:pPr lvl="0" algn="l" defTabSz="977900">
            <a:lnSpc>
              <a:spcPct val="90000"/>
            </a:lnSpc>
            <a:spcBef>
              <a:spcPct val="0"/>
            </a:spcBef>
            <a:spcAft>
              <a:spcPct val="35000"/>
            </a:spcAft>
          </a:pPr>
          <a:endParaRPr lang="en-US" sz="2200" kern="1200"/>
        </a:p>
      </dsp:txBody>
      <dsp:txXfrm>
        <a:off x="286973" y="2037862"/>
        <a:ext cx="4581543"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CE734-50AA-4679-9B65-5B14F74869D9}">
      <dsp:nvSpPr>
        <dsp:cNvPr id="0" name=""/>
        <dsp:cNvSpPr/>
      </dsp:nvSpPr>
      <dsp:spPr>
        <a:xfrm>
          <a:off x="0" y="464019"/>
          <a:ext cx="4572000" cy="7812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E52599-1D8F-4F1F-8351-22BF79FE9407}">
      <dsp:nvSpPr>
        <dsp:cNvPr id="0" name=""/>
        <dsp:cNvSpPr/>
      </dsp:nvSpPr>
      <dsp:spPr>
        <a:xfrm>
          <a:off x="217661" y="6459"/>
          <a:ext cx="4353218" cy="9151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lvl="0" algn="l" defTabSz="1511300">
            <a:lnSpc>
              <a:spcPct val="90000"/>
            </a:lnSpc>
            <a:spcBef>
              <a:spcPct val="0"/>
            </a:spcBef>
            <a:spcAft>
              <a:spcPct val="35000"/>
            </a:spcAft>
          </a:pPr>
          <a:r>
            <a:rPr lang="en-US" sz="3400" b="1" kern="1200" dirty="0" smtClean="0">
              <a:solidFill>
                <a:schemeClr val="bg1"/>
              </a:solidFill>
            </a:rPr>
            <a:t>At least 26 years old.</a:t>
          </a:r>
          <a:endParaRPr lang="en-US" sz="3400" b="1" kern="1200" dirty="0">
            <a:solidFill>
              <a:schemeClr val="bg1"/>
            </a:solidFill>
          </a:endParaRPr>
        </a:p>
      </dsp:txBody>
      <dsp:txXfrm>
        <a:off x="262333" y="51131"/>
        <a:ext cx="4263874" cy="825776"/>
      </dsp:txXfrm>
    </dsp:sp>
    <dsp:sp modelId="{396D6F4C-618A-4699-BE74-C3944154A958}">
      <dsp:nvSpPr>
        <dsp:cNvPr id="0" name=""/>
        <dsp:cNvSpPr/>
      </dsp:nvSpPr>
      <dsp:spPr>
        <a:xfrm>
          <a:off x="0" y="1813277"/>
          <a:ext cx="4572000" cy="7812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EF3496-B0BD-43CD-BBF9-C194A3652DAD}">
      <dsp:nvSpPr>
        <dsp:cNvPr id="0" name=""/>
        <dsp:cNvSpPr/>
      </dsp:nvSpPr>
      <dsp:spPr>
        <a:xfrm>
          <a:off x="224804" y="1412619"/>
          <a:ext cx="4346220" cy="9151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lvl="0" algn="l" defTabSz="1377950">
            <a:lnSpc>
              <a:spcPct val="90000"/>
            </a:lnSpc>
            <a:spcBef>
              <a:spcPct val="0"/>
            </a:spcBef>
            <a:spcAft>
              <a:spcPct val="35000"/>
            </a:spcAft>
          </a:pPr>
          <a:endParaRPr lang="en-US" sz="3100" b="1" kern="1200" dirty="0">
            <a:solidFill>
              <a:schemeClr val="bg1"/>
            </a:solidFill>
          </a:endParaRPr>
        </a:p>
      </dsp:txBody>
      <dsp:txXfrm>
        <a:off x="269476" y="1457291"/>
        <a:ext cx="4256876" cy="825776"/>
      </dsp:txXfrm>
    </dsp:sp>
    <dsp:sp modelId="{48F20320-BEF4-4717-AE08-FE90FDD2D542}">
      <dsp:nvSpPr>
        <dsp:cNvPr id="0" name=""/>
        <dsp:cNvSpPr/>
      </dsp:nvSpPr>
      <dsp:spPr>
        <a:xfrm>
          <a:off x="0" y="3276340"/>
          <a:ext cx="4572000" cy="7812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733696-4F3E-414C-A55D-3A7D9CBD7CED}">
      <dsp:nvSpPr>
        <dsp:cNvPr id="0" name=""/>
        <dsp:cNvSpPr/>
      </dsp:nvSpPr>
      <dsp:spPr>
        <a:xfrm>
          <a:off x="224804" y="2818780"/>
          <a:ext cx="4346220" cy="9151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lvl="0" algn="l" defTabSz="1377950">
            <a:lnSpc>
              <a:spcPct val="90000"/>
            </a:lnSpc>
            <a:spcBef>
              <a:spcPct val="0"/>
            </a:spcBef>
            <a:spcAft>
              <a:spcPct val="35000"/>
            </a:spcAft>
          </a:pPr>
          <a:endParaRPr lang="en-US" sz="3100" b="1" kern="1200" dirty="0">
            <a:solidFill>
              <a:schemeClr val="bg1"/>
            </a:solidFill>
          </a:endParaRPr>
        </a:p>
      </dsp:txBody>
      <dsp:txXfrm>
        <a:off x="269476" y="2863452"/>
        <a:ext cx="4256876" cy="825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48171-08C5-43C7-90F5-D1AEB114166B}">
      <dsp:nvSpPr>
        <dsp:cNvPr id="0" name=""/>
        <dsp:cNvSpPr/>
      </dsp:nvSpPr>
      <dsp:spPr>
        <a:xfrm>
          <a:off x="0" y="994500"/>
          <a:ext cx="5943600" cy="8568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CDBFA4-F953-4246-9BA2-530789F73D82}">
      <dsp:nvSpPr>
        <dsp:cNvPr id="0" name=""/>
        <dsp:cNvSpPr/>
      </dsp:nvSpPr>
      <dsp:spPr>
        <a:xfrm>
          <a:off x="297180" y="492660"/>
          <a:ext cx="5646408" cy="10036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258" tIns="0" rIns="157258" bIns="0" numCol="1" spcCol="1270" anchor="ctr" anchorCtr="0">
          <a:noAutofit/>
        </a:bodyPr>
        <a:lstStyle/>
        <a:p>
          <a:pPr lvl="0" algn="l" defTabSz="1511300">
            <a:lnSpc>
              <a:spcPct val="90000"/>
            </a:lnSpc>
            <a:spcBef>
              <a:spcPct val="0"/>
            </a:spcBef>
            <a:spcAft>
              <a:spcPct val="35000"/>
            </a:spcAft>
          </a:pPr>
          <a:r>
            <a:rPr lang="en-US" sz="3400" b="1" kern="1200" dirty="0" smtClean="0">
              <a:solidFill>
                <a:schemeClr val="bg1"/>
              </a:solidFill>
            </a:rPr>
            <a:t>At least 25 years old.</a:t>
          </a:r>
          <a:endParaRPr lang="en-US" sz="3400" b="1" kern="1200" dirty="0">
            <a:solidFill>
              <a:schemeClr val="bg1"/>
            </a:solidFill>
          </a:endParaRPr>
        </a:p>
      </dsp:txBody>
      <dsp:txXfrm>
        <a:off x="346176" y="541656"/>
        <a:ext cx="5548416" cy="905688"/>
      </dsp:txXfrm>
    </dsp:sp>
    <dsp:sp modelId="{F853B478-10DA-4C6A-A682-0CD27D4CCB23}">
      <dsp:nvSpPr>
        <dsp:cNvPr id="0" name=""/>
        <dsp:cNvSpPr/>
      </dsp:nvSpPr>
      <dsp:spPr>
        <a:xfrm>
          <a:off x="0" y="2743201"/>
          <a:ext cx="5943600" cy="8568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DB56C3-41F1-40D3-9534-D0AE4C2AF3EE}">
      <dsp:nvSpPr>
        <dsp:cNvPr id="0" name=""/>
        <dsp:cNvSpPr/>
      </dsp:nvSpPr>
      <dsp:spPr>
        <a:xfrm>
          <a:off x="284416" y="2286000"/>
          <a:ext cx="5659183" cy="10036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258" tIns="0" rIns="157258" bIns="0" numCol="1" spcCol="1270" anchor="ctr" anchorCtr="0">
          <a:noAutofit/>
        </a:bodyPr>
        <a:lstStyle/>
        <a:p>
          <a:pPr lvl="0" algn="l" defTabSz="1511300">
            <a:lnSpc>
              <a:spcPct val="90000"/>
            </a:lnSpc>
            <a:spcBef>
              <a:spcPct val="0"/>
            </a:spcBef>
            <a:spcAft>
              <a:spcPct val="35000"/>
            </a:spcAft>
          </a:pPr>
          <a:endParaRPr lang="en-US" sz="3400" b="1" kern="1200" dirty="0">
            <a:solidFill>
              <a:schemeClr val="bg1"/>
            </a:solidFill>
          </a:endParaRPr>
        </a:p>
      </dsp:txBody>
      <dsp:txXfrm>
        <a:off x="333412" y="2334996"/>
        <a:ext cx="5561191" cy="905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78D85-304E-4620-838C-3B7C6DAE45CA}">
      <dsp:nvSpPr>
        <dsp:cNvPr id="0" name=""/>
        <dsp:cNvSpPr/>
      </dsp:nvSpPr>
      <dsp:spPr>
        <a:xfrm>
          <a:off x="0" y="464019"/>
          <a:ext cx="4267200" cy="781200"/>
        </a:xfrm>
        <a:prstGeom prst="rect">
          <a:avLst/>
        </a:prstGeom>
        <a:solidFill>
          <a:schemeClr val="lt1">
            <a:alpha val="90000"/>
            <a:hueOff val="0"/>
            <a:satOff val="0"/>
            <a:lumOff val="0"/>
            <a:alphaOff val="0"/>
          </a:schemeClr>
        </a:solidFill>
        <a:ln w="55000" cap="flat" cmpd="thickThin" algn="ctr">
          <a:solidFill>
            <a:srgbClr val="00B0F0"/>
          </a:solidFill>
          <a:prstDash val="solid"/>
        </a:ln>
        <a:effectLst/>
      </dsp:spPr>
      <dsp:style>
        <a:lnRef idx="2">
          <a:scrgbClr r="0" g="0" b="0"/>
        </a:lnRef>
        <a:fillRef idx="1">
          <a:scrgbClr r="0" g="0" b="0"/>
        </a:fillRef>
        <a:effectRef idx="0">
          <a:scrgbClr r="0" g="0" b="0"/>
        </a:effectRef>
        <a:fontRef idx="minor"/>
      </dsp:style>
    </dsp:sp>
    <dsp:sp modelId="{0C3E79FB-F95E-4DDF-9CC2-32AF33682E32}">
      <dsp:nvSpPr>
        <dsp:cNvPr id="0" name=""/>
        <dsp:cNvSpPr/>
      </dsp:nvSpPr>
      <dsp:spPr>
        <a:xfrm>
          <a:off x="213151" y="6459"/>
          <a:ext cx="4049902" cy="915120"/>
        </a:xfrm>
        <a:prstGeom prst="roundRect">
          <a:avLst/>
        </a:prstGeom>
        <a:solidFill>
          <a:srgbClr val="00B0F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03" tIns="0" rIns="112903" bIns="0" numCol="1" spcCol="1270" anchor="ctr" anchorCtr="0">
          <a:noAutofit/>
        </a:bodyPr>
        <a:lstStyle/>
        <a:p>
          <a:pPr lvl="0" algn="l" defTabSz="1422400">
            <a:lnSpc>
              <a:spcPct val="90000"/>
            </a:lnSpc>
            <a:spcBef>
              <a:spcPct val="0"/>
            </a:spcBef>
            <a:spcAft>
              <a:spcPct val="35000"/>
            </a:spcAft>
          </a:pPr>
          <a:r>
            <a:rPr lang="en-US" sz="3200" b="1" kern="1200" dirty="0" smtClean="0">
              <a:solidFill>
                <a:schemeClr val="bg1"/>
              </a:solidFill>
            </a:rPr>
            <a:t>At least 30 years old.</a:t>
          </a:r>
          <a:endParaRPr lang="en-US" sz="3200" b="1" kern="1200" dirty="0">
            <a:solidFill>
              <a:schemeClr val="bg1"/>
            </a:solidFill>
          </a:endParaRPr>
        </a:p>
      </dsp:txBody>
      <dsp:txXfrm>
        <a:off x="257823" y="51131"/>
        <a:ext cx="3960558" cy="825776"/>
      </dsp:txXfrm>
    </dsp:sp>
    <dsp:sp modelId="{A1648E14-A16E-4D70-9666-E77718DFCAD3}">
      <dsp:nvSpPr>
        <dsp:cNvPr id="0" name=""/>
        <dsp:cNvSpPr/>
      </dsp:nvSpPr>
      <dsp:spPr>
        <a:xfrm>
          <a:off x="0" y="1870179"/>
          <a:ext cx="4267200" cy="781200"/>
        </a:xfrm>
        <a:prstGeom prst="rect">
          <a:avLst/>
        </a:prstGeom>
        <a:solidFill>
          <a:schemeClr val="lt1">
            <a:alpha val="90000"/>
            <a:hueOff val="0"/>
            <a:satOff val="0"/>
            <a:lumOff val="0"/>
            <a:alphaOff val="0"/>
          </a:schemeClr>
        </a:solidFill>
        <a:ln w="55000" cap="flat" cmpd="thickThin" algn="ctr">
          <a:solidFill>
            <a:srgbClr val="00B0F0"/>
          </a:solidFill>
          <a:prstDash val="solid"/>
        </a:ln>
        <a:effectLst/>
      </dsp:spPr>
      <dsp:style>
        <a:lnRef idx="2">
          <a:scrgbClr r="0" g="0" b="0"/>
        </a:lnRef>
        <a:fillRef idx="1">
          <a:scrgbClr r="0" g="0" b="0"/>
        </a:fillRef>
        <a:effectRef idx="0">
          <a:scrgbClr r="0" g="0" b="0"/>
        </a:effectRef>
        <a:fontRef idx="minor"/>
      </dsp:style>
    </dsp:sp>
    <dsp:sp modelId="{B0A34643-8B8C-4547-8FA9-BBF068087AD1}">
      <dsp:nvSpPr>
        <dsp:cNvPr id="0" name=""/>
        <dsp:cNvSpPr/>
      </dsp:nvSpPr>
      <dsp:spPr>
        <a:xfrm>
          <a:off x="213151" y="1412619"/>
          <a:ext cx="4049902" cy="915120"/>
        </a:xfrm>
        <a:prstGeom prst="roundRect">
          <a:avLst/>
        </a:prstGeom>
        <a:solidFill>
          <a:srgbClr val="00B0F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03" tIns="0" rIns="112903" bIns="0" numCol="1" spcCol="1270" anchor="ctr" anchorCtr="0">
          <a:noAutofit/>
        </a:bodyPr>
        <a:lstStyle/>
        <a:p>
          <a:pPr lvl="0" algn="l" defTabSz="1422400">
            <a:lnSpc>
              <a:spcPct val="90000"/>
            </a:lnSpc>
            <a:spcBef>
              <a:spcPct val="0"/>
            </a:spcBef>
            <a:spcAft>
              <a:spcPct val="35000"/>
            </a:spcAft>
          </a:pPr>
          <a:endParaRPr lang="en-US" sz="3200" b="1" kern="1200" dirty="0">
            <a:solidFill>
              <a:schemeClr val="bg1"/>
            </a:solidFill>
          </a:endParaRPr>
        </a:p>
      </dsp:txBody>
      <dsp:txXfrm>
        <a:off x="257823" y="1457291"/>
        <a:ext cx="3960558" cy="825776"/>
      </dsp:txXfrm>
    </dsp:sp>
    <dsp:sp modelId="{ADD3DC71-F90A-4927-9447-2804EB8CAD14}">
      <dsp:nvSpPr>
        <dsp:cNvPr id="0" name=""/>
        <dsp:cNvSpPr/>
      </dsp:nvSpPr>
      <dsp:spPr>
        <a:xfrm>
          <a:off x="0" y="3276340"/>
          <a:ext cx="4267200" cy="781200"/>
        </a:xfrm>
        <a:prstGeom prst="rect">
          <a:avLst/>
        </a:prstGeom>
        <a:solidFill>
          <a:schemeClr val="lt1">
            <a:alpha val="90000"/>
            <a:hueOff val="0"/>
            <a:satOff val="0"/>
            <a:lumOff val="0"/>
            <a:alphaOff val="0"/>
          </a:schemeClr>
        </a:solidFill>
        <a:ln w="55000" cap="flat" cmpd="thickThin" algn="ctr">
          <a:solidFill>
            <a:srgbClr val="00B0F0"/>
          </a:solidFill>
          <a:prstDash val="solid"/>
        </a:ln>
        <a:effectLst/>
      </dsp:spPr>
      <dsp:style>
        <a:lnRef idx="2">
          <a:scrgbClr r="0" g="0" b="0"/>
        </a:lnRef>
        <a:fillRef idx="1">
          <a:scrgbClr r="0" g="0" b="0"/>
        </a:fillRef>
        <a:effectRef idx="0">
          <a:scrgbClr r="0" g="0" b="0"/>
        </a:effectRef>
        <a:fontRef idx="minor"/>
      </dsp:style>
    </dsp:sp>
    <dsp:sp modelId="{3FED7621-7DD6-40A0-9665-5B6AFB94FC82}">
      <dsp:nvSpPr>
        <dsp:cNvPr id="0" name=""/>
        <dsp:cNvSpPr/>
      </dsp:nvSpPr>
      <dsp:spPr>
        <a:xfrm>
          <a:off x="228600" y="2819402"/>
          <a:ext cx="4023363" cy="915120"/>
        </a:xfrm>
        <a:prstGeom prst="roundRect">
          <a:avLst/>
        </a:prstGeom>
        <a:solidFill>
          <a:srgbClr val="00B0F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03" tIns="0" rIns="112903" bIns="0" numCol="1" spcCol="1270" anchor="ctr" anchorCtr="0">
          <a:noAutofit/>
        </a:bodyPr>
        <a:lstStyle/>
        <a:p>
          <a:pPr lvl="0" algn="l" defTabSz="1422400">
            <a:lnSpc>
              <a:spcPct val="90000"/>
            </a:lnSpc>
            <a:spcBef>
              <a:spcPct val="0"/>
            </a:spcBef>
            <a:spcAft>
              <a:spcPct val="35000"/>
            </a:spcAft>
          </a:pPr>
          <a:endParaRPr lang="en-US" sz="3200" b="1" kern="1200" dirty="0">
            <a:solidFill>
              <a:schemeClr val="bg1"/>
            </a:solidFill>
          </a:endParaRPr>
        </a:p>
      </dsp:txBody>
      <dsp:txXfrm>
        <a:off x="273272" y="2864074"/>
        <a:ext cx="3934019"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28800" y="1524000"/>
            <a:ext cx="6096000" cy="1879600"/>
          </a:xfrm>
        </p:spPr>
        <p:txBody>
          <a:bodyPr anchor="b"/>
          <a:lstStyle>
            <a:lvl1pPr>
              <a:lnSpc>
                <a:spcPct val="95000"/>
              </a:lnSpc>
              <a:defRPr sz="5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911350" y="4076700"/>
            <a:ext cx="5861050" cy="12573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FA9DF257-8353-47A8-85B5-C836F50EF2CA}" type="datetimeFigureOut">
              <a:rPr lang="en-US" smtClean="0"/>
              <a:pPr/>
              <a:t>3/22/17</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2926F64E-58A6-4B66-AFE6-68E3A17F9FAB}"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A9DF257-8353-47A8-85B5-C836F50EF2CA}" type="datetimeFigureOut">
              <a:rPr lang="en-US" smtClean="0"/>
              <a:pPr/>
              <a:t>3/22/17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26F64E-58A6-4B66-AFE6-68E3A17F9FAB}"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A9DF257-8353-47A8-85B5-C836F50EF2CA}" type="datetimeFigureOut">
              <a:rPr lang="en-US" smtClean="0"/>
              <a:pPr/>
              <a:t>3/22/17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26F64E-58A6-4B66-AFE6-68E3A17F9FA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A9DF257-8353-47A8-85B5-C836F50EF2CA}" type="datetimeFigureOut">
              <a:rPr lang="en-US" smtClean="0"/>
              <a:pPr/>
              <a:t>3/22/17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26F64E-58A6-4B66-AFE6-68E3A17F9FAB}"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A9DF257-8353-47A8-85B5-C836F50EF2CA}" type="datetimeFigureOut">
              <a:rPr lang="en-US" smtClean="0"/>
              <a:pPr/>
              <a:t>3/22/17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926F64E-58A6-4B66-AFE6-68E3A17F9FAB}"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A9DF257-8353-47A8-85B5-C836F50EF2CA}" type="datetimeFigureOut">
              <a:rPr lang="en-US" smtClean="0"/>
              <a:pPr/>
              <a:t>3/22/17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926F64E-58A6-4B66-AFE6-68E3A17F9FAB}"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A9DF257-8353-47A8-85B5-C836F50EF2CA}" type="datetimeFigureOut">
              <a:rPr lang="en-US" smtClean="0"/>
              <a:pPr/>
              <a:t>3/22/17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926F64E-58A6-4B66-AFE6-68E3A17F9FAB}"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A9DF257-8353-47A8-85B5-C836F50EF2CA}" type="datetimeFigureOut">
              <a:rPr lang="en-US" smtClean="0"/>
              <a:pPr/>
              <a:t>3/22/17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26F64E-58A6-4B66-AFE6-68E3A17F9FAB}"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A9DF257-8353-47A8-85B5-C836F50EF2CA}" type="datetimeFigureOut">
              <a:rPr lang="en-US" smtClean="0"/>
              <a:pPr/>
              <a:t>3/22/17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26F64E-58A6-4B66-AFE6-68E3A17F9F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A9DF257-8353-47A8-85B5-C836F50EF2CA}" type="datetimeFigureOut">
              <a:rPr lang="en-US" smtClean="0"/>
              <a:pPr/>
              <a:t>3/22/17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26F64E-58A6-4B66-AFE6-68E3A17F9FAB}"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A9DF257-8353-47A8-85B5-C836F50EF2CA}" type="datetimeFigureOut">
              <a:rPr lang="en-US" smtClean="0"/>
              <a:pPr/>
              <a:t>3/22/17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26F64E-58A6-4B66-AFE6-68E3A17F9FAB}"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
            <a:ext cx="7467600" cy="3067050"/>
          </a:xfrm>
        </p:spPr>
        <p:txBody>
          <a:bodyPr/>
          <a:lstStyle>
            <a:lvl1pPr algn="l">
              <a:defRPr sz="6600" b="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990600" y="3810000"/>
            <a:ext cx="7467600" cy="1752600"/>
          </a:xfrm>
        </p:spPr>
        <p:txBody>
          <a:bodyPr/>
          <a:lstStyle>
            <a:lvl1pPr marL="0" indent="0">
              <a:buFontTx/>
              <a:buNone/>
              <a:defRPr b="1">
                <a:solidFill>
                  <a:srgbClr val="008000"/>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1447800" y="6381750"/>
            <a:ext cx="1219200" cy="476250"/>
          </a:xfrm>
        </p:spPr>
        <p:txBody>
          <a:bodyPr/>
          <a:lstStyle>
            <a:lvl1pPr algn="l">
              <a:defRPr/>
            </a:lvl1pPr>
          </a:lstStyle>
          <a:p>
            <a:fld id="{1F81C509-A412-409B-882B-1C213921666A}" type="datetimeFigureOut">
              <a:rPr lang="en-US" smtClean="0"/>
              <a:pPr/>
              <a:t>3/22/17</a:t>
            </a:fld>
            <a:endParaRPr lang="en-US"/>
          </a:p>
        </p:txBody>
      </p:sp>
      <p:sp>
        <p:nvSpPr>
          <p:cNvPr id="3077" name="Rectangle 5"/>
          <p:cNvSpPr>
            <a:spLocks noGrp="1" noChangeArrowheads="1"/>
          </p:cNvSpPr>
          <p:nvPr>
            <p:ph type="ftr" sz="quarter" idx="3"/>
          </p:nvPr>
        </p:nvSpPr>
        <p:spPr>
          <a:xfrm>
            <a:off x="2819400" y="6381750"/>
            <a:ext cx="3962400" cy="476250"/>
          </a:xfrm>
        </p:spPr>
        <p:txBody>
          <a:bodyPr/>
          <a:lstStyle>
            <a:lvl1pPr>
              <a:defRPr/>
            </a:lvl1pPr>
          </a:lstStyle>
          <a:p>
            <a:endParaRPr lang="en-US"/>
          </a:p>
        </p:txBody>
      </p:sp>
      <p:sp>
        <p:nvSpPr>
          <p:cNvPr id="3078" name="Rectangle 6"/>
          <p:cNvSpPr>
            <a:spLocks noGrp="1" noChangeArrowheads="1"/>
          </p:cNvSpPr>
          <p:nvPr>
            <p:ph type="sldNum" sz="quarter" idx="4"/>
          </p:nvPr>
        </p:nvSpPr>
        <p:spPr>
          <a:xfrm>
            <a:off x="7010400" y="6381750"/>
            <a:ext cx="2133600" cy="476250"/>
          </a:xfrm>
        </p:spPr>
        <p:txBody>
          <a:bodyPr/>
          <a:lstStyle>
            <a:lvl1pPr>
              <a:defRPr/>
            </a:lvl1pPr>
          </a:lstStyle>
          <a:p>
            <a:fld id="{68272044-370B-4351-A1E3-DEA74E5FD0B8}"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F81C509-A412-409B-882B-1C213921666A}" type="datetimeFigureOut">
              <a:rPr lang="en-US" smtClean="0"/>
              <a:pPr/>
              <a:t>3/22/17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272044-370B-4351-A1E3-DEA74E5FD0B8}"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F81C509-A412-409B-882B-1C213921666A}" type="datetimeFigureOut">
              <a:rPr lang="en-US" smtClean="0"/>
              <a:pPr/>
              <a:t>3/22/17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272044-370B-4351-A1E3-DEA74E5FD0B8}"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F81C509-A412-409B-882B-1C213921666A}" type="datetimeFigureOut">
              <a:rPr lang="en-US" smtClean="0"/>
              <a:pPr/>
              <a:t>3/22/17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272044-370B-4351-A1E3-DEA74E5FD0B8}"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F81C509-A412-409B-882B-1C213921666A}" type="datetimeFigureOut">
              <a:rPr lang="en-US" smtClean="0"/>
              <a:pPr/>
              <a:t>3/22/17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8272044-370B-4351-A1E3-DEA74E5FD0B8}"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F81C509-A412-409B-882B-1C213921666A}" type="datetimeFigureOut">
              <a:rPr lang="en-US" smtClean="0"/>
              <a:pPr/>
              <a:t>3/22/17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8272044-370B-4351-A1E3-DEA74E5FD0B8}"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F81C509-A412-409B-882B-1C213921666A}" type="datetimeFigureOut">
              <a:rPr lang="en-US" smtClean="0"/>
              <a:pPr/>
              <a:t>3/22/17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8272044-370B-4351-A1E3-DEA74E5FD0B8}"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F81C509-A412-409B-882B-1C213921666A}" type="datetimeFigureOut">
              <a:rPr lang="en-US" smtClean="0"/>
              <a:pPr/>
              <a:t>3/22/17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272044-370B-4351-A1E3-DEA74E5FD0B8}"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F81C509-A412-409B-882B-1C213921666A}" type="datetimeFigureOut">
              <a:rPr lang="en-US" smtClean="0"/>
              <a:pPr/>
              <a:t>3/22/17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272044-370B-4351-A1E3-DEA74E5FD0B8}"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F81C509-A412-409B-882B-1C213921666A}" type="datetimeFigureOut">
              <a:rPr lang="en-US" smtClean="0"/>
              <a:pPr/>
              <a:t>3/22/17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272044-370B-4351-A1E3-DEA74E5FD0B8}"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002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74638"/>
            <a:ext cx="5848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F81C509-A412-409B-882B-1C213921666A}" type="datetimeFigureOut">
              <a:rPr lang="en-US" smtClean="0"/>
              <a:pPr/>
              <a:t>3/22/17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272044-370B-4351-A1E3-DEA74E5FD0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3.xml"/><Relationship Id="rId14" Type="http://schemas.openxmlformats.org/officeDocument/2006/relationships/image" Target="../media/image5.jpeg"/><Relationship Id="rId15" Type="http://schemas.openxmlformats.org/officeDocument/2006/relationships/image" Target="../media/image2.png"/><Relationship Id="rId16"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png"/><Relationship Id="rId1" Type="http://schemas.openxmlformats.org/officeDocument/2006/relationships/slideLayout" Target="../slideLayouts/slideLayout26.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theme" Target="../theme/theme5.xml"/><Relationship Id="rId14" Type="http://schemas.openxmlformats.org/officeDocument/2006/relationships/image" Target="../media/image7.jpeg"/><Relationship Id="rId15" Type="http://schemas.openxmlformats.org/officeDocument/2006/relationships/image" Target="../media/image2.png"/><Relationship Id="rId16" Type="http://schemas.openxmlformats.org/officeDocument/2006/relationships/image" Target="../media/image8.pn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4" Type="http://schemas.openxmlformats.org/officeDocument/2006/relationships/image" Target="../media/image7.jpeg"/><Relationship Id="rId5" Type="http://schemas.openxmlformats.org/officeDocument/2006/relationships/image" Target="../media/image4.png"/><Relationship Id="rId1" Type="http://schemas.openxmlformats.org/officeDocument/2006/relationships/slideLayout" Target="../slideLayouts/slideLayout39.xml"/><Relationship Id="rId2"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theme" Target="../theme/theme7.xml"/><Relationship Id="rId14" Type="http://schemas.openxmlformats.org/officeDocument/2006/relationships/image" Target="../media/image9.jpeg"/><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63.xml"/><Relationship Id="rId12" Type="http://schemas.openxmlformats.org/officeDocument/2006/relationships/theme" Target="../theme/theme8.xml"/><Relationship Id="rId13" Type="http://schemas.openxmlformats.org/officeDocument/2006/relationships/image" Target="../media/image10.png"/><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 Id="rId9" Type="http://schemas.openxmlformats.org/officeDocument/2006/relationships/slideLayout" Target="../slideLayouts/slideLayout61.xml"/><Relationship Id="rId10"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5"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5"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54" r:id="rId2"/>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3340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514600"/>
            <a:ext cx="77724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fld id="{FA9DF257-8353-47A8-85B5-C836F50EF2CA}" type="datetimeFigureOut">
              <a:rPr lang="en-US" smtClean="0"/>
              <a:pPr/>
              <a:t>3/22/17</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2926F64E-58A6-4B66-AFE6-68E3A17F9FAB}" type="slidenum">
              <a:rPr lang="en-US" smtClean="0"/>
              <a:pPr/>
              <a:t>‹#›</a:t>
            </a:fld>
            <a:endParaRPr lang="en-US"/>
          </a:p>
        </p:txBody>
      </p:sp>
      <p:sp>
        <p:nvSpPr>
          <p:cNvPr id="1044" name="FormatShape" descr="\\Catalpa\standdsk\Mirrors\Ofc97Adm\Clipart\Photos\SPORTS\SKIING.JP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74638"/>
            <a:ext cx="8001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8001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1F81C509-A412-409B-882B-1C213921666A}" type="datetimeFigureOut">
              <a:rPr lang="en-US" smtClean="0"/>
              <a:pPr/>
              <a:t>3/22/17</a:t>
            </a:fld>
            <a:endParaRPr lang="en-US"/>
          </a:p>
        </p:txBody>
      </p:sp>
      <p:sp>
        <p:nvSpPr>
          <p:cNvPr id="1029" name="Rectangle 5"/>
          <p:cNvSpPr>
            <a:spLocks noGrp="1" noChangeArrowheads="1"/>
          </p:cNvSpPr>
          <p:nvPr>
            <p:ph type="ftr" sz="quarter" idx="3"/>
          </p:nvPr>
        </p:nvSpPr>
        <p:spPr bwMode="auto">
          <a:xfrm>
            <a:off x="2514600" y="6381750"/>
            <a:ext cx="533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924800" y="6381750"/>
            <a:ext cx="121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400">
                <a:solidFill>
                  <a:srgbClr val="008000"/>
                </a:solidFill>
              </a:defRPr>
            </a:lvl1pPr>
          </a:lstStyle>
          <a:p>
            <a:fld id="{68272044-370B-4351-A1E3-DEA74E5FD0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b="1">
          <a:solidFill>
            <a:srgbClr val="008000"/>
          </a:solidFill>
          <a:latin typeface="+mj-lt"/>
          <a:ea typeface="+mj-ea"/>
          <a:cs typeface="+mj-cs"/>
        </a:defRPr>
      </a:lvl1pPr>
      <a:lvl2pPr algn="ctr" rtl="0" eaLnBrk="1" fontAlgn="base" hangingPunct="1">
        <a:spcBef>
          <a:spcPct val="0"/>
        </a:spcBef>
        <a:spcAft>
          <a:spcPct val="0"/>
        </a:spcAft>
        <a:defRPr sz="4400" b="1">
          <a:solidFill>
            <a:srgbClr val="008000"/>
          </a:solidFill>
          <a:latin typeface="Arial" charset="0"/>
        </a:defRPr>
      </a:lvl2pPr>
      <a:lvl3pPr algn="ctr" rtl="0" eaLnBrk="1" fontAlgn="base" hangingPunct="1">
        <a:spcBef>
          <a:spcPct val="0"/>
        </a:spcBef>
        <a:spcAft>
          <a:spcPct val="0"/>
        </a:spcAft>
        <a:defRPr sz="4400" b="1">
          <a:solidFill>
            <a:srgbClr val="008000"/>
          </a:solidFill>
          <a:latin typeface="Arial" charset="0"/>
        </a:defRPr>
      </a:lvl3pPr>
      <a:lvl4pPr algn="ctr" rtl="0" eaLnBrk="1" fontAlgn="base" hangingPunct="1">
        <a:spcBef>
          <a:spcPct val="0"/>
        </a:spcBef>
        <a:spcAft>
          <a:spcPct val="0"/>
        </a:spcAft>
        <a:defRPr sz="4400" b="1">
          <a:solidFill>
            <a:srgbClr val="008000"/>
          </a:solidFill>
          <a:latin typeface="Arial" charset="0"/>
        </a:defRPr>
      </a:lvl4pPr>
      <a:lvl5pPr algn="ctr" rtl="0" eaLnBrk="1" fontAlgn="base" hangingPunct="1">
        <a:spcBef>
          <a:spcPct val="0"/>
        </a:spcBef>
        <a:spcAft>
          <a:spcPct val="0"/>
        </a:spcAft>
        <a:defRPr sz="4400" b="1">
          <a:solidFill>
            <a:srgbClr val="008000"/>
          </a:solidFill>
          <a:latin typeface="Arial" charset="0"/>
        </a:defRPr>
      </a:lvl5pPr>
      <a:lvl6pPr marL="457200" algn="ctr" rtl="0" eaLnBrk="1" fontAlgn="base" hangingPunct="1">
        <a:spcBef>
          <a:spcPct val="0"/>
        </a:spcBef>
        <a:spcAft>
          <a:spcPct val="0"/>
        </a:spcAft>
        <a:defRPr sz="4400" b="1">
          <a:solidFill>
            <a:srgbClr val="008000"/>
          </a:solidFill>
          <a:latin typeface="Arial" charset="0"/>
        </a:defRPr>
      </a:lvl6pPr>
      <a:lvl7pPr marL="914400" algn="ctr" rtl="0" eaLnBrk="1" fontAlgn="base" hangingPunct="1">
        <a:spcBef>
          <a:spcPct val="0"/>
        </a:spcBef>
        <a:spcAft>
          <a:spcPct val="0"/>
        </a:spcAft>
        <a:defRPr sz="4400" b="1">
          <a:solidFill>
            <a:srgbClr val="008000"/>
          </a:solidFill>
          <a:latin typeface="Arial" charset="0"/>
        </a:defRPr>
      </a:lvl7pPr>
      <a:lvl8pPr marL="1371600" algn="ctr" rtl="0" eaLnBrk="1" fontAlgn="base" hangingPunct="1">
        <a:spcBef>
          <a:spcPct val="0"/>
        </a:spcBef>
        <a:spcAft>
          <a:spcPct val="0"/>
        </a:spcAft>
        <a:defRPr sz="4400" b="1">
          <a:solidFill>
            <a:srgbClr val="008000"/>
          </a:solidFill>
          <a:latin typeface="Arial" charset="0"/>
        </a:defRPr>
      </a:lvl8pPr>
      <a:lvl9pPr marL="1828800" algn="ctr" rtl="0" eaLnBrk="1" fontAlgn="base" hangingPunct="1">
        <a:spcBef>
          <a:spcPct val="0"/>
        </a:spcBef>
        <a:spcAft>
          <a:spcPct val="0"/>
        </a:spcAft>
        <a:defRPr sz="4400" b="1">
          <a:solidFill>
            <a:srgbClr val="008000"/>
          </a:solidFill>
          <a:latin typeface="Arial" charset="0"/>
        </a:defRPr>
      </a:lvl9pPr>
    </p:titleStyle>
    <p:bodyStyle>
      <a:lvl1pPr marL="342900" indent="-342900" algn="l" rtl="0" eaLnBrk="1" fontAlgn="base" hangingPunct="1">
        <a:spcBef>
          <a:spcPct val="20000"/>
        </a:spcBef>
        <a:spcAft>
          <a:spcPct val="0"/>
        </a:spcAft>
        <a:buClr>
          <a:srgbClr val="008000"/>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8000"/>
        </a:buClr>
        <a:buChar char="–"/>
        <a:defRPr sz="2800">
          <a:solidFill>
            <a:schemeClr val="tx1"/>
          </a:solidFill>
          <a:latin typeface="+mn-lt"/>
        </a:defRPr>
      </a:lvl2pPr>
      <a:lvl3pPr marL="1143000" indent="-228600" algn="l" rtl="0" eaLnBrk="1" fontAlgn="base" hangingPunct="1">
        <a:spcBef>
          <a:spcPct val="20000"/>
        </a:spcBef>
        <a:spcAft>
          <a:spcPct val="0"/>
        </a:spcAft>
        <a:buClr>
          <a:srgbClr val="008000"/>
        </a:buClr>
        <a:buChar char="•"/>
        <a:defRPr sz="2400">
          <a:solidFill>
            <a:schemeClr val="tx1"/>
          </a:solidFill>
          <a:latin typeface="+mn-lt"/>
        </a:defRPr>
      </a:lvl3pPr>
      <a:lvl4pPr marL="1600200" indent="-228600" algn="l" rtl="0" eaLnBrk="1" fontAlgn="base" hangingPunct="1">
        <a:spcBef>
          <a:spcPct val="20000"/>
        </a:spcBef>
        <a:spcAft>
          <a:spcPct val="0"/>
        </a:spcAft>
        <a:buClr>
          <a:srgbClr val="008000"/>
        </a:buClr>
        <a:buChar char="–"/>
        <a:defRPr sz="2000">
          <a:solidFill>
            <a:schemeClr val="tx1"/>
          </a:solidFill>
          <a:latin typeface="+mn-lt"/>
        </a:defRPr>
      </a:lvl4pPr>
      <a:lvl5pPr marL="2057400" indent="-228600" algn="l" rtl="0" eaLnBrk="1" fontAlgn="base" hangingPunct="1">
        <a:spcBef>
          <a:spcPct val="20000"/>
        </a:spcBef>
        <a:spcAft>
          <a:spcPct val="0"/>
        </a:spcAft>
        <a:buClr>
          <a:srgbClr val="008000"/>
        </a:buClr>
        <a:buChar char="»"/>
        <a:defRPr sz="2000">
          <a:solidFill>
            <a:schemeClr val="tx1"/>
          </a:solidFill>
          <a:latin typeface="+mn-lt"/>
        </a:defRPr>
      </a:lvl5pPr>
      <a:lvl6pPr marL="2514600" indent="-228600" algn="l" rtl="0" eaLnBrk="1" fontAlgn="base" hangingPunct="1">
        <a:spcBef>
          <a:spcPct val="20000"/>
        </a:spcBef>
        <a:spcAft>
          <a:spcPct val="0"/>
        </a:spcAft>
        <a:buClr>
          <a:srgbClr val="008000"/>
        </a:buClr>
        <a:buChar char="»"/>
        <a:defRPr sz="2000">
          <a:solidFill>
            <a:schemeClr val="tx1"/>
          </a:solidFill>
          <a:latin typeface="+mn-lt"/>
        </a:defRPr>
      </a:lvl6pPr>
      <a:lvl7pPr marL="2971800" indent="-228600" algn="l" rtl="0" eaLnBrk="1" fontAlgn="base" hangingPunct="1">
        <a:spcBef>
          <a:spcPct val="20000"/>
        </a:spcBef>
        <a:spcAft>
          <a:spcPct val="0"/>
        </a:spcAft>
        <a:buClr>
          <a:srgbClr val="008000"/>
        </a:buClr>
        <a:buChar char="»"/>
        <a:defRPr sz="2000">
          <a:solidFill>
            <a:schemeClr val="tx1"/>
          </a:solidFill>
          <a:latin typeface="+mn-lt"/>
        </a:defRPr>
      </a:lvl7pPr>
      <a:lvl8pPr marL="3429000" indent="-228600" algn="l" rtl="0" eaLnBrk="1" fontAlgn="base" hangingPunct="1">
        <a:spcBef>
          <a:spcPct val="20000"/>
        </a:spcBef>
        <a:spcAft>
          <a:spcPct val="0"/>
        </a:spcAft>
        <a:buClr>
          <a:srgbClr val="008000"/>
        </a:buClr>
        <a:buChar char="»"/>
        <a:defRPr sz="2000">
          <a:solidFill>
            <a:schemeClr val="tx1"/>
          </a:solidFill>
          <a:latin typeface="+mn-lt"/>
        </a:defRPr>
      </a:lvl8pPr>
      <a:lvl9pPr marL="3886200" indent="-228600" algn="l" rtl="0" eaLnBrk="1" fontAlgn="base" hangingPunct="1">
        <a:spcBef>
          <a:spcPct val="20000"/>
        </a:spcBef>
        <a:spcAft>
          <a:spcPct val="0"/>
        </a:spcAft>
        <a:buClr>
          <a:srgbClr val="008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1" Type="http://schemas.openxmlformats.org/officeDocument/2006/relationships/slideLayout" Target="../slideLayouts/slideLayout15.xml"/><Relationship Id="rId2" Type="http://schemas.openxmlformats.org/officeDocument/2006/relationships/image" Target="../media/image1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9.jpeg"/><Relationship Id="rId3"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2.gif"/><Relationship Id="rId3" Type="http://schemas.openxmlformats.org/officeDocument/2006/relationships/image" Target="../media/image3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3.jpeg"/><Relationship Id="rId1" Type="http://schemas.openxmlformats.org/officeDocument/2006/relationships/slideLayout" Target="../slideLayouts/slideLayout14.xml"/><Relationship Id="rId2"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8.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8.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9.jpeg"/><Relationship Id="rId3" Type="http://schemas.openxmlformats.org/officeDocument/2006/relationships/image" Target="../media/image40.gif"/></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4.xml"/><Relationship Id="rId2" Type="http://schemas.openxmlformats.org/officeDocument/2006/relationships/image" Target="../media/image40.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1.jpeg"/><Relationship Id="rId3"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0.xml"/><Relationship Id="rId2"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4.gif"/><Relationship Id="rId4" Type="http://schemas.openxmlformats.org/officeDocument/2006/relationships/image" Target="../media/image45.gif"/><Relationship Id="rId5" Type="http://schemas.openxmlformats.org/officeDocument/2006/relationships/diagramData" Target="../diagrams/data3.xml"/><Relationship Id="rId6" Type="http://schemas.openxmlformats.org/officeDocument/2006/relationships/diagramLayout" Target="../diagrams/layout3.xml"/><Relationship Id="rId7" Type="http://schemas.openxmlformats.org/officeDocument/2006/relationships/diagramQuickStyle" Target="../diagrams/quickStyle3.xml"/><Relationship Id="rId8" Type="http://schemas.openxmlformats.org/officeDocument/2006/relationships/diagramColors" Target="../diagrams/colors3.xml"/><Relationship Id="rId9" Type="http://schemas.microsoft.com/office/2007/relationships/diagramDrawing" Target="../diagrams/drawing3.xml"/><Relationship Id="rId1" Type="http://schemas.openxmlformats.org/officeDocument/2006/relationships/slideLayout" Target="../slideLayouts/slideLayout14.xml"/><Relationship Id="rId2" Type="http://schemas.openxmlformats.org/officeDocument/2006/relationships/image" Target="../media/image43.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6.jpeg"/><Relationship Id="rId3" Type="http://schemas.openxmlformats.org/officeDocument/2006/relationships/image" Target="../media/image4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8.jpeg"/><Relationship Id="rId3" Type="http://schemas.openxmlformats.org/officeDocument/2006/relationships/image" Target="../media/image49.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gif"/><Relationship Id="rId5" Type="http://schemas.openxmlformats.org/officeDocument/2006/relationships/image" Target="../media/image52.gif"/><Relationship Id="rId1" Type="http://schemas.openxmlformats.org/officeDocument/2006/relationships/slideLayout" Target="../slideLayouts/slideLayout28.xml"/><Relationship Id="rId2" Type="http://schemas.openxmlformats.org/officeDocument/2006/relationships/image" Target="../media/image17.gif"/></Relationships>
</file>

<file path=ppt/slides/_rels/slide37.xml.rels><?xml version="1.0" encoding="UTF-8" standalone="yes"?>
<Relationships xmlns="http://schemas.openxmlformats.org/package/2006/relationships"><Relationship Id="rId11" Type="http://schemas.openxmlformats.org/officeDocument/2006/relationships/image" Target="../media/image62.jpeg"/><Relationship Id="rId12" Type="http://schemas.openxmlformats.org/officeDocument/2006/relationships/image" Target="../media/image63.jpeg"/><Relationship Id="rId13" Type="http://schemas.openxmlformats.org/officeDocument/2006/relationships/image" Target="../media/image64.gif"/><Relationship Id="rId1" Type="http://schemas.openxmlformats.org/officeDocument/2006/relationships/slideLayout" Target="../slideLayouts/slideLayout28.xml"/><Relationship Id="rId2" Type="http://schemas.openxmlformats.org/officeDocument/2006/relationships/image" Target="../media/image53.png"/><Relationship Id="rId3" Type="http://schemas.openxmlformats.org/officeDocument/2006/relationships/image" Target="../media/image54.gif"/><Relationship Id="rId4" Type="http://schemas.openxmlformats.org/officeDocument/2006/relationships/image" Target="../media/image55.gif"/><Relationship Id="rId5" Type="http://schemas.openxmlformats.org/officeDocument/2006/relationships/image" Target="../media/image56.jpeg"/><Relationship Id="rId6" Type="http://schemas.openxmlformats.org/officeDocument/2006/relationships/image" Target="../media/image57.jpeg"/><Relationship Id="rId7" Type="http://schemas.openxmlformats.org/officeDocument/2006/relationships/image" Target="../media/image58.jpeg"/><Relationship Id="rId8" Type="http://schemas.openxmlformats.org/officeDocument/2006/relationships/image" Target="../media/image59.jpeg"/><Relationship Id="rId9" Type="http://schemas.openxmlformats.org/officeDocument/2006/relationships/image" Target="../media/image60.jpeg"/><Relationship Id="rId10" Type="http://schemas.openxmlformats.org/officeDocument/2006/relationships/image" Target="../media/image6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5.gif"/><Relationship Id="rId3" Type="http://schemas.openxmlformats.org/officeDocument/2006/relationships/image" Target="../media/image5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55.gif"/><Relationship Id="rId3" Type="http://schemas.openxmlformats.org/officeDocument/2006/relationships/image" Target="../media/image5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6.png"/><Relationship Id="rId3" Type="http://schemas.openxmlformats.org/officeDocument/2006/relationships/image" Target="../media/image17.gif"/></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1" Type="http://schemas.openxmlformats.org/officeDocument/2006/relationships/slideLayout" Target="../slideLayouts/slideLayout28.xml"/><Relationship Id="rId2" Type="http://schemas.openxmlformats.org/officeDocument/2006/relationships/image" Target="../media/image6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8.xml"/><Relationship Id="rId2" Type="http://schemas.openxmlformats.org/officeDocument/2006/relationships/diagramData" Target="../diagrams/data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6.jpeg"/><Relationship Id="rId3" Type="http://schemas.openxmlformats.org/officeDocument/2006/relationships/image" Target="../media/image7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8.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9.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80.png"/><Relationship Id="rId3" Type="http://schemas.openxmlformats.org/officeDocument/2006/relationships/image" Target="../media/image8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1" Type="http://schemas.openxmlformats.org/officeDocument/2006/relationships/slideLayout" Target="../slideLayouts/slideLayout14.xml"/><Relationship Id="rId2" Type="http://schemas.openxmlformats.org/officeDocument/2006/relationships/image" Target="../media/image1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82.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83.gif"/><Relationship Id="rId3" Type="http://schemas.openxmlformats.org/officeDocument/2006/relationships/image" Target="../media/image84.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85.gif"/><Relationship Id="rId3" Type="http://schemas.openxmlformats.org/officeDocument/2006/relationships/image" Target="../media/image83.gi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86.gi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hyperlink" Target="http://en.wikipedia.org/wiki/File:US-AlcoholAndTobaccoTaxAndTradeBureau-Seal.svg" TargetMode="External"/><Relationship Id="rId3" Type="http://schemas.openxmlformats.org/officeDocument/2006/relationships/image" Target="../media/image8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88.jpeg"/><Relationship Id="rId3" Type="http://schemas.openxmlformats.org/officeDocument/2006/relationships/image" Target="../media/image89.gi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4.xml"/><Relationship Id="rId2" Type="http://schemas.openxmlformats.org/officeDocument/2006/relationships/image" Target="../media/image17.gi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1" name="Picture 97" descr="http://www.mscfe.com/JacksonMSSkylineAtNight.jpg"/>
          <p:cNvPicPr>
            <a:picLocks noChangeAspect="1" noChangeArrowheads="1"/>
          </p:cNvPicPr>
          <p:nvPr/>
        </p:nvPicPr>
        <p:blipFill>
          <a:blip r:embed="rId2" cstate="print"/>
          <a:srcRect r="11075"/>
          <a:stretch>
            <a:fillRect/>
          </a:stretch>
        </p:blipFill>
        <p:spPr bwMode="auto">
          <a:xfrm>
            <a:off x="0" y="0"/>
            <a:ext cx="9296400" cy="6858000"/>
          </a:xfrm>
          <a:prstGeom prst="rect">
            <a:avLst/>
          </a:prstGeom>
          <a:noFill/>
        </p:spPr>
      </p:pic>
      <p:sp>
        <p:nvSpPr>
          <p:cNvPr id="50" name="Title 49"/>
          <p:cNvSpPr>
            <a:spLocks noGrp="1"/>
          </p:cNvSpPr>
          <p:nvPr>
            <p:ph type="ctrTitle"/>
          </p:nvPr>
        </p:nvSpPr>
        <p:spPr>
          <a:xfrm>
            <a:off x="228600" y="152400"/>
            <a:ext cx="8534400" cy="598962"/>
          </a:xfrm>
        </p:spPr>
        <p:txBody>
          <a:bodyPr>
            <a:noAutofit/>
            <a:scene3d>
              <a:camera prst="orthographicFront"/>
              <a:lightRig rig="threePt" dir="t"/>
            </a:scene3d>
            <a:sp3d extrusionH="57150">
              <a:bevelT w="38100" h="38100" prst="relaxedInset"/>
            </a:sp3d>
          </a:bodyPr>
          <a:lstStyle/>
          <a:p>
            <a:r>
              <a:rPr lang="en-US" sz="44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60000" endA="900" endPos="60000" dist="29997" dir="5400000" sy="-100000" algn="bl" rotWithShape="0"/>
                </a:effectLst>
              </a:rPr>
              <a:t>State Government</a:t>
            </a:r>
            <a:endParaRPr lang="en-US" sz="44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60000" endA="900" endPos="60000" dist="29997" dir="5400000" sy="-100000" algn="bl" rotWithShape="0"/>
              </a:effectLst>
            </a:endParaRPr>
          </a:p>
        </p:txBody>
      </p:sp>
      <p:sp>
        <p:nvSpPr>
          <p:cNvPr id="5" name="Rectangle 4"/>
          <p:cNvSpPr/>
          <p:nvPr/>
        </p:nvSpPr>
        <p:spPr>
          <a:xfrm>
            <a:off x="5880093" y="0"/>
            <a:ext cx="3263907"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0">
                      <a:srgbClr val="000082"/>
                    </a:gs>
                    <a:gs pos="30000">
                      <a:srgbClr val="66008F"/>
                    </a:gs>
                    <a:gs pos="64999">
                      <a:srgbClr val="BA0066"/>
                    </a:gs>
                    <a:gs pos="89999">
                      <a:srgbClr val="FF0000"/>
                    </a:gs>
                    <a:gs pos="100000">
                      <a:srgbClr val="FF8200"/>
                    </a:gs>
                  </a:gsLst>
                  <a:lin ang="5400000" scaled="0"/>
                </a:gradFill>
                <a:effectLst>
                  <a:glow rad="45500">
                    <a:schemeClr val="accent1">
                      <a:satMod val="220000"/>
                      <a:alpha val="35000"/>
                    </a:schemeClr>
                  </a:glow>
                </a:effectLst>
              </a:rPr>
              <a:t>Page  357</a:t>
            </a:r>
            <a:endParaRPr lang="en-US" sz="5400" b="1" cap="none" spc="300" dirty="0">
              <a:ln w="11430" cmpd="sng">
                <a:solidFill>
                  <a:schemeClr val="accent1">
                    <a:tint val="10000"/>
                  </a:schemeClr>
                </a:solidFill>
                <a:prstDash val="solid"/>
                <a:miter lim="800000"/>
              </a:ln>
              <a:gradFill>
                <a:gsLst>
                  <a:gs pos="0">
                    <a:srgbClr val="000082"/>
                  </a:gs>
                  <a:gs pos="30000">
                    <a:srgbClr val="66008F"/>
                  </a:gs>
                  <a:gs pos="64999">
                    <a:srgbClr val="BA0066"/>
                  </a:gs>
                  <a:gs pos="89999">
                    <a:srgbClr val="FF0000"/>
                  </a:gs>
                  <a:gs pos="100000">
                    <a:srgbClr val="FF8200"/>
                  </a:gs>
                </a:gsLst>
                <a:lin ang="5400000" scaled="0"/>
              </a:gradFill>
              <a:effectLst>
                <a:glow rad="45500">
                  <a:schemeClr val="accent1">
                    <a:satMod val="220000"/>
                    <a:alpha val="35000"/>
                  </a:schemeClr>
                </a:glow>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6600" dirty="0" smtClean="0"/>
              <a:t>Commander-in-chief </a:t>
            </a:r>
            <a:r>
              <a:rPr lang="en-US" sz="6600" dirty="0"/>
              <a:t>of the Mississippi National</a:t>
            </a:r>
          </a:p>
          <a:p>
            <a:r>
              <a:rPr lang="en-US" sz="6600" dirty="0"/>
              <a:t>Guard</a:t>
            </a:r>
          </a:p>
        </p:txBody>
      </p:sp>
      <p:pic>
        <p:nvPicPr>
          <p:cNvPr id="5" name="Picture 16" descr="http://www.goldinc.com/images/mississippi.gif"/>
          <p:cNvPicPr>
            <a:picLocks noChangeAspect="1" noChangeArrowheads="1"/>
          </p:cNvPicPr>
          <p:nvPr/>
        </p:nvPicPr>
        <p:blipFill>
          <a:blip r:embed="rId2" cstate="print"/>
          <a:srcRect/>
          <a:stretch>
            <a:fillRect/>
          </a:stretch>
        </p:blipFill>
        <p:spPr bwMode="auto">
          <a:xfrm>
            <a:off x="609600" y="381000"/>
            <a:ext cx="3636192" cy="1099949"/>
          </a:xfrm>
          <a:prstGeom prst="rect">
            <a:avLst/>
          </a:prstGeom>
          <a:noFill/>
        </p:spPr>
      </p:pic>
      <p:sp>
        <p:nvSpPr>
          <p:cNvPr id="6" name="Title 3"/>
          <p:cNvSpPr txBox="1">
            <a:spLocks/>
          </p:cNvSpPr>
          <p:nvPr/>
        </p:nvSpPr>
        <p:spPr>
          <a:xfrm>
            <a:off x="609600" y="1371600"/>
            <a:ext cx="3765550" cy="685800"/>
          </a:xfrm>
          <a:prstGeom prst="rect">
            <a:avLst/>
          </a:prstGeom>
        </p:spPr>
        <p:txBody>
          <a:bodyPr vert="horz" wrap="square" lIns="0" tIns="0" rIns="0" bIns="0" rtlCol="0" anchor="ctr" anchorCtr="0">
            <a:no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Governor</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pic>
        <p:nvPicPr>
          <p:cNvPr id="74754" name="Picture 2" descr="http://www.globalsecurity.org/military/agency/army/images/arng-ms.gif"/>
          <p:cNvPicPr>
            <a:picLocks noChangeAspect="1" noChangeArrowheads="1"/>
          </p:cNvPicPr>
          <p:nvPr/>
        </p:nvPicPr>
        <p:blipFill>
          <a:blip r:embed="rId3" cstate="print"/>
          <a:srcRect l="7073" r="6636"/>
          <a:stretch>
            <a:fillRect/>
          </a:stretch>
        </p:blipFill>
        <p:spPr bwMode="auto">
          <a:xfrm>
            <a:off x="5181600" y="4038600"/>
            <a:ext cx="2116919" cy="2105026"/>
          </a:xfrm>
          <a:prstGeom prst="diamond">
            <a:avLst/>
          </a:prstGeom>
          <a:noFill/>
        </p:spPr>
      </p:pic>
      <p:pic>
        <p:nvPicPr>
          <p:cNvPr id="11" name="Picture 2" descr="National Guard Logo.svg"/>
          <p:cNvPicPr>
            <a:picLocks noChangeAspect="1" noChangeArrowheads="1"/>
          </p:cNvPicPr>
          <p:nvPr/>
        </p:nvPicPr>
        <p:blipFill>
          <a:blip r:embed="rId4" cstate="print"/>
          <a:srcRect/>
          <a:stretch>
            <a:fillRect/>
          </a:stretch>
        </p:blipFill>
        <p:spPr bwMode="auto">
          <a:xfrm>
            <a:off x="6553200" y="304800"/>
            <a:ext cx="1905000" cy="1905000"/>
          </a:xfrm>
          <a:prstGeom prst="rect">
            <a:avLst/>
          </a:prstGeom>
          <a:noFill/>
        </p:spPr>
      </p:pic>
      <p:pic>
        <p:nvPicPr>
          <p:cNvPr id="74758" name="Picture 6" descr="File:Mississippi National Guard logo.png"/>
          <p:cNvPicPr>
            <a:picLocks noChangeAspect="1" noChangeArrowheads="1"/>
          </p:cNvPicPr>
          <p:nvPr/>
        </p:nvPicPr>
        <p:blipFill>
          <a:blip r:embed="rId5" cstate="print"/>
          <a:srcRect/>
          <a:stretch>
            <a:fillRect/>
          </a:stretch>
        </p:blipFill>
        <p:spPr bwMode="auto">
          <a:xfrm>
            <a:off x="4495800" y="304800"/>
            <a:ext cx="1866900" cy="1866900"/>
          </a:xfrm>
          <a:prstGeom prst="flowChartConnector">
            <a:avLst/>
          </a:prstGeom>
          <a:noFill/>
        </p:spPr>
      </p:pic>
      <p:pic>
        <p:nvPicPr>
          <p:cNvPr id="74760" name="Picture 8" descr="File:172d Airlift Wing.png"/>
          <p:cNvPicPr>
            <a:picLocks noChangeAspect="1" noChangeArrowheads="1"/>
          </p:cNvPicPr>
          <p:nvPr/>
        </p:nvPicPr>
        <p:blipFill>
          <a:blip r:embed="rId6" cstate="print"/>
          <a:srcRect/>
          <a:stretch>
            <a:fillRect/>
          </a:stretch>
        </p:blipFill>
        <p:spPr bwMode="auto">
          <a:xfrm>
            <a:off x="2514600" y="4419600"/>
            <a:ext cx="1295400" cy="1272041"/>
          </a:xfrm>
          <a:prstGeom prst="rect">
            <a:avLst/>
          </a:prstGeom>
          <a:noFill/>
        </p:spPr>
      </p:pic>
      <p:pic>
        <p:nvPicPr>
          <p:cNvPr id="74764" name="Picture 12" descr="File:186th Air Refueling Wing.png"/>
          <p:cNvPicPr>
            <a:picLocks noChangeAspect="1" noChangeArrowheads="1"/>
          </p:cNvPicPr>
          <p:nvPr/>
        </p:nvPicPr>
        <p:blipFill>
          <a:blip r:embed="rId7" cstate="print"/>
          <a:srcRect/>
          <a:stretch>
            <a:fillRect/>
          </a:stretch>
        </p:blipFill>
        <p:spPr bwMode="auto">
          <a:xfrm>
            <a:off x="3886200" y="4495800"/>
            <a:ext cx="1241589" cy="1219200"/>
          </a:xfrm>
          <a:prstGeom prst="rect">
            <a:avLst/>
          </a:prstGeom>
          <a:noFill/>
        </p:spPr>
      </p:pic>
      <p:pic>
        <p:nvPicPr>
          <p:cNvPr id="74766" name="Picture 14" descr="File:155ArmBdeSSI.svg"/>
          <p:cNvPicPr>
            <a:picLocks noChangeAspect="1" noChangeArrowheads="1"/>
          </p:cNvPicPr>
          <p:nvPr/>
        </p:nvPicPr>
        <p:blipFill>
          <a:blip r:embed="rId8" cstate="print"/>
          <a:srcRect/>
          <a:stretch>
            <a:fillRect/>
          </a:stretch>
        </p:blipFill>
        <p:spPr bwMode="auto">
          <a:xfrm>
            <a:off x="7467600" y="4191000"/>
            <a:ext cx="1216025" cy="1827289"/>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371600"/>
            <a:ext cx="3765550" cy="685800"/>
          </a:xfrm>
        </p:spPr>
        <p:txBody>
          <a:bodyPr/>
          <a:lstStyle/>
          <a:p>
            <a:pPr algn="ctr"/>
            <a:r>
              <a:rPr lang="en-US" dirty="0" smtClean="0"/>
              <a:t>Governor</a:t>
            </a:r>
            <a:endParaRPr lang="en-US" dirty="0"/>
          </a:p>
        </p:txBody>
      </p:sp>
      <p:sp>
        <p:nvSpPr>
          <p:cNvPr id="10" name="Subtitle 9"/>
          <p:cNvSpPr>
            <a:spLocks noGrp="1"/>
          </p:cNvSpPr>
          <p:nvPr>
            <p:ph type="subTitle" idx="1"/>
          </p:nvPr>
        </p:nvSpPr>
        <p:spPr>
          <a:xfrm>
            <a:off x="1066800" y="2819400"/>
            <a:ext cx="7681913" cy="3048000"/>
          </a:xfrm>
        </p:spPr>
        <p:txBody>
          <a:bodyPr/>
          <a:lstStyle/>
          <a:p>
            <a:pPr>
              <a:buClr>
                <a:srgbClr val="FFFF00"/>
              </a:buClr>
              <a:buSzPct val="150000"/>
              <a:buFont typeface="Wingdings" pitchFamily="2" charset="2"/>
              <a:buChar char=""/>
            </a:pPr>
            <a:r>
              <a:rPr lang="en-US" sz="4400" dirty="0" smtClean="0"/>
              <a:t> </a:t>
            </a:r>
            <a:r>
              <a:rPr lang="en-US" sz="6000" dirty="0" smtClean="0"/>
              <a:t>Pardon</a:t>
            </a:r>
          </a:p>
          <a:p>
            <a:pPr>
              <a:buClr>
                <a:srgbClr val="FFFF00"/>
              </a:buClr>
              <a:buSzPct val="150000"/>
              <a:buFont typeface="Wingdings" pitchFamily="2" charset="2"/>
              <a:buChar char=""/>
            </a:pPr>
            <a:endParaRPr lang="en-US" sz="4400" dirty="0" smtClean="0"/>
          </a:p>
          <a:p>
            <a:pPr>
              <a:buClr>
                <a:srgbClr val="FFFF00"/>
              </a:buClr>
              <a:buSzPct val="150000"/>
              <a:buFont typeface="Wingdings" pitchFamily="2" charset="2"/>
              <a:buChar char=""/>
            </a:pPr>
            <a:r>
              <a:rPr lang="en-US" sz="4400" dirty="0" smtClean="0"/>
              <a:t> </a:t>
            </a:r>
            <a:r>
              <a:rPr lang="en-US" sz="6000" dirty="0" smtClean="0"/>
              <a:t>Reprieve</a:t>
            </a:r>
            <a:endParaRPr lang="en-US" sz="4400" dirty="0"/>
          </a:p>
        </p:txBody>
      </p:sp>
      <p:pic>
        <p:nvPicPr>
          <p:cNvPr id="12" name="Picture 16" descr="http://www.goldinc.com/images/mississippi.gif"/>
          <p:cNvPicPr>
            <a:picLocks noChangeAspect="1" noChangeArrowheads="1"/>
          </p:cNvPicPr>
          <p:nvPr/>
        </p:nvPicPr>
        <p:blipFill>
          <a:blip r:embed="rId2" cstate="print"/>
          <a:srcRect/>
          <a:stretch>
            <a:fillRect/>
          </a:stretch>
        </p:blipFill>
        <p:spPr bwMode="auto">
          <a:xfrm>
            <a:off x="609600" y="381000"/>
            <a:ext cx="3636192" cy="1099949"/>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685800"/>
            <a:ext cx="5943600" cy="685800"/>
          </a:xfrm>
        </p:spPr>
        <p:txBody>
          <a:bodyPr/>
          <a:lstStyle/>
          <a:p>
            <a:pPr algn="ctr"/>
            <a:r>
              <a:rPr lang="en-US" dirty="0" smtClean="0"/>
              <a:t>What is a </a:t>
            </a:r>
            <a:r>
              <a:rPr lang="en-US" i="1" dirty="0" smtClean="0"/>
              <a:t>Pardon</a:t>
            </a:r>
            <a:r>
              <a:rPr lang="en-US" dirty="0" smtClean="0"/>
              <a:t>?</a:t>
            </a:r>
            <a:endParaRPr lang="en-US" dirty="0"/>
          </a:p>
        </p:txBody>
      </p:sp>
      <p:sp>
        <p:nvSpPr>
          <p:cNvPr id="6" name="Rectangle 5"/>
          <p:cNvSpPr/>
          <p:nvPr/>
        </p:nvSpPr>
        <p:spPr>
          <a:xfrm>
            <a:off x="1143000" y="2743200"/>
            <a:ext cx="7086600" cy="1938992"/>
          </a:xfrm>
          <a:prstGeom prst="rect">
            <a:avLst/>
          </a:prstGeom>
        </p:spPr>
        <p:txBody>
          <a:bodyPr wrap="square">
            <a:spAutoFit/>
          </a:bodyPr>
          <a:lstStyle/>
          <a:p>
            <a:r>
              <a:rPr lang="en-US" sz="6000" dirty="0" smtClean="0"/>
              <a:t>Is legal forgiveness of the crime.</a:t>
            </a:r>
            <a:endParaRPr lang="en-US" sz="6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685800"/>
            <a:ext cx="5943600" cy="685800"/>
          </a:xfrm>
        </p:spPr>
        <p:txBody>
          <a:bodyPr/>
          <a:lstStyle/>
          <a:p>
            <a:pPr algn="ctr"/>
            <a:r>
              <a:rPr lang="en-US" dirty="0" smtClean="0"/>
              <a:t>Example of a Pardon.</a:t>
            </a:r>
            <a:endParaRPr lang="en-US" dirty="0"/>
          </a:p>
        </p:txBody>
      </p:sp>
      <p:sp>
        <p:nvSpPr>
          <p:cNvPr id="10" name="Subtitle 9"/>
          <p:cNvSpPr>
            <a:spLocks noGrp="1"/>
          </p:cNvSpPr>
          <p:nvPr>
            <p:ph type="subTitle" idx="1"/>
          </p:nvPr>
        </p:nvSpPr>
        <p:spPr>
          <a:xfrm>
            <a:off x="762000" y="2209800"/>
            <a:ext cx="7681913" cy="4191000"/>
          </a:xfrm>
        </p:spPr>
        <p:txBody>
          <a:bodyPr/>
          <a:lstStyle/>
          <a:p>
            <a:pPr>
              <a:buClr>
                <a:srgbClr val="FFFF00"/>
              </a:buClr>
              <a:buSzPct val="150000"/>
            </a:pPr>
            <a:r>
              <a:rPr lang="en-US" sz="4000" dirty="0" smtClean="0"/>
              <a:t> The Vietnam War citizens of the United States who dodged the mandatory conscription policy, in order to avoid serving in the war, by leaving the country, originally to Sweden, but later in greater numbers to Canada and Mexico.</a:t>
            </a:r>
            <a:endParaRPr lang="en-US" sz="4000" dirty="0"/>
          </a:p>
        </p:txBody>
      </p:sp>
      <p:sp>
        <p:nvSpPr>
          <p:cNvPr id="5" name="Rectangle 4"/>
          <p:cNvSpPr/>
          <p:nvPr/>
        </p:nvSpPr>
        <p:spPr>
          <a:xfrm>
            <a:off x="2590800" y="1371600"/>
            <a:ext cx="3432927" cy="830997"/>
          </a:xfrm>
          <a:prstGeom prst="rect">
            <a:avLst/>
          </a:prstGeom>
        </p:spPr>
        <p:txBody>
          <a:bodyPr wrap="none">
            <a:spAutoFit/>
          </a:bodyPr>
          <a:lstStyle/>
          <a:p>
            <a:r>
              <a:rPr lang="en-US" sz="4800" b="1" dirty="0" smtClean="0"/>
              <a:t>Draft dodger</a:t>
            </a:r>
            <a:endParaRPr lang="en-US" sz="4800" dirty="0"/>
          </a:p>
        </p:txBody>
      </p:sp>
      <p:pic>
        <p:nvPicPr>
          <p:cNvPr id="6" name="Picture 2" descr="http://img.timeinc.net/time/2007/presidential_pardons/images/draft_cards.jpg"/>
          <p:cNvPicPr>
            <a:picLocks noChangeAspect="1" noChangeArrowheads="1"/>
          </p:cNvPicPr>
          <p:nvPr/>
        </p:nvPicPr>
        <p:blipFill>
          <a:blip r:embed="rId2" cstate="print"/>
          <a:srcRect/>
          <a:stretch>
            <a:fillRect/>
          </a:stretch>
        </p:blipFill>
        <p:spPr bwMode="auto">
          <a:xfrm>
            <a:off x="6324600" y="457200"/>
            <a:ext cx="2639999" cy="1676400"/>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85800"/>
            <a:ext cx="5943600" cy="838200"/>
          </a:xfrm>
        </p:spPr>
        <p:txBody>
          <a:bodyPr/>
          <a:lstStyle/>
          <a:p>
            <a:pPr algn="ctr"/>
            <a:r>
              <a:rPr lang="en-US" dirty="0" smtClean="0"/>
              <a:t>Example of a Pardon</a:t>
            </a:r>
            <a:endParaRPr lang="en-US" dirty="0"/>
          </a:p>
        </p:txBody>
      </p:sp>
      <p:sp>
        <p:nvSpPr>
          <p:cNvPr id="10" name="Subtitle 9"/>
          <p:cNvSpPr>
            <a:spLocks noGrp="1"/>
          </p:cNvSpPr>
          <p:nvPr>
            <p:ph type="subTitle" idx="1"/>
          </p:nvPr>
        </p:nvSpPr>
        <p:spPr>
          <a:xfrm>
            <a:off x="762000" y="1828800"/>
            <a:ext cx="7681913" cy="2438400"/>
          </a:xfrm>
        </p:spPr>
        <p:txBody>
          <a:bodyPr/>
          <a:lstStyle/>
          <a:p>
            <a:pPr>
              <a:buClr>
                <a:srgbClr val="FFFF00"/>
              </a:buClr>
              <a:buSzPct val="150000"/>
            </a:pPr>
            <a:r>
              <a:rPr lang="en-US" sz="4000" dirty="0" smtClean="0"/>
              <a:t> President Gerald Ford had earlier introduced a conditional amnesty, but Carter, hoping to heal the war's wounds, made no conditions.</a:t>
            </a:r>
            <a:endParaRPr lang="en-US" sz="4000" dirty="0"/>
          </a:p>
        </p:txBody>
      </p:sp>
      <p:pic>
        <p:nvPicPr>
          <p:cNvPr id="40962" name="Picture 2" descr="http://www.nebraskahistory.org/images/sites/ford.jpg"/>
          <p:cNvPicPr>
            <a:picLocks noChangeAspect="1" noChangeArrowheads="1"/>
          </p:cNvPicPr>
          <p:nvPr/>
        </p:nvPicPr>
        <p:blipFill>
          <a:blip r:embed="rId2" cstate="print"/>
          <a:srcRect/>
          <a:stretch>
            <a:fillRect/>
          </a:stretch>
        </p:blipFill>
        <p:spPr bwMode="auto">
          <a:xfrm>
            <a:off x="762000" y="4038600"/>
            <a:ext cx="2143125" cy="2162175"/>
          </a:xfrm>
          <a:prstGeom prst="rect">
            <a:avLst/>
          </a:prstGeom>
          <a:noFill/>
        </p:spPr>
      </p:pic>
      <p:sp>
        <p:nvSpPr>
          <p:cNvPr id="7" name="Rectangle 6"/>
          <p:cNvSpPr/>
          <p:nvPr/>
        </p:nvSpPr>
        <p:spPr>
          <a:xfrm>
            <a:off x="762000" y="6096000"/>
            <a:ext cx="2133600" cy="584775"/>
          </a:xfrm>
          <a:prstGeom prst="rect">
            <a:avLst/>
          </a:prstGeom>
        </p:spPr>
        <p:txBody>
          <a:bodyPr wrap="square">
            <a:spAutoFit/>
          </a:bodyPr>
          <a:lstStyle/>
          <a:p>
            <a:r>
              <a:rPr lang="en-US" sz="3200" dirty="0" smtClean="0"/>
              <a:t>Gerald Ford</a:t>
            </a:r>
            <a:endParaRPr lang="en-US" sz="3200" dirty="0"/>
          </a:p>
        </p:txBody>
      </p:sp>
      <p:pic>
        <p:nvPicPr>
          <p:cNvPr id="40964" name="Picture 4" descr="http://www.americanpresidentialphotos.com/images/070317134412_Jimmy_Carter_LG.jpg"/>
          <p:cNvPicPr>
            <a:picLocks noChangeAspect="1" noChangeArrowheads="1"/>
          </p:cNvPicPr>
          <p:nvPr/>
        </p:nvPicPr>
        <p:blipFill>
          <a:blip r:embed="rId3" cstate="print"/>
          <a:srcRect/>
          <a:stretch>
            <a:fillRect/>
          </a:stretch>
        </p:blipFill>
        <p:spPr bwMode="auto">
          <a:xfrm>
            <a:off x="5181600" y="4038600"/>
            <a:ext cx="1447800" cy="2157318"/>
          </a:xfrm>
          <a:prstGeom prst="rect">
            <a:avLst/>
          </a:prstGeom>
          <a:noFill/>
        </p:spPr>
      </p:pic>
      <p:sp>
        <p:nvSpPr>
          <p:cNvPr id="9" name="Rectangle 8"/>
          <p:cNvSpPr/>
          <p:nvPr/>
        </p:nvSpPr>
        <p:spPr>
          <a:xfrm>
            <a:off x="4724400" y="6096000"/>
            <a:ext cx="2424446" cy="584775"/>
          </a:xfrm>
          <a:prstGeom prst="rect">
            <a:avLst/>
          </a:prstGeom>
        </p:spPr>
        <p:txBody>
          <a:bodyPr wrap="none">
            <a:spAutoFit/>
          </a:bodyPr>
          <a:lstStyle/>
          <a:p>
            <a:r>
              <a:rPr lang="en-US" sz="3200" dirty="0" smtClean="0"/>
              <a:t>Jimmy Carter</a:t>
            </a:r>
            <a:endParaRPr lang="en-US" sz="32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381000"/>
            <a:ext cx="6781800" cy="838200"/>
          </a:xfrm>
        </p:spPr>
        <p:txBody>
          <a:bodyPr/>
          <a:lstStyle/>
          <a:p>
            <a:pPr algn="ctr"/>
            <a:r>
              <a:rPr lang="en-US" dirty="0" smtClean="0"/>
              <a:t>Bad Example of a Pardon</a:t>
            </a:r>
            <a:endParaRPr lang="en-US" dirty="0"/>
          </a:p>
        </p:txBody>
      </p:sp>
      <p:sp>
        <p:nvSpPr>
          <p:cNvPr id="10" name="Subtitle 9"/>
          <p:cNvSpPr>
            <a:spLocks noGrp="1"/>
          </p:cNvSpPr>
          <p:nvPr>
            <p:ph type="subTitle" idx="1"/>
          </p:nvPr>
        </p:nvSpPr>
        <p:spPr>
          <a:xfrm>
            <a:off x="762000" y="1371600"/>
            <a:ext cx="7681913" cy="4953000"/>
          </a:xfrm>
        </p:spPr>
        <p:txBody>
          <a:bodyPr/>
          <a:lstStyle/>
          <a:p>
            <a:pPr>
              <a:buClr>
                <a:srgbClr val="FFFF00"/>
              </a:buClr>
              <a:buSzPct val="150000"/>
            </a:pPr>
            <a:r>
              <a:rPr lang="en-US" sz="4000" dirty="0" smtClean="0"/>
              <a:t> During his last week in office, President Bill Clinton pardoned Marc Rich, who had fled the U.S. during his prosecution and was residing in Switzerland. Clinton's eleventh-hour move, along with pardons of his half-brother, Roger, and former business partner Susan McDougal, outraged Republicans and Democrats alike.</a:t>
            </a:r>
            <a:endParaRPr lang="en-US" sz="4000" dirty="0"/>
          </a:p>
        </p:txBody>
      </p:sp>
      <p:pic>
        <p:nvPicPr>
          <p:cNvPr id="39938" name="Picture 2" descr="http://www.stargods.org/ClintonLarge.jpg"/>
          <p:cNvPicPr>
            <a:picLocks noChangeAspect="1" noChangeArrowheads="1"/>
          </p:cNvPicPr>
          <p:nvPr/>
        </p:nvPicPr>
        <p:blipFill>
          <a:blip r:embed="rId2" cstate="print"/>
          <a:srcRect/>
          <a:stretch>
            <a:fillRect/>
          </a:stretch>
        </p:blipFill>
        <p:spPr bwMode="auto">
          <a:xfrm>
            <a:off x="7162800" y="304800"/>
            <a:ext cx="1258760" cy="1619250"/>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85800"/>
            <a:ext cx="5943600" cy="685800"/>
          </a:xfrm>
        </p:spPr>
        <p:txBody>
          <a:bodyPr/>
          <a:lstStyle/>
          <a:p>
            <a:pPr algn="ctr"/>
            <a:r>
              <a:rPr lang="en-US" dirty="0" smtClean="0"/>
              <a:t>What is a </a:t>
            </a:r>
            <a:r>
              <a:rPr lang="en-US" i="1" dirty="0" smtClean="0"/>
              <a:t>reprieve</a:t>
            </a:r>
            <a:r>
              <a:rPr lang="en-US" dirty="0" smtClean="0"/>
              <a:t>?</a:t>
            </a:r>
            <a:endParaRPr lang="en-US" dirty="0"/>
          </a:p>
        </p:txBody>
      </p:sp>
      <p:sp>
        <p:nvSpPr>
          <p:cNvPr id="5" name="Subtitle 9"/>
          <p:cNvSpPr txBox="1">
            <a:spLocks/>
          </p:cNvSpPr>
          <p:nvPr/>
        </p:nvSpPr>
        <p:spPr>
          <a:xfrm>
            <a:off x="1066800" y="1905000"/>
            <a:ext cx="7681913" cy="1676400"/>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
                <a:srgbClr val="FFFF00"/>
              </a:buClr>
              <a:buSzPct val="150000"/>
              <a:buFontTx/>
              <a:buNone/>
              <a:tabLst/>
              <a:defRPr/>
            </a:pPr>
            <a:r>
              <a:rPr kumimoji="0" lang="en-US" sz="4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6000" b="0" i="0" u="none" strike="noStrike" kern="1200" cap="none" spc="0" normalizeH="0" baseline="0" noProof="0" dirty="0" smtClean="0">
                <a:ln>
                  <a:noFill/>
                </a:ln>
                <a:solidFill>
                  <a:schemeClr val="tx1">
                    <a:tint val="75000"/>
                  </a:schemeClr>
                </a:solidFill>
                <a:effectLst/>
                <a:uLnTx/>
                <a:uFillTx/>
                <a:latin typeface="+mn-lt"/>
                <a:ea typeface="+mn-ea"/>
                <a:cs typeface="+mn-cs"/>
              </a:rPr>
              <a:t>Is a postponement of a sentence.</a:t>
            </a:r>
            <a:endParaRPr kumimoji="0" lang="en-US" sz="4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Title 3"/>
          <p:cNvSpPr txBox="1">
            <a:spLocks/>
          </p:cNvSpPr>
          <p:nvPr/>
        </p:nvSpPr>
        <p:spPr>
          <a:xfrm>
            <a:off x="228600" y="3733800"/>
            <a:ext cx="6934200" cy="685800"/>
          </a:xfrm>
          <a:prstGeom prst="rect">
            <a:avLst/>
          </a:prstGeom>
        </p:spPr>
        <p:txBody>
          <a:bodyPr vert="horz" wrap="square" lIns="0" tIns="0" rIns="0" bIns="0" rtlCol="0" anchor="t">
            <a:no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When would one issue a</a:t>
            </a:r>
            <a:r>
              <a:rPr kumimoji="0" lang="en-US" sz="5400" b="0" i="0" u="none" strike="noStrike" kern="1200" cap="none" spc="-150" normalizeH="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t>
            </a:r>
            <a:r>
              <a:rPr kumimoji="0" lang="en-US" sz="5400" b="0" i="1"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reprieve</a:t>
            </a: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8" name="Subtitle 9"/>
          <p:cNvSpPr txBox="1">
            <a:spLocks/>
          </p:cNvSpPr>
          <p:nvPr/>
        </p:nvSpPr>
        <p:spPr>
          <a:xfrm>
            <a:off x="990600" y="5334000"/>
            <a:ext cx="7681913" cy="1371600"/>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
                <a:srgbClr val="FFFF00"/>
              </a:buClr>
              <a:buSzPct val="150000"/>
              <a:buFontTx/>
              <a:buNone/>
              <a:tabLst/>
              <a:defRPr/>
            </a:pPr>
            <a:r>
              <a:rPr kumimoji="0" lang="en-US" sz="4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6000" b="0" i="0" u="none" strike="noStrike" kern="1200" cap="none" spc="0" normalizeH="0" baseline="0" noProof="0" dirty="0" smtClean="0">
                <a:ln>
                  <a:noFill/>
                </a:ln>
                <a:solidFill>
                  <a:schemeClr val="tx1">
                    <a:tint val="75000"/>
                  </a:schemeClr>
                </a:solidFill>
                <a:effectLst/>
                <a:uLnTx/>
                <a:uFillTx/>
                <a:latin typeface="+mn-lt"/>
                <a:ea typeface="+mn-ea"/>
                <a:cs typeface="+mn-cs"/>
              </a:rPr>
              <a:t>Death sentence.</a:t>
            </a:r>
            <a:endParaRPr kumimoji="0" lang="en-US" sz="4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0" name="Picture 10" descr="Noose"/>
          <p:cNvPicPr>
            <a:picLocks noChangeAspect="1" noChangeArrowheads="1"/>
          </p:cNvPicPr>
          <p:nvPr/>
        </p:nvPicPr>
        <p:blipFill>
          <a:blip r:embed="rId2" cstate="print"/>
          <a:srcRect/>
          <a:stretch>
            <a:fillRect/>
          </a:stretch>
        </p:blipFill>
        <p:spPr bwMode="auto">
          <a:xfrm>
            <a:off x="2590800" y="0"/>
            <a:ext cx="1975104" cy="5486400"/>
          </a:xfrm>
          <a:prstGeom prst="rect">
            <a:avLst/>
          </a:prstGeom>
          <a:noFill/>
        </p:spPr>
      </p:pic>
      <p:sp>
        <p:nvSpPr>
          <p:cNvPr id="4" name="Text Placeholder 3"/>
          <p:cNvSpPr>
            <a:spLocks noGrp="1"/>
          </p:cNvSpPr>
          <p:nvPr>
            <p:ph type="body" sz="quarter" idx="10"/>
          </p:nvPr>
        </p:nvSpPr>
        <p:spPr>
          <a:xfrm>
            <a:off x="533400" y="0"/>
            <a:ext cx="7690114" cy="1384994"/>
          </a:xfrm>
        </p:spPr>
        <p:txBody>
          <a:bodyPr/>
          <a:lstStyle/>
          <a:p>
            <a:r>
              <a:rPr smtClean="0"/>
              <a:t>Death Sentence </a:t>
            </a:r>
            <a:endParaRPr lang="en-US" dirty="0"/>
          </a:p>
        </p:txBody>
      </p:sp>
      <p:sp>
        <p:nvSpPr>
          <p:cNvPr id="2" name="Title 1"/>
          <p:cNvSpPr>
            <a:spLocks noGrp="1"/>
          </p:cNvSpPr>
          <p:nvPr>
            <p:ph type="ctrTitle"/>
          </p:nvPr>
        </p:nvSpPr>
        <p:spPr>
          <a:xfrm>
            <a:off x="533400" y="1600200"/>
            <a:ext cx="8229600" cy="4800600"/>
          </a:xfrm>
        </p:spPr>
        <p:txBody>
          <a:bodyPr/>
          <a:lstStyle/>
          <a:p>
            <a:r>
              <a:rPr dirty="0" smtClean="0"/>
              <a:t>Hanging was the first form of execution used in Mississippi. </a:t>
            </a:r>
            <a:br>
              <a:rPr dirty="0" smtClean="0"/>
            </a:br>
            <a:r>
              <a:rPr dirty="0" smtClean="0"/>
              <a:t/>
            </a:r>
            <a:br>
              <a:rPr dirty="0" smtClean="0"/>
            </a:br>
            <a:r>
              <a:rPr dirty="0" smtClean="0"/>
              <a:t>The state continued to execute prisoners sentenced to die by hanging until October 11, 1940.</a:t>
            </a:r>
            <a:endParaRPr lang="en-US" dirty="0"/>
          </a:p>
        </p:txBody>
      </p:sp>
      <p:pic>
        <p:nvPicPr>
          <p:cNvPr id="11" name="Picture 3" descr="C:\Documents and Settings\lloyd.mitchell\My Documents\My Pictures\gradient-logo.jpg"/>
          <p:cNvPicPr>
            <a:picLocks noChangeAspect="1" noChangeArrowheads="1"/>
          </p:cNvPicPr>
          <p:nvPr/>
        </p:nvPicPr>
        <p:blipFill>
          <a:blip r:embed="rId3" cstate="print"/>
          <a:srcRect l="5405" t="5422" r="5405" b="4111"/>
          <a:stretch>
            <a:fillRect/>
          </a:stretch>
        </p:blipFill>
        <p:spPr bwMode="auto">
          <a:xfrm>
            <a:off x="7620000" y="327891"/>
            <a:ext cx="1524000" cy="1500909"/>
          </a:xfrm>
          <a:prstGeom prst="flowChartConnector">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14400"/>
            <a:ext cx="8534400" cy="5638800"/>
          </a:xfrm>
          <a:solidFill>
            <a:schemeClr val="tx1"/>
          </a:solidFill>
        </p:spPr>
        <p:txBody>
          <a:bodyPr/>
          <a:lstStyle/>
          <a:p>
            <a:pPr marL="182880"/>
            <a:r>
              <a:rPr sz="4000" dirty="0" smtClean="0">
                <a:solidFill>
                  <a:srgbClr val="FF3300"/>
                </a:solidFill>
              </a:rPr>
              <a:t>On October 11, 1940, when Hilton </a:t>
            </a:r>
            <a:r>
              <a:rPr sz="4000" dirty="0" err="1" smtClean="0">
                <a:solidFill>
                  <a:srgbClr val="FF3300"/>
                </a:solidFill>
              </a:rPr>
              <a:t>Fortenberry</a:t>
            </a:r>
            <a:r>
              <a:rPr sz="4000" dirty="0" smtClean="0">
                <a:solidFill>
                  <a:srgbClr val="FF3300"/>
                </a:solidFill>
              </a:rPr>
              <a:t>, convicted of capital murder in Jefferson Davis County, became the first prisoner to be executed in the electric chair.  Between 1940 and February 5, 1952, the old oak electric chair was moved from county to county to conduct executions.  During the 12-year span, 75 prisoners were executed in the Magnolia State for offenses punishable by death.</a:t>
            </a:r>
            <a:endParaRPr lang="en-US" sz="4000" dirty="0">
              <a:solidFill>
                <a:srgbClr val="FF3300"/>
              </a:solidFill>
            </a:endParaRPr>
          </a:p>
        </p:txBody>
      </p:sp>
      <p:sp>
        <p:nvSpPr>
          <p:cNvPr id="5" name="Text Placeholder 3"/>
          <p:cNvSpPr txBox="1">
            <a:spLocks/>
          </p:cNvSpPr>
          <p:nvPr/>
        </p:nvSpPr>
        <p:spPr>
          <a:xfrm>
            <a:off x="533400" y="0"/>
            <a:ext cx="7690114" cy="990600"/>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72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rPr>
              <a:t>Death Sentence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154626" name="Picture 2" descr="http://mshistory.k12.ms.us/images/187.jpg"/>
          <p:cNvPicPr>
            <a:picLocks noChangeAspect="1" noChangeArrowheads="1"/>
          </p:cNvPicPr>
          <p:nvPr/>
        </p:nvPicPr>
        <p:blipFill>
          <a:blip r:embed="rId2" cstate="print"/>
          <a:srcRect/>
          <a:stretch>
            <a:fillRect/>
          </a:stretch>
        </p:blipFill>
        <p:spPr bwMode="auto">
          <a:xfrm>
            <a:off x="0" y="-1"/>
            <a:ext cx="9144000" cy="7215447"/>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pic>
        <p:nvPicPr>
          <p:cNvPr id="2050" name="Picture 2" descr="http://www.mcrp.org/images/09-24b-biggovernmentshipcartoon.jpg"/>
          <p:cNvPicPr>
            <a:picLocks noChangeAspect="1" noChangeArrowheads="1"/>
          </p:cNvPicPr>
          <p:nvPr/>
        </p:nvPicPr>
        <p:blipFill>
          <a:blip r:embed="rId2" cstate="print"/>
          <a:srcRect/>
          <a:stretch>
            <a:fillRect/>
          </a:stretch>
        </p:blipFill>
        <p:spPr bwMode="auto">
          <a:xfrm>
            <a:off x="381000" y="381000"/>
            <a:ext cx="8458200" cy="5965765"/>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0600" y="-2"/>
          <a:ext cx="7391399" cy="6851825"/>
        </p:xfrm>
        <a:graphic>
          <a:graphicData uri="http://schemas.openxmlformats.org/drawingml/2006/table">
            <a:tbl>
              <a:tblPr/>
              <a:tblGrid>
                <a:gridCol w="3112168"/>
                <a:gridCol w="1400476"/>
                <a:gridCol w="1364855"/>
                <a:gridCol w="1513900"/>
              </a:tblGrid>
              <a:tr h="988541">
                <a:tc gridSpan="4">
                  <a:txBody>
                    <a:bodyPr/>
                    <a:lstStyle/>
                    <a:p>
                      <a:pPr algn="ctr"/>
                      <a:r>
                        <a:rPr lang="en-US" sz="3200" b="1" dirty="0">
                          <a:solidFill>
                            <a:schemeClr val="bg1"/>
                          </a:solidFill>
                        </a:rPr>
                        <a:t>PRISONERS EXECUTED IN THE MISSISSIPPI GAS </a:t>
                      </a:r>
                      <a:r>
                        <a:rPr lang="en-US" sz="3200" b="1" dirty="0" smtClean="0">
                          <a:solidFill>
                            <a:schemeClr val="bg1"/>
                          </a:solidFill>
                        </a:rPr>
                        <a:t>CHAMBER</a:t>
                      </a:r>
                      <a:endParaRPr lang="en-US" sz="3200" b="1" dirty="0">
                        <a:solidFill>
                          <a:schemeClr val="bg1"/>
                        </a:solidFill>
                      </a:endParaRPr>
                    </a:p>
                  </a:txBody>
                  <a:tcPr marL="0" marR="0" marT="0" marB="0">
                    <a:lnL>
                      <a:noFill/>
                    </a:lnL>
                    <a:lnT>
                      <a:noFill/>
                    </a:lnT>
                    <a:lnB w="6350" cap="flat" cmpd="sng" algn="ctr">
                      <a:solidFill>
                        <a:srgbClr val="000000"/>
                      </a:solidFill>
                      <a:prstDash val="solid"/>
                      <a:round/>
                      <a:headEnd type="none" w="med" len="med"/>
                      <a:tailEnd type="none" w="med" len="med"/>
                    </a:lnB>
                    <a:solidFill>
                      <a:schemeClr val="tx1"/>
                    </a:solidFill>
                  </a:tcPr>
                </a:tc>
                <a:tc hMerge="1">
                  <a:txBody>
                    <a:bodyPr/>
                    <a:lstStyle/>
                    <a:p>
                      <a:pPr algn="ctr"/>
                      <a:endParaRPr lang="en-US" sz="2000" dirty="0">
                        <a:solidFill>
                          <a:schemeClr val="bg1"/>
                        </a:solidFill>
                      </a:endParaRPr>
                    </a:p>
                  </a:txBody>
                  <a:tcPr marL="8948" marR="8948" marT="4474" marB="4474">
                    <a:lnL>
                      <a:noFill/>
                    </a:lnL>
                    <a:lnB w="6350" cap="flat" cmpd="sng" algn="ctr">
                      <a:solidFill>
                        <a:srgbClr val="000000"/>
                      </a:solidFill>
                      <a:prstDash val="solid"/>
                      <a:round/>
                      <a:headEnd type="none" w="med" len="med"/>
                      <a:tailEnd type="none" w="med" len="med"/>
                    </a:lnB>
                    <a:solidFill>
                      <a:schemeClr val="tx1"/>
                    </a:solidFill>
                  </a:tcPr>
                </a:tc>
                <a:tc hMerge="1">
                  <a:txBody>
                    <a:bodyPr/>
                    <a:lstStyle/>
                    <a:p>
                      <a:pPr algn="ctr"/>
                      <a:endParaRPr lang="en-US" sz="2000" dirty="0">
                        <a:solidFill>
                          <a:schemeClr val="bg1"/>
                        </a:solidFill>
                      </a:endParaRPr>
                    </a:p>
                  </a:txBody>
                  <a:tcPr marL="8948" marR="8948" marT="4474" marB="4474">
                    <a:lnB w="6350" cap="flat" cmpd="sng" algn="ctr">
                      <a:solidFill>
                        <a:srgbClr val="000000"/>
                      </a:solidFill>
                      <a:prstDash val="solid"/>
                      <a:round/>
                      <a:headEnd type="none" w="med" len="med"/>
                      <a:tailEnd type="none" w="med" len="med"/>
                    </a:lnB>
                    <a:solidFill>
                      <a:schemeClr val="tx1"/>
                    </a:solidFill>
                  </a:tcPr>
                </a:tc>
                <a:tc hMerge="1">
                  <a:txBody>
                    <a:bodyPr/>
                    <a:lstStyle/>
                    <a:p>
                      <a:pPr algn="ctr"/>
                      <a:endParaRPr lang="en-US" sz="2000" dirty="0">
                        <a:solidFill>
                          <a:schemeClr val="bg1"/>
                        </a:solidFill>
                      </a:endParaRPr>
                    </a:p>
                  </a:txBody>
                  <a:tcPr marL="8948" marR="8948" marT="4474" marB="4474">
                    <a:lnB w="6350" cap="flat" cmpd="sng" algn="ctr">
                      <a:solidFill>
                        <a:srgbClr val="000000"/>
                      </a:solidFill>
                      <a:prstDash val="solid"/>
                      <a:round/>
                      <a:headEnd type="none" w="med" len="med"/>
                      <a:tailEnd type="none" w="med" len="med"/>
                    </a:lnB>
                    <a:solidFill>
                      <a:schemeClr val="tx1"/>
                    </a:solidFill>
                  </a:tcPr>
                </a:tc>
              </a:tr>
              <a:tr h="611661">
                <a:tc>
                  <a:txBody>
                    <a:bodyPr/>
                    <a:lstStyle/>
                    <a:p>
                      <a:pPr algn="ctr"/>
                      <a:r>
                        <a:rPr lang="en-US" sz="2000" b="1" dirty="0">
                          <a:solidFill>
                            <a:schemeClr val="bg1"/>
                          </a:solidFill>
                        </a:rPr>
                        <a:t>Name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Race-Sex</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Offense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Date Executed</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08919">
                <a:tc>
                  <a:txBody>
                    <a:bodyPr/>
                    <a:lstStyle/>
                    <a:p>
                      <a:pPr marL="91440" algn="l"/>
                      <a:r>
                        <a:rPr lang="en-US" sz="2000" b="1" dirty="0">
                          <a:solidFill>
                            <a:schemeClr val="bg1"/>
                          </a:solidFill>
                        </a:rPr>
                        <a:t>Gerald A. </a:t>
                      </a:r>
                      <a:r>
                        <a:rPr lang="en-US" sz="2000" b="1" dirty="0" err="1">
                          <a:solidFill>
                            <a:schemeClr val="bg1"/>
                          </a:solidFill>
                        </a:rPr>
                        <a:t>Gallego</a:t>
                      </a:r>
                      <a:endParaRPr lang="en-US" sz="2000" b="1" dirty="0">
                        <a:solidFill>
                          <a:schemeClr val="bg1"/>
                        </a:solidFill>
                      </a:endParaRP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White Male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Murder</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03-03-55</a:t>
                      </a:r>
                      <a:endParaRPr lang="en-US" sz="2000" dirty="0">
                        <a:solidFill>
                          <a:schemeClr val="bg1"/>
                        </a:solidFill>
                      </a:endParaRP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617838">
                <a:tc>
                  <a:txBody>
                    <a:bodyPr/>
                    <a:lstStyle/>
                    <a:p>
                      <a:pPr marL="91440" algn="l"/>
                      <a:r>
                        <a:rPr lang="en-US" sz="2000" b="1" dirty="0">
                          <a:solidFill>
                            <a:schemeClr val="bg1"/>
                          </a:solidFill>
                        </a:rPr>
                        <a:t>Allen Donaldson</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Black Male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Armed Robbery</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03-04-55</a:t>
                      </a:r>
                      <a:endParaRPr lang="en-US" sz="2000">
                        <a:solidFill>
                          <a:schemeClr val="bg1"/>
                        </a:solidFill>
                      </a:endParaRP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08919">
                <a:tc>
                  <a:txBody>
                    <a:bodyPr/>
                    <a:lstStyle/>
                    <a:p>
                      <a:pPr marL="91440" algn="l"/>
                      <a:r>
                        <a:rPr lang="en-US" sz="2000" b="1" dirty="0">
                          <a:solidFill>
                            <a:schemeClr val="bg1"/>
                          </a:solidFill>
                        </a:rPr>
                        <a:t>August  Lafontaine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White Male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Murder</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04-28-55</a:t>
                      </a:r>
                      <a:endParaRPr lang="en-US" sz="2000" dirty="0">
                        <a:solidFill>
                          <a:schemeClr val="bg1"/>
                        </a:solidFill>
                      </a:endParaRP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08919">
                <a:tc>
                  <a:txBody>
                    <a:bodyPr/>
                    <a:lstStyle/>
                    <a:p>
                      <a:pPr marL="91440" algn="l"/>
                      <a:r>
                        <a:rPr lang="en-US" sz="2000" b="1" dirty="0">
                          <a:solidFill>
                            <a:schemeClr val="bg1"/>
                          </a:solidFill>
                        </a:rPr>
                        <a:t>John E. Wiggins</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White Male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Murder</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06-20-55</a:t>
                      </a:r>
                      <a:endParaRPr lang="en-US" sz="2000" dirty="0">
                        <a:solidFill>
                          <a:schemeClr val="bg1"/>
                        </a:solidFill>
                      </a:endParaRP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08919">
                <a:tc>
                  <a:txBody>
                    <a:bodyPr/>
                    <a:lstStyle/>
                    <a:p>
                      <a:pPr marL="91440" algn="l"/>
                      <a:r>
                        <a:rPr lang="en-US" sz="2000" b="1" dirty="0">
                          <a:solidFill>
                            <a:schemeClr val="bg1"/>
                          </a:solidFill>
                        </a:rPr>
                        <a:t>Mack C. Lewis</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Black Male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Murder</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06-23-55</a:t>
                      </a:r>
                      <a:endParaRPr lang="en-US" sz="2000" dirty="0">
                        <a:solidFill>
                          <a:schemeClr val="bg1"/>
                        </a:solidFill>
                      </a:endParaRP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08919">
                <a:tc>
                  <a:txBody>
                    <a:bodyPr/>
                    <a:lstStyle/>
                    <a:p>
                      <a:pPr marL="91440" algn="l"/>
                      <a:r>
                        <a:rPr lang="en-US" sz="2000" b="1" dirty="0">
                          <a:solidFill>
                            <a:schemeClr val="bg1"/>
                          </a:solidFill>
                        </a:rPr>
                        <a:t>Walter Johnson</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Black Male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Rape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08-19-55</a:t>
                      </a:r>
                      <a:endParaRPr lang="en-US" sz="2000">
                        <a:solidFill>
                          <a:schemeClr val="bg1"/>
                        </a:solidFill>
                      </a:endParaRP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08919">
                <a:tc>
                  <a:txBody>
                    <a:bodyPr/>
                    <a:lstStyle/>
                    <a:p>
                      <a:pPr marL="91440" algn="l"/>
                      <a:r>
                        <a:rPr lang="en-US" sz="2000" b="1" dirty="0">
                          <a:solidFill>
                            <a:schemeClr val="bg1"/>
                          </a:solidFill>
                        </a:rPr>
                        <a:t>Murray G. Gilmore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White Male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Murder</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12-09-55</a:t>
                      </a:r>
                      <a:endParaRPr lang="en-US" sz="2000">
                        <a:solidFill>
                          <a:schemeClr val="bg1"/>
                        </a:solidFill>
                      </a:endParaRP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08919">
                <a:tc>
                  <a:txBody>
                    <a:bodyPr/>
                    <a:lstStyle/>
                    <a:p>
                      <a:pPr marL="91440" algn="l"/>
                      <a:r>
                        <a:rPr lang="en-US" sz="2000" b="1" dirty="0" err="1">
                          <a:solidFill>
                            <a:schemeClr val="bg1"/>
                          </a:solidFill>
                        </a:rPr>
                        <a:t>Mose</a:t>
                      </a:r>
                      <a:r>
                        <a:rPr lang="en-US" sz="2000" b="1" dirty="0">
                          <a:solidFill>
                            <a:schemeClr val="bg1"/>
                          </a:solidFill>
                        </a:rPr>
                        <a:t> Robinson</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Black Male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Rape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12-16-55</a:t>
                      </a:r>
                      <a:endParaRPr lang="en-US" sz="2000">
                        <a:solidFill>
                          <a:schemeClr val="bg1"/>
                        </a:solidFill>
                      </a:endParaRP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08919">
                <a:tc>
                  <a:txBody>
                    <a:bodyPr/>
                    <a:lstStyle/>
                    <a:p>
                      <a:pPr marL="91440" algn="l"/>
                      <a:r>
                        <a:rPr lang="en-US" sz="2000" b="1" dirty="0">
                          <a:solidFill>
                            <a:schemeClr val="bg1"/>
                          </a:solidFill>
                        </a:rPr>
                        <a:t>Robert Buchanan</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Black Male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Rape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01-03-56</a:t>
                      </a:r>
                      <a:endParaRPr lang="en-US" sz="2000" dirty="0">
                        <a:solidFill>
                          <a:schemeClr val="bg1"/>
                        </a:solidFill>
                      </a:endParaRP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08919">
                <a:tc>
                  <a:txBody>
                    <a:bodyPr/>
                    <a:lstStyle/>
                    <a:p>
                      <a:pPr marL="91440" algn="l"/>
                      <a:r>
                        <a:rPr lang="en-US" sz="2000" b="1" dirty="0">
                          <a:solidFill>
                            <a:schemeClr val="bg1"/>
                          </a:solidFill>
                        </a:rPr>
                        <a:t>Edgar Keeler</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Black Male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Murder</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01-27-56</a:t>
                      </a:r>
                      <a:endParaRPr lang="en-US" sz="2000" dirty="0">
                        <a:solidFill>
                          <a:schemeClr val="bg1"/>
                        </a:solidFill>
                      </a:endParaRP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08919">
                <a:tc>
                  <a:txBody>
                    <a:bodyPr/>
                    <a:lstStyle/>
                    <a:p>
                      <a:pPr marL="91440" algn="l"/>
                      <a:r>
                        <a:rPr lang="en-US" sz="2000" b="1" dirty="0">
                          <a:solidFill>
                            <a:schemeClr val="bg1"/>
                          </a:solidFill>
                        </a:rPr>
                        <a:t>O.C. McNair</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Black Male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Murder</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02-17-56</a:t>
                      </a:r>
                      <a:endParaRPr lang="en-US" sz="2000" dirty="0">
                        <a:solidFill>
                          <a:schemeClr val="bg1"/>
                        </a:solidFill>
                      </a:endParaRP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08919">
                <a:tc>
                  <a:txBody>
                    <a:bodyPr/>
                    <a:lstStyle/>
                    <a:p>
                      <a:pPr marL="91440" algn="l"/>
                      <a:r>
                        <a:rPr lang="en-US" sz="2000" b="1" dirty="0">
                          <a:solidFill>
                            <a:schemeClr val="bg1"/>
                          </a:solidFill>
                        </a:rPr>
                        <a:t>James Russell</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Black Male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Murder</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04-05-56</a:t>
                      </a:r>
                      <a:endParaRPr lang="en-US" sz="2000" dirty="0">
                        <a:solidFill>
                          <a:schemeClr val="bg1"/>
                        </a:solidFill>
                      </a:endParaRP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08919">
                <a:tc>
                  <a:txBody>
                    <a:bodyPr/>
                    <a:lstStyle/>
                    <a:p>
                      <a:pPr marL="91440" algn="l"/>
                      <a:r>
                        <a:rPr lang="en-US" sz="2000" b="1" dirty="0">
                          <a:solidFill>
                            <a:schemeClr val="bg1"/>
                          </a:solidFill>
                        </a:rPr>
                        <a:t>Dewey </a:t>
                      </a:r>
                      <a:r>
                        <a:rPr lang="en-US" sz="2000" b="1" dirty="0" err="1">
                          <a:solidFill>
                            <a:schemeClr val="bg1"/>
                          </a:solidFill>
                        </a:rPr>
                        <a:t>Towsel</a:t>
                      </a:r>
                      <a:endParaRPr lang="en-US" sz="2000" b="1" dirty="0">
                        <a:solidFill>
                          <a:schemeClr val="bg1"/>
                        </a:solidFill>
                      </a:endParaRP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Black Male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Murder</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06-22-56</a:t>
                      </a:r>
                      <a:endParaRPr lang="en-US" sz="2000" dirty="0">
                        <a:solidFill>
                          <a:schemeClr val="bg1"/>
                        </a:solidFill>
                      </a:endParaRP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08919">
                <a:tc>
                  <a:txBody>
                    <a:bodyPr/>
                    <a:lstStyle/>
                    <a:p>
                      <a:pPr marL="91440" algn="l"/>
                      <a:r>
                        <a:rPr lang="en-US" sz="2000" b="1" dirty="0">
                          <a:solidFill>
                            <a:schemeClr val="bg1"/>
                          </a:solidFill>
                        </a:rPr>
                        <a:t>Willie Jones</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Black Male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Murder</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07-13-56</a:t>
                      </a:r>
                      <a:endParaRPr lang="en-US" sz="2000" dirty="0">
                        <a:solidFill>
                          <a:schemeClr val="bg1"/>
                        </a:solidFill>
                      </a:endParaRP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08919">
                <a:tc>
                  <a:txBody>
                    <a:bodyPr/>
                    <a:lstStyle/>
                    <a:p>
                      <a:pPr marL="91440" algn="l"/>
                      <a:r>
                        <a:rPr lang="en-US" sz="2000" b="1" dirty="0">
                          <a:solidFill>
                            <a:schemeClr val="bg1"/>
                          </a:solidFill>
                        </a:rPr>
                        <a:t>Mack Drake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Black Male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Rape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11-07-56</a:t>
                      </a:r>
                      <a:endParaRPr lang="en-US" sz="2000" dirty="0">
                        <a:solidFill>
                          <a:schemeClr val="bg1"/>
                        </a:solidFill>
                      </a:endParaRP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08919">
                <a:tc>
                  <a:txBody>
                    <a:bodyPr/>
                    <a:lstStyle/>
                    <a:p>
                      <a:pPr marL="91440" algn="l"/>
                      <a:r>
                        <a:rPr lang="en-US" sz="2000" b="1" dirty="0">
                          <a:solidFill>
                            <a:schemeClr val="bg1"/>
                          </a:solidFill>
                        </a:rPr>
                        <a:t>Henry Jackson</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Black Male</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Murder</a:t>
                      </a: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11-08-56</a:t>
                      </a:r>
                      <a:endParaRPr lang="en-US" sz="2000" dirty="0">
                        <a:solidFill>
                          <a:schemeClr val="bg1"/>
                        </a:solidFill>
                      </a:endParaRPr>
                    </a:p>
                  </a:txBody>
                  <a:tcPr marL="6711" marR="671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bl>
          </a:graphicData>
        </a:graphic>
      </p:graphicFrame>
      <p:pic>
        <p:nvPicPr>
          <p:cNvPr id="151555" name="Picture 3" descr="C:\Documents and Settings\lloyd.mitchell\My Documents\My Pictures\gradient-logo.jpg"/>
          <p:cNvPicPr>
            <a:picLocks noChangeAspect="1" noChangeArrowheads="1"/>
          </p:cNvPicPr>
          <p:nvPr/>
        </p:nvPicPr>
        <p:blipFill>
          <a:blip r:embed="rId2" cstate="print"/>
          <a:srcRect l="5405" t="5422" r="5405" b="4111"/>
          <a:stretch>
            <a:fillRect/>
          </a:stretch>
        </p:blipFill>
        <p:spPr bwMode="auto">
          <a:xfrm>
            <a:off x="228600" y="381000"/>
            <a:ext cx="1237957" cy="1219200"/>
          </a:xfrm>
          <a:prstGeom prst="flowChartConnector">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85800" y="2"/>
          <a:ext cx="7772401" cy="6857998"/>
        </p:xfrm>
        <a:graphic>
          <a:graphicData uri="http://schemas.openxmlformats.org/drawingml/2006/table">
            <a:tbl>
              <a:tblPr/>
              <a:tblGrid>
                <a:gridCol w="2331720"/>
                <a:gridCol w="1943100"/>
                <a:gridCol w="1554480"/>
                <a:gridCol w="1943101"/>
              </a:tblGrid>
              <a:tr h="468532">
                <a:tc gridSpan="4">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200" b="1" dirty="0" smtClean="0">
                        <a:solidFill>
                          <a:schemeClr val="bg1"/>
                        </a:solidFill>
                      </a:endParaRPr>
                    </a:p>
                    <a:p>
                      <a:pPr marL="0" marR="0" indent="0" algn="ctr" defTabSz="914363"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PRISONERS EXECUTED IN THE MISSISSIPPI GAS CHAMBER</a:t>
                      </a:r>
                      <a:endParaRPr lang="en-US" sz="1600" dirty="0">
                        <a:solidFill>
                          <a:schemeClr val="bg1"/>
                        </a:solidFill>
                      </a:endParaRPr>
                    </a:p>
                  </a:txBody>
                  <a:tcPr marL="0" marR="0" marT="0" marB="0">
                    <a:lnL>
                      <a:noFill/>
                    </a:lnL>
                    <a:lnT>
                      <a:noFill/>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sz="1600" dirty="0">
                        <a:solidFill>
                          <a:schemeClr val="bg1"/>
                        </a:solidFill>
                      </a:endParaRPr>
                    </a:p>
                  </a:txBody>
                  <a:tcPr marL="8093" marR="8093" marT="4046" marB="4046">
                    <a:lnL>
                      <a:noFill/>
                    </a:lnL>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sz="1600" dirty="0">
                        <a:solidFill>
                          <a:schemeClr val="bg1"/>
                        </a:solidFill>
                      </a:endParaRPr>
                    </a:p>
                  </a:txBody>
                  <a:tcPr marL="8093" marR="8093" marT="4046" marB="4046">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sz="1600" dirty="0">
                        <a:solidFill>
                          <a:schemeClr val="bg1"/>
                        </a:solidFill>
                      </a:endParaRPr>
                    </a:p>
                  </a:txBody>
                  <a:tcPr marL="8093" marR="8093" marT="4046" marB="4046">
                    <a:lnB w="6350" cap="flat" cmpd="sng" algn="ctr">
                      <a:solidFill>
                        <a:srgbClr val="000000"/>
                      </a:solidFill>
                      <a:prstDash val="solid"/>
                      <a:round/>
                      <a:headEnd type="none" w="med" len="med"/>
                      <a:tailEnd type="none" w="med" len="med"/>
                    </a:lnB>
                    <a:solidFill>
                      <a:schemeClr val="tx1"/>
                    </a:solidFill>
                  </a:tcPr>
                </a:tc>
              </a:tr>
              <a:tr h="323735">
                <a:tc>
                  <a:txBody>
                    <a:bodyPr/>
                    <a:lstStyle/>
                    <a:p>
                      <a:pPr algn="ctr"/>
                      <a:r>
                        <a:rPr lang="en-US" sz="2000" b="1" dirty="0">
                          <a:solidFill>
                            <a:schemeClr val="bg1"/>
                          </a:solidFill>
                        </a:rPr>
                        <a:t>Name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Race-Sex</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Offense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Date Executed</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19249">
                <a:tc>
                  <a:txBody>
                    <a:bodyPr/>
                    <a:lstStyle/>
                    <a:p>
                      <a:pPr marL="91440" algn="l"/>
                      <a:r>
                        <a:rPr lang="en-US" sz="2000" b="1" dirty="0">
                          <a:solidFill>
                            <a:schemeClr val="bg1"/>
                          </a:solidFill>
                        </a:rPr>
                        <a:t>Minor </a:t>
                      </a:r>
                      <a:r>
                        <a:rPr lang="en-US" sz="2000" b="1" dirty="0" err="1">
                          <a:solidFill>
                            <a:schemeClr val="bg1"/>
                          </a:solidFill>
                        </a:rPr>
                        <a:t>Sorber</a:t>
                      </a:r>
                      <a:endParaRPr lang="en-US" sz="2000" b="1" dirty="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White Male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Murder</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02-08-57</a:t>
                      </a:r>
                      <a:endParaRPr lang="en-US" sz="200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19249">
                <a:tc>
                  <a:txBody>
                    <a:bodyPr/>
                    <a:lstStyle/>
                    <a:p>
                      <a:pPr marL="91440" algn="l"/>
                      <a:r>
                        <a:rPr lang="en-US" sz="2000" b="1">
                          <a:solidFill>
                            <a:schemeClr val="bg1"/>
                          </a:solidFill>
                        </a:rPr>
                        <a:t>Joe L. Thompson</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Black Male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Murder</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11-14-57</a:t>
                      </a:r>
                      <a:endParaRPr lang="en-US" sz="200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19249">
                <a:tc>
                  <a:txBody>
                    <a:bodyPr/>
                    <a:lstStyle/>
                    <a:p>
                      <a:pPr marL="91440" algn="l"/>
                      <a:r>
                        <a:rPr lang="en-US" sz="2000" b="1">
                          <a:solidFill>
                            <a:schemeClr val="bg1"/>
                          </a:solidFill>
                        </a:rPr>
                        <a:t>William A. Wetzell</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White Male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Murder</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01-17-58</a:t>
                      </a:r>
                      <a:endParaRPr lang="en-US" sz="200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19249">
                <a:tc>
                  <a:txBody>
                    <a:bodyPr/>
                    <a:lstStyle/>
                    <a:p>
                      <a:pPr marL="91440" algn="l"/>
                      <a:r>
                        <a:rPr lang="en-US" sz="2000" b="1">
                          <a:solidFill>
                            <a:schemeClr val="bg1"/>
                          </a:solidFill>
                        </a:rPr>
                        <a:t>J.C. Cameron</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Black Male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Rape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05-28-58</a:t>
                      </a:r>
                      <a:endParaRPr lang="en-US" sz="200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19249">
                <a:tc>
                  <a:txBody>
                    <a:bodyPr/>
                    <a:lstStyle/>
                    <a:p>
                      <a:pPr marL="91440" algn="l"/>
                      <a:r>
                        <a:rPr lang="en-US" sz="2000" b="1" dirty="0">
                          <a:solidFill>
                            <a:schemeClr val="bg1"/>
                          </a:solidFill>
                        </a:rPr>
                        <a:t>Allen Dean, Jr.</a:t>
                      </a:r>
                      <a:endParaRPr lang="en-US" sz="2000" dirty="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Black Male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Murder</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12-19-58</a:t>
                      </a:r>
                      <a:endParaRPr lang="en-US" sz="200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19249">
                <a:tc>
                  <a:txBody>
                    <a:bodyPr/>
                    <a:lstStyle/>
                    <a:p>
                      <a:pPr marL="91440" algn="l"/>
                      <a:r>
                        <a:rPr lang="en-US" sz="2000" b="1">
                          <a:solidFill>
                            <a:schemeClr val="bg1"/>
                          </a:solidFill>
                        </a:rPr>
                        <a:t>Nathaniel Young</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Black Male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Rape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11-10-60</a:t>
                      </a:r>
                      <a:endParaRPr lang="en-US" sz="2000" dirty="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19249">
                <a:tc>
                  <a:txBody>
                    <a:bodyPr/>
                    <a:lstStyle/>
                    <a:p>
                      <a:pPr marL="91440" algn="l"/>
                      <a:r>
                        <a:rPr lang="en-US" sz="2000" b="1">
                          <a:solidFill>
                            <a:schemeClr val="bg1"/>
                          </a:solidFill>
                        </a:rPr>
                        <a:t>William Stokes</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Black Male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Murder</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04-21-61</a:t>
                      </a:r>
                      <a:endParaRPr lang="en-US" sz="2000" dirty="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19249">
                <a:tc>
                  <a:txBody>
                    <a:bodyPr/>
                    <a:lstStyle/>
                    <a:p>
                      <a:pPr marL="91440" algn="l"/>
                      <a:r>
                        <a:rPr lang="en-US" sz="2000" b="1">
                          <a:solidFill>
                            <a:schemeClr val="bg1"/>
                          </a:solidFill>
                        </a:rPr>
                        <a:t>Robert L. Goldsby</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Black Male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Murder</a:t>
                      </a:r>
                      <a:endParaRPr lang="en-US" sz="2000" dirty="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05-31-61</a:t>
                      </a:r>
                      <a:endParaRPr lang="en-US" sz="2000" dirty="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19249">
                <a:tc>
                  <a:txBody>
                    <a:bodyPr/>
                    <a:lstStyle/>
                    <a:p>
                      <a:pPr marL="91440" algn="l"/>
                      <a:r>
                        <a:rPr lang="en-US" sz="2000" b="1">
                          <a:solidFill>
                            <a:schemeClr val="bg1"/>
                          </a:solidFill>
                        </a:rPr>
                        <a:t>J.W. Simmons</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Black Male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Murder</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07-14-61</a:t>
                      </a:r>
                      <a:endParaRPr lang="en-US" sz="2000" dirty="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19249">
                <a:tc>
                  <a:txBody>
                    <a:bodyPr/>
                    <a:lstStyle/>
                    <a:p>
                      <a:pPr marL="91440" algn="l"/>
                      <a:r>
                        <a:rPr lang="en-US" sz="2000" b="1">
                          <a:solidFill>
                            <a:schemeClr val="bg1"/>
                          </a:solidFill>
                        </a:rPr>
                        <a:t>Howard Cook</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Black Male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Rape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12-19-61</a:t>
                      </a:r>
                      <a:endParaRPr lang="en-US" sz="2000" dirty="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19249">
                <a:tc>
                  <a:txBody>
                    <a:bodyPr/>
                    <a:lstStyle/>
                    <a:p>
                      <a:pPr marL="91440" algn="l"/>
                      <a:r>
                        <a:rPr lang="en-US" sz="2000" b="1">
                          <a:solidFill>
                            <a:schemeClr val="bg1"/>
                          </a:solidFill>
                        </a:rPr>
                        <a:t>Ellic Lee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Black Male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Rape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12-20-61</a:t>
                      </a:r>
                      <a:endParaRPr lang="en-US" sz="2000" dirty="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19249">
                <a:tc>
                  <a:txBody>
                    <a:bodyPr/>
                    <a:lstStyle/>
                    <a:p>
                      <a:pPr marL="91440" algn="l"/>
                      <a:r>
                        <a:rPr lang="en-US" sz="2000" b="1">
                          <a:solidFill>
                            <a:schemeClr val="bg1"/>
                          </a:solidFill>
                        </a:rPr>
                        <a:t>Willie Wilson</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Black Male </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Rape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05-11-62</a:t>
                      </a:r>
                      <a:endParaRPr lang="en-US" sz="2000" dirty="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19249">
                <a:tc>
                  <a:txBody>
                    <a:bodyPr/>
                    <a:lstStyle/>
                    <a:p>
                      <a:pPr marL="91440" algn="l"/>
                      <a:r>
                        <a:rPr lang="en-US" sz="2000" b="1" dirty="0">
                          <a:solidFill>
                            <a:schemeClr val="bg1"/>
                          </a:solidFill>
                        </a:rPr>
                        <a:t>Kenneth </a:t>
                      </a:r>
                      <a:r>
                        <a:rPr lang="en-US" sz="2000" b="1" dirty="0" err="1">
                          <a:solidFill>
                            <a:schemeClr val="bg1"/>
                          </a:solidFill>
                        </a:rPr>
                        <a:t>Slyter</a:t>
                      </a:r>
                      <a:endParaRPr lang="en-US" sz="2000" b="1" dirty="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White Male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Murder</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03-29-63</a:t>
                      </a:r>
                      <a:endParaRPr lang="en-US" sz="2000" dirty="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19249">
                <a:tc>
                  <a:txBody>
                    <a:bodyPr/>
                    <a:lstStyle/>
                    <a:p>
                      <a:pPr marL="91440" algn="l"/>
                      <a:r>
                        <a:rPr lang="en-US" sz="2000" b="1">
                          <a:solidFill>
                            <a:schemeClr val="bg1"/>
                          </a:solidFill>
                        </a:rPr>
                        <a:t>Willie J. Anderson</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Black Male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Murder</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06-14-63</a:t>
                      </a:r>
                      <a:endParaRPr lang="en-US" sz="2000" dirty="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19249">
                <a:tc>
                  <a:txBody>
                    <a:bodyPr/>
                    <a:lstStyle/>
                    <a:p>
                      <a:pPr marL="91440" algn="l"/>
                      <a:r>
                        <a:rPr lang="en-US" sz="2000" b="1">
                          <a:solidFill>
                            <a:schemeClr val="bg1"/>
                          </a:solidFill>
                        </a:rPr>
                        <a:t>Tim Jackson</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Black Male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Murder</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05-01-64</a:t>
                      </a:r>
                      <a:endParaRPr lang="en-US" sz="2000" dirty="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19249">
                <a:tc>
                  <a:txBody>
                    <a:bodyPr/>
                    <a:lstStyle/>
                    <a:p>
                      <a:pPr marL="91440" algn="l"/>
                      <a:r>
                        <a:rPr lang="en-US" sz="2000" b="1">
                          <a:solidFill>
                            <a:schemeClr val="bg1"/>
                          </a:solidFill>
                        </a:rPr>
                        <a:t>Jimmy Lee Gray</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White Male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Murder</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09-02-83</a:t>
                      </a:r>
                      <a:endParaRPr lang="en-US" sz="2000" dirty="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19249">
                <a:tc>
                  <a:txBody>
                    <a:bodyPr/>
                    <a:lstStyle/>
                    <a:p>
                      <a:pPr marL="91440" algn="l"/>
                      <a:r>
                        <a:rPr lang="en-US" sz="2000" b="1">
                          <a:solidFill>
                            <a:schemeClr val="bg1"/>
                          </a:solidFill>
                        </a:rPr>
                        <a:t>Edward E. Johnson</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Black Male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Murder</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05-20-87</a:t>
                      </a:r>
                      <a:endParaRPr lang="en-US" sz="2000" dirty="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19249">
                <a:tc>
                  <a:txBody>
                    <a:bodyPr/>
                    <a:lstStyle/>
                    <a:p>
                      <a:pPr marL="91440" algn="l"/>
                      <a:r>
                        <a:rPr lang="en-US" sz="2000" b="1">
                          <a:solidFill>
                            <a:schemeClr val="bg1"/>
                          </a:solidFill>
                        </a:rPr>
                        <a:t>Connie Ray Evans</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a:solidFill>
                            <a:schemeClr val="bg1"/>
                          </a:solidFill>
                        </a:rPr>
                        <a:t>Black Male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Murder</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07-08-87</a:t>
                      </a:r>
                      <a:endParaRPr lang="en-US" sz="2000" dirty="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19249">
                <a:tc>
                  <a:txBody>
                    <a:bodyPr/>
                    <a:lstStyle/>
                    <a:p>
                      <a:pPr marL="91440" algn="l"/>
                      <a:r>
                        <a:rPr lang="en-US" sz="2000" b="1" dirty="0">
                          <a:solidFill>
                            <a:schemeClr val="bg1"/>
                          </a:solidFill>
                        </a:rPr>
                        <a:t>Leo Edwards</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Black Male</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Murder</a:t>
                      </a: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r>
                        <a:rPr lang="en-US" sz="2000" b="1" dirty="0">
                          <a:solidFill>
                            <a:schemeClr val="bg1"/>
                          </a:solidFill>
                        </a:rPr>
                        <a:t>06-21-89</a:t>
                      </a:r>
                      <a:endParaRPr lang="en-US" sz="2000" dirty="0">
                        <a:solidFill>
                          <a:schemeClr val="bg1"/>
                        </a:solidFill>
                      </a:endParaRPr>
                    </a:p>
                  </a:txBody>
                  <a:tcPr marL="6070" marR="607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64491861"/>
              </p:ext>
            </p:extLst>
          </p:nvPr>
        </p:nvGraphicFramePr>
        <p:xfrm>
          <a:off x="447805" y="914400"/>
          <a:ext cx="8077200" cy="5832536"/>
        </p:xfrm>
        <a:graphic>
          <a:graphicData uri="http://schemas.openxmlformats.org/drawingml/2006/table">
            <a:tbl>
              <a:tblPr/>
              <a:tblGrid>
                <a:gridCol w="2447795"/>
                <a:gridCol w="1752600"/>
                <a:gridCol w="2133600"/>
                <a:gridCol w="1743205"/>
              </a:tblGrid>
              <a:tr h="695027">
                <a:tc>
                  <a:txBody>
                    <a:bodyPr/>
                    <a:lstStyle/>
                    <a:p>
                      <a:pPr algn="ctr"/>
                      <a:r>
                        <a:rPr lang="en-US" sz="2800" b="1" dirty="0">
                          <a:solidFill>
                            <a:schemeClr val="bg1"/>
                          </a:solidFill>
                        </a:rPr>
                        <a:t>Name</a:t>
                      </a: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2800" b="1" dirty="0">
                          <a:solidFill>
                            <a:schemeClr val="bg1"/>
                          </a:solidFill>
                        </a:rPr>
                        <a:t>Race-Sex</a:t>
                      </a: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2800" b="1" dirty="0">
                          <a:solidFill>
                            <a:schemeClr val="bg1"/>
                          </a:solidFill>
                        </a:rPr>
                        <a:t>Offense</a:t>
                      </a: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2400" b="1" dirty="0">
                          <a:solidFill>
                            <a:schemeClr val="bg1"/>
                          </a:solidFill>
                        </a:rPr>
                        <a:t>Date Executed</a:t>
                      </a: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573">
                <a:tc>
                  <a:txBody>
                    <a:bodyPr/>
                    <a:lstStyle/>
                    <a:p>
                      <a:pPr marL="91440" algn="l"/>
                      <a:r>
                        <a:rPr lang="en-US" sz="1600" b="1" dirty="0">
                          <a:solidFill>
                            <a:schemeClr val="bg1"/>
                          </a:solidFill>
                        </a:rPr>
                        <a:t>Tracy Alan Hansen</a:t>
                      </a:r>
                      <a:endParaRPr lang="en-US" sz="1600"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 White </a:t>
                      </a:r>
                      <a:r>
                        <a:rPr lang="en-US" sz="1600" b="1" dirty="0">
                          <a:solidFill>
                            <a:schemeClr val="bg1"/>
                          </a:solidFill>
                        </a:rPr>
                        <a:t>Male</a:t>
                      </a:r>
                      <a:endParaRPr lang="en-US" sz="1600"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 Murder</a:t>
                      </a:r>
                      <a:endParaRPr lang="en-US" sz="1600"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dirty="0">
                          <a:solidFill>
                            <a:schemeClr val="bg1"/>
                          </a:solidFill>
                        </a:rPr>
                        <a:t>07-17-02</a:t>
                      </a: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1028">
                <a:tc>
                  <a:txBody>
                    <a:bodyPr/>
                    <a:lstStyle/>
                    <a:p>
                      <a:pPr marL="91440" algn="l"/>
                      <a:r>
                        <a:rPr lang="en-US" sz="1600" b="1" dirty="0">
                          <a:solidFill>
                            <a:schemeClr val="bg1"/>
                          </a:solidFill>
                          <a:latin typeface="Calibri" pitchFamily="34" charset="0"/>
                        </a:rPr>
                        <a:t>Jessie </a:t>
                      </a:r>
                      <a:r>
                        <a:rPr lang="en-US" sz="1600" b="1" dirty="0" smtClean="0">
                          <a:solidFill>
                            <a:schemeClr val="bg1"/>
                          </a:solidFill>
                          <a:latin typeface="Calibri" pitchFamily="34" charset="0"/>
                        </a:rPr>
                        <a:t>D. </a:t>
                      </a:r>
                      <a:r>
                        <a:rPr lang="en-US" sz="1600" b="1" dirty="0">
                          <a:solidFill>
                            <a:schemeClr val="bg1"/>
                          </a:solidFill>
                          <a:latin typeface="Calibri" pitchFamily="34" charset="0"/>
                        </a:rPr>
                        <a:t>Williams</a:t>
                      </a: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 White </a:t>
                      </a:r>
                      <a:r>
                        <a:rPr lang="en-US" sz="1600" b="1" dirty="0">
                          <a:solidFill>
                            <a:schemeClr val="bg1"/>
                          </a:solidFill>
                        </a:rPr>
                        <a:t>Male</a:t>
                      </a:r>
                      <a:endParaRPr lang="en-US" sz="1600"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 Murder</a:t>
                      </a:r>
                      <a:endParaRPr lang="en-US" sz="1600"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dirty="0">
                          <a:solidFill>
                            <a:schemeClr val="bg1"/>
                          </a:solidFill>
                        </a:rPr>
                        <a:t>12-11-02</a:t>
                      </a: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9330">
                <a:tc>
                  <a:txBody>
                    <a:bodyPr/>
                    <a:lstStyle/>
                    <a:p>
                      <a:pPr marL="91440" algn="l"/>
                      <a:r>
                        <a:rPr lang="en-US" sz="1600" b="1" dirty="0">
                          <a:solidFill>
                            <a:schemeClr val="bg1"/>
                          </a:solidFill>
                        </a:rPr>
                        <a:t>John B. Nixon, Sr.</a:t>
                      </a:r>
                      <a:endParaRPr lang="en-US" sz="1600"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 White </a:t>
                      </a:r>
                      <a:r>
                        <a:rPr lang="en-US" sz="1600" b="1" dirty="0">
                          <a:solidFill>
                            <a:schemeClr val="bg1"/>
                          </a:solidFill>
                        </a:rPr>
                        <a:t>Male</a:t>
                      </a:r>
                      <a:endParaRPr lang="en-US" sz="1600"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 Murder</a:t>
                      </a:r>
                      <a:endParaRPr lang="en-US" sz="1600"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dirty="0">
                          <a:solidFill>
                            <a:schemeClr val="bg1"/>
                          </a:solidFill>
                        </a:rPr>
                        <a:t>12-14-05</a:t>
                      </a: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949">
                <a:tc>
                  <a:txBody>
                    <a:bodyPr/>
                    <a:lstStyle/>
                    <a:p>
                      <a:pPr marL="91440" algn="l"/>
                      <a:r>
                        <a:rPr lang="en-US" sz="1600" b="1" dirty="0">
                          <a:solidFill>
                            <a:schemeClr val="bg1"/>
                          </a:solidFill>
                        </a:rPr>
                        <a:t>Bobby G. </a:t>
                      </a:r>
                      <a:r>
                        <a:rPr lang="en-US" sz="1600" b="1" dirty="0" err="1">
                          <a:solidFill>
                            <a:schemeClr val="bg1"/>
                          </a:solidFill>
                        </a:rPr>
                        <a:t>Wilcher</a:t>
                      </a:r>
                      <a:endParaRPr lang="en-US" sz="1600"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 White </a:t>
                      </a:r>
                      <a:r>
                        <a:rPr lang="en-US" sz="1600" b="1" dirty="0">
                          <a:solidFill>
                            <a:schemeClr val="bg1"/>
                          </a:solidFill>
                        </a:rPr>
                        <a:t>Male</a:t>
                      </a:r>
                      <a:endParaRPr lang="en-US" sz="1600"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 Murder </a:t>
                      </a:r>
                      <a:r>
                        <a:rPr lang="en-US" sz="1600" b="1" dirty="0">
                          <a:solidFill>
                            <a:schemeClr val="bg1"/>
                          </a:solidFill>
                        </a:rPr>
                        <a:t>x 2</a:t>
                      </a:r>
                      <a:endParaRPr lang="en-US" sz="1600"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dirty="0">
                          <a:solidFill>
                            <a:schemeClr val="bg1"/>
                          </a:solidFill>
                        </a:rPr>
                        <a:t>10-18-06</a:t>
                      </a: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949">
                <a:tc>
                  <a:txBody>
                    <a:bodyPr/>
                    <a:lstStyle/>
                    <a:p>
                      <a:pPr marL="91440" algn="l"/>
                      <a:r>
                        <a:rPr lang="en-US" sz="1600" b="1" dirty="0" smtClean="0">
                          <a:solidFill>
                            <a:schemeClr val="bg1"/>
                          </a:solidFill>
                        </a:rPr>
                        <a:t>Earl W. Berry</a:t>
                      </a:r>
                      <a:endParaRPr lang="en-US" sz="1600" b="1"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 White Male</a:t>
                      </a:r>
                      <a:endParaRPr lang="en-US" sz="1600" b="1"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 Murder</a:t>
                      </a:r>
                      <a:endParaRPr lang="en-US" sz="1600" b="1"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dirty="0" smtClean="0">
                          <a:solidFill>
                            <a:schemeClr val="bg1"/>
                          </a:solidFill>
                        </a:rPr>
                        <a:t>05-21-08</a:t>
                      </a:r>
                      <a:endParaRPr lang="en-US" sz="1600"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949">
                <a:tc>
                  <a:txBody>
                    <a:bodyPr/>
                    <a:lstStyle/>
                    <a:p>
                      <a:pPr marL="91440" algn="l"/>
                      <a:r>
                        <a:rPr lang="en-US" sz="1600" b="1" dirty="0" smtClean="0">
                          <a:solidFill>
                            <a:schemeClr val="bg1"/>
                          </a:solidFill>
                        </a:rPr>
                        <a:t>Dale L. Bishop</a:t>
                      </a:r>
                      <a:endParaRPr lang="en-US" sz="1600" b="1"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 White Male</a:t>
                      </a:r>
                      <a:endParaRPr lang="en-US" sz="1600" b="1"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 Murder</a:t>
                      </a:r>
                      <a:endParaRPr lang="en-US" sz="1600" b="1"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dirty="0" smtClean="0">
                          <a:solidFill>
                            <a:schemeClr val="bg1"/>
                          </a:solidFill>
                        </a:rPr>
                        <a:t>07-23-08</a:t>
                      </a:r>
                      <a:endParaRPr lang="en-US" sz="1600"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949">
                <a:tc>
                  <a:txBody>
                    <a:bodyPr/>
                    <a:lstStyle/>
                    <a:p>
                      <a:pPr marL="91440" algn="l"/>
                      <a:r>
                        <a:rPr lang="en-US" sz="1600" b="1" dirty="0" smtClean="0">
                          <a:solidFill>
                            <a:schemeClr val="bg1"/>
                          </a:solidFill>
                        </a:rPr>
                        <a:t>Paul Woodward</a:t>
                      </a:r>
                      <a:endParaRPr lang="en-US" sz="1600" b="1"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 White Male</a:t>
                      </a:r>
                      <a:endParaRPr lang="en-US" sz="1600" b="1"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 Murder</a:t>
                      </a:r>
                      <a:endParaRPr lang="en-US" sz="1600" b="1"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dirty="0" smtClean="0">
                          <a:solidFill>
                            <a:schemeClr val="bg1"/>
                          </a:solidFill>
                        </a:rPr>
                        <a:t>05-19-10</a:t>
                      </a:r>
                      <a:endParaRPr lang="en-US" sz="1600"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949">
                <a:tc>
                  <a:txBody>
                    <a:bodyPr/>
                    <a:lstStyle/>
                    <a:p>
                      <a:pPr marL="91440" algn="l"/>
                      <a:r>
                        <a:rPr lang="en-US" sz="1600" b="1" dirty="0" smtClean="0">
                          <a:solidFill>
                            <a:schemeClr val="bg1"/>
                          </a:solidFill>
                        </a:rPr>
                        <a:t>Gerald  J.</a:t>
                      </a:r>
                      <a:r>
                        <a:rPr lang="en-US" sz="1600" b="1" baseline="0" dirty="0" smtClean="0">
                          <a:solidFill>
                            <a:schemeClr val="bg1"/>
                          </a:solidFill>
                        </a:rPr>
                        <a:t> Holland</a:t>
                      </a:r>
                      <a:endParaRPr lang="en-US" sz="1600" b="1"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 White Male</a:t>
                      </a:r>
                      <a:endParaRPr lang="en-US" sz="1600" b="1"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 Murder</a:t>
                      </a:r>
                      <a:endParaRPr lang="en-US" sz="1600" b="1"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dirty="0" smtClean="0">
                          <a:solidFill>
                            <a:schemeClr val="bg1"/>
                          </a:solidFill>
                        </a:rPr>
                        <a:t>05-20-10</a:t>
                      </a:r>
                      <a:endParaRPr lang="en-US" sz="1600"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949">
                <a:tc>
                  <a:txBody>
                    <a:bodyPr/>
                    <a:lstStyle/>
                    <a:p>
                      <a:pPr marL="91440" algn="l"/>
                      <a:r>
                        <a:rPr lang="en-US" sz="1600" b="1" dirty="0" smtClean="0">
                          <a:solidFill>
                            <a:schemeClr val="bg1"/>
                          </a:solidFill>
                        </a:rPr>
                        <a:t>Joseph D. Burns</a:t>
                      </a:r>
                      <a:endParaRPr lang="en-US" sz="1600" b="1"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 White Male</a:t>
                      </a:r>
                      <a:endParaRPr lang="en-US" sz="1600" b="1"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 Murder</a:t>
                      </a:r>
                      <a:endParaRPr lang="en-US" sz="1600" b="1"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dirty="0" smtClean="0">
                          <a:solidFill>
                            <a:schemeClr val="bg1"/>
                          </a:solidFill>
                        </a:rPr>
                        <a:t>7-21-10</a:t>
                      </a:r>
                      <a:endParaRPr lang="en-US" sz="1600"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949">
                <a:tc>
                  <a:txBody>
                    <a:bodyPr/>
                    <a:lstStyle/>
                    <a:p>
                      <a:pPr marL="91440" marR="0" indent="0" algn="l" defTabSz="914363" rtl="0" eaLnBrk="1" fontAlgn="auto" latinLnBrk="0" hangingPunct="1">
                        <a:lnSpc>
                          <a:spcPct val="100000"/>
                        </a:lnSpc>
                        <a:spcBef>
                          <a:spcPts val="0"/>
                        </a:spcBef>
                        <a:spcAft>
                          <a:spcPts val="0"/>
                        </a:spcAft>
                        <a:buClrTx/>
                        <a:buSzTx/>
                        <a:buFontTx/>
                        <a:buNone/>
                        <a:tabLst/>
                        <a:defRPr/>
                      </a:pPr>
                      <a:r>
                        <a:rPr lang="en-US" sz="1600" b="1" kern="1200" dirty="0" smtClean="0">
                          <a:solidFill>
                            <a:schemeClr val="bg1"/>
                          </a:solidFill>
                          <a:latin typeface="+mn-lt"/>
                          <a:ea typeface="+mn-ea"/>
                          <a:cs typeface="+mn-cs"/>
                        </a:rPr>
                        <a:t>Benny Joe Stevens</a:t>
                      </a:r>
                      <a:endParaRPr lang="en-US" sz="2000" b="1"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White Male</a:t>
                      </a:r>
                      <a:endParaRPr lang="en-US" sz="1600" b="1"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Murder x 4</a:t>
                      </a:r>
                      <a:endParaRPr lang="en-US" sz="1600" b="1"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kern="1200" dirty="0" smtClean="0">
                          <a:solidFill>
                            <a:schemeClr val="bg1"/>
                          </a:solidFill>
                          <a:latin typeface="+mn-lt"/>
                          <a:ea typeface="+mn-ea"/>
                          <a:cs typeface="+mn-cs"/>
                        </a:rPr>
                        <a:t>05-10-11</a:t>
                      </a:r>
                      <a:endParaRPr lang="en-US" sz="1800" b="0"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2752">
                <a:tc>
                  <a:txBody>
                    <a:bodyPr/>
                    <a:lstStyle/>
                    <a:p>
                      <a:pPr marL="91440" marR="0" indent="0" algn="l" defTabSz="914363" rtl="0" eaLnBrk="1" fontAlgn="auto" latinLnBrk="0" hangingPunct="1">
                        <a:lnSpc>
                          <a:spcPct val="100000"/>
                        </a:lnSpc>
                        <a:spcBef>
                          <a:spcPts val="0"/>
                        </a:spcBef>
                        <a:spcAft>
                          <a:spcPts val="0"/>
                        </a:spcAft>
                        <a:buClrTx/>
                        <a:buSzTx/>
                        <a:buFontTx/>
                        <a:buNone/>
                        <a:tabLst/>
                        <a:defRPr/>
                      </a:pPr>
                      <a:r>
                        <a:rPr lang="en-US" sz="1600" b="1" kern="1200" dirty="0" smtClean="0">
                          <a:solidFill>
                            <a:schemeClr val="bg1"/>
                          </a:solidFill>
                          <a:latin typeface="+mn-lt"/>
                          <a:ea typeface="+mn-ea"/>
                          <a:cs typeface="+mn-cs"/>
                        </a:rPr>
                        <a:t>Rodney Gray</a:t>
                      </a:r>
                      <a:endParaRPr lang="en-US" sz="2000" b="1"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Black Male</a:t>
                      </a:r>
                      <a:endParaRPr lang="en-US" sz="1600" b="1"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smtClean="0">
                          <a:solidFill>
                            <a:schemeClr val="bg1"/>
                          </a:solidFill>
                        </a:rPr>
                        <a:t>Murder</a:t>
                      </a:r>
                      <a:r>
                        <a:rPr lang="en-US" sz="1800" b="1" dirty="0" smtClean="0">
                          <a:solidFill>
                            <a:schemeClr val="bg1"/>
                          </a:solidFill>
                        </a:rPr>
                        <a:t> </a:t>
                      </a:r>
                      <a:endParaRPr lang="en-US" sz="1800" b="1"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400" b="0" kern="1200" dirty="0" smtClean="0">
                          <a:solidFill>
                            <a:schemeClr val="bg1"/>
                          </a:solidFill>
                          <a:latin typeface="+mn-lt"/>
                          <a:ea typeface="+mn-ea"/>
                          <a:cs typeface="+mn-cs"/>
                        </a:rPr>
                        <a:t>05-17-11</a:t>
                      </a:r>
                      <a:endParaRPr lang="en-US" sz="1400" b="0" dirty="0">
                        <a:solidFill>
                          <a:schemeClr val="bg1"/>
                        </a:solidFill>
                      </a:endParaRPr>
                    </a:p>
                  </a:txBody>
                  <a:tcPr marL="14321" marR="14321"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2687">
                <a:tc>
                  <a:txBody>
                    <a:bodyPr/>
                    <a:lstStyle/>
                    <a:p>
                      <a:pPr algn="l"/>
                      <a:r>
                        <a:rPr lang="en-US" sz="1600" b="1" dirty="0">
                          <a:solidFill>
                            <a:schemeClr val="bg1"/>
                          </a:solidFill>
                          <a:effectLst/>
                          <a:latin typeface="+mn-lt"/>
                        </a:rPr>
                        <a:t>Edwin Hart </a:t>
                      </a:r>
                      <a:r>
                        <a:rPr lang="en-US" sz="1600" b="1" dirty="0" smtClean="0">
                          <a:solidFill>
                            <a:schemeClr val="bg1"/>
                          </a:solidFill>
                          <a:effectLst/>
                          <a:latin typeface="+mn-lt"/>
                        </a:rPr>
                        <a:t>Turner</a:t>
                      </a:r>
                      <a:endParaRPr lang="en-US" sz="360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a:solidFill>
                            <a:schemeClr val="bg1"/>
                          </a:solidFill>
                          <a:effectLst/>
                          <a:latin typeface="+mn-lt"/>
                        </a:rPr>
                        <a:t>White </a:t>
                      </a:r>
                      <a:r>
                        <a:rPr lang="en-US" sz="1600" b="1" dirty="0" smtClean="0">
                          <a:solidFill>
                            <a:schemeClr val="bg1"/>
                          </a:solidFill>
                          <a:effectLst/>
                          <a:latin typeface="+mn-lt"/>
                        </a:rPr>
                        <a:t>Male</a:t>
                      </a:r>
                      <a:endParaRPr lang="en-US" sz="360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a:solidFill>
                            <a:schemeClr val="bg1"/>
                          </a:solidFill>
                          <a:effectLst/>
                          <a:latin typeface="+mn-lt"/>
                        </a:rPr>
                        <a:t>Capital Murder</a:t>
                      </a:r>
                      <a:endParaRPr lang="en-US" sz="360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0" smtClean="0">
                          <a:solidFill>
                            <a:schemeClr val="bg1"/>
                          </a:solidFill>
                          <a:effectLst/>
                          <a:latin typeface="+mn-lt"/>
                        </a:rPr>
                        <a:t>02-08-12</a:t>
                      </a:r>
                      <a:endParaRPr lang="en-US" sz="3600" b="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2687">
                <a:tc>
                  <a:txBody>
                    <a:bodyPr/>
                    <a:lstStyle/>
                    <a:p>
                      <a:pPr algn="l"/>
                      <a:r>
                        <a:rPr lang="en-US" sz="1600" b="1" dirty="0">
                          <a:solidFill>
                            <a:schemeClr val="bg1"/>
                          </a:solidFill>
                          <a:effectLst/>
                          <a:latin typeface="+mn-lt"/>
                        </a:rPr>
                        <a:t>Larry Matthew Puckett</a:t>
                      </a:r>
                      <a:endParaRPr lang="en-US" sz="360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a:solidFill>
                            <a:schemeClr val="bg1"/>
                          </a:solidFill>
                          <a:effectLst/>
                          <a:latin typeface="+mn-lt"/>
                        </a:rPr>
                        <a:t>White </a:t>
                      </a:r>
                      <a:r>
                        <a:rPr lang="en-US" sz="1600" b="1" dirty="0" smtClean="0">
                          <a:solidFill>
                            <a:schemeClr val="bg1"/>
                          </a:solidFill>
                          <a:effectLst/>
                          <a:latin typeface="+mn-lt"/>
                        </a:rPr>
                        <a:t>Male</a:t>
                      </a:r>
                      <a:endParaRPr lang="en-US" sz="360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a:solidFill>
                            <a:schemeClr val="bg1"/>
                          </a:solidFill>
                          <a:effectLst/>
                          <a:latin typeface="+mn-lt"/>
                        </a:rPr>
                        <a:t>Capital </a:t>
                      </a:r>
                      <a:r>
                        <a:rPr lang="en-US" sz="1600" b="1" dirty="0" smtClean="0">
                          <a:solidFill>
                            <a:schemeClr val="bg1"/>
                          </a:solidFill>
                          <a:effectLst/>
                          <a:latin typeface="+mn-lt"/>
                        </a:rPr>
                        <a:t>Murder</a:t>
                      </a:r>
                      <a:endParaRPr lang="en-US" sz="360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0" dirty="0" smtClean="0">
                          <a:solidFill>
                            <a:schemeClr val="bg1"/>
                          </a:solidFill>
                          <a:effectLst/>
                          <a:latin typeface="+mn-lt"/>
                        </a:rPr>
                        <a:t>03-20-12</a:t>
                      </a:r>
                      <a:endParaRPr lang="en-US" sz="3600" b="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2687">
                <a:tc>
                  <a:txBody>
                    <a:bodyPr/>
                    <a:lstStyle/>
                    <a:p>
                      <a:pPr algn="l"/>
                      <a:r>
                        <a:rPr lang="en-US" sz="1600" b="1" dirty="0" smtClean="0">
                          <a:solidFill>
                            <a:schemeClr val="bg1"/>
                          </a:solidFill>
                          <a:effectLst/>
                          <a:latin typeface="+mn-lt"/>
                        </a:rPr>
                        <a:t>William </a:t>
                      </a:r>
                      <a:r>
                        <a:rPr lang="en-US" sz="1600" b="1" dirty="0">
                          <a:solidFill>
                            <a:schemeClr val="bg1"/>
                          </a:solidFill>
                          <a:effectLst/>
                          <a:latin typeface="+mn-lt"/>
                        </a:rPr>
                        <a:t>J Mitchell</a:t>
                      </a:r>
                      <a:endParaRPr lang="en-US" sz="360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a:solidFill>
                            <a:schemeClr val="bg1"/>
                          </a:solidFill>
                          <a:effectLst/>
                          <a:latin typeface="+mn-lt"/>
                        </a:rPr>
                        <a:t>Black </a:t>
                      </a:r>
                      <a:r>
                        <a:rPr lang="en-US" sz="1600" b="1" dirty="0" smtClean="0">
                          <a:solidFill>
                            <a:schemeClr val="bg1"/>
                          </a:solidFill>
                          <a:effectLst/>
                          <a:latin typeface="+mn-lt"/>
                        </a:rPr>
                        <a:t>Male</a:t>
                      </a:r>
                      <a:endParaRPr lang="en-US" sz="360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a:solidFill>
                            <a:schemeClr val="bg1"/>
                          </a:solidFill>
                          <a:effectLst/>
                          <a:latin typeface="+mn-lt"/>
                        </a:rPr>
                        <a:t>Capital Murder</a:t>
                      </a:r>
                      <a:endParaRPr lang="en-US" sz="360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0" dirty="0">
                          <a:solidFill>
                            <a:schemeClr val="bg1"/>
                          </a:solidFill>
                          <a:effectLst/>
                          <a:latin typeface="+mn-lt"/>
                        </a:rPr>
                        <a:t>03-22-12</a:t>
                      </a:r>
                      <a:endParaRPr lang="en-US" sz="3600" b="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2687">
                <a:tc>
                  <a:txBody>
                    <a:bodyPr/>
                    <a:lstStyle/>
                    <a:p>
                      <a:pPr algn="l"/>
                      <a:r>
                        <a:rPr lang="en-US" sz="1600" b="1" dirty="0">
                          <a:solidFill>
                            <a:schemeClr val="bg1"/>
                          </a:solidFill>
                          <a:effectLst/>
                          <a:latin typeface="+mn-lt"/>
                        </a:rPr>
                        <a:t>Henry Curtis Jackson</a:t>
                      </a:r>
                      <a:endParaRPr lang="en-US" sz="360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a:solidFill>
                            <a:schemeClr val="bg1"/>
                          </a:solidFill>
                          <a:effectLst/>
                          <a:latin typeface="+mn-lt"/>
                        </a:rPr>
                        <a:t>Black Male</a:t>
                      </a:r>
                      <a:endParaRPr lang="en-US" sz="360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a:solidFill>
                            <a:schemeClr val="bg1"/>
                          </a:solidFill>
                          <a:effectLst/>
                          <a:latin typeface="+mn-lt"/>
                        </a:rPr>
                        <a:t>Capital Murder x 4</a:t>
                      </a:r>
                      <a:endParaRPr lang="en-US" sz="360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0" dirty="0">
                          <a:solidFill>
                            <a:schemeClr val="bg1"/>
                          </a:solidFill>
                          <a:effectLst/>
                          <a:latin typeface="+mn-lt"/>
                        </a:rPr>
                        <a:t>06-05-12</a:t>
                      </a:r>
                      <a:endParaRPr lang="en-US" sz="3600" b="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2687">
                <a:tc>
                  <a:txBody>
                    <a:bodyPr/>
                    <a:lstStyle/>
                    <a:p>
                      <a:pPr algn="l"/>
                      <a:r>
                        <a:rPr lang="en-US" sz="1600" b="1" dirty="0">
                          <a:solidFill>
                            <a:schemeClr val="bg1"/>
                          </a:solidFill>
                          <a:effectLst/>
                          <a:latin typeface="+mn-lt"/>
                        </a:rPr>
                        <a:t>Jan Michael </a:t>
                      </a:r>
                      <a:r>
                        <a:rPr lang="en-US" sz="1600" b="1" dirty="0" err="1" smtClean="0">
                          <a:solidFill>
                            <a:schemeClr val="bg1"/>
                          </a:solidFill>
                          <a:effectLst/>
                          <a:latin typeface="+mn-lt"/>
                        </a:rPr>
                        <a:t>Brawner</a:t>
                      </a:r>
                      <a:endParaRPr lang="en-US" sz="360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a:solidFill>
                            <a:schemeClr val="bg1"/>
                          </a:solidFill>
                          <a:effectLst/>
                          <a:latin typeface="+mn-lt"/>
                        </a:rPr>
                        <a:t>White </a:t>
                      </a:r>
                      <a:r>
                        <a:rPr lang="en-US" sz="1600" b="1" dirty="0" smtClean="0">
                          <a:solidFill>
                            <a:schemeClr val="bg1"/>
                          </a:solidFill>
                          <a:effectLst/>
                          <a:latin typeface="+mn-lt"/>
                        </a:rPr>
                        <a:t>Male</a:t>
                      </a:r>
                      <a:endParaRPr lang="en-US" sz="360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a:solidFill>
                            <a:schemeClr val="bg1"/>
                          </a:solidFill>
                          <a:effectLst/>
                          <a:latin typeface="+mn-lt"/>
                        </a:rPr>
                        <a:t>Capital Murder x 4</a:t>
                      </a:r>
                      <a:endParaRPr lang="en-US" sz="360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0" dirty="0" smtClean="0">
                          <a:solidFill>
                            <a:schemeClr val="bg1"/>
                          </a:solidFill>
                          <a:effectLst/>
                          <a:latin typeface="+mn-lt"/>
                        </a:rPr>
                        <a:t>06-12-12</a:t>
                      </a:r>
                      <a:endParaRPr lang="en-US" sz="3600" b="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2687">
                <a:tc>
                  <a:txBody>
                    <a:bodyPr/>
                    <a:lstStyle/>
                    <a:p>
                      <a:pPr algn="l"/>
                      <a:r>
                        <a:rPr lang="en-US" sz="1600" b="1" dirty="0">
                          <a:solidFill>
                            <a:schemeClr val="bg1"/>
                          </a:solidFill>
                          <a:effectLst/>
                          <a:latin typeface="+mn-lt"/>
                        </a:rPr>
                        <a:t>Gary Carl </a:t>
                      </a:r>
                      <a:r>
                        <a:rPr lang="en-US" sz="1600" b="1" dirty="0" smtClean="0">
                          <a:solidFill>
                            <a:schemeClr val="bg1"/>
                          </a:solidFill>
                          <a:effectLst/>
                          <a:latin typeface="+mn-lt"/>
                        </a:rPr>
                        <a:t>Simmons</a:t>
                      </a:r>
                      <a:endParaRPr lang="en-US" sz="360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a:solidFill>
                            <a:schemeClr val="bg1"/>
                          </a:solidFill>
                          <a:effectLst/>
                          <a:latin typeface="+mn-lt"/>
                        </a:rPr>
                        <a:t>White </a:t>
                      </a:r>
                      <a:r>
                        <a:rPr lang="en-US" sz="1600" b="1" dirty="0" smtClean="0">
                          <a:solidFill>
                            <a:schemeClr val="bg1"/>
                          </a:solidFill>
                          <a:effectLst/>
                          <a:latin typeface="+mn-lt"/>
                        </a:rPr>
                        <a:t>Male</a:t>
                      </a:r>
                      <a:endParaRPr lang="en-US" sz="360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dirty="0">
                          <a:solidFill>
                            <a:schemeClr val="bg1"/>
                          </a:solidFill>
                          <a:effectLst/>
                          <a:latin typeface="+mn-lt"/>
                        </a:rPr>
                        <a:t>Capital </a:t>
                      </a:r>
                      <a:r>
                        <a:rPr lang="en-US" sz="1600" b="1" dirty="0" smtClean="0">
                          <a:solidFill>
                            <a:schemeClr val="bg1"/>
                          </a:solidFill>
                          <a:effectLst/>
                          <a:latin typeface="+mn-lt"/>
                        </a:rPr>
                        <a:t>Murder</a:t>
                      </a:r>
                      <a:endParaRPr lang="en-US" sz="360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0" dirty="0" smtClean="0">
                          <a:solidFill>
                            <a:schemeClr val="bg1"/>
                          </a:solidFill>
                          <a:effectLst/>
                          <a:latin typeface="+mn-lt"/>
                        </a:rPr>
                        <a:t>06-20-12</a:t>
                      </a:r>
                      <a:endParaRPr lang="en-US" sz="3600" b="0" dirty="0">
                        <a:solidFill>
                          <a:schemeClr val="bg1"/>
                        </a:solidFill>
                        <a:effectLst/>
                        <a:latin typeface="+mn-lt"/>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025" name="Rectangle 1"/>
          <p:cNvSpPr>
            <a:spLocks noChangeArrowheads="1"/>
          </p:cNvSpPr>
          <p:nvPr/>
        </p:nvSpPr>
        <p:spPr bwMode="auto">
          <a:xfrm>
            <a:off x="457200" y="243988"/>
            <a:ext cx="8153400" cy="461665"/>
          </a:xfrm>
          <a:prstGeom prst="rect">
            <a:avLst/>
          </a:prstGeom>
          <a:ln w="1270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80"/>
                </a:solidFill>
                <a:effectLst/>
                <a:latin typeface="Arial" pitchFamily="34" charset="0"/>
              </a:rPr>
              <a:t>PRISONERS EXECUTED BY LETHAL INJECTION</a:t>
            </a:r>
            <a:endParaRPr kumimoji="0" lang="en-US" sz="16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http://paulrodgers9w.com/blog/uploaded_images/LIC_from_Family_Mississippi-704300.jpg"/>
          <p:cNvPicPr>
            <a:picLocks noChangeAspect="1" noChangeArrowheads="1"/>
          </p:cNvPicPr>
          <p:nvPr/>
        </p:nvPicPr>
        <p:blipFill>
          <a:blip r:embed="rId2" cstate="print"/>
          <a:srcRect/>
          <a:stretch>
            <a:fillRect/>
          </a:stretch>
        </p:blipFill>
        <p:spPr bwMode="auto">
          <a:xfrm>
            <a:off x="533400" y="533400"/>
            <a:ext cx="3581400" cy="3635121"/>
          </a:xfrm>
          <a:prstGeom prst="rect">
            <a:avLst/>
          </a:prstGeom>
          <a:noFill/>
        </p:spPr>
      </p:pic>
      <p:sp>
        <p:nvSpPr>
          <p:cNvPr id="8" name="Rectangle 7"/>
          <p:cNvSpPr/>
          <p:nvPr/>
        </p:nvSpPr>
        <p:spPr>
          <a:xfrm>
            <a:off x="533400" y="4267200"/>
            <a:ext cx="3657600" cy="2246769"/>
          </a:xfrm>
          <a:prstGeom prst="rect">
            <a:avLst/>
          </a:prstGeom>
        </p:spPr>
        <p:txBody>
          <a:bodyPr wrap="square">
            <a:spAutoFit/>
          </a:bodyPr>
          <a:lstStyle/>
          <a:p>
            <a:r>
              <a:rPr lang="en-US" sz="2800" i="1" dirty="0" smtClean="0"/>
              <a:t>Lethal Injection Chamber from Family Witness Room, Unit 17, </a:t>
            </a:r>
            <a:r>
              <a:rPr lang="en-US" sz="2800" i="1" dirty="0" err="1" smtClean="0"/>
              <a:t>Parchman</a:t>
            </a:r>
            <a:r>
              <a:rPr lang="en-US" sz="2800" i="1" dirty="0" smtClean="0"/>
              <a:t>, Mississippi, 1998.</a:t>
            </a:r>
            <a:endParaRPr lang="en-US" sz="2800" dirty="0"/>
          </a:p>
        </p:txBody>
      </p:sp>
      <p:sp>
        <p:nvSpPr>
          <p:cNvPr id="11" name="Rectangle 10"/>
          <p:cNvSpPr/>
          <p:nvPr/>
        </p:nvSpPr>
        <p:spPr>
          <a:xfrm>
            <a:off x="5130844" y="3267433"/>
            <a:ext cx="2719014" cy="584775"/>
          </a:xfrm>
          <a:prstGeom prst="rect">
            <a:avLst/>
          </a:prstGeom>
        </p:spPr>
        <p:txBody>
          <a:bodyPr wrap="none">
            <a:spAutoFit/>
          </a:bodyPr>
          <a:lstStyle/>
          <a:p>
            <a:r>
              <a:rPr lang="en-US" sz="3200" dirty="0" smtClean="0"/>
              <a:t>Unit 29, J Block</a:t>
            </a:r>
            <a:endParaRPr lang="en-US" sz="3200" dirty="0"/>
          </a:p>
        </p:txBody>
      </p:sp>
      <p:pic>
        <p:nvPicPr>
          <p:cNvPr id="44044" name="Picture 12" descr="http://www.mdoc.state.ms.us/Death%20Row%20Photos/LethalInjectionGurney.jpg"/>
          <p:cNvPicPr>
            <a:picLocks noChangeAspect="1" noChangeArrowheads="1"/>
          </p:cNvPicPr>
          <p:nvPr/>
        </p:nvPicPr>
        <p:blipFill>
          <a:blip r:embed="rId3" cstate="print"/>
          <a:srcRect/>
          <a:stretch>
            <a:fillRect/>
          </a:stretch>
        </p:blipFill>
        <p:spPr bwMode="auto">
          <a:xfrm>
            <a:off x="4495800" y="3962400"/>
            <a:ext cx="2667000" cy="2094925"/>
          </a:xfrm>
          <a:prstGeom prst="rect">
            <a:avLst/>
          </a:prstGeom>
          <a:noFill/>
        </p:spPr>
      </p:pic>
      <p:sp>
        <p:nvSpPr>
          <p:cNvPr id="14" name="Rectangle 13"/>
          <p:cNvSpPr/>
          <p:nvPr/>
        </p:nvSpPr>
        <p:spPr>
          <a:xfrm>
            <a:off x="4343400" y="6096000"/>
            <a:ext cx="3096938" cy="461665"/>
          </a:xfrm>
          <a:prstGeom prst="rect">
            <a:avLst/>
          </a:prstGeom>
        </p:spPr>
        <p:txBody>
          <a:bodyPr wrap="none">
            <a:spAutoFit/>
          </a:bodyPr>
          <a:lstStyle/>
          <a:p>
            <a:r>
              <a:rPr lang="en-US" sz="2400" dirty="0" smtClean="0"/>
              <a:t>Lethal Injection Gurney</a:t>
            </a:r>
            <a:endParaRPr lang="en-US" sz="2400" dirty="0"/>
          </a:p>
        </p:txBody>
      </p:sp>
      <p:pic>
        <p:nvPicPr>
          <p:cNvPr id="60418" name="Picture 2" descr="http://i18.photobucket.com/albums/b116/baileyjojoms/Aerial_view_of_Unit_29.jpg"/>
          <p:cNvPicPr>
            <a:picLocks noChangeAspect="1" noChangeArrowheads="1"/>
          </p:cNvPicPr>
          <p:nvPr/>
        </p:nvPicPr>
        <p:blipFill>
          <a:blip r:embed="rId4" cstate="print"/>
          <a:srcRect/>
          <a:stretch>
            <a:fillRect/>
          </a:stretch>
        </p:blipFill>
        <p:spPr bwMode="auto">
          <a:xfrm>
            <a:off x="4495800" y="533400"/>
            <a:ext cx="3989103" cy="2667000"/>
          </a:xfrm>
          <a:prstGeom prst="rect">
            <a:avLst/>
          </a:prstGeom>
          <a:noFill/>
        </p:spPr>
      </p:pic>
      <p:pic>
        <p:nvPicPr>
          <p:cNvPr id="9" name="Picture 3" descr="C:\Documents and Settings\lloyd.mitchell\My Documents\My Pictures\gradient-logo.jpg"/>
          <p:cNvPicPr>
            <a:picLocks noChangeAspect="1" noChangeArrowheads="1"/>
          </p:cNvPicPr>
          <p:nvPr/>
        </p:nvPicPr>
        <p:blipFill>
          <a:blip r:embed="rId5" cstate="print"/>
          <a:srcRect l="5405" t="5422" r="5405" b="4111"/>
          <a:stretch>
            <a:fillRect/>
          </a:stretch>
        </p:blipFill>
        <p:spPr bwMode="auto">
          <a:xfrm>
            <a:off x="7315200" y="4800600"/>
            <a:ext cx="1524000" cy="1500909"/>
          </a:xfrm>
          <a:prstGeom prst="flowChartConnector">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1752600"/>
            <a:ext cx="7043208" cy="4419600"/>
          </a:xfrm>
        </p:spPr>
        <p:txBody>
          <a:bodyPr/>
          <a:lstStyle/>
          <a:p>
            <a:pPr marL="342900" indent="-342900">
              <a:buFont typeface="Wingdings" panose="05000000000000000000" pitchFamily="2" charset="2"/>
              <a:buChar char="Ø"/>
            </a:pPr>
            <a:r>
              <a:rPr lang="en-US" sz="2400" b="1" dirty="0" smtClean="0">
                <a:solidFill>
                  <a:srgbClr val="FFC000"/>
                </a:solidFill>
              </a:rPr>
              <a:t>Pentobarbital</a:t>
            </a:r>
            <a:r>
              <a:rPr lang="en-US" sz="2400" b="1" dirty="0" smtClean="0"/>
              <a:t> </a:t>
            </a:r>
            <a:r>
              <a:rPr lang="en-US" sz="2400" b="1" dirty="0"/>
              <a:t>– causes death by </a:t>
            </a:r>
            <a:r>
              <a:rPr lang="en-US" sz="2400" b="1" dirty="0">
                <a:solidFill>
                  <a:srgbClr val="FFFF00"/>
                </a:solidFill>
              </a:rPr>
              <a:t>respiratory arrest</a:t>
            </a:r>
            <a:r>
              <a:rPr lang="en-US" sz="2400" b="1" dirty="0"/>
              <a:t>. </a:t>
            </a:r>
            <a:endParaRPr lang="en-US" sz="2400" b="1" dirty="0" smtClean="0"/>
          </a:p>
          <a:p>
            <a:pPr marL="342900" indent="-342900">
              <a:buFont typeface="Wingdings" panose="05000000000000000000" pitchFamily="2" charset="2"/>
              <a:buChar char="Ø"/>
            </a:pPr>
            <a:endParaRPr lang="en-US" sz="2400" b="1" dirty="0"/>
          </a:p>
          <a:p>
            <a:pPr marL="342900" indent="-342900">
              <a:buFont typeface="Wingdings" panose="05000000000000000000" pitchFamily="2" charset="2"/>
              <a:buChar char="Ø"/>
            </a:pPr>
            <a:r>
              <a:rPr lang="en-US" sz="2400" b="1" dirty="0" err="1" smtClean="0">
                <a:solidFill>
                  <a:srgbClr val="FFC000"/>
                </a:solidFill>
              </a:rPr>
              <a:t>Pavulon</a:t>
            </a:r>
            <a:r>
              <a:rPr lang="en-US" sz="2400" b="1" dirty="0" smtClean="0"/>
              <a:t> </a:t>
            </a:r>
            <a:r>
              <a:rPr lang="en-US" sz="2400" b="1" dirty="0"/>
              <a:t>– if the </a:t>
            </a:r>
            <a:r>
              <a:rPr lang="en-US" sz="2400" b="1" dirty="0" smtClean="0"/>
              <a:t>anesthetic </a:t>
            </a:r>
            <a:r>
              <a:rPr lang="en-US" sz="2400" b="1" dirty="0"/>
              <a:t>agent used in lethal injection is ineffective, the individual may never achieve unconsciousness, and thus be able to feel all of the pain associated with the procedure, but unable to cry out or move due to the </a:t>
            </a:r>
            <a:r>
              <a:rPr lang="en-US" sz="2400" b="1" dirty="0" err="1"/>
              <a:t>pancuronium's</a:t>
            </a:r>
            <a:r>
              <a:rPr lang="en-US" sz="2400" b="1" dirty="0"/>
              <a:t> complete </a:t>
            </a:r>
            <a:r>
              <a:rPr lang="en-US" sz="2400" b="1" dirty="0">
                <a:solidFill>
                  <a:srgbClr val="FFFF00"/>
                </a:solidFill>
              </a:rPr>
              <a:t>paralytic action</a:t>
            </a:r>
            <a:r>
              <a:rPr lang="en-US" sz="2400" b="1" dirty="0"/>
              <a:t>. </a:t>
            </a:r>
            <a:endParaRPr lang="en-US" sz="2400" b="1" dirty="0" smtClean="0"/>
          </a:p>
          <a:p>
            <a:pPr marL="342900" indent="-342900">
              <a:buFont typeface="Wingdings" panose="05000000000000000000" pitchFamily="2" charset="2"/>
              <a:buChar char="Ø"/>
            </a:pPr>
            <a:endParaRPr lang="en-US" sz="2400" b="1" dirty="0"/>
          </a:p>
          <a:p>
            <a:pPr marL="342900" indent="-342900">
              <a:buFont typeface="Wingdings" panose="05000000000000000000" pitchFamily="2" charset="2"/>
              <a:buChar char="Ø"/>
            </a:pPr>
            <a:r>
              <a:rPr lang="en-US" sz="2400" b="1" dirty="0" smtClean="0">
                <a:solidFill>
                  <a:srgbClr val="FFC000"/>
                </a:solidFill>
              </a:rPr>
              <a:t>Potassium</a:t>
            </a:r>
            <a:r>
              <a:rPr lang="en-US" sz="2400" b="1" dirty="0" smtClean="0"/>
              <a:t> – </a:t>
            </a:r>
            <a:r>
              <a:rPr lang="en-US" sz="2400" dirty="0"/>
              <a:t>stops the heart, and thus causes death by </a:t>
            </a:r>
            <a:r>
              <a:rPr lang="en-US" sz="2400" dirty="0">
                <a:solidFill>
                  <a:srgbClr val="FFFF00"/>
                </a:solidFill>
              </a:rPr>
              <a:t>cardiac arrest</a:t>
            </a:r>
            <a:r>
              <a:rPr lang="en-US" sz="2400" dirty="0"/>
              <a:t>.</a:t>
            </a:r>
            <a:r>
              <a:rPr lang="en-US" sz="2400" b="1" dirty="0" smtClean="0"/>
              <a:t> </a:t>
            </a:r>
          </a:p>
          <a:p>
            <a:endParaRPr lang="en-US" sz="2400" b="1" dirty="0"/>
          </a:p>
          <a:p>
            <a:r>
              <a:rPr lang="en-US" sz="2400" b="1" dirty="0" smtClean="0"/>
              <a:t>Mississippi previously used Sodium Thiopental.</a:t>
            </a:r>
            <a:endParaRPr lang="en-US" sz="2400" b="1" dirty="0"/>
          </a:p>
        </p:txBody>
      </p:sp>
      <p:sp>
        <p:nvSpPr>
          <p:cNvPr id="4" name="Text Placeholder 3"/>
          <p:cNvSpPr>
            <a:spLocks noGrp="1"/>
          </p:cNvSpPr>
          <p:nvPr>
            <p:ph type="body" sz="quarter" idx="10"/>
          </p:nvPr>
        </p:nvSpPr>
        <p:spPr>
          <a:xfrm>
            <a:off x="228600" y="304800"/>
            <a:ext cx="7690114" cy="1384994"/>
          </a:xfrm>
        </p:spPr>
        <p:txBody>
          <a:bodyPr/>
          <a:lstStyle/>
          <a:p>
            <a:r>
              <a:rPr lang="en-US" sz="7200" dirty="0" smtClean="0"/>
              <a:t>Lethal Injection Cocktail</a:t>
            </a:r>
            <a:endParaRPr lang="en-US" sz="7200" dirty="0"/>
          </a:p>
        </p:txBody>
      </p:sp>
    </p:spTree>
    <p:extLst>
      <p:ext uri="{BB962C8B-B14F-4D97-AF65-F5344CB8AC3E}">
        <p14:creationId xmlns:p14="http://schemas.microsoft.com/office/powerpoint/2010/main" val="23515318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685800"/>
            <a:ext cx="8001000" cy="685800"/>
          </a:xfrm>
        </p:spPr>
        <p:txBody>
          <a:bodyPr/>
          <a:lstStyle/>
          <a:p>
            <a:pPr algn="ctr"/>
            <a:r>
              <a:rPr lang="en-US" dirty="0" smtClean="0"/>
              <a:t>Who is the Lieutenant Governor?</a:t>
            </a:r>
            <a:endParaRPr lang="en-US" dirty="0"/>
          </a:p>
        </p:txBody>
      </p:sp>
      <p:pic>
        <p:nvPicPr>
          <p:cNvPr id="8" name="Picture 2" descr="http://media.collegepublisher.com/media/paper938/stills/3f9ed905c703c-99-2.gif"/>
          <p:cNvPicPr>
            <a:picLocks noChangeAspect="1" noChangeArrowheads="1"/>
          </p:cNvPicPr>
          <p:nvPr/>
        </p:nvPicPr>
        <p:blipFill>
          <a:blip r:embed="rId2" cstate="print"/>
          <a:srcRect t="2041" b="8163"/>
          <a:stretch>
            <a:fillRect/>
          </a:stretch>
        </p:blipFill>
        <p:spPr bwMode="auto">
          <a:xfrm>
            <a:off x="3048000" y="2133600"/>
            <a:ext cx="2743200" cy="3448594"/>
          </a:xfrm>
          <a:prstGeom prst="rect">
            <a:avLst/>
          </a:prstGeom>
          <a:noFill/>
        </p:spPr>
      </p:pic>
      <p:sp>
        <p:nvSpPr>
          <p:cNvPr id="9" name="Rectangle 8"/>
          <p:cNvSpPr/>
          <p:nvPr/>
        </p:nvSpPr>
        <p:spPr>
          <a:xfrm>
            <a:off x="1524000" y="5582194"/>
            <a:ext cx="5791200" cy="1015663"/>
          </a:xfrm>
          <a:prstGeom prst="rect">
            <a:avLst/>
          </a:prstGeom>
        </p:spPr>
        <p:txBody>
          <a:bodyPr wrap="square">
            <a:spAutoFit/>
          </a:bodyPr>
          <a:lstStyle/>
          <a:p>
            <a:pPr algn="ctr"/>
            <a:r>
              <a:rPr lang="en-US" sz="6000" b="1" dirty="0" smtClean="0"/>
              <a:t>Tate Reeves </a:t>
            </a:r>
            <a:endParaRPr lang="en-US" sz="60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105400" y="5562600"/>
            <a:ext cx="4038600" cy="1015663"/>
          </a:xfrm>
          <a:prstGeom prst="rect">
            <a:avLst/>
          </a:prstGeom>
        </p:spPr>
        <p:txBody>
          <a:bodyPr wrap="square">
            <a:spAutoFit/>
          </a:bodyPr>
          <a:lstStyle/>
          <a:p>
            <a:pPr algn="ctr"/>
            <a:r>
              <a:rPr lang="en-US" sz="6000" b="1" dirty="0" smtClean="0"/>
              <a:t>Tate Reeves </a:t>
            </a:r>
            <a:endParaRPr lang="en-US" sz="6000" b="1" dirty="0"/>
          </a:p>
        </p:txBody>
      </p:sp>
      <p:pic>
        <p:nvPicPr>
          <p:cNvPr id="6" name="Picture 2" descr="http://media.collegepublisher.com/media/paper938/stills/3f9ed905c703c-99-2.gif"/>
          <p:cNvPicPr>
            <a:picLocks noChangeAspect="1" noChangeArrowheads="1"/>
          </p:cNvPicPr>
          <p:nvPr/>
        </p:nvPicPr>
        <p:blipFill>
          <a:blip r:embed="rId2" cstate="print"/>
          <a:srcRect t="2041" b="8163"/>
          <a:stretch>
            <a:fillRect/>
          </a:stretch>
        </p:blipFill>
        <p:spPr bwMode="auto">
          <a:xfrm>
            <a:off x="5715000" y="2286000"/>
            <a:ext cx="2743200" cy="3448594"/>
          </a:xfrm>
          <a:prstGeom prst="rect">
            <a:avLst/>
          </a:prstGeom>
          <a:noFill/>
        </p:spPr>
      </p:pic>
      <p:sp>
        <p:nvSpPr>
          <p:cNvPr id="4" name="Title 3"/>
          <p:cNvSpPr>
            <a:spLocks noGrp="1"/>
          </p:cNvSpPr>
          <p:nvPr>
            <p:ph type="ctrTitle"/>
          </p:nvPr>
        </p:nvSpPr>
        <p:spPr>
          <a:xfrm>
            <a:off x="457200" y="685800"/>
            <a:ext cx="8001000" cy="685800"/>
          </a:xfrm>
        </p:spPr>
        <p:txBody>
          <a:bodyPr/>
          <a:lstStyle/>
          <a:p>
            <a:pPr algn="ctr"/>
            <a:r>
              <a:rPr lang="en-US" dirty="0" smtClean="0"/>
              <a:t>Is the Lieutenant Governor a member any committee(s)?</a:t>
            </a:r>
            <a:endParaRPr lang="en-US" dirty="0"/>
          </a:p>
        </p:txBody>
      </p:sp>
      <p:sp>
        <p:nvSpPr>
          <p:cNvPr id="8" name="Subtitle 9"/>
          <p:cNvSpPr txBox="1">
            <a:spLocks/>
          </p:cNvSpPr>
          <p:nvPr/>
        </p:nvSpPr>
        <p:spPr>
          <a:xfrm>
            <a:off x="457201" y="2895600"/>
            <a:ext cx="5334000" cy="2667000"/>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
                <a:srgbClr val="FFFF00"/>
              </a:buClr>
              <a:buSzPct val="150000"/>
              <a:buFontTx/>
              <a:buNone/>
              <a:tabLst/>
              <a:defRPr/>
            </a:pPr>
            <a:r>
              <a:rPr kumimoji="0" lang="en-US" sz="6000" b="0" i="0" u="none" strike="noStrike" kern="1200" cap="none" spc="0" normalizeH="0" baseline="0" noProof="0" dirty="0" smtClean="0">
                <a:ln>
                  <a:noFill/>
                </a:ln>
                <a:solidFill>
                  <a:schemeClr val="tx1">
                    <a:tint val="75000"/>
                  </a:schemeClr>
                </a:solidFill>
                <a:effectLst/>
                <a:uLnTx/>
                <a:uFillTx/>
                <a:latin typeface="+mn-lt"/>
                <a:ea typeface="+mn-ea"/>
                <a:cs typeface="+mn-cs"/>
              </a:rPr>
              <a:t>Commission of Budget and Accounting </a:t>
            </a:r>
            <a:endParaRPr kumimoji="0" lang="en-US" sz="4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685800"/>
            <a:ext cx="8001000" cy="685800"/>
          </a:xfrm>
        </p:spPr>
        <p:txBody>
          <a:bodyPr/>
          <a:lstStyle/>
          <a:p>
            <a:pPr algn="ctr"/>
            <a:r>
              <a:rPr lang="en-US" dirty="0" smtClean="0"/>
              <a:t>Who is the Attorney General?</a:t>
            </a:r>
            <a:endParaRPr lang="en-US" dirty="0"/>
          </a:p>
        </p:txBody>
      </p:sp>
      <p:sp>
        <p:nvSpPr>
          <p:cNvPr id="6" name="Rectangle 5"/>
          <p:cNvSpPr/>
          <p:nvPr/>
        </p:nvSpPr>
        <p:spPr>
          <a:xfrm>
            <a:off x="2819400" y="5486400"/>
            <a:ext cx="3352800" cy="1015663"/>
          </a:xfrm>
          <a:prstGeom prst="rect">
            <a:avLst/>
          </a:prstGeom>
        </p:spPr>
        <p:txBody>
          <a:bodyPr wrap="square">
            <a:spAutoFit/>
          </a:bodyPr>
          <a:lstStyle/>
          <a:p>
            <a:r>
              <a:rPr lang="en-US" sz="6000" b="1" dirty="0" smtClean="0"/>
              <a:t>Jim Hood</a:t>
            </a:r>
            <a:endParaRPr lang="en-US" sz="6000" b="1" dirty="0"/>
          </a:p>
        </p:txBody>
      </p:sp>
      <p:pic>
        <p:nvPicPr>
          <p:cNvPr id="47106" name="Picture 2" descr="Jim Hood"/>
          <p:cNvPicPr>
            <a:picLocks noChangeAspect="1" noChangeArrowheads="1"/>
          </p:cNvPicPr>
          <p:nvPr/>
        </p:nvPicPr>
        <p:blipFill>
          <a:blip r:embed="rId2" cstate="print"/>
          <a:srcRect/>
          <a:stretch>
            <a:fillRect/>
          </a:stretch>
        </p:blipFill>
        <p:spPr bwMode="auto">
          <a:xfrm>
            <a:off x="4248531" y="2042549"/>
            <a:ext cx="2362200" cy="3367651"/>
          </a:xfrm>
          <a:prstGeom prst="rect">
            <a:avLst/>
          </a:prstGeom>
          <a:noFill/>
        </p:spPr>
      </p:pic>
      <p:pic>
        <p:nvPicPr>
          <p:cNvPr id="47108" name="Picture 4" descr="Mississippi Office of the Attorney General"/>
          <p:cNvPicPr>
            <a:picLocks noChangeAspect="1" noChangeArrowheads="1"/>
          </p:cNvPicPr>
          <p:nvPr/>
        </p:nvPicPr>
        <p:blipFill>
          <a:blip r:embed="rId3" cstate="print"/>
          <a:srcRect/>
          <a:stretch>
            <a:fillRect/>
          </a:stretch>
        </p:blipFill>
        <p:spPr bwMode="auto">
          <a:xfrm>
            <a:off x="1447800" y="2057400"/>
            <a:ext cx="2800731" cy="3352800"/>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47108"/>
                                        </p:tgtEl>
                                        <p:attrNameLst>
                                          <p:attrName>style.visibility</p:attrName>
                                        </p:attrNameLst>
                                      </p:cBhvr>
                                      <p:to>
                                        <p:strVal val="visible"/>
                                      </p:to>
                                    </p:set>
                                    <p:animEffect transition="in" filter="blinds(horizontal)">
                                      <p:cBhvr>
                                        <p:cTn id="10" dur="500"/>
                                        <p:tgtEl>
                                          <p:spTgt spid="47108"/>
                                        </p:tgtEl>
                                      </p:cBhvr>
                                    </p:animEffect>
                                  </p:childTnLst>
                                </p:cTn>
                              </p:par>
                              <p:par>
                                <p:cTn id="11" presetID="3" presetClass="entr" presetSubtype="10" fill="hold" nodeType="withEffect">
                                  <p:stCondLst>
                                    <p:cond delay="0"/>
                                  </p:stCondLst>
                                  <p:childTnLst>
                                    <p:set>
                                      <p:cBhvr>
                                        <p:cTn id="12" dur="1" fill="hold">
                                          <p:stCondLst>
                                            <p:cond delay="0"/>
                                          </p:stCondLst>
                                        </p:cTn>
                                        <p:tgtEl>
                                          <p:spTgt spid="47106"/>
                                        </p:tgtEl>
                                        <p:attrNameLst>
                                          <p:attrName>style.visibility</p:attrName>
                                        </p:attrNameLst>
                                      </p:cBhvr>
                                      <p:to>
                                        <p:strVal val="visible"/>
                                      </p:to>
                                    </p:set>
                                    <p:animEffect transition="in" filter="blinds(horizontal)">
                                      <p:cBhvr>
                                        <p:cTn id="13"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81000"/>
            <a:ext cx="8001000" cy="685800"/>
          </a:xfrm>
        </p:spPr>
        <p:txBody>
          <a:bodyPr/>
          <a:lstStyle/>
          <a:p>
            <a:pPr algn="ctr"/>
            <a:r>
              <a:rPr lang="en-US" dirty="0" smtClean="0"/>
              <a:t>What are the requirements for Attorney General?</a:t>
            </a:r>
            <a:endParaRPr lang="en-US" dirty="0"/>
          </a:p>
        </p:txBody>
      </p:sp>
      <p:pic>
        <p:nvPicPr>
          <p:cNvPr id="47108" name="Picture 4" descr="Mississippi Office of the Attorney General"/>
          <p:cNvPicPr>
            <a:picLocks noChangeAspect="1" noChangeArrowheads="1"/>
          </p:cNvPicPr>
          <p:nvPr/>
        </p:nvPicPr>
        <p:blipFill>
          <a:blip r:embed="rId2" cstate="print"/>
          <a:srcRect/>
          <a:stretch>
            <a:fillRect/>
          </a:stretch>
        </p:blipFill>
        <p:spPr bwMode="auto">
          <a:xfrm>
            <a:off x="304800" y="1981200"/>
            <a:ext cx="3819179" cy="4572000"/>
          </a:xfrm>
          <a:prstGeom prst="rect">
            <a:avLst/>
          </a:prstGeom>
          <a:noFill/>
        </p:spPr>
      </p:pic>
      <p:graphicFrame>
        <p:nvGraphicFramePr>
          <p:cNvPr id="7" name="Diagram 6"/>
          <p:cNvGraphicFramePr/>
          <p:nvPr/>
        </p:nvGraphicFramePr>
        <p:xfrm>
          <a:off x="4419600" y="2057400"/>
          <a:ext cx="4572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4648200" y="3429000"/>
            <a:ext cx="4346220" cy="1066800"/>
            <a:chOff x="224804" y="1532500"/>
            <a:chExt cx="4346220" cy="738000"/>
          </a:xfrm>
        </p:grpSpPr>
        <p:sp>
          <p:nvSpPr>
            <p:cNvPr id="9" name="Rounded Rectangle 8"/>
            <p:cNvSpPr/>
            <p:nvPr/>
          </p:nvSpPr>
          <p:spPr>
            <a:xfrm>
              <a:off x="224804" y="1532500"/>
              <a:ext cx="4346220" cy="738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260830" y="1568526"/>
              <a:ext cx="4274168" cy="665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68" tIns="0" rIns="120968" bIns="0" numCol="1" spcCol="1270" anchor="ctr" anchorCtr="0">
              <a:noAutofit/>
            </a:bodyPr>
            <a:lstStyle/>
            <a:p>
              <a:pPr lvl="0" algn="l" defTabSz="1111250">
                <a:lnSpc>
                  <a:spcPct val="90000"/>
                </a:lnSpc>
                <a:spcBef>
                  <a:spcPct val="0"/>
                </a:spcBef>
                <a:spcAft>
                  <a:spcPct val="35000"/>
                </a:spcAft>
              </a:pPr>
              <a:r>
                <a:rPr lang="en-US" sz="2500" b="1" kern="1200" dirty="0" smtClean="0">
                  <a:solidFill>
                    <a:schemeClr val="bg1"/>
                  </a:solidFill>
                </a:rPr>
                <a:t>Practicing attorney for 5 years.</a:t>
              </a:r>
              <a:endParaRPr lang="en-US" sz="2500" b="1" kern="1200" dirty="0">
                <a:solidFill>
                  <a:schemeClr val="bg1"/>
                </a:solidFill>
              </a:endParaRPr>
            </a:p>
          </p:txBody>
        </p:sp>
      </p:grpSp>
      <p:grpSp>
        <p:nvGrpSpPr>
          <p:cNvPr id="11" name="Group 10"/>
          <p:cNvGrpSpPr/>
          <p:nvPr/>
        </p:nvGrpSpPr>
        <p:grpSpPr>
          <a:xfrm>
            <a:off x="4648200" y="4876800"/>
            <a:ext cx="4346220" cy="990600"/>
            <a:chOff x="224804" y="2666500"/>
            <a:chExt cx="4346220" cy="738000"/>
          </a:xfrm>
        </p:grpSpPr>
        <p:sp>
          <p:nvSpPr>
            <p:cNvPr id="12" name="Rounded Rectangle 11"/>
            <p:cNvSpPr/>
            <p:nvPr/>
          </p:nvSpPr>
          <p:spPr>
            <a:xfrm>
              <a:off x="224804" y="2666500"/>
              <a:ext cx="4346220" cy="738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260830" y="2702526"/>
              <a:ext cx="4274168" cy="665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68" tIns="0" rIns="120968" bIns="0" numCol="1" spcCol="1270" anchor="ctr" anchorCtr="0">
              <a:noAutofit/>
            </a:bodyPr>
            <a:lstStyle/>
            <a:p>
              <a:pPr lvl="0" algn="l" defTabSz="1111250">
                <a:lnSpc>
                  <a:spcPct val="90000"/>
                </a:lnSpc>
                <a:spcBef>
                  <a:spcPct val="0"/>
                </a:spcBef>
                <a:spcAft>
                  <a:spcPct val="35000"/>
                </a:spcAft>
              </a:pPr>
              <a:r>
                <a:rPr lang="en-US" sz="2500" b="1" kern="1200" dirty="0" smtClean="0">
                  <a:solidFill>
                    <a:schemeClr val="bg1"/>
                  </a:solidFill>
                </a:rPr>
                <a:t>Citizen of the state for 5 years.</a:t>
              </a:r>
              <a:endParaRPr lang="en-US" sz="2500" b="1" kern="1200" dirty="0">
                <a:solidFill>
                  <a:schemeClr val="bg1"/>
                </a:solidFill>
              </a:endParaRPr>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685800"/>
            <a:ext cx="8001000" cy="685800"/>
          </a:xfrm>
        </p:spPr>
        <p:txBody>
          <a:bodyPr/>
          <a:lstStyle/>
          <a:p>
            <a:pPr algn="ctr"/>
            <a:r>
              <a:rPr lang="en-US" dirty="0" smtClean="0"/>
              <a:t>Secretary of State</a:t>
            </a:r>
            <a:endParaRPr lang="en-US" dirty="0"/>
          </a:p>
        </p:txBody>
      </p:sp>
      <p:pic>
        <p:nvPicPr>
          <p:cNvPr id="49154" name="Picture 2" descr="http://www.sos.state.ms.us/ptv/Images/DelbertHosemannsmall.jpg"/>
          <p:cNvPicPr>
            <a:picLocks noChangeAspect="1" noChangeArrowheads="1"/>
          </p:cNvPicPr>
          <p:nvPr/>
        </p:nvPicPr>
        <p:blipFill>
          <a:blip r:embed="rId2" cstate="print"/>
          <a:srcRect/>
          <a:stretch>
            <a:fillRect/>
          </a:stretch>
        </p:blipFill>
        <p:spPr bwMode="auto">
          <a:xfrm>
            <a:off x="3220233" y="1676400"/>
            <a:ext cx="2590800" cy="3210064"/>
          </a:xfrm>
          <a:prstGeom prst="rect">
            <a:avLst/>
          </a:prstGeom>
          <a:noFill/>
        </p:spPr>
      </p:pic>
      <p:pic>
        <p:nvPicPr>
          <p:cNvPr id="55298" name="Picture 2" descr="http://www.sos.ms.gov/images/interface/header3.jpg"/>
          <p:cNvPicPr>
            <a:picLocks noChangeAspect="1" noChangeArrowheads="1"/>
          </p:cNvPicPr>
          <p:nvPr/>
        </p:nvPicPr>
        <p:blipFill>
          <a:blip r:embed="rId3" cstate="print"/>
          <a:srcRect/>
          <a:stretch>
            <a:fillRect/>
          </a:stretch>
        </p:blipFill>
        <p:spPr bwMode="auto">
          <a:xfrm>
            <a:off x="0" y="5271794"/>
            <a:ext cx="9144000" cy="1586206"/>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28600"/>
            <a:ext cx="3733800" cy="1661993"/>
          </a:xfrm>
        </p:spPr>
        <p:txBody>
          <a:bodyPr/>
          <a:lstStyle/>
          <a:p>
            <a:r>
              <a:rPr lang="en-US" sz="6000" dirty="0" smtClean="0"/>
              <a:t>What is this about?</a:t>
            </a:r>
            <a:endParaRPr lang="en-US" sz="6000" dirty="0"/>
          </a:p>
        </p:txBody>
      </p:sp>
      <p:sp>
        <p:nvSpPr>
          <p:cNvPr id="3" name="Text Placeholder 2"/>
          <p:cNvSpPr>
            <a:spLocks noGrp="1"/>
          </p:cNvSpPr>
          <p:nvPr>
            <p:ph type="body" sz="quarter" idx="10"/>
          </p:nvPr>
        </p:nvSpPr>
        <p:spPr>
          <a:xfrm>
            <a:off x="4800600" y="2286000"/>
            <a:ext cx="4114800" cy="1828193"/>
          </a:xfrm>
        </p:spPr>
        <p:txBody>
          <a:bodyPr/>
          <a:lstStyle/>
          <a:p>
            <a:pPr>
              <a:buSzPct val="200000"/>
              <a:buBlip>
                <a:blip r:embed="rId2"/>
              </a:buBlip>
            </a:pPr>
            <a:r>
              <a:rPr lang="en-US" sz="4400" dirty="0" smtClean="0"/>
              <a:t>  President Richard Nixon 1974</a:t>
            </a:r>
            <a:endParaRPr lang="en-US" sz="4400" dirty="0"/>
          </a:p>
        </p:txBody>
      </p:sp>
      <p:pic>
        <p:nvPicPr>
          <p:cNvPr id="132098" name="Picture 2" descr="Herblock's pen has found its mark on President Richard Nixon (1974)"/>
          <p:cNvPicPr>
            <a:picLocks noChangeAspect="1" noChangeArrowheads="1"/>
          </p:cNvPicPr>
          <p:nvPr/>
        </p:nvPicPr>
        <p:blipFill>
          <a:blip r:embed="rId3" cstate="print"/>
          <a:srcRect/>
          <a:stretch>
            <a:fillRect/>
          </a:stretch>
        </p:blipFill>
        <p:spPr bwMode="auto">
          <a:xfrm>
            <a:off x="228600" y="284418"/>
            <a:ext cx="4419600" cy="6297358"/>
          </a:xfrm>
          <a:prstGeom prst="rect">
            <a:avLst/>
          </a:prstGeom>
          <a:noFill/>
        </p:spPr>
      </p:pic>
      <p:pic>
        <p:nvPicPr>
          <p:cNvPr id="132102" name="Picture 6" descr="http://ultraorange.net/media/2007/11/graphix-newsweek-the-nixon-tapes.jpg"/>
          <p:cNvPicPr>
            <a:picLocks noChangeAspect="1" noChangeArrowheads="1"/>
          </p:cNvPicPr>
          <p:nvPr/>
        </p:nvPicPr>
        <p:blipFill>
          <a:blip r:embed="rId4" cstate="print"/>
          <a:srcRect/>
          <a:stretch>
            <a:fillRect/>
          </a:stretch>
        </p:blipFill>
        <p:spPr bwMode="auto">
          <a:xfrm>
            <a:off x="5715000" y="4038600"/>
            <a:ext cx="1981200" cy="2620137"/>
          </a:xfrm>
          <a:prstGeom prst="rect">
            <a:avLst/>
          </a:prstGeom>
          <a:noFill/>
        </p:spPr>
      </p:pic>
      <p:sp>
        <p:nvSpPr>
          <p:cNvPr id="7" name="Rectangle 6"/>
          <p:cNvSpPr/>
          <p:nvPr/>
        </p:nvSpPr>
        <p:spPr>
          <a:xfrm>
            <a:off x="228600" y="4419600"/>
            <a:ext cx="4419600" cy="21236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4400" b="1" dirty="0" smtClean="0">
                <a:solidFill>
                  <a:srgbClr val="FF0000"/>
                </a:solidFill>
              </a:rPr>
              <a:t>3,071 hours of tapes minus 18 minutes. </a:t>
            </a:r>
            <a:endParaRPr lang="en-US" sz="4400" b="1" dirty="0">
              <a:solidFill>
                <a:srgbClr val="FF000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2102"/>
                                        </p:tgtEl>
                                        <p:attrNameLst>
                                          <p:attrName>style.visibility</p:attrName>
                                        </p:attrNameLst>
                                      </p:cBhvr>
                                      <p:to>
                                        <p:strVal val="visible"/>
                                      </p:to>
                                    </p:set>
                                    <p:animEffect transition="in" filter="blinds(horizontal)">
                                      <p:cBhvr>
                                        <p:cTn id="10" dur="500"/>
                                        <p:tgtEl>
                                          <p:spTgt spid="13210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685800"/>
            <a:ext cx="8001000" cy="685800"/>
          </a:xfrm>
        </p:spPr>
        <p:txBody>
          <a:bodyPr/>
          <a:lstStyle/>
          <a:p>
            <a:pPr algn="ctr"/>
            <a:r>
              <a:rPr lang="en-US" dirty="0" smtClean="0"/>
              <a:t>Secretary of State</a:t>
            </a:r>
            <a:endParaRPr lang="en-US" dirty="0"/>
          </a:p>
        </p:txBody>
      </p:sp>
      <p:sp>
        <p:nvSpPr>
          <p:cNvPr id="6" name="Rectangle 5"/>
          <p:cNvSpPr/>
          <p:nvPr/>
        </p:nvSpPr>
        <p:spPr>
          <a:xfrm>
            <a:off x="152400" y="1905000"/>
            <a:ext cx="8839200" cy="4093428"/>
          </a:xfrm>
          <a:prstGeom prst="rect">
            <a:avLst/>
          </a:prstGeom>
        </p:spPr>
        <p:txBody>
          <a:bodyPr wrap="square">
            <a:spAutoFit/>
          </a:bodyPr>
          <a:lstStyle/>
          <a:p>
            <a:pPr>
              <a:buClr>
                <a:srgbClr val="FFFF00"/>
              </a:buClr>
              <a:buSzPct val="150000"/>
              <a:buFont typeface="Wingdings" pitchFamily="2" charset="2"/>
              <a:buChar char=""/>
            </a:pPr>
            <a:r>
              <a:rPr lang="en-US" sz="4000" b="1" dirty="0" smtClean="0"/>
              <a:t>“Keep of the Capital”.</a:t>
            </a:r>
          </a:p>
          <a:p>
            <a:endParaRPr lang="en-US" sz="1400" b="1" dirty="0" smtClean="0"/>
          </a:p>
          <a:p>
            <a:pPr>
              <a:buClr>
                <a:srgbClr val="FF9900"/>
              </a:buClr>
              <a:buSzPct val="150000"/>
              <a:buFont typeface="Wingdings 2" pitchFamily="18" charset="2"/>
              <a:buChar char=""/>
            </a:pPr>
            <a:r>
              <a:rPr lang="en-US" sz="3600" b="1" dirty="0" smtClean="0"/>
              <a:t>     In charge of the state’s official records.</a:t>
            </a:r>
          </a:p>
          <a:p>
            <a:endParaRPr lang="en-US" sz="1400" b="1" dirty="0" smtClean="0"/>
          </a:p>
          <a:p>
            <a:pPr>
              <a:buClr>
                <a:schemeClr val="bg2">
                  <a:lumMod val="60000"/>
                  <a:lumOff val="40000"/>
                </a:schemeClr>
              </a:buClr>
              <a:buSzPct val="150000"/>
              <a:buFont typeface="Wingdings" pitchFamily="2" charset="2"/>
              <a:buChar char="?"/>
            </a:pPr>
            <a:r>
              <a:rPr lang="en-US" sz="4000" b="1" dirty="0" smtClean="0"/>
              <a:t>    Administers elections.</a:t>
            </a:r>
          </a:p>
          <a:p>
            <a:endParaRPr lang="en-US" b="1" dirty="0" smtClean="0"/>
          </a:p>
          <a:p>
            <a:pPr>
              <a:buClr>
                <a:srgbClr val="00B050"/>
              </a:buClr>
              <a:buSzPct val="150000"/>
              <a:buFont typeface="Webdings" pitchFamily="18" charset="2"/>
              <a:buChar char=""/>
            </a:pPr>
            <a:r>
              <a:rPr lang="en-US" sz="4000" b="1" dirty="0" smtClean="0"/>
              <a:t>   Administers Public lands.</a:t>
            </a:r>
          </a:p>
          <a:p>
            <a:endParaRPr lang="en-US" b="1" dirty="0" smtClean="0"/>
          </a:p>
          <a:p>
            <a:pPr>
              <a:buClr>
                <a:schemeClr val="accent1">
                  <a:lumMod val="60000"/>
                  <a:lumOff val="40000"/>
                </a:schemeClr>
              </a:buClr>
              <a:buSzPct val="150000"/>
              <a:buFont typeface="Wingdings" pitchFamily="2" charset="2"/>
              <a:buChar char=""/>
            </a:pPr>
            <a:r>
              <a:rPr lang="en-US" sz="4000" b="1" dirty="0" smtClean="0"/>
              <a:t> Publish state documents.</a:t>
            </a:r>
            <a:endParaRPr lang="en-US" sz="40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28600"/>
            <a:ext cx="8001000" cy="1524000"/>
          </a:xfrm>
        </p:spPr>
        <p:txBody>
          <a:bodyPr/>
          <a:lstStyle/>
          <a:p>
            <a:pPr algn="ctr"/>
            <a:r>
              <a:rPr lang="en-US" dirty="0" smtClean="0"/>
              <a:t>What are the requirements for the Secretary of State</a:t>
            </a:r>
            <a:endParaRPr lang="en-US" dirty="0"/>
          </a:p>
        </p:txBody>
      </p:sp>
      <p:pic>
        <p:nvPicPr>
          <p:cNvPr id="49162" name="Picture 10" descr="http://www.sos.state.ms.us/images/nav/header_1_1.gif"/>
          <p:cNvPicPr>
            <a:picLocks noChangeAspect="1" noChangeArrowheads="1"/>
          </p:cNvPicPr>
          <p:nvPr/>
        </p:nvPicPr>
        <p:blipFill>
          <a:blip r:embed="rId2" cstate="print"/>
          <a:srcRect/>
          <a:stretch>
            <a:fillRect/>
          </a:stretch>
        </p:blipFill>
        <p:spPr bwMode="auto">
          <a:xfrm>
            <a:off x="533400" y="2667000"/>
            <a:ext cx="2436395" cy="2057400"/>
          </a:xfrm>
          <a:prstGeom prst="rect">
            <a:avLst/>
          </a:prstGeom>
          <a:noFill/>
        </p:spPr>
      </p:pic>
      <p:pic>
        <p:nvPicPr>
          <p:cNvPr id="49164" name="Picture 12" descr="http://www.sos.state.ms.us/images/nav/header_3_1.gif"/>
          <p:cNvPicPr>
            <a:picLocks noChangeAspect="1" noChangeArrowheads="1"/>
          </p:cNvPicPr>
          <p:nvPr/>
        </p:nvPicPr>
        <p:blipFill>
          <a:blip r:embed="rId3" cstate="print"/>
          <a:srcRect/>
          <a:stretch>
            <a:fillRect/>
          </a:stretch>
        </p:blipFill>
        <p:spPr bwMode="auto">
          <a:xfrm>
            <a:off x="533400" y="5257800"/>
            <a:ext cx="2438400" cy="1264358"/>
          </a:xfrm>
          <a:prstGeom prst="rect">
            <a:avLst/>
          </a:prstGeom>
          <a:noFill/>
        </p:spPr>
      </p:pic>
      <p:pic>
        <p:nvPicPr>
          <p:cNvPr id="49166" name="Picture 14" descr="http://www.sos.state.ms.us/images/nav/header_2_1.gif"/>
          <p:cNvPicPr>
            <a:picLocks noChangeAspect="1" noChangeArrowheads="1"/>
          </p:cNvPicPr>
          <p:nvPr/>
        </p:nvPicPr>
        <p:blipFill>
          <a:blip r:embed="rId4" cstate="print"/>
          <a:srcRect/>
          <a:stretch>
            <a:fillRect/>
          </a:stretch>
        </p:blipFill>
        <p:spPr bwMode="auto">
          <a:xfrm>
            <a:off x="533400" y="4724400"/>
            <a:ext cx="2438400" cy="559929"/>
          </a:xfrm>
          <a:prstGeom prst="rect">
            <a:avLst/>
          </a:prstGeom>
          <a:noFill/>
        </p:spPr>
      </p:pic>
      <p:graphicFrame>
        <p:nvGraphicFramePr>
          <p:cNvPr id="9" name="Diagram 8"/>
          <p:cNvGraphicFramePr/>
          <p:nvPr/>
        </p:nvGraphicFramePr>
        <p:xfrm>
          <a:off x="2971800" y="1676400"/>
          <a:ext cx="5943600" cy="3886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1" name="Group 10"/>
          <p:cNvGrpSpPr/>
          <p:nvPr/>
        </p:nvGrpSpPr>
        <p:grpSpPr>
          <a:xfrm>
            <a:off x="3276600" y="3886200"/>
            <a:ext cx="5659183" cy="1143000"/>
            <a:chOff x="282959" y="2026800"/>
            <a:chExt cx="5659183" cy="915120"/>
          </a:xfrm>
        </p:grpSpPr>
        <p:sp>
          <p:nvSpPr>
            <p:cNvPr id="12" name="Rounded Rectangle 11"/>
            <p:cNvSpPr/>
            <p:nvPr/>
          </p:nvSpPr>
          <p:spPr>
            <a:xfrm>
              <a:off x="282959" y="2026800"/>
              <a:ext cx="5659183" cy="9151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327631" y="2071472"/>
              <a:ext cx="5569839"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7258" tIns="0" rIns="157258" bIns="0" numCol="1" spcCol="1270" anchor="ctr" anchorCtr="0">
              <a:noAutofit/>
            </a:bodyPr>
            <a:lstStyle/>
            <a:p>
              <a:pPr lvl="0" algn="l" defTabSz="1377950">
                <a:lnSpc>
                  <a:spcPct val="90000"/>
                </a:lnSpc>
                <a:spcBef>
                  <a:spcPct val="0"/>
                </a:spcBef>
                <a:spcAft>
                  <a:spcPct val="35000"/>
                </a:spcAft>
              </a:pPr>
              <a:r>
                <a:rPr lang="en-US" sz="3100" b="1" kern="1200" dirty="0" smtClean="0">
                  <a:solidFill>
                    <a:schemeClr val="bg1"/>
                  </a:solidFill>
                </a:rPr>
                <a:t>A citizen of the state for 5 years.</a:t>
              </a:r>
              <a:endParaRPr lang="en-US" sz="3100" b="1" kern="1200" dirty="0">
                <a:solidFill>
                  <a:schemeClr val="bg1"/>
                </a:solidFill>
              </a:endParaRPr>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162"/>
                                        </p:tgtEl>
                                        <p:attrNameLst>
                                          <p:attrName>style.visibility</p:attrName>
                                        </p:attrNameLst>
                                      </p:cBhvr>
                                      <p:to>
                                        <p:strVal val="visible"/>
                                      </p:to>
                                    </p:set>
                                    <p:animEffect transition="in" filter="blinds(horizontal)">
                                      <p:cBhvr>
                                        <p:cTn id="7" dur="500"/>
                                        <p:tgtEl>
                                          <p:spTgt spid="49162"/>
                                        </p:tgtEl>
                                      </p:cBhvr>
                                    </p:animEffect>
                                  </p:childTnLst>
                                </p:cTn>
                              </p:par>
                              <p:par>
                                <p:cTn id="8" presetID="3" presetClass="entr" presetSubtype="10" fill="hold" nodeType="withEffect">
                                  <p:stCondLst>
                                    <p:cond delay="0"/>
                                  </p:stCondLst>
                                  <p:childTnLst>
                                    <p:set>
                                      <p:cBhvr>
                                        <p:cTn id="9" dur="1" fill="hold">
                                          <p:stCondLst>
                                            <p:cond delay="0"/>
                                          </p:stCondLst>
                                        </p:cTn>
                                        <p:tgtEl>
                                          <p:spTgt spid="49166"/>
                                        </p:tgtEl>
                                        <p:attrNameLst>
                                          <p:attrName>style.visibility</p:attrName>
                                        </p:attrNameLst>
                                      </p:cBhvr>
                                      <p:to>
                                        <p:strVal val="visible"/>
                                      </p:to>
                                    </p:set>
                                    <p:animEffect transition="in" filter="blinds(horizontal)">
                                      <p:cBhvr>
                                        <p:cTn id="10" dur="500"/>
                                        <p:tgtEl>
                                          <p:spTgt spid="49166"/>
                                        </p:tgtEl>
                                      </p:cBhvr>
                                    </p:animEffect>
                                  </p:childTnLst>
                                </p:cTn>
                              </p:par>
                              <p:par>
                                <p:cTn id="11" presetID="3" presetClass="entr" presetSubtype="10" fill="hold" nodeType="withEffect">
                                  <p:stCondLst>
                                    <p:cond delay="0"/>
                                  </p:stCondLst>
                                  <p:childTnLst>
                                    <p:set>
                                      <p:cBhvr>
                                        <p:cTn id="12" dur="1" fill="hold">
                                          <p:stCondLst>
                                            <p:cond delay="0"/>
                                          </p:stCondLst>
                                        </p:cTn>
                                        <p:tgtEl>
                                          <p:spTgt spid="49164"/>
                                        </p:tgtEl>
                                        <p:attrNameLst>
                                          <p:attrName>style.visibility</p:attrName>
                                        </p:attrNameLst>
                                      </p:cBhvr>
                                      <p:to>
                                        <p:strVal val="visible"/>
                                      </p:to>
                                    </p:set>
                                    <p:animEffect transition="in" filter="blinds(horizontal)">
                                      <p:cBhvr>
                                        <p:cTn id="13" dur="500"/>
                                        <p:tgtEl>
                                          <p:spTgt spid="4916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685800"/>
            <a:ext cx="9144000" cy="685800"/>
          </a:xfrm>
        </p:spPr>
        <p:txBody>
          <a:bodyPr/>
          <a:lstStyle/>
          <a:p>
            <a:pPr algn="ctr"/>
            <a:r>
              <a:rPr lang="en-US" dirty="0" smtClean="0"/>
              <a:t>State Treasurer</a:t>
            </a:r>
            <a:endParaRPr lang="en-US" dirty="0"/>
          </a:p>
        </p:txBody>
      </p:sp>
      <p:sp>
        <p:nvSpPr>
          <p:cNvPr id="6" name="Rectangle 5"/>
          <p:cNvSpPr/>
          <p:nvPr/>
        </p:nvSpPr>
        <p:spPr>
          <a:xfrm>
            <a:off x="0" y="5181600"/>
            <a:ext cx="9144000" cy="1015663"/>
          </a:xfrm>
          <a:prstGeom prst="rect">
            <a:avLst/>
          </a:prstGeom>
        </p:spPr>
        <p:txBody>
          <a:bodyPr wrap="square">
            <a:spAutoFit/>
          </a:bodyPr>
          <a:lstStyle/>
          <a:p>
            <a:pPr algn="ctr"/>
            <a:r>
              <a:rPr lang="en-US" sz="6000" b="1" dirty="0" smtClean="0"/>
              <a:t>Lynn Fitch </a:t>
            </a:r>
            <a:endParaRPr lang="en-US" sz="6000" b="1" dirty="0"/>
          </a:p>
        </p:txBody>
      </p:sp>
      <p:pic>
        <p:nvPicPr>
          <p:cNvPr id="52228" name="Picture 4" descr="http://msbusiness.com/files/2011/05/QA-Lynn-Fitch.jpg"/>
          <p:cNvPicPr>
            <a:picLocks noChangeAspect="1" noChangeArrowheads="1"/>
          </p:cNvPicPr>
          <p:nvPr/>
        </p:nvPicPr>
        <p:blipFill>
          <a:blip r:embed="rId2" cstate="print"/>
          <a:srcRect/>
          <a:stretch>
            <a:fillRect/>
          </a:stretch>
        </p:blipFill>
        <p:spPr bwMode="auto">
          <a:xfrm>
            <a:off x="3886200" y="1524000"/>
            <a:ext cx="1267360" cy="3810000"/>
          </a:xfrm>
          <a:prstGeom prst="rect">
            <a:avLst/>
          </a:prstGeom>
          <a:noFill/>
        </p:spPr>
      </p:pic>
      <p:pic>
        <p:nvPicPr>
          <p:cNvPr id="52230" name="Picture 6" descr="File:Mississippi-StateSeal.svg"/>
          <p:cNvPicPr>
            <a:picLocks noChangeAspect="1" noChangeArrowheads="1"/>
          </p:cNvPicPr>
          <p:nvPr/>
        </p:nvPicPr>
        <p:blipFill>
          <a:blip r:embed="rId3" cstate="print"/>
          <a:srcRect/>
          <a:stretch>
            <a:fillRect/>
          </a:stretch>
        </p:blipFill>
        <p:spPr bwMode="auto">
          <a:xfrm>
            <a:off x="1066800" y="381000"/>
            <a:ext cx="1447800" cy="1447800"/>
          </a:xfrm>
          <a:prstGeom prst="flowChartConnector">
            <a:avLst/>
          </a:prstGeom>
          <a:solidFill>
            <a:schemeClr val="tx1"/>
          </a:solid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685800"/>
            <a:ext cx="8001000" cy="685800"/>
          </a:xfrm>
        </p:spPr>
        <p:txBody>
          <a:bodyPr/>
          <a:lstStyle/>
          <a:p>
            <a:pPr algn="ctr"/>
            <a:r>
              <a:rPr lang="en-US" dirty="0" smtClean="0"/>
              <a:t>Auditor of Public Accounts</a:t>
            </a:r>
            <a:endParaRPr lang="en-US" dirty="0"/>
          </a:p>
        </p:txBody>
      </p:sp>
      <p:sp>
        <p:nvSpPr>
          <p:cNvPr id="6" name="Rectangle 5"/>
          <p:cNvSpPr/>
          <p:nvPr/>
        </p:nvSpPr>
        <p:spPr>
          <a:xfrm>
            <a:off x="0" y="5181600"/>
            <a:ext cx="9144000" cy="1015663"/>
          </a:xfrm>
          <a:prstGeom prst="rect">
            <a:avLst/>
          </a:prstGeom>
        </p:spPr>
        <p:txBody>
          <a:bodyPr wrap="square">
            <a:spAutoFit/>
          </a:bodyPr>
          <a:lstStyle/>
          <a:p>
            <a:pPr algn="ctr"/>
            <a:r>
              <a:rPr lang="en-US" sz="6000" b="1" dirty="0" smtClean="0"/>
              <a:t>Stacey Pickering </a:t>
            </a:r>
            <a:endParaRPr lang="en-US" sz="6000" b="1" dirty="0"/>
          </a:p>
        </p:txBody>
      </p:sp>
      <p:pic>
        <p:nvPicPr>
          <p:cNvPr id="54274" name="Picture 2" descr="Stacey Pickering"/>
          <p:cNvPicPr>
            <a:picLocks noChangeAspect="1" noChangeArrowheads="1"/>
          </p:cNvPicPr>
          <p:nvPr/>
        </p:nvPicPr>
        <p:blipFill>
          <a:blip r:embed="rId2" cstate="print"/>
          <a:srcRect/>
          <a:stretch>
            <a:fillRect/>
          </a:stretch>
        </p:blipFill>
        <p:spPr bwMode="auto">
          <a:xfrm>
            <a:off x="4800600" y="1828800"/>
            <a:ext cx="2667000" cy="3339085"/>
          </a:xfrm>
          <a:prstGeom prst="rect">
            <a:avLst/>
          </a:prstGeom>
          <a:noFill/>
        </p:spPr>
      </p:pic>
      <p:pic>
        <p:nvPicPr>
          <p:cNvPr id="51202" name="Picture 2" descr="OSA Seal"/>
          <p:cNvPicPr>
            <a:picLocks noChangeAspect="1" noChangeArrowheads="1"/>
          </p:cNvPicPr>
          <p:nvPr/>
        </p:nvPicPr>
        <p:blipFill>
          <a:blip r:embed="rId3" cstate="print"/>
          <a:srcRect/>
          <a:stretch>
            <a:fillRect/>
          </a:stretch>
        </p:blipFill>
        <p:spPr bwMode="auto">
          <a:xfrm>
            <a:off x="1143000" y="1752600"/>
            <a:ext cx="3429000" cy="3429002"/>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685800"/>
            <a:ext cx="8001000" cy="685800"/>
          </a:xfrm>
        </p:spPr>
        <p:txBody>
          <a:bodyPr/>
          <a:lstStyle/>
          <a:p>
            <a:pPr algn="ctr"/>
            <a:r>
              <a:rPr lang="en-US" dirty="0" smtClean="0"/>
              <a:t>Other Elected State Offices</a:t>
            </a:r>
            <a:endParaRPr lang="en-US" dirty="0"/>
          </a:p>
        </p:txBody>
      </p:sp>
      <p:sp>
        <p:nvSpPr>
          <p:cNvPr id="6" name="Rectangle 5"/>
          <p:cNvSpPr/>
          <p:nvPr/>
        </p:nvSpPr>
        <p:spPr>
          <a:xfrm>
            <a:off x="533400" y="1676400"/>
            <a:ext cx="7620000" cy="4093428"/>
          </a:xfrm>
          <a:prstGeom prst="rect">
            <a:avLst/>
          </a:prstGeom>
        </p:spPr>
        <p:txBody>
          <a:bodyPr wrap="square">
            <a:spAutoFit/>
          </a:bodyPr>
          <a:lstStyle/>
          <a:p>
            <a:r>
              <a:rPr lang="en-US" sz="4000" b="1" dirty="0" smtClean="0"/>
              <a:t>Commissioner of Agriculture and Commerce</a:t>
            </a:r>
          </a:p>
          <a:p>
            <a:endParaRPr lang="en-US" sz="2000" b="1" dirty="0" smtClean="0"/>
          </a:p>
          <a:p>
            <a:r>
              <a:rPr lang="en-US" sz="4000" b="1" dirty="0" smtClean="0"/>
              <a:t>Highway Commissioner</a:t>
            </a:r>
          </a:p>
          <a:p>
            <a:endParaRPr lang="en-US" sz="2000" b="1" dirty="0" smtClean="0"/>
          </a:p>
          <a:p>
            <a:r>
              <a:rPr lang="en-US" sz="4000" b="1" dirty="0" smtClean="0"/>
              <a:t>Public Service Commissioner</a:t>
            </a:r>
          </a:p>
          <a:p>
            <a:endParaRPr lang="en-US" sz="2000" b="1" dirty="0" smtClean="0"/>
          </a:p>
          <a:p>
            <a:r>
              <a:rPr lang="en-US" sz="4000" b="1" dirty="0" smtClean="0"/>
              <a:t>Insurance Commissioner</a:t>
            </a:r>
            <a:endParaRPr lang="en-US" sz="40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685800"/>
            <a:ext cx="8001000" cy="762000"/>
          </a:xfrm>
        </p:spPr>
        <p:txBody>
          <a:bodyPr/>
          <a:lstStyle/>
          <a:p>
            <a:pPr algn="ctr"/>
            <a:r>
              <a:rPr lang="en-US" dirty="0" smtClean="0"/>
              <a:t>Appointed Offices</a:t>
            </a:r>
            <a:endParaRPr lang="en-US" dirty="0"/>
          </a:p>
        </p:txBody>
      </p:sp>
      <p:sp>
        <p:nvSpPr>
          <p:cNvPr id="6" name="Rectangle 5"/>
          <p:cNvSpPr/>
          <p:nvPr/>
        </p:nvSpPr>
        <p:spPr>
          <a:xfrm>
            <a:off x="533400" y="1676400"/>
            <a:ext cx="7924800" cy="4893647"/>
          </a:xfrm>
          <a:prstGeom prst="rect">
            <a:avLst/>
          </a:prstGeom>
        </p:spPr>
        <p:txBody>
          <a:bodyPr wrap="square">
            <a:spAutoFit/>
          </a:bodyPr>
          <a:lstStyle/>
          <a:p>
            <a:r>
              <a:rPr lang="en-US" sz="4000" b="1" dirty="0" smtClean="0"/>
              <a:t>State Board of Education</a:t>
            </a:r>
          </a:p>
          <a:p>
            <a:endParaRPr lang="en-US" sz="3200" b="1" dirty="0" smtClean="0"/>
          </a:p>
          <a:p>
            <a:pPr>
              <a:buClr>
                <a:srgbClr val="FFC000"/>
              </a:buClr>
              <a:buSzPct val="200000"/>
            </a:pPr>
            <a:r>
              <a:rPr lang="en-US" sz="4000" b="1" dirty="0" smtClean="0"/>
              <a:t>	– Appointed by the Governor.</a:t>
            </a:r>
          </a:p>
          <a:p>
            <a:endParaRPr lang="en-US" sz="4000" b="1" dirty="0" smtClean="0"/>
          </a:p>
          <a:p>
            <a:pPr>
              <a:buClr>
                <a:srgbClr val="FFC000"/>
              </a:buClr>
              <a:buSzPct val="200000"/>
            </a:pPr>
            <a:r>
              <a:rPr lang="en-US" sz="4000" b="1" dirty="0" smtClean="0"/>
              <a:t>	– Appointed by the Lt Governor.</a:t>
            </a:r>
          </a:p>
          <a:p>
            <a:endParaRPr lang="en-US" sz="4000" b="1" dirty="0" smtClean="0"/>
          </a:p>
          <a:p>
            <a:pPr>
              <a:buClr>
                <a:srgbClr val="FFC000"/>
              </a:buClr>
              <a:buSzPct val="200000"/>
            </a:pPr>
            <a:r>
              <a:rPr lang="en-US" sz="4000" b="1" dirty="0" smtClean="0"/>
              <a:t> 	– Appointed by the Speaker of 					the House.</a:t>
            </a:r>
            <a:endParaRPr lang="en-US" sz="4000" b="1" dirty="0"/>
          </a:p>
        </p:txBody>
      </p:sp>
      <p:sp>
        <p:nvSpPr>
          <p:cNvPr id="5" name="8-Point Star 4"/>
          <p:cNvSpPr/>
          <p:nvPr/>
        </p:nvSpPr>
        <p:spPr bwMode="auto">
          <a:xfrm>
            <a:off x="304800" y="2590800"/>
            <a:ext cx="1143000" cy="1143000"/>
          </a:xfrm>
          <a:prstGeom prst="star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dirty="0" smtClean="0">
                <a:solidFill>
                  <a:srgbClr val="FFFF00"/>
                </a:solidFill>
                <a:effectLst>
                  <a:outerShdw blurRad="38100" dist="38100" dir="2700000" algn="tl">
                    <a:srgbClr val="000000">
                      <a:alpha val="43137"/>
                    </a:srgbClr>
                  </a:outerShdw>
                </a:effectLst>
                <a:latin typeface="Segoe" pitchFamily="34" charset="0"/>
              </a:rPr>
              <a:t>5</a:t>
            </a:r>
          </a:p>
        </p:txBody>
      </p:sp>
      <p:sp>
        <p:nvSpPr>
          <p:cNvPr id="7" name="8-Point Star 6"/>
          <p:cNvSpPr/>
          <p:nvPr/>
        </p:nvSpPr>
        <p:spPr bwMode="auto">
          <a:xfrm>
            <a:off x="304800" y="3810000"/>
            <a:ext cx="1143000" cy="1143000"/>
          </a:xfrm>
          <a:prstGeom prst="star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dirty="0" smtClean="0">
                <a:solidFill>
                  <a:srgbClr val="FFFF00"/>
                </a:solidFill>
                <a:effectLst>
                  <a:outerShdw blurRad="38100" dist="38100" dir="2700000" algn="tl">
                    <a:srgbClr val="000000">
                      <a:alpha val="43137"/>
                    </a:srgbClr>
                  </a:outerShdw>
                </a:effectLst>
                <a:latin typeface="Segoe" pitchFamily="34" charset="0"/>
              </a:rPr>
              <a:t>2</a:t>
            </a:r>
          </a:p>
        </p:txBody>
      </p:sp>
      <p:sp>
        <p:nvSpPr>
          <p:cNvPr id="8" name="8-Point Star 7"/>
          <p:cNvSpPr/>
          <p:nvPr/>
        </p:nvSpPr>
        <p:spPr bwMode="auto">
          <a:xfrm>
            <a:off x="304800" y="5029200"/>
            <a:ext cx="1143000" cy="1143000"/>
          </a:xfrm>
          <a:prstGeom prst="star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dirty="0" smtClean="0">
                <a:solidFill>
                  <a:srgbClr val="FFFF00"/>
                </a:solidFill>
                <a:effectLst>
                  <a:outerShdw blurRad="38100" dist="38100" dir="2700000" algn="tl">
                    <a:srgbClr val="000000">
                      <a:alpha val="43137"/>
                    </a:srgbClr>
                  </a:outerShdw>
                </a:effectLst>
                <a:latin typeface="Segoe" pitchFamily="34" charset="0"/>
              </a:rPr>
              <a:t>2</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38400" y="1828800"/>
            <a:ext cx="6477000" cy="1384994"/>
          </a:xfrm>
        </p:spPr>
        <p:txBody>
          <a:bodyPr/>
          <a:lstStyle/>
          <a:p>
            <a:r>
              <a:rPr lang="en-US" dirty="0" smtClean="0"/>
              <a:t>Court System</a:t>
            </a:r>
            <a:endParaRPr lang="en-US" dirty="0"/>
          </a:p>
        </p:txBody>
      </p:sp>
      <p:pic>
        <p:nvPicPr>
          <p:cNvPr id="23" name="Picture 16" descr="http://www.goldinc.com/images/mississippi.gif"/>
          <p:cNvPicPr>
            <a:picLocks noChangeAspect="1" noChangeArrowheads="1"/>
          </p:cNvPicPr>
          <p:nvPr/>
        </p:nvPicPr>
        <p:blipFill>
          <a:blip r:embed="rId2" cstate="print"/>
          <a:srcRect/>
          <a:stretch>
            <a:fillRect/>
          </a:stretch>
        </p:blipFill>
        <p:spPr bwMode="auto">
          <a:xfrm>
            <a:off x="2667000" y="228600"/>
            <a:ext cx="5562600" cy="1682688"/>
          </a:xfrm>
          <a:prstGeom prst="rect">
            <a:avLst/>
          </a:prstGeom>
          <a:noFill/>
        </p:spPr>
      </p:pic>
      <p:pic>
        <p:nvPicPr>
          <p:cNvPr id="71720" name="Picture 40" descr="http://www.moldtech.ca/images/law_book.png"/>
          <p:cNvPicPr>
            <a:picLocks noChangeAspect="1" noChangeArrowheads="1"/>
          </p:cNvPicPr>
          <p:nvPr/>
        </p:nvPicPr>
        <p:blipFill>
          <a:blip r:embed="rId3" cstate="print"/>
          <a:srcRect/>
          <a:stretch>
            <a:fillRect/>
          </a:stretch>
        </p:blipFill>
        <p:spPr bwMode="auto">
          <a:xfrm>
            <a:off x="5496560" y="3657600"/>
            <a:ext cx="3503930" cy="2952750"/>
          </a:xfrm>
          <a:prstGeom prst="rect">
            <a:avLst/>
          </a:prstGeom>
          <a:noFill/>
        </p:spPr>
      </p:pic>
      <p:pic>
        <p:nvPicPr>
          <p:cNvPr id="71728" name="Picture 48" descr="http://www.montgomery.msgenweb.org/images/crths01.gif"/>
          <p:cNvPicPr>
            <a:picLocks noChangeAspect="1" noChangeArrowheads="1"/>
          </p:cNvPicPr>
          <p:nvPr/>
        </p:nvPicPr>
        <p:blipFill>
          <a:blip r:embed="rId4" cstate="print"/>
          <a:srcRect/>
          <a:stretch>
            <a:fillRect/>
          </a:stretch>
        </p:blipFill>
        <p:spPr bwMode="auto">
          <a:xfrm>
            <a:off x="304800" y="2895600"/>
            <a:ext cx="3657600" cy="3657600"/>
          </a:xfrm>
          <a:prstGeom prst="rect">
            <a:avLst/>
          </a:prstGeom>
          <a:noFill/>
        </p:spPr>
      </p:pic>
      <p:pic>
        <p:nvPicPr>
          <p:cNvPr id="71740" name="Picture 60" descr="http://www.kknfa.org/images/law_101_scales.gif"/>
          <p:cNvPicPr>
            <a:picLocks noChangeAspect="1" noChangeArrowheads="1" noCrop="1"/>
          </p:cNvPicPr>
          <p:nvPr/>
        </p:nvPicPr>
        <p:blipFill>
          <a:blip r:embed="rId5" cstate="print"/>
          <a:srcRect/>
          <a:stretch>
            <a:fillRect/>
          </a:stretch>
        </p:blipFill>
        <p:spPr bwMode="auto">
          <a:xfrm>
            <a:off x="228600" y="381000"/>
            <a:ext cx="2590800" cy="1781175"/>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www.envirolawcan.com/Books/Business_Guide.png"/>
          <p:cNvPicPr>
            <a:picLocks noChangeAspect="1" noChangeArrowheads="1"/>
          </p:cNvPicPr>
          <p:nvPr/>
        </p:nvPicPr>
        <p:blipFill>
          <a:blip r:embed="rId2" cstate="print"/>
          <a:srcRect/>
          <a:stretch>
            <a:fillRect/>
          </a:stretch>
        </p:blipFill>
        <p:spPr bwMode="auto">
          <a:xfrm>
            <a:off x="228600" y="228600"/>
            <a:ext cx="1905000" cy="2600325"/>
          </a:xfrm>
          <a:prstGeom prst="rect">
            <a:avLst/>
          </a:prstGeom>
          <a:noFill/>
        </p:spPr>
      </p:pic>
      <p:sp>
        <p:nvSpPr>
          <p:cNvPr id="9" name="Rectangle 8"/>
          <p:cNvSpPr/>
          <p:nvPr/>
        </p:nvSpPr>
        <p:spPr bwMode="auto">
          <a:xfrm>
            <a:off x="381000" y="457200"/>
            <a:ext cx="1600200" cy="914400"/>
          </a:xfrm>
          <a:prstGeom prst="rect">
            <a:avLst/>
          </a:prstGeom>
          <a:solidFill>
            <a:schemeClr val="bg1"/>
          </a:solidFill>
          <a:ln>
            <a:solidFill>
              <a:srgbClr val="FFC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a:xfrm>
            <a:off x="533400" y="457200"/>
            <a:ext cx="133023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Law</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 name="Title 1"/>
          <p:cNvSpPr>
            <a:spLocks noGrp="1"/>
          </p:cNvSpPr>
          <p:nvPr>
            <p:ph type="ctrTitle"/>
          </p:nvPr>
        </p:nvSpPr>
        <p:spPr>
          <a:xfrm>
            <a:off x="2362200" y="2133600"/>
            <a:ext cx="5486400" cy="1523494"/>
          </a:xfrm>
        </p:spPr>
        <p:txBody>
          <a:bodyPr/>
          <a:lstStyle/>
          <a:p>
            <a:r>
              <a:rPr lang="en-US" dirty="0" smtClean="0"/>
              <a:t>What are the 2 Systems?</a:t>
            </a:r>
            <a:endParaRPr lang="en-US" dirty="0"/>
          </a:p>
        </p:txBody>
      </p:sp>
      <p:sp>
        <p:nvSpPr>
          <p:cNvPr id="3" name="Subtitle 2"/>
          <p:cNvSpPr>
            <a:spLocks noGrp="1"/>
          </p:cNvSpPr>
          <p:nvPr>
            <p:ph type="subTitle" idx="1"/>
          </p:nvPr>
        </p:nvSpPr>
        <p:spPr>
          <a:xfrm>
            <a:off x="2209800" y="4038600"/>
            <a:ext cx="3733800" cy="2286000"/>
          </a:xfrm>
        </p:spPr>
        <p:txBody>
          <a:bodyPr/>
          <a:lstStyle/>
          <a:p>
            <a:r>
              <a:rPr lang="en-US" dirty="0" smtClean="0"/>
              <a:t>The Federal System.</a:t>
            </a:r>
          </a:p>
          <a:p>
            <a:endParaRPr lang="en-US" sz="8800" dirty="0" smtClean="0"/>
          </a:p>
          <a:p>
            <a:r>
              <a:rPr lang="en-US" dirty="0" smtClean="0"/>
              <a:t>The State System.</a:t>
            </a:r>
            <a:endParaRPr lang="en-US" dirty="0"/>
          </a:p>
        </p:txBody>
      </p:sp>
      <p:sp>
        <p:nvSpPr>
          <p:cNvPr id="4" name="Text Placeholder 3"/>
          <p:cNvSpPr>
            <a:spLocks noGrp="1"/>
          </p:cNvSpPr>
          <p:nvPr>
            <p:ph type="body" sz="quarter" idx="10"/>
          </p:nvPr>
        </p:nvSpPr>
        <p:spPr>
          <a:xfrm>
            <a:off x="2444486" y="228600"/>
            <a:ext cx="5556514" cy="1911350"/>
          </a:xfrm>
        </p:spPr>
        <p:txBody>
          <a:bodyPr/>
          <a:lstStyle/>
          <a:p>
            <a:r>
              <a:rPr lang="en-US" sz="6000" dirty="0" smtClean="0"/>
              <a:t>2  Court  Systems  in  the United  States</a:t>
            </a:r>
            <a:endParaRPr lang="en-US" sz="6000" dirty="0"/>
          </a:p>
        </p:txBody>
      </p:sp>
      <p:pic>
        <p:nvPicPr>
          <p:cNvPr id="71692" name="Picture 12" descr="http://www.cityofterrell.org/images/gavel.gif"/>
          <p:cNvPicPr>
            <a:picLocks noChangeAspect="1" noChangeArrowheads="1"/>
          </p:cNvPicPr>
          <p:nvPr/>
        </p:nvPicPr>
        <p:blipFill>
          <a:blip r:embed="rId3" cstate="print"/>
          <a:srcRect/>
          <a:stretch>
            <a:fillRect/>
          </a:stretch>
        </p:blipFill>
        <p:spPr bwMode="auto">
          <a:xfrm rot="1591220">
            <a:off x="354013" y="1438932"/>
            <a:ext cx="1905000" cy="1010668"/>
          </a:xfrm>
          <a:prstGeom prst="rect">
            <a:avLst/>
          </a:prstGeom>
          <a:noFill/>
        </p:spPr>
      </p:pic>
      <p:pic>
        <p:nvPicPr>
          <p:cNvPr id="71714" name="Picture 34" descr="http://www.ideasforamerica.org/images/law_books.gif"/>
          <p:cNvPicPr>
            <a:picLocks noChangeAspect="1" noChangeArrowheads="1"/>
          </p:cNvPicPr>
          <p:nvPr/>
        </p:nvPicPr>
        <p:blipFill>
          <a:blip r:embed="rId4" cstate="print"/>
          <a:srcRect/>
          <a:stretch>
            <a:fillRect/>
          </a:stretch>
        </p:blipFill>
        <p:spPr bwMode="auto">
          <a:xfrm>
            <a:off x="7000875" y="609600"/>
            <a:ext cx="2143125" cy="1600200"/>
          </a:xfrm>
          <a:prstGeom prst="rect">
            <a:avLst/>
          </a:prstGeom>
          <a:noFill/>
        </p:spPr>
      </p:pic>
      <p:pic>
        <p:nvPicPr>
          <p:cNvPr id="73740" name="Picture 12" descr="Judiciary Seal"/>
          <p:cNvPicPr>
            <a:picLocks noChangeAspect="1" noChangeArrowheads="1"/>
          </p:cNvPicPr>
          <p:nvPr/>
        </p:nvPicPr>
        <p:blipFill>
          <a:blip r:embed="rId5" cstate="print"/>
          <a:srcRect/>
          <a:stretch>
            <a:fillRect/>
          </a:stretch>
        </p:blipFill>
        <p:spPr bwMode="auto">
          <a:xfrm>
            <a:off x="6477000" y="5638800"/>
            <a:ext cx="838200" cy="228600"/>
          </a:xfrm>
          <a:prstGeom prst="rect">
            <a:avLst/>
          </a:prstGeom>
          <a:noFill/>
        </p:spPr>
      </p:pic>
      <p:pic>
        <p:nvPicPr>
          <p:cNvPr id="73742" name="Picture 14" descr="Judiciary Seal"/>
          <p:cNvPicPr>
            <a:picLocks noChangeAspect="1" noChangeArrowheads="1"/>
          </p:cNvPicPr>
          <p:nvPr/>
        </p:nvPicPr>
        <p:blipFill>
          <a:blip r:embed="rId6" cstate="print"/>
          <a:srcRect/>
          <a:stretch>
            <a:fillRect/>
          </a:stretch>
        </p:blipFill>
        <p:spPr bwMode="auto">
          <a:xfrm>
            <a:off x="5638800" y="4876800"/>
            <a:ext cx="838200" cy="695325"/>
          </a:xfrm>
          <a:prstGeom prst="rect">
            <a:avLst/>
          </a:prstGeom>
          <a:noFill/>
        </p:spPr>
      </p:pic>
      <p:pic>
        <p:nvPicPr>
          <p:cNvPr id="73748" name="Picture 20" descr="Judiciary Seal"/>
          <p:cNvPicPr>
            <a:picLocks noChangeAspect="1" noChangeArrowheads="1"/>
          </p:cNvPicPr>
          <p:nvPr/>
        </p:nvPicPr>
        <p:blipFill>
          <a:blip r:embed="rId7" cstate="print"/>
          <a:srcRect/>
          <a:stretch>
            <a:fillRect/>
          </a:stretch>
        </p:blipFill>
        <p:spPr bwMode="auto">
          <a:xfrm>
            <a:off x="5638800" y="5562599"/>
            <a:ext cx="1676400" cy="76635"/>
          </a:xfrm>
          <a:prstGeom prst="rect">
            <a:avLst/>
          </a:prstGeom>
          <a:noFill/>
        </p:spPr>
      </p:pic>
      <p:pic>
        <p:nvPicPr>
          <p:cNvPr id="73754" name="Picture 26" descr="Judiciary Seal"/>
          <p:cNvPicPr>
            <a:picLocks noChangeAspect="1" noChangeArrowheads="1"/>
          </p:cNvPicPr>
          <p:nvPr/>
        </p:nvPicPr>
        <p:blipFill>
          <a:blip r:embed="rId8" cstate="print"/>
          <a:srcRect/>
          <a:stretch>
            <a:fillRect/>
          </a:stretch>
        </p:blipFill>
        <p:spPr bwMode="auto">
          <a:xfrm>
            <a:off x="5638800" y="5943600"/>
            <a:ext cx="838200" cy="552451"/>
          </a:xfrm>
          <a:prstGeom prst="rect">
            <a:avLst/>
          </a:prstGeom>
          <a:noFill/>
        </p:spPr>
      </p:pic>
      <p:pic>
        <p:nvPicPr>
          <p:cNvPr id="73758" name="Picture 30" descr="Judiciary Seal"/>
          <p:cNvPicPr>
            <a:picLocks noChangeAspect="1" noChangeArrowheads="1"/>
          </p:cNvPicPr>
          <p:nvPr/>
        </p:nvPicPr>
        <p:blipFill>
          <a:blip r:embed="rId9" cstate="print"/>
          <a:srcRect/>
          <a:stretch>
            <a:fillRect/>
          </a:stretch>
        </p:blipFill>
        <p:spPr bwMode="auto">
          <a:xfrm>
            <a:off x="6477000" y="5943600"/>
            <a:ext cx="838200" cy="552451"/>
          </a:xfrm>
          <a:prstGeom prst="rect">
            <a:avLst/>
          </a:prstGeom>
          <a:noFill/>
        </p:spPr>
      </p:pic>
      <p:pic>
        <p:nvPicPr>
          <p:cNvPr id="73766" name="Picture 38" descr="Judiciary Seal"/>
          <p:cNvPicPr>
            <a:picLocks noChangeAspect="1" noChangeArrowheads="1"/>
          </p:cNvPicPr>
          <p:nvPr/>
        </p:nvPicPr>
        <p:blipFill>
          <a:blip r:embed="rId10" cstate="print"/>
          <a:srcRect/>
          <a:stretch>
            <a:fillRect/>
          </a:stretch>
        </p:blipFill>
        <p:spPr bwMode="auto">
          <a:xfrm>
            <a:off x="5638800" y="5867399"/>
            <a:ext cx="1676400" cy="76635"/>
          </a:xfrm>
          <a:prstGeom prst="rect">
            <a:avLst/>
          </a:prstGeom>
          <a:noFill/>
        </p:spPr>
      </p:pic>
      <p:pic>
        <p:nvPicPr>
          <p:cNvPr id="73768" name="Picture 40" descr="Judiciary Seal"/>
          <p:cNvPicPr>
            <a:picLocks noChangeAspect="1" noChangeArrowheads="1"/>
          </p:cNvPicPr>
          <p:nvPr/>
        </p:nvPicPr>
        <p:blipFill>
          <a:blip r:embed="rId11" cstate="print"/>
          <a:srcRect/>
          <a:stretch>
            <a:fillRect/>
          </a:stretch>
        </p:blipFill>
        <p:spPr bwMode="auto">
          <a:xfrm>
            <a:off x="6477000" y="4876800"/>
            <a:ext cx="838200" cy="695325"/>
          </a:xfrm>
          <a:prstGeom prst="rect">
            <a:avLst/>
          </a:prstGeom>
          <a:noFill/>
        </p:spPr>
      </p:pic>
      <p:pic>
        <p:nvPicPr>
          <p:cNvPr id="73770" name="Picture 42" descr="Judiciary Seal"/>
          <p:cNvPicPr>
            <a:picLocks noChangeAspect="1" noChangeArrowheads="1"/>
          </p:cNvPicPr>
          <p:nvPr/>
        </p:nvPicPr>
        <p:blipFill>
          <a:blip r:embed="rId12" cstate="print"/>
          <a:srcRect/>
          <a:stretch>
            <a:fillRect/>
          </a:stretch>
        </p:blipFill>
        <p:spPr bwMode="auto">
          <a:xfrm>
            <a:off x="5638800" y="5638800"/>
            <a:ext cx="828675" cy="228600"/>
          </a:xfrm>
          <a:prstGeom prst="rect">
            <a:avLst/>
          </a:prstGeom>
          <a:noFill/>
        </p:spPr>
      </p:pic>
      <p:pic>
        <p:nvPicPr>
          <p:cNvPr id="73774" name="Picture 46" descr="Judiciary Seal"/>
          <p:cNvPicPr>
            <a:picLocks noChangeAspect="1" noChangeArrowheads="1"/>
          </p:cNvPicPr>
          <p:nvPr/>
        </p:nvPicPr>
        <p:blipFill>
          <a:blip r:embed="rId6" cstate="print"/>
          <a:srcRect r="81609" b="45206"/>
          <a:stretch>
            <a:fillRect/>
          </a:stretch>
        </p:blipFill>
        <p:spPr bwMode="auto">
          <a:xfrm>
            <a:off x="7239000" y="4876800"/>
            <a:ext cx="76200" cy="381000"/>
          </a:xfrm>
          <a:prstGeom prst="rect">
            <a:avLst/>
          </a:prstGeom>
          <a:noFill/>
        </p:spPr>
      </p:pic>
      <p:pic>
        <p:nvPicPr>
          <p:cNvPr id="46081" name="Picture 1" descr="C:\Documents and Settings\Lloyd and Debbie\My Documents\My Pictures\supreme_large_seal.gif"/>
          <p:cNvPicPr>
            <a:picLocks noChangeAspect="1" noChangeArrowheads="1"/>
          </p:cNvPicPr>
          <p:nvPr/>
        </p:nvPicPr>
        <p:blipFill>
          <a:blip r:embed="rId13" cstate="print"/>
          <a:srcRect/>
          <a:stretch>
            <a:fillRect/>
          </a:stretch>
        </p:blipFill>
        <p:spPr bwMode="auto">
          <a:xfrm>
            <a:off x="5638800" y="3276600"/>
            <a:ext cx="1676400" cy="1600200"/>
          </a:xfrm>
          <a:prstGeom prst="flowChartConnector">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6081"/>
                                        </p:tgtEl>
                                        <p:attrNameLst>
                                          <p:attrName>style.visibility</p:attrName>
                                        </p:attrNameLst>
                                      </p:cBhvr>
                                      <p:to>
                                        <p:strVal val="visible"/>
                                      </p:to>
                                    </p:set>
                                    <p:animEffect transition="in" filter="blinds(horizontal)">
                                      <p:cBhvr>
                                        <p:cTn id="10" dur="500"/>
                                        <p:tgtEl>
                                          <p:spTgt spid="4608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3742"/>
                                        </p:tgtEl>
                                        <p:attrNameLst>
                                          <p:attrName>style.visibility</p:attrName>
                                        </p:attrNameLst>
                                      </p:cBhvr>
                                      <p:to>
                                        <p:strVal val="visible"/>
                                      </p:to>
                                    </p:set>
                                    <p:animEffect transition="in" filter="blinds(horizontal)">
                                      <p:cBhvr>
                                        <p:cTn id="18" dur="500"/>
                                        <p:tgtEl>
                                          <p:spTgt spid="73742"/>
                                        </p:tgtEl>
                                      </p:cBhvr>
                                    </p:animEffect>
                                  </p:childTnLst>
                                </p:cTn>
                              </p:par>
                              <p:par>
                                <p:cTn id="19" presetID="3" presetClass="entr" presetSubtype="10" fill="hold" nodeType="withEffect">
                                  <p:stCondLst>
                                    <p:cond delay="0"/>
                                  </p:stCondLst>
                                  <p:childTnLst>
                                    <p:set>
                                      <p:cBhvr>
                                        <p:cTn id="20" dur="1" fill="hold">
                                          <p:stCondLst>
                                            <p:cond delay="0"/>
                                          </p:stCondLst>
                                        </p:cTn>
                                        <p:tgtEl>
                                          <p:spTgt spid="73768"/>
                                        </p:tgtEl>
                                        <p:attrNameLst>
                                          <p:attrName>style.visibility</p:attrName>
                                        </p:attrNameLst>
                                      </p:cBhvr>
                                      <p:to>
                                        <p:strVal val="visible"/>
                                      </p:to>
                                    </p:set>
                                    <p:animEffect transition="in" filter="blinds(horizontal)">
                                      <p:cBhvr>
                                        <p:cTn id="21" dur="500"/>
                                        <p:tgtEl>
                                          <p:spTgt spid="73768"/>
                                        </p:tgtEl>
                                      </p:cBhvr>
                                    </p:animEffect>
                                  </p:childTnLst>
                                </p:cTn>
                              </p:par>
                              <p:par>
                                <p:cTn id="22" presetID="3" presetClass="entr" presetSubtype="10" fill="hold" nodeType="withEffect">
                                  <p:stCondLst>
                                    <p:cond delay="0"/>
                                  </p:stCondLst>
                                  <p:childTnLst>
                                    <p:set>
                                      <p:cBhvr>
                                        <p:cTn id="23" dur="1" fill="hold">
                                          <p:stCondLst>
                                            <p:cond delay="0"/>
                                          </p:stCondLst>
                                        </p:cTn>
                                        <p:tgtEl>
                                          <p:spTgt spid="73748"/>
                                        </p:tgtEl>
                                        <p:attrNameLst>
                                          <p:attrName>style.visibility</p:attrName>
                                        </p:attrNameLst>
                                      </p:cBhvr>
                                      <p:to>
                                        <p:strVal val="visible"/>
                                      </p:to>
                                    </p:set>
                                    <p:animEffect transition="in" filter="blinds(horizontal)">
                                      <p:cBhvr>
                                        <p:cTn id="24" dur="500"/>
                                        <p:tgtEl>
                                          <p:spTgt spid="73748"/>
                                        </p:tgtEl>
                                      </p:cBhvr>
                                    </p:animEffect>
                                  </p:childTnLst>
                                </p:cTn>
                              </p:par>
                              <p:par>
                                <p:cTn id="25" presetID="3" presetClass="entr" presetSubtype="10" fill="hold" nodeType="withEffect">
                                  <p:stCondLst>
                                    <p:cond delay="0"/>
                                  </p:stCondLst>
                                  <p:childTnLst>
                                    <p:set>
                                      <p:cBhvr>
                                        <p:cTn id="26" dur="1" fill="hold">
                                          <p:stCondLst>
                                            <p:cond delay="0"/>
                                          </p:stCondLst>
                                        </p:cTn>
                                        <p:tgtEl>
                                          <p:spTgt spid="73740"/>
                                        </p:tgtEl>
                                        <p:attrNameLst>
                                          <p:attrName>style.visibility</p:attrName>
                                        </p:attrNameLst>
                                      </p:cBhvr>
                                      <p:to>
                                        <p:strVal val="visible"/>
                                      </p:to>
                                    </p:set>
                                    <p:animEffect transition="in" filter="blinds(horizontal)">
                                      <p:cBhvr>
                                        <p:cTn id="27" dur="500"/>
                                        <p:tgtEl>
                                          <p:spTgt spid="73740"/>
                                        </p:tgtEl>
                                      </p:cBhvr>
                                    </p:animEffect>
                                  </p:childTnLst>
                                </p:cTn>
                              </p:par>
                              <p:par>
                                <p:cTn id="28" presetID="3" presetClass="entr" presetSubtype="10" fill="hold" nodeType="withEffect">
                                  <p:stCondLst>
                                    <p:cond delay="0"/>
                                  </p:stCondLst>
                                  <p:childTnLst>
                                    <p:set>
                                      <p:cBhvr>
                                        <p:cTn id="29" dur="1" fill="hold">
                                          <p:stCondLst>
                                            <p:cond delay="0"/>
                                          </p:stCondLst>
                                        </p:cTn>
                                        <p:tgtEl>
                                          <p:spTgt spid="73770"/>
                                        </p:tgtEl>
                                        <p:attrNameLst>
                                          <p:attrName>style.visibility</p:attrName>
                                        </p:attrNameLst>
                                      </p:cBhvr>
                                      <p:to>
                                        <p:strVal val="visible"/>
                                      </p:to>
                                    </p:set>
                                    <p:animEffect transition="in" filter="blinds(horizontal)">
                                      <p:cBhvr>
                                        <p:cTn id="30" dur="500"/>
                                        <p:tgtEl>
                                          <p:spTgt spid="73770"/>
                                        </p:tgtEl>
                                      </p:cBhvr>
                                    </p:animEffect>
                                  </p:childTnLst>
                                </p:cTn>
                              </p:par>
                              <p:par>
                                <p:cTn id="31" presetID="3" presetClass="entr" presetSubtype="10" fill="hold" nodeType="withEffect">
                                  <p:stCondLst>
                                    <p:cond delay="0"/>
                                  </p:stCondLst>
                                  <p:childTnLst>
                                    <p:set>
                                      <p:cBhvr>
                                        <p:cTn id="32" dur="1" fill="hold">
                                          <p:stCondLst>
                                            <p:cond delay="0"/>
                                          </p:stCondLst>
                                        </p:cTn>
                                        <p:tgtEl>
                                          <p:spTgt spid="73766"/>
                                        </p:tgtEl>
                                        <p:attrNameLst>
                                          <p:attrName>style.visibility</p:attrName>
                                        </p:attrNameLst>
                                      </p:cBhvr>
                                      <p:to>
                                        <p:strVal val="visible"/>
                                      </p:to>
                                    </p:set>
                                    <p:animEffect transition="in" filter="blinds(horizontal)">
                                      <p:cBhvr>
                                        <p:cTn id="33" dur="500"/>
                                        <p:tgtEl>
                                          <p:spTgt spid="73766"/>
                                        </p:tgtEl>
                                      </p:cBhvr>
                                    </p:animEffect>
                                  </p:childTnLst>
                                </p:cTn>
                              </p:par>
                              <p:par>
                                <p:cTn id="34" presetID="3" presetClass="entr" presetSubtype="10" fill="hold" nodeType="withEffect">
                                  <p:stCondLst>
                                    <p:cond delay="0"/>
                                  </p:stCondLst>
                                  <p:childTnLst>
                                    <p:set>
                                      <p:cBhvr>
                                        <p:cTn id="35" dur="1" fill="hold">
                                          <p:stCondLst>
                                            <p:cond delay="0"/>
                                          </p:stCondLst>
                                        </p:cTn>
                                        <p:tgtEl>
                                          <p:spTgt spid="73758"/>
                                        </p:tgtEl>
                                        <p:attrNameLst>
                                          <p:attrName>style.visibility</p:attrName>
                                        </p:attrNameLst>
                                      </p:cBhvr>
                                      <p:to>
                                        <p:strVal val="visible"/>
                                      </p:to>
                                    </p:set>
                                    <p:animEffect transition="in" filter="blinds(horizontal)">
                                      <p:cBhvr>
                                        <p:cTn id="36" dur="500"/>
                                        <p:tgtEl>
                                          <p:spTgt spid="73758"/>
                                        </p:tgtEl>
                                      </p:cBhvr>
                                    </p:animEffect>
                                  </p:childTnLst>
                                </p:cTn>
                              </p:par>
                              <p:par>
                                <p:cTn id="37" presetID="3" presetClass="entr" presetSubtype="10" fill="hold" nodeType="withEffect">
                                  <p:stCondLst>
                                    <p:cond delay="0"/>
                                  </p:stCondLst>
                                  <p:childTnLst>
                                    <p:set>
                                      <p:cBhvr>
                                        <p:cTn id="38" dur="1" fill="hold">
                                          <p:stCondLst>
                                            <p:cond delay="0"/>
                                          </p:stCondLst>
                                        </p:cTn>
                                        <p:tgtEl>
                                          <p:spTgt spid="73754"/>
                                        </p:tgtEl>
                                        <p:attrNameLst>
                                          <p:attrName>style.visibility</p:attrName>
                                        </p:attrNameLst>
                                      </p:cBhvr>
                                      <p:to>
                                        <p:strVal val="visible"/>
                                      </p:to>
                                    </p:set>
                                    <p:animEffect transition="in" filter="blinds(horizontal)">
                                      <p:cBhvr>
                                        <p:cTn id="39" dur="500"/>
                                        <p:tgtEl>
                                          <p:spTgt spid="73754"/>
                                        </p:tgtEl>
                                      </p:cBhvr>
                                    </p:animEffect>
                                  </p:childTnLst>
                                </p:cTn>
                              </p:par>
                              <p:par>
                                <p:cTn id="40" presetID="3" presetClass="entr" presetSubtype="10" fill="hold" nodeType="withEffect">
                                  <p:stCondLst>
                                    <p:cond delay="0"/>
                                  </p:stCondLst>
                                  <p:childTnLst>
                                    <p:set>
                                      <p:cBhvr>
                                        <p:cTn id="41" dur="1" fill="hold">
                                          <p:stCondLst>
                                            <p:cond delay="0"/>
                                          </p:stCondLst>
                                        </p:cTn>
                                        <p:tgtEl>
                                          <p:spTgt spid="73774"/>
                                        </p:tgtEl>
                                        <p:attrNameLst>
                                          <p:attrName>style.visibility</p:attrName>
                                        </p:attrNameLst>
                                      </p:cBhvr>
                                      <p:to>
                                        <p:strVal val="visible"/>
                                      </p:to>
                                    </p:set>
                                    <p:animEffect transition="in" filter="blinds(horizontal)">
                                      <p:cBhvr>
                                        <p:cTn id="42" dur="500"/>
                                        <p:tgtEl>
                                          <p:spTgt spid="73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0">
            <a:scrgbClr r="0" g="0" b="0"/>
          </a:lnRef>
          <a:fillRef idx="1002">
            <a:schemeClr val="dk2"/>
          </a:fillRef>
          <a:effectRef idx="0">
            <a:scrgbClr r="0" g="0" b="0"/>
          </a:effectRef>
          <a:fontRef idx="major"/>
        </p:style>
        <p:txBody>
          <a:bodyPr/>
          <a:lstStyle/>
          <a:p>
            <a:endParaRPr lang="en-US" sz="1600" dirty="0" smtClean="0"/>
          </a:p>
          <a:p>
            <a:pPr>
              <a:buNone/>
            </a:pPr>
            <a:endParaRPr lang="en-US" sz="6000" b="1" dirty="0" smtClean="0">
              <a:ln w="28575" cmpd="sng">
                <a:solidFill>
                  <a:srgbClr val="FF0000"/>
                </a:solidFill>
                <a:prstDash val="solid"/>
                <a:miter lim="800000"/>
              </a:ln>
              <a:solidFill>
                <a:srgbClr val="FFC000"/>
              </a:solidFill>
              <a:effectLst>
                <a:outerShdw blurRad="50800" algn="tl" rotWithShape="0">
                  <a:srgbClr val="000000"/>
                </a:outerShdw>
              </a:effectLst>
            </a:endParaRPr>
          </a:p>
          <a:p>
            <a:endParaRPr lang="en-US" dirty="0" smtClean="0"/>
          </a:p>
          <a:p>
            <a:pPr>
              <a:buNone/>
            </a:pPr>
            <a:endParaRPr lang="en-US" sz="6000" dirty="0">
              <a:ln w="28575" cmpd="sng">
                <a:solidFill>
                  <a:schemeClr val="bg1"/>
                </a:solidFill>
                <a:prstDash val="solid"/>
                <a:miter lim="800000"/>
              </a:ln>
              <a:solidFill>
                <a:srgbClr val="00B0F0"/>
              </a:solidFill>
            </a:endParaRPr>
          </a:p>
        </p:txBody>
      </p:sp>
      <p:sp>
        <p:nvSpPr>
          <p:cNvPr id="6" name="Rectangle 5"/>
          <p:cNvSpPr/>
          <p:nvPr/>
        </p:nvSpPr>
        <p:spPr>
          <a:xfrm>
            <a:off x="2590800" y="533400"/>
            <a:ext cx="4059125" cy="584775"/>
          </a:xfrm>
          <a:prstGeom prst="rect">
            <a:avLst/>
          </a:prstGeom>
        </p:spPr>
        <p:style>
          <a:lnRef idx="3">
            <a:schemeClr val="lt1"/>
          </a:lnRef>
          <a:fillRef idx="1">
            <a:schemeClr val="accent4"/>
          </a:fillRef>
          <a:effectRef idx="1">
            <a:schemeClr val="accent4"/>
          </a:effectRef>
          <a:fontRef idx="minor">
            <a:schemeClr val="lt1"/>
          </a:fontRef>
        </p:style>
        <p:txBody>
          <a:bodyPr wrap="none" lIns="91440" tIns="45720" rIns="91440" bIns="45720">
            <a:spAutoFit/>
          </a:bodyPr>
          <a:lstStyle/>
          <a:p>
            <a:pPr algn="ctr"/>
            <a:r>
              <a:rPr lang="en-US" sz="3200" b="1" cap="none" spc="0" dirty="0" smtClean="0">
                <a:ln w="17780" cmpd="sng">
                  <a:solidFill>
                    <a:srgbClr val="FFFFFF"/>
                  </a:solidFill>
                  <a:prstDash val="solid"/>
                  <a:miter lim="800000"/>
                </a:ln>
                <a:solidFill>
                  <a:srgbClr val="FFFF00"/>
                </a:solidFill>
                <a:effectLst>
                  <a:outerShdw blurRad="50800" algn="tl" rotWithShape="0">
                    <a:srgbClr val="000000"/>
                  </a:outerShdw>
                </a:effectLst>
              </a:rPr>
              <a:t>U.S. Supreme Court</a:t>
            </a:r>
            <a:endParaRPr lang="en-US" sz="3200" b="1" cap="none" spc="0" dirty="0">
              <a:ln w="17780" cmpd="sng">
                <a:solidFill>
                  <a:srgbClr val="FFFFFF"/>
                </a:solidFill>
                <a:prstDash val="solid"/>
                <a:miter lim="800000"/>
              </a:ln>
              <a:solidFill>
                <a:srgbClr val="FFFF00"/>
              </a:solidFill>
              <a:effectLst>
                <a:outerShdw blurRad="50800" algn="tl" rotWithShape="0">
                  <a:srgbClr val="000000"/>
                </a:outerShdw>
              </a:effectLst>
            </a:endParaRPr>
          </a:p>
        </p:txBody>
      </p:sp>
      <p:sp>
        <p:nvSpPr>
          <p:cNvPr id="7" name="Rectangle 6"/>
          <p:cNvSpPr/>
          <p:nvPr/>
        </p:nvSpPr>
        <p:spPr>
          <a:xfrm>
            <a:off x="381000" y="2133600"/>
            <a:ext cx="2209800" cy="1015663"/>
          </a:xfrm>
          <a:prstGeom prst="rect">
            <a:avLst/>
          </a:prstGeom>
          <a:solidFill>
            <a:srgbClr val="00B0F0"/>
          </a:solidFill>
          <a:ln>
            <a:solidFill>
              <a:schemeClr val="bg1"/>
            </a:solidFill>
          </a:ln>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n-US" sz="2000" cap="none" spc="0" dirty="0" smtClean="0">
                <a:ln w="17780" cmpd="sng">
                  <a:solidFill>
                    <a:srgbClr val="FFFFFF"/>
                  </a:solidFill>
                  <a:prstDash val="solid"/>
                  <a:miter lim="800000"/>
                </a:ln>
                <a:solidFill>
                  <a:srgbClr val="FFFF00"/>
                </a:solidFill>
                <a:effectLst>
                  <a:outerShdw blurRad="50800" algn="tl" rotWithShape="0">
                    <a:srgbClr val="000000"/>
                  </a:outerShdw>
                </a:effectLst>
              </a:rPr>
              <a:t>U.S. Courts of Appeals</a:t>
            </a:r>
          </a:p>
          <a:p>
            <a:pPr algn="ctr"/>
            <a:r>
              <a:rPr lang="en-US" sz="2000" dirty="0" smtClean="0">
                <a:ln w="17780" cmpd="sng">
                  <a:solidFill>
                    <a:srgbClr val="FFFFFF"/>
                  </a:solidFill>
                  <a:prstDash val="solid"/>
                  <a:miter lim="800000"/>
                </a:ln>
                <a:solidFill>
                  <a:srgbClr val="FFFF00"/>
                </a:solidFill>
                <a:effectLst>
                  <a:outerShdw blurRad="50800" algn="tl" rotWithShape="0">
                    <a:srgbClr val="000000"/>
                  </a:outerShdw>
                </a:effectLst>
              </a:rPr>
              <a:t>12 Circuit</a:t>
            </a:r>
            <a:endParaRPr lang="en-US" sz="2000" cap="none" spc="0" dirty="0">
              <a:ln w="17780" cmpd="sng">
                <a:solidFill>
                  <a:srgbClr val="FFFFFF"/>
                </a:solidFill>
                <a:prstDash val="solid"/>
                <a:miter lim="800000"/>
              </a:ln>
              <a:solidFill>
                <a:srgbClr val="FFFF00"/>
              </a:solidFill>
              <a:effectLst>
                <a:outerShdw blurRad="50800" algn="tl" rotWithShape="0">
                  <a:srgbClr val="000000"/>
                </a:outerShdw>
              </a:effectLst>
            </a:endParaRPr>
          </a:p>
        </p:txBody>
      </p:sp>
      <p:sp>
        <p:nvSpPr>
          <p:cNvPr id="8" name="Rectangle 7"/>
          <p:cNvSpPr/>
          <p:nvPr/>
        </p:nvSpPr>
        <p:spPr>
          <a:xfrm>
            <a:off x="3505200" y="2133600"/>
            <a:ext cx="2209800" cy="1015663"/>
          </a:xfrm>
          <a:prstGeom prst="rect">
            <a:avLst/>
          </a:prstGeom>
          <a:solidFill>
            <a:srgbClr val="00B050"/>
          </a:solidFill>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n-US" sz="2000" cap="none" spc="0" dirty="0" smtClean="0">
                <a:ln w="17780" cmpd="sng">
                  <a:solidFill>
                    <a:srgbClr val="FFFFFF"/>
                  </a:solidFill>
                  <a:prstDash val="solid"/>
                  <a:miter lim="800000"/>
                </a:ln>
                <a:solidFill>
                  <a:srgbClr val="FFFF00"/>
                </a:solidFill>
                <a:effectLst>
                  <a:outerShdw blurRad="50800" algn="tl" rotWithShape="0">
                    <a:srgbClr val="000000"/>
                  </a:outerShdw>
                </a:effectLst>
              </a:rPr>
              <a:t>U.S. Courts of Appeals for the Federal Circuit </a:t>
            </a:r>
          </a:p>
        </p:txBody>
      </p:sp>
      <p:sp>
        <p:nvSpPr>
          <p:cNvPr id="9" name="Rectangle 8"/>
          <p:cNvSpPr/>
          <p:nvPr/>
        </p:nvSpPr>
        <p:spPr>
          <a:xfrm>
            <a:off x="6629400" y="2133600"/>
            <a:ext cx="2209800" cy="1015663"/>
          </a:xfrm>
          <a:prstGeom prst="rect">
            <a:avLst/>
          </a:prstGeom>
          <a:solidFill>
            <a:srgbClr val="7030A0"/>
          </a:solidFill>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n-US" sz="2000" cap="none" spc="0" dirty="0" smtClean="0">
                <a:ln w="17780" cmpd="sng">
                  <a:solidFill>
                    <a:srgbClr val="FFFFFF"/>
                  </a:solidFill>
                  <a:prstDash val="solid"/>
                  <a:miter lim="800000"/>
                </a:ln>
                <a:solidFill>
                  <a:srgbClr val="FFFF00"/>
                </a:solidFill>
                <a:effectLst>
                  <a:outerShdw blurRad="50800" algn="tl" rotWithShape="0">
                    <a:srgbClr val="000000"/>
                  </a:outerShdw>
                </a:effectLst>
              </a:rPr>
              <a:t>U.S. Courts of Appeals for the Armed Forces</a:t>
            </a:r>
          </a:p>
        </p:txBody>
      </p:sp>
      <p:cxnSp>
        <p:nvCxnSpPr>
          <p:cNvPr id="11" name="Straight Arrow Connector 10"/>
          <p:cNvCxnSpPr/>
          <p:nvPr/>
        </p:nvCxnSpPr>
        <p:spPr>
          <a:xfrm flipV="1">
            <a:off x="1905000" y="1219200"/>
            <a:ext cx="1447800" cy="7620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4191794" y="1599406"/>
            <a:ext cx="762000" cy="1588"/>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5943600" y="1219200"/>
            <a:ext cx="1752600" cy="7620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28600" y="4038600"/>
            <a:ext cx="1219200" cy="2246769"/>
          </a:xfrm>
          <a:prstGeom prst="rect">
            <a:avLst/>
          </a:prstGeom>
          <a:solidFill>
            <a:srgbClr val="00B0F0"/>
          </a:solidFill>
          <a:ln>
            <a:solidFill>
              <a:schemeClr val="bg1"/>
            </a:solidFill>
          </a:ln>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n-US" sz="2000" cap="none" spc="0" dirty="0" smtClean="0">
                <a:ln w="17780" cmpd="sng">
                  <a:solidFill>
                    <a:srgbClr val="FFFFFF"/>
                  </a:solidFill>
                  <a:prstDash val="solid"/>
                  <a:miter lim="800000"/>
                </a:ln>
                <a:solidFill>
                  <a:srgbClr val="FFFF00"/>
                </a:solidFill>
                <a:effectLst>
                  <a:outerShdw blurRad="50800" algn="tl" rotWithShape="0">
                    <a:srgbClr val="000000"/>
                  </a:outerShdw>
                </a:effectLst>
              </a:rPr>
              <a:t>94 District Courts</a:t>
            </a:r>
          </a:p>
          <a:p>
            <a:pPr algn="ctr"/>
            <a:r>
              <a:rPr lang="en-US" sz="2000" dirty="0" smtClean="0">
                <a:ln w="17780" cmpd="sng">
                  <a:solidFill>
                    <a:srgbClr val="FFFFFF"/>
                  </a:solidFill>
                  <a:prstDash val="solid"/>
                  <a:miter lim="800000"/>
                </a:ln>
                <a:solidFill>
                  <a:schemeClr val="bg1"/>
                </a:solidFill>
                <a:effectLst>
                  <a:outerShdw blurRad="50800" algn="tl" rotWithShape="0">
                    <a:srgbClr val="000000"/>
                  </a:outerShdw>
                </a:effectLst>
              </a:rPr>
              <a:t>and</a:t>
            </a:r>
          </a:p>
          <a:p>
            <a:pPr algn="ctr"/>
            <a:r>
              <a:rPr lang="en-US" sz="2000" cap="none" spc="0" dirty="0" smtClean="0">
                <a:ln w="17780" cmpd="sng">
                  <a:solidFill>
                    <a:srgbClr val="FFFFFF"/>
                  </a:solidFill>
                  <a:prstDash val="solid"/>
                  <a:miter lim="800000"/>
                </a:ln>
                <a:solidFill>
                  <a:srgbClr val="00B0F0"/>
                </a:solidFill>
                <a:effectLst>
                  <a:outerShdw blurRad="50800" algn="tl" rotWithShape="0">
                    <a:srgbClr val="000000"/>
                  </a:outerShdw>
                </a:effectLst>
              </a:rPr>
              <a:t>3 </a:t>
            </a:r>
            <a:r>
              <a:rPr lang="en-US" sz="1700" cap="none" spc="0" dirty="0" smtClean="0">
                <a:ln w="17780" cmpd="sng">
                  <a:solidFill>
                    <a:srgbClr val="FFFFFF"/>
                  </a:solidFill>
                  <a:prstDash val="solid"/>
                  <a:miter lim="800000"/>
                </a:ln>
                <a:solidFill>
                  <a:srgbClr val="00B0F0"/>
                </a:solidFill>
                <a:effectLst>
                  <a:outerShdw blurRad="50800" algn="tl" rotWithShape="0">
                    <a:srgbClr val="000000"/>
                  </a:outerShdw>
                </a:effectLst>
              </a:rPr>
              <a:t>Territorial</a:t>
            </a:r>
            <a:r>
              <a:rPr lang="en-US" sz="2000" cap="none" spc="0" dirty="0" smtClean="0">
                <a:ln w="17780" cmpd="sng">
                  <a:solidFill>
                    <a:srgbClr val="FFFFFF"/>
                  </a:solidFill>
                  <a:prstDash val="solid"/>
                  <a:miter lim="800000"/>
                </a:ln>
                <a:solidFill>
                  <a:srgbClr val="00B0F0"/>
                </a:solidFill>
                <a:effectLst>
                  <a:outerShdw blurRad="50800" algn="tl" rotWithShape="0">
                    <a:srgbClr val="000000"/>
                  </a:outerShdw>
                </a:effectLst>
              </a:rPr>
              <a:t> Court</a:t>
            </a:r>
            <a:r>
              <a:rPr lang="en-US" sz="2000" b="1" cap="none" spc="0" dirty="0" smtClean="0">
                <a:ln w="17780" cmpd="sng">
                  <a:solidFill>
                    <a:srgbClr val="FFFFFF"/>
                  </a:solidFill>
                  <a:prstDash val="solid"/>
                  <a:miter lim="800000"/>
                </a:ln>
                <a:solidFill>
                  <a:srgbClr val="00B0F0"/>
                </a:solidFill>
                <a:effectLst>
                  <a:outerShdw blurRad="50800" algn="tl" rotWithShape="0">
                    <a:srgbClr val="000000"/>
                  </a:outerShdw>
                </a:effectLst>
              </a:rPr>
              <a:t>s</a:t>
            </a:r>
            <a:endParaRPr lang="en-US" sz="2000" b="1" cap="none" spc="0" dirty="0">
              <a:ln w="17780" cmpd="sng">
                <a:solidFill>
                  <a:srgbClr val="FFFFFF"/>
                </a:solidFill>
                <a:prstDash val="solid"/>
                <a:miter lim="800000"/>
              </a:ln>
              <a:solidFill>
                <a:srgbClr val="00B0F0"/>
              </a:solidFill>
              <a:effectLst>
                <a:outerShdw blurRad="50800" algn="tl" rotWithShape="0">
                  <a:srgbClr val="000000"/>
                </a:outerShdw>
              </a:effectLst>
            </a:endParaRPr>
          </a:p>
        </p:txBody>
      </p:sp>
      <p:sp>
        <p:nvSpPr>
          <p:cNvPr id="19" name="Rectangle 18"/>
          <p:cNvSpPr/>
          <p:nvPr/>
        </p:nvSpPr>
        <p:spPr>
          <a:xfrm>
            <a:off x="1600200" y="4038600"/>
            <a:ext cx="990600" cy="1015663"/>
          </a:xfrm>
          <a:prstGeom prst="rect">
            <a:avLst/>
          </a:prstGeom>
          <a:solidFill>
            <a:srgbClr val="00B0F0"/>
          </a:solidFill>
          <a:ln>
            <a:solidFill>
              <a:schemeClr val="bg1"/>
            </a:solidFill>
          </a:ln>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n-US" sz="2000" cap="none" spc="0" dirty="0" smtClean="0">
                <a:ln w="17780" cmpd="sng">
                  <a:solidFill>
                    <a:srgbClr val="FFFFFF"/>
                  </a:solidFill>
                  <a:prstDash val="solid"/>
                  <a:miter lim="800000"/>
                </a:ln>
                <a:solidFill>
                  <a:srgbClr val="FFFF00"/>
                </a:solidFill>
                <a:effectLst>
                  <a:outerShdw blurRad="50800" algn="tl" rotWithShape="0">
                    <a:srgbClr val="000000"/>
                  </a:outerShdw>
                </a:effectLst>
              </a:rPr>
              <a:t>U.S. Tax Court </a:t>
            </a:r>
            <a:endParaRPr lang="en-US" sz="2000" cap="none" spc="0" dirty="0">
              <a:ln w="17780" cmpd="sng">
                <a:solidFill>
                  <a:srgbClr val="FFFFFF"/>
                </a:solidFill>
                <a:prstDash val="solid"/>
                <a:miter lim="800000"/>
              </a:ln>
              <a:solidFill>
                <a:srgbClr val="FFFF00"/>
              </a:solidFill>
              <a:effectLst>
                <a:outerShdw blurRad="50800" algn="tl" rotWithShape="0">
                  <a:srgbClr val="000000"/>
                </a:outerShdw>
              </a:effectLst>
            </a:endParaRPr>
          </a:p>
        </p:txBody>
      </p:sp>
      <p:sp>
        <p:nvSpPr>
          <p:cNvPr id="20" name="Rectangle 19"/>
          <p:cNvSpPr/>
          <p:nvPr/>
        </p:nvSpPr>
        <p:spPr>
          <a:xfrm>
            <a:off x="3124200" y="4038600"/>
            <a:ext cx="1066800" cy="1600438"/>
          </a:xfrm>
          <a:prstGeom prst="rect">
            <a:avLst/>
          </a:prstGeom>
          <a:solidFill>
            <a:srgbClr val="00B050"/>
          </a:solidFill>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n-US" sz="2000" cap="none" spc="0" dirty="0" smtClean="0">
                <a:ln w="17780" cmpd="sng">
                  <a:solidFill>
                    <a:srgbClr val="FFFFFF"/>
                  </a:solidFill>
                  <a:prstDash val="solid"/>
                  <a:miter lim="800000"/>
                </a:ln>
                <a:solidFill>
                  <a:srgbClr val="FFFF00"/>
                </a:solidFill>
                <a:effectLst>
                  <a:outerShdw blurRad="50800" algn="tl" rotWithShape="0">
                    <a:srgbClr val="000000"/>
                  </a:outerShdw>
                </a:effectLst>
              </a:rPr>
              <a:t>U.S. Court of Inter-</a:t>
            </a:r>
            <a:r>
              <a:rPr lang="en-US" cap="none" spc="0" dirty="0" smtClean="0">
                <a:ln w="17780" cmpd="sng">
                  <a:solidFill>
                    <a:srgbClr val="FFFFFF"/>
                  </a:solidFill>
                  <a:prstDash val="solid"/>
                  <a:miter lim="800000"/>
                </a:ln>
                <a:solidFill>
                  <a:srgbClr val="FFFF00"/>
                </a:solidFill>
                <a:effectLst>
                  <a:outerShdw blurRad="50800" algn="tl" rotWithShape="0">
                    <a:srgbClr val="000000"/>
                  </a:outerShdw>
                </a:effectLst>
              </a:rPr>
              <a:t>national </a:t>
            </a:r>
            <a:r>
              <a:rPr lang="en-US" sz="2000" cap="none" spc="0" dirty="0" smtClean="0">
                <a:ln w="17780" cmpd="sng">
                  <a:solidFill>
                    <a:srgbClr val="FFFFFF"/>
                  </a:solidFill>
                  <a:prstDash val="solid"/>
                  <a:miter lim="800000"/>
                </a:ln>
                <a:solidFill>
                  <a:srgbClr val="FFFF00"/>
                </a:solidFill>
                <a:effectLst>
                  <a:outerShdw blurRad="50800" algn="tl" rotWithShape="0">
                    <a:srgbClr val="000000"/>
                  </a:outerShdw>
                </a:effectLst>
              </a:rPr>
              <a:t>Trade</a:t>
            </a:r>
            <a:endParaRPr lang="en-US" sz="2000" cap="none" spc="0" dirty="0">
              <a:ln w="17780" cmpd="sng">
                <a:solidFill>
                  <a:srgbClr val="FFFFFF"/>
                </a:solidFill>
                <a:prstDash val="solid"/>
                <a:miter lim="800000"/>
              </a:ln>
              <a:solidFill>
                <a:srgbClr val="FFFF00"/>
              </a:solidFill>
              <a:effectLst>
                <a:outerShdw blurRad="50800" algn="tl" rotWithShape="0">
                  <a:srgbClr val="000000"/>
                </a:outerShdw>
              </a:effectLst>
            </a:endParaRPr>
          </a:p>
        </p:txBody>
      </p:sp>
      <p:sp>
        <p:nvSpPr>
          <p:cNvPr id="21" name="Rectangle 20"/>
          <p:cNvSpPr/>
          <p:nvPr/>
        </p:nvSpPr>
        <p:spPr>
          <a:xfrm>
            <a:off x="4267200" y="4038600"/>
            <a:ext cx="1066800" cy="1631216"/>
          </a:xfrm>
          <a:prstGeom prst="rect">
            <a:avLst/>
          </a:prstGeom>
          <a:solidFill>
            <a:srgbClr val="00B050"/>
          </a:solidFill>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n-US" sz="2000" cap="none" spc="0" dirty="0" smtClean="0">
                <a:ln w="17780" cmpd="sng">
                  <a:solidFill>
                    <a:srgbClr val="FFFFFF"/>
                  </a:solidFill>
                  <a:prstDash val="solid"/>
                  <a:miter lim="800000"/>
                </a:ln>
                <a:solidFill>
                  <a:srgbClr val="FFFF00"/>
                </a:solidFill>
                <a:effectLst>
                  <a:outerShdw blurRad="50800" algn="tl" rotWithShape="0">
                    <a:srgbClr val="000000"/>
                  </a:outerShdw>
                </a:effectLst>
              </a:rPr>
              <a:t>U.S. Court of </a:t>
            </a:r>
            <a:r>
              <a:rPr lang="en-US" sz="1900" cap="none" spc="0" dirty="0" smtClean="0">
                <a:ln w="17780" cmpd="sng">
                  <a:solidFill>
                    <a:srgbClr val="FFFFFF"/>
                  </a:solidFill>
                  <a:prstDash val="solid"/>
                  <a:miter lim="800000"/>
                </a:ln>
                <a:solidFill>
                  <a:srgbClr val="FFFF00"/>
                </a:solidFill>
                <a:effectLst>
                  <a:outerShdw blurRad="50800" algn="tl" rotWithShape="0">
                    <a:srgbClr val="000000"/>
                  </a:outerShdw>
                </a:effectLst>
              </a:rPr>
              <a:t>Federal</a:t>
            </a:r>
            <a:r>
              <a:rPr lang="en-US" sz="2000" cap="none" spc="0" dirty="0" smtClean="0">
                <a:ln w="17780" cmpd="sng">
                  <a:solidFill>
                    <a:srgbClr val="FFFFFF"/>
                  </a:solidFill>
                  <a:prstDash val="solid"/>
                  <a:miter lim="800000"/>
                </a:ln>
                <a:solidFill>
                  <a:srgbClr val="FFFF00"/>
                </a:solidFill>
                <a:effectLst>
                  <a:outerShdw blurRad="50800" algn="tl" rotWithShape="0">
                    <a:srgbClr val="000000"/>
                  </a:outerShdw>
                </a:effectLst>
              </a:rPr>
              <a:t> claims</a:t>
            </a:r>
            <a:endParaRPr lang="en-US" sz="2000" cap="none" spc="0" dirty="0">
              <a:ln w="17780" cmpd="sng">
                <a:solidFill>
                  <a:srgbClr val="FFFFFF"/>
                </a:solidFill>
                <a:prstDash val="solid"/>
                <a:miter lim="800000"/>
              </a:ln>
              <a:solidFill>
                <a:srgbClr val="FFFF00"/>
              </a:solidFill>
              <a:effectLst>
                <a:outerShdw blurRad="50800" algn="tl" rotWithShape="0">
                  <a:srgbClr val="000000"/>
                </a:outerShdw>
              </a:effectLst>
            </a:endParaRPr>
          </a:p>
        </p:txBody>
      </p:sp>
      <p:sp>
        <p:nvSpPr>
          <p:cNvPr id="22" name="Rectangle 21"/>
          <p:cNvSpPr/>
          <p:nvPr/>
        </p:nvSpPr>
        <p:spPr>
          <a:xfrm>
            <a:off x="5410200" y="4038600"/>
            <a:ext cx="1143000" cy="1308050"/>
          </a:xfrm>
          <a:prstGeom prst="rect">
            <a:avLst/>
          </a:prstGeom>
          <a:solidFill>
            <a:srgbClr val="00B050"/>
          </a:solidFill>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n-US" sz="2000" cap="none" spc="0" dirty="0" smtClean="0">
                <a:ln w="17780" cmpd="sng">
                  <a:solidFill>
                    <a:srgbClr val="FFFFFF"/>
                  </a:solidFill>
                  <a:prstDash val="solid"/>
                  <a:miter lim="800000"/>
                </a:ln>
                <a:solidFill>
                  <a:srgbClr val="FFFF00"/>
                </a:solidFill>
                <a:effectLst>
                  <a:outerShdw blurRad="50800" algn="tl" rotWithShape="0">
                    <a:srgbClr val="000000"/>
                  </a:outerShdw>
                </a:effectLst>
              </a:rPr>
              <a:t>U.S. Court of </a:t>
            </a:r>
            <a:r>
              <a:rPr lang="en-US" cap="none" spc="0" dirty="0" smtClean="0">
                <a:ln w="17780" cmpd="sng">
                  <a:solidFill>
                    <a:srgbClr val="FFFFFF"/>
                  </a:solidFill>
                  <a:prstDash val="solid"/>
                  <a:miter lim="800000"/>
                </a:ln>
                <a:solidFill>
                  <a:srgbClr val="FFFF00"/>
                </a:solidFill>
                <a:effectLst>
                  <a:outerShdw blurRad="50800" algn="tl" rotWithShape="0">
                    <a:srgbClr val="000000"/>
                  </a:outerShdw>
                </a:effectLst>
              </a:rPr>
              <a:t>Veterans</a:t>
            </a:r>
            <a:r>
              <a:rPr lang="en-US" sz="2000" cap="none" spc="0" dirty="0" smtClean="0">
                <a:ln w="17780" cmpd="sng">
                  <a:solidFill>
                    <a:srgbClr val="FFFFFF"/>
                  </a:solidFill>
                  <a:prstDash val="solid"/>
                  <a:miter lim="800000"/>
                </a:ln>
                <a:solidFill>
                  <a:srgbClr val="FFFF00"/>
                </a:solidFill>
                <a:effectLst>
                  <a:outerShdw blurRad="50800" algn="tl" rotWithShape="0">
                    <a:srgbClr val="000000"/>
                  </a:outerShdw>
                </a:effectLst>
              </a:rPr>
              <a:t> </a:t>
            </a:r>
            <a:r>
              <a:rPr lang="en-US" sz="1900" cap="none" spc="0" dirty="0" smtClean="0">
                <a:ln w="17780" cmpd="sng">
                  <a:solidFill>
                    <a:srgbClr val="FFFFFF"/>
                  </a:solidFill>
                  <a:prstDash val="solid"/>
                  <a:miter lim="800000"/>
                </a:ln>
                <a:solidFill>
                  <a:srgbClr val="FFFF00"/>
                </a:solidFill>
                <a:effectLst>
                  <a:outerShdw blurRad="50800" algn="tl" rotWithShape="0">
                    <a:srgbClr val="000000"/>
                  </a:outerShdw>
                </a:effectLst>
              </a:rPr>
              <a:t>Appeals</a:t>
            </a:r>
            <a:endParaRPr lang="en-US" sz="1900" cap="none" spc="0" dirty="0">
              <a:ln w="17780" cmpd="sng">
                <a:solidFill>
                  <a:srgbClr val="FFFFFF"/>
                </a:solidFill>
                <a:prstDash val="solid"/>
                <a:miter lim="800000"/>
              </a:ln>
              <a:solidFill>
                <a:srgbClr val="FFFF00"/>
              </a:solidFill>
              <a:effectLst>
                <a:outerShdw blurRad="50800" algn="tl" rotWithShape="0">
                  <a:srgbClr val="000000"/>
                </a:outerShdw>
              </a:effectLst>
            </a:endParaRPr>
          </a:p>
        </p:txBody>
      </p:sp>
      <p:sp>
        <p:nvSpPr>
          <p:cNvPr id="23" name="Rectangle 22"/>
          <p:cNvSpPr/>
          <p:nvPr/>
        </p:nvSpPr>
        <p:spPr>
          <a:xfrm>
            <a:off x="6934200" y="4038600"/>
            <a:ext cx="1600200" cy="2508379"/>
          </a:xfrm>
          <a:prstGeom prst="rect">
            <a:avLst/>
          </a:prstGeom>
          <a:solidFill>
            <a:srgbClr val="7030A0"/>
          </a:solidFill>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n-US" sz="2000" dirty="0" smtClean="0">
                <a:ln w="17780" cmpd="sng">
                  <a:solidFill>
                    <a:srgbClr val="FFFFFF"/>
                  </a:solidFill>
                  <a:prstDash val="solid"/>
                  <a:miter lim="800000"/>
                </a:ln>
                <a:solidFill>
                  <a:srgbClr val="FFFF00"/>
                </a:solidFill>
                <a:effectLst>
                  <a:outerShdw blurRad="50800" algn="tl" rotWithShape="0">
                    <a:srgbClr val="000000"/>
                  </a:outerShdw>
                </a:effectLst>
              </a:rPr>
              <a:t>Army, Navy, Air Force, Marines, Coast Guard, Courts of </a:t>
            </a:r>
            <a:r>
              <a:rPr lang="en-US" dirty="0" smtClean="0">
                <a:ln w="17780" cmpd="sng">
                  <a:solidFill>
                    <a:srgbClr val="FFFFFF"/>
                  </a:solidFill>
                  <a:prstDash val="solid"/>
                  <a:miter lim="800000"/>
                </a:ln>
                <a:solidFill>
                  <a:srgbClr val="FFFF00"/>
                </a:solidFill>
                <a:effectLst>
                  <a:outerShdw blurRad="50800" algn="tl" rotWithShape="0">
                    <a:srgbClr val="000000"/>
                  </a:outerShdw>
                </a:effectLst>
              </a:rPr>
              <a:t>Criminal </a:t>
            </a:r>
            <a:r>
              <a:rPr lang="en-US" sz="1900" dirty="0" smtClean="0">
                <a:ln w="17780" cmpd="sng">
                  <a:solidFill>
                    <a:srgbClr val="FFFFFF"/>
                  </a:solidFill>
                  <a:prstDash val="solid"/>
                  <a:miter lim="800000"/>
                </a:ln>
                <a:solidFill>
                  <a:srgbClr val="FFFF00"/>
                </a:solidFill>
                <a:effectLst>
                  <a:outerShdw blurRad="50800" algn="tl" rotWithShape="0">
                    <a:srgbClr val="000000"/>
                  </a:outerShdw>
                </a:effectLst>
              </a:rPr>
              <a:t>Appeals </a:t>
            </a:r>
            <a:endParaRPr lang="en-US" sz="1900" cap="none" spc="0" dirty="0">
              <a:ln w="17780" cmpd="sng">
                <a:solidFill>
                  <a:srgbClr val="FFFFFF"/>
                </a:solidFill>
                <a:prstDash val="solid"/>
                <a:miter lim="800000"/>
              </a:ln>
              <a:solidFill>
                <a:srgbClr val="FFFF00"/>
              </a:solidFill>
              <a:effectLst>
                <a:outerShdw blurRad="50800" algn="tl" rotWithShape="0">
                  <a:srgbClr val="000000"/>
                </a:outerShdw>
              </a:effectLst>
            </a:endParaRPr>
          </a:p>
        </p:txBody>
      </p:sp>
      <p:cxnSp>
        <p:nvCxnSpPr>
          <p:cNvPr id="26" name="Straight Arrow Connector 25"/>
          <p:cNvCxnSpPr/>
          <p:nvPr/>
        </p:nvCxnSpPr>
        <p:spPr>
          <a:xfrm rot="5400000" flipH="1" flipV="1">
            <a:off x="4456906" y="3543300"/>
            <a:ext cx="686594" cy="794"/>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V="1">
            <a:off x="5372100" y="3314700"/>
            <a:ext cx="685800" cy="4572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V="1">
            <a:off x="1676400" y="3429000"/>
            <a:ext cx="685800" cy="228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723900" y="3390900"/>
            <a:ext cx="685800" cy="3048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3467100" y="3390900"/>
            <a:ext cx="685800" cy="3048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7429500" y="3543300"/>
            <a:ext cx="686594" cy="794"/>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5410200" cy="1523494"/>
          </a:xfrm>
        </p:spPr>
        <p:txBody>
          <a:bodyPr/>
          <a:lstStyle/>
          <a:p>
            <a:r>
              <a:rPr lang="en-US" dirty="0" smtClean="0"/>
              <a:t>What is jurisdiction?</a:t>
            </a:r>
            <a:endParaRPr lang="en-US" dirty="0"/>
          </a:p>
        </p:txBody>
      </p:sp>
      <p:sp>
        <p:nvSpPr>
          <p:cNvPr id="3" name="Subtitle 2"/>
          <p:cNvSpPr>
            <a:spLocks noGrp="1"/>
          </p:cNvSpPr>
          <p:nvPr>
            <p:ph type="subTitle" idx="1"/>
          </p:nvPr>
        </p:nvSpPr>
        <p:spPr>
          <a:xfrm>
            <a:off x="1066800" y="2895600"/>
            <a:ext cx="7576608" cy="609600"/>
          </a:xfrm>
        </p:spPr>
        <p:txBody>
          <a:bodyPr/>
          <a:lstStyle/>
          <a:p>
            <a:r>
              <a:rPr lang="en-US" sz="4000" dirty="0" smtClean="0"/>
              <a:t>Is a courts’ area of authority.</a:t>
            </a:r>
            <a:endParaRPr lang="en-US" sz="4000" dirty="0"/>
          </a:p>
        </p:txBody>
      </p:sp>
      <p:sp>
        <p:nvSpPr>
          <p:cNvPr id="4" name="Text Placeholder 3"/>
          <p:cNvSpPr>
            <a:spLocks noGrp="1"/>
          </p:cNvSpPr>
          <p:nvPr>
            <p:ph type="body" sz="quarter" idx="10"/>
          </p:nvPr>
        </p:nvSpPr>
        <p:spPr>
          <a:xfrm>
            <a:off x="2438400" y="0"/>
            <a:ext cx="7690114" cy="1384994"/>
          </a:xfrm>
        </p:spPr>
        <p:txBody>
          <a:bodyPr/>
          <a:lstStyle/>
          <a:p>
            <a:r>
              <a:rPr lang="en-US" dirty="0" smtClean="0"/>
              <a:t>Jurisdiction</a:t>
            </a:r>
            <a:endParaRPr lang="en-US" dirty="0"/>
          </a:p>
        </p:txBody>
      </p:sp>
      <p:pic>
        <p:nvPicPr>
          <p:cNvPr id="11" name="Picture 36" descr="http://www.seagrant.umaine.edu/accesslaw/images/home/law_books.gif"/>
          <p:cNvPicPr>
            <a:picLocks noChangeAspect="1" noChangeArrowheads="1"/>
          </p:cNvPicPr>
          <p:nvPr/>
        </p:nvPicPr>
        <p:blipFill>
          <a:blip r:embed="rId2" cstate="print"/>
          <a:srcRect/>
          <a:stretch>
            <a:fillRect/>
          </a:stretch>
        </p:blipFill>
        <p:spPr bwMode="auto">
          <a:xfrm>
            <a:off x="152400" y="228601"/>
            <a:ext cx="1905000" cy="1782456"/>
          </a:xfrm>
          <a:prstGeom prst="rect">
            <a:avLst/>
          </a:prstGeom>
          <a:noFill/>
        </p:spPr>
      </p:pic>
      <p:pic>
        <p:nvPicPr>
          <p:cNvPr id="8" name="Picture 48" descr="http://www.montgomery.msgenweb.org/images/crths01.gif"/>
          <p:cNvPicPr>
            <a:picLocks noChangeAspect="1" noChangeArrowheads="1"/>
          </p:cNvPicPr>
          <p:nvPr/>
        </p:nvPicPr>
        <p:blipFill>
          <a:blip r:embed="rId3" cstate="print"/>
          <a:srcRect/>
          <a:stretch>
            <a:fillRect/>
          </a:stretch>
        </p:blipFill>
        <p:spPr bwMode="auto">
          <a:xfrm>
            <a:off x="7543800" y="609600"/>
            <a:ext cx="1447800" cy="1447800"/>
          </a:xfrm>
          <a:prstGeom prst="rect">
            <a:avLst/>
          </a:prstGeom>
          <a:noFill/>
        </p:spPr>
      </p:pic>
      <p:sp>
        <p:nvSpPr>
          <p:cNvPr id="9" name="Subtitle 2"/>
          <p:cNvSpPr txBox="1">
            <a:spLocks/>
          </p:cNvSpPr>
          <p:nvPr/>
        </p:nvSpPr>
        <p:spPr>
          <a:xfrm>
            <a:off x="4191000" y="3352800"/>
            <a:ext cx="2819400" cy="381000"/>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Mississippi Studies book</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p:nvSpPr>
        <p:spPr>
          <a:xfrm>
            <a:off x="914400" y="3733800"/>
            <a:ext cx="7391400" cy="1323439"/>
          </a:xfrm>
          <a:prstGeom prst="rect">
            <a:avLst/>
          </a:prstGeom>
        </p:spPr>
        <p:txBody>
          <a:bodyPr wrap="square">
            <a:spAutoFit/>
          </a:bodyPr>
          <a:lstStyle/>
          <a:p>
            <a:pPr>
              <a:buClr>
                <a:srgbClr val="00B0F0"/>
              </a:buClr>
              <a:buFont typeface="Wingdings" pitchFamily="2" charset="2"/>
              <a:buChar char="v"/>
            </a:pPr>
            <a:r>
              <a:rPr lang="en-US" sz="4000" dirty="0" smtClean="0"/>
              <a:t>The right and power to interpret and apply the law.</a:t>
            </a:r>
            <a:endParaRPr lang="en-US" sz="4000" dirty="0"/>
          </a:p>
        </p:txBody>
      </p:sp>
      <p:sp>
        <p:nvSpPr>
          <p:cNvPr id="14" name="Rectangle 13"/>
          <p:cNvSpPr/>
          <p:nvPr/>
        </p:nvSpPr>
        <p:spPr>
          <a:xfrm>
            <a:off x="838200" y="5105400"/>
            <a:ext cx="7239000" cy="1323439"/>
          </a:xfrm>
          <a:prstGeom prst="rect">
            <a:avLst/>
          </a:prstGeom>
        </p:spPr>
        <p:txBody>
          <a:bodyPr wrap="square">
            <a:spAutoFit/>
          </a:bodyPr>
          <a:lstStyle/>
          <a:p>
            <a:pPr>
              <a:buClr>
                <a:srgbClr val="00B0F0"/>
              </a:buClr>
              <a:buFont typeface="Wingdings" pitchFamily="2" charset="2"/>
              <a:buChar char="v"/>
            </a:pPr>
            <a:r>
              <a:rPr lang="en-US" sz="4000" dirty="0" smtClean="0"/>
              <a:t>The territorial range of authority or control.</a:t>
            </a:r>
            <a:endParaRPr lang="en-US" sz="4000" dirty="0"/>
          </a:p>
        </p:txBody>
      </p:sp>
      <p:sp>
        <p:nvSpPr>
          <p:cNvPr id="15" name="Subtitle 2"/>
          <p:cNvSpPr txBox="1">
            <a:spLocks/>
          </p:cNvSpPr>
          <p:nvPr/>
        </p:nvSpPr>
        <p:spPr>
          <a:xfrm>
            <a:off x="5105400" y="4876800"/>
            <a:ext cx="1447800" cy="381000"/>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Answers.com</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6" name="Subtitle 2"/>
          <p:cNvSpPr txBox="1">
            <a:spLocks/>
          </p:cNvSpPr>
          <p:nvPr/>
        </p:nvSpPr>
        <p:spPr>
          <a:xfrm>
            <a:off x="5029200" y="6248400"/>
            <a:ext cx="1447800" cy="381000"/>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Answers.com</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linds(horizontal)">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blinds(horizontal)">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blinds(horizontal)">
                                      <p:cBhvr>
                                        <p:cTn id="26"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12" grpId="0"/>
      <p:bldP spid="14" grpId="0"/>
      <p:bldP spid="15" grpId="0" build="p"/>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0"/>
            <a:ext cx="7162800" cy="5105400"/>
          </a:xfrm>
        </p:spPr>
        <p:txBody>
          <a:bodyPr>
            <a:normAutofit lnSpcReduction="10000"/>
          </a:bodyPr>
          <a:lstStyle/>
          <a:p>
            <a:r>
              <a:rPr lang="en-US" dirty="0" smtClean="0"/>
              <a:t>Constitution</a:t>
            </a:r>
          </a:p>
          <a:p>
            <a:pPr lvl="1"/>
            <a:r>
              <a:rPr lang="en-US" dirty="0" smtClean="0"/>
              <a:t>Mississippi Constitution.</a:t>
            </a:r>
          </a:p>
          <a:p>
            <a:pPr lvl="1"/>
            <a:r>
              <a:rPr lang="en-US" dirty="0" smtClean="0"/>
              <a:t>Principles of the Constitution.</a:t>
            </a:r>
          </a:p>
          <a:p>
            <a:pPr lvl="1"/>
            <a:r>
              <a:rPr lang="en-US" dirty="0" smtClean="0"/>
              <a:t>Changing the Constitution.</a:t>
            </a:r>
          </a:p>
          <a:p>
            <a:r>
              <a:rPr lang="en-US" dirty="0" smtClean="0"/>
              <a:t>Mississippi Legislature</a:t>
            </a:r>
          </a:p>
          <a:p>
            <a:pPr lvl="1"/>
            <a:r>
              <a:rPr lang="en-US" dirty="0" smtClean="0"/>
              <a:t>How it is set-up.</a:t>
            </a:r>
          </a:p>
          <a:p>
            <a:pPr lvl="1"/>
            <a:r>
              <a:rPr lang="en-US" dirty="0" smtClean="0"/>
              <a:t>Sessions</a:t>
            </a:r>
          </a:p>
          <a:p>
            <a:pPr lvl="1"/>
            <a:r>
              <a:rPr lang="en-US" dirty="0" smtClean="0"/>
              <a:t>Power</a:t>
            </a:r>
          </a:p>
          <a:p>
            <a:pPr lvl="1"/>
            <a:r>
              <a:rPr lang="en-US" dirty="0" smtClean="0"/>
              <a:t>Organization</a:t>
            </a:r>
          </a:p>
          <a:p>
            <a:pPr lvl="1"/>
            <a:r>
              <a:rPr lang="en-US" dirty="0" smtClean="0"/>
              <a:t>How to make a law.</a:t>
            </a:r>
            <a:endParaRPr lang="en-US" dirty="0"/>
          </a:p>
        </p:txBody>
      </p:sp>
      <p:sp>
        <p:nvSpPr>
          <p:cNvPr id="4" name="Title 1"/>
          <p:cNvSpPr txBox="1">
            <a:spLocks/>
          </p:cNvSpPr>
          <p:nvPr/>
        </p:nvSpPr>
        <p:spPr bwMode="auto">
          <a:xfrm>
            <a:off x="609600" y="0"/>
            <a:ext cx="8305800" cy="1362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dirty="0" smtClean="0">
                <a:ln>
                  <a:noFill/>
                </a:ln>
                <a:solidFill>
                  <a:srgbClr val="008000"/>
                </a:solidFill>
                <a:effectLst/>
                <a:uLnTx/>
                <a:uFillTx/>
                <a:latin typeface="+mj-lt"/>
                <a:ea typeface="+mj-ea"/>
                <a:cs typeface="+mj-cs"/>
              </a:rPr>
              <a:t>Review from last class</a:t>
            </a:r>
            <a:endParaRPr kumimoji="0" lang="en-US" sz="5400" b="1" i="0" u="none" strike="noStrike" kern="0" cap="none" spc="0" normalizeH="0" baseline="0" noProof="0" dirty="0">
              <a:ln>
                <a:noFill/>
              </a:ln>
              <a:solidFill>
                <a:srgbClr val="008000"/>
              </a:solidFill>
              <a:effectLst/>
              <a:uLnTx/>
              <a:uFillTx/>
              <a:latin typeface="+mj-lt"/>
              <a:ea typeface="+mj-ea"/>
              <a:cs typeface="+mj-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600200"/>
            <a:ext cx="4376208" cy="1523494"/>
          </a:xfrm>
        </p:spPr>
        <p:txBody>
          <a:bodyPr/>
          <a:lstStyle/>
          <a:p>
            <a:r>
              <a:rPr lang="en-US" dirty="0" smtClean="0"/>
              <a:t>What is original jurisdiction?</a:t>
            </a:r>
            <a:endParaRPr lang="en-US" dirty="0"/>
          </a:p>
        </p:txBody>
      </p:sp>
      <p:sp>
        <p:nvSpPr>
          <p:cNvPr id="3" name="Subtitle 2"/>
          <p:cNvSpPr>
            <a:spLocks noGrp="1"/>
          </p:cNvSpPr>
          <p:nvPr>
            <p:ph type="subTitle" idx="1"/>
          </p:nvPr>
        </p:nvSpPr>
        <p:spPr>
          <a:xfrm>
            <a:off x="1066800" y="3200400"/>
            <a:ext cx="7470245" cy="461665"/>
          </a:xfrm>
        </p:spPr>
        <p:txBody>
          <a:bodyPr/>
          <a:lstStyle/>
          <a:p>
            <a:r>
              <a:rPr lang="en-US" sz="4000" dirty="0" smtClean="0"/>
              <a:t>The court that hears the case first.</a:t>
            </a:r>
            <a:endParaRPr lang="en-US" sz="4000" dirty="0"/>
          </a:p>
        </p:txBody>
      </p:sp>
      <p:sp>
        <p:nvSpPr>
          <p:cNvPr id="4" name="Text Placeholder 3"/>
          <p:cNvSpPr>
            <a:spLocks noGrp="1"/>
          </p:cNvSpPr>
          <p:nvPr>
            <p:ph type="body" sz="quarter" idx="10"/>
          </p:nvPr>
        </p:nvSpPr>
        <p:spPr>
          <a:xfrm>
            <a:off x="2438400" y="0"/>
            <a:ext cx="7690114" cy="1384994"/>
          </a:xfrm>
        </p:spPr>
        <p:txBody>
          <a:bodyPr/>
          <a:lstStyle/>
          <a:p>
            <a:r>
              <a:rPr lang="en-US" dirty="0" smtClean="0"/>
              <a:t>Jurisdiction</a:t>
            </a:r>
            <a:endParaRPr lang="en-US" dirty="0"/>
          </a:p>
        </p:txBody>
      </p:sp>
      <p:pic>
        <p:nvPicPr>
          <p:cNvPr id="71714" name="Picture 34" descr="http://www.ideasforamerica.org/images/law_books.gif"/>
          <p:cNvPicPr>
            <a:picLocks noChangeAspect="1" noChangeArrowheads="1"/>
          </p:cNvPicPr>
          <p:nvPr/>
        </p:nvPicPr>
        <p:blipFill>
          <a:blip r:embed="rId2" cstate="print"/>
          <a:srcRect/>
          <a:stretch>
            <a:fillRect/>
          </a:stretch>
        </p:blipFill>
        <p:spPr bwMode="auto">
          <a:xfrm>
            <a:off x="7000875" y="609600"/>
            <a:ext cx="2143125" cy="1600200"/>
          </a:xfrm>
          <a:prstGeom prst="rect">
            <a:avLst/>
          </a:prstGeom>
          <a:noFill/>
        </p:spPr>
      </p:pic>
      <p:pic>
        <p:nvPicPr>
          <p:cNvPr id="13" name="Picture 40" descr="http://www.moldtech.ca/images/law_book.png"/>
          <p:cNvPicPr>
            <a:picLocks noChangeAspect="1" noChangeArrowheads="1"/>
          </p:cNvPicPr>
          <p:nvPr/>
        </p:nvPicPr>
        <p:blipFill>
          <a:blip r:embed="rId3" cstate="print"/>
          <a:srcRect/>
          <a:stretch>
            <a:fillRect/>
          </a:stretch>
        </p:blipFill>
        <p:spPr bwMode="auto">
          <a:xfrm>
            <a:off x="177798" y="457201"/>
            <a:ext cx="2260601" cy="1905000"/>
          </a:xfrm>
          <a:prstGeom prst="rect">
            <a:avLst/>
          </a:prstGeom>
          <a:noFill/>
        </p:spPr>
      </p:pic>
      <p:sp>
        <p:nvSpPr>
          <p:cNvPr id="14" name="Title 1"/>
          <p:cNvSpPr txBox="1">
            <a:spLocks/>
          </p:cNvSpPr>
          <p:nvPr/>
        </p:nvSpPr>
        <p:spPr>
          <a:xfrm>
            <a:off x="2286000" y="3886200"/>
            <a:ext cx="4800600" cy="1523494"/>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What is appellate jurisdiction?</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15" name="Subtitle 2"/>
          <p:cNvSpPr txBox="1">
            <a:spLocks/>
          </p:cNvSpPr>
          <p:nvPr/>
        </p:nvSpPr>
        <p:spPr>
          <a:xfrm>
            <a:off x="990600" y="5562600"/>
            <a:ext cx="7470245" cy="1143000"/>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chemeClr val="tx1">
                    <a:tint val="75000"/>
                  </a:schemeClr>
                </a:solidFill>
                <a:effectLst/>
                <a:uLnTx/>
                <a:uFillTx/>
                <a:latin typeface="+mn-lt"/>
                <a:ea typeface="+mn-ea"/>
                <a:cs typeface="+mn-cs"/>
              </a:rPr>
              <a:t>The courts that review a case on appeal from a lower court.</a:t>
            </a:r>
            <a:endParaRPr kumimoji="0" lang="en-US" sz="4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linds(horizontal)">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P spid="15"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029200"/>
            <a:ext cx="2745581" cy="1523494"/>
          </a:xfrm>
        </p:spPr>
        <p:txBody>
          <a:bodyPr/>
          <a:lstStyle/>
          <a:p>
            <a:r>
              <a:rPr lang="en-US" dirty="0" smtClean="0"/>
              <a:t>Page 361</a:t>
            </a:r>
            <a:endParaRPr lang="en-US" dirty="0"/>
          </a:p>
        </p:txBody>
      </p:sp>
      <p:sp>
        <p:nvSpPr>
          <p:cNvPr id="4" name="Text Placeholder 3"/>
          <p:cNvSpPr>
            <a:spLocks noGrp="1"/>
          </p:cNvSpPr>
          <p:nvPr>
            <p:ph type="body" sz="quarter" idx="10"/>
          </p:nvPr>
        </p:nvSpPr>
        <p:spPr>
          <a:xfrm>
            <a:off x="152400" y="1143000"/>
            <a:ext cx="4230951" cy="2749550"/>
          </a:xfrm>
        </p:spPr>
        <p:txBody>
          <a:bodyPr/>
          <a:lstStyle/>
          <a:p>
            <a:pPr algn="ctr"/>
            <a:r>
              <a:rPr lang="en-US" dirty="0" smtClean="0"/>
              <a:t>Court System</a:t>
            </a:r>
            <a:endParaRPr lang="en-US" dirty="0"/>
          </a:p>
        </p:txBody>
      </p:sp>
      <p:pic>
        <p:nvPicPr>
          <p:cNvPr id="77826" name="Picture 2"/>
          <p:cNvPicPr>
            <a:picLocks noChangeAspect="1" noChangeArrowheads="1"/>
          </p:cNvPicPr>
          <p:nvPr/>
        </p:nvPicPr>
        <p:blipFill>
          <a:blip r:embed="rId2" cstate="print"/>
          <a:srcRect l="38910" t="6173" r="8833" b="35482"/>
          <a:stretch>
            <a:fillRect/>
          </a:stretch>
        </p:blipFill>
        <p:spPr bwMode="auto">
          <a:xfrm>
            <a:off x="4343400" y="0"/>
            <a:ext cx="4800600" cy="6858000"/>
          </a:xfrm>
          <a:prstGeom prst="rect">
            <a:avLst/>
          </a:prstGeom>
          <a:noFill/>
          <a:ln w="9525">
            <a:noFill/>
            <a:miter lim="800000"/>
            <a:headEnd/>
            <a:tailEnd/>
          </a:ln>
        </p:spPr>
      </p:pic>
      <p:pic>
        <p:nvPicPr>
          <p:cNvPr id="6" name="Picture 16" descr="http://www.goldinc.com/images/mississippi.gif"/>
          <p:cNvPicPr>
            <a:picLocks noChangeAspect="1" noChangeArrowheads="1"/>
          </p:cNvPicPr>
          <p:nvPr/>
        </p:nvPicPr>
        <p:blipFill>
          <a:blip r:embed="rId3" cstate="print"/>
          <a:srcRect/>
          <a:stretch>
            <a:fillRect/>
          </a:stretch>
        </p:blipFill>
        <p:spPr bwMode="auto">
          <a:xfrm>
            <a:off x="228600" y="152400"/>
            <a:ext cx="3886200" cy="1175577"/>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043208" cy="1523494"/>
          </a:xfrm>
        </p:spPr>
        <p:txBody>
          <a:bodyPr/>
          <a:lstStyle/>
          <a:p>
            <a:r>
              <a:rPr lang="en-US" dirty="0" smtClean="0"/>
              <a:t>What is the highest court in Mississippi?</a:t>
            </a:r>
            <a:endParaRPr lang="en-US" dirty="0"/>
          </a:p>
        </p:txBody>
      </p:sp>
      <p:sp>
        <p:nvSpPr>
          <p:cNvPr id="3" name="Subtitle 2"/>
          <p:cNvSpPr>
            <a:spLocks noGrp="1"/>
          </p:cNvSpPr>
          <p:nvPr>
            <p:ph type="subTitle" idx="1"/>
          </p:nvPr>
        </p:nvSpPr>
        <p:spPr>
          <a:xfrm>
            <a:off x="838200" y="4876800"/>
            <a:ext cx="2514600" cy="1676400"/>
          </a:xfrm>
        </p:spPr>
        <p:txBody>
          <a:bodyPr/>
          <a:lstStyle/>
          <a:p>
            <a:r>
              <a:rPr lang="en-US" sz="2400" dirty="0" smtClean="0"/>
              <a:t>450 High Street  Jackson, MS      </a:t>
            </a:r>
            <a:r>
              <a:rPr lang="en-US" sz="2400" b="1" dirty="0" smtClean="0"/>
              <a:t>Cost:</a:t>
            </a:r>
            <a:r>
              <a:rPr lang="en-US" sz="2400" dirty="0" smtClean="0"/>
              <a:t> $42,700,000 Complete 2008</a:t>
            </a:r>
            <a:endParaRPr lang="en-US" sz="2400" dirty="0"/>
          </a:p>
        </p:txBody>
      </p:sp>
      <p:sp>
        <p:nvSpPr>
          <p:cNvPr id="4" name="Text Placeholder 3"/>
          <p:cNvSpPr>
            <a:spLocks noGrp="1"/>
          </p:cNvSpPr>
          <p:nvPr>
            <p:ph type="body" sz="quarter" idx="10"/>
          </p:nvPr>
        </p:nvSpPr>
        <p:spPr>
          <a:xfrm>
            <a:off x="457200" y="1752600"/>
            <a:ext cx="7690114" cy="1066800"/>
          </a:xfrm>
        </p:spPr>
        <p:txBody>
          <a:bodyPr/>
          <a:lstStyle/>
          <a:p>
            <a:r>
              <a:rPr lang="en-US" sz="6000" dirty="0" smtClean="0"/>
              <a:t>The  Mississippi  Supreme  Court</a:t>
            </a:r>
            <a:endParaRPr lang="en-US" sz="6000" dirty="0"/>
          </a:p>
        </p:txBody>
      </p:sp>
      <p:pic>
        <p:nvPicPr>
          <p:cNvPr id="78855" name="Picture 7" descr="Supreme Court Group Photo"/>
          <p:cNvPicPr>
            <a:picLocks noChangeAspect="1" noChangeArrowheads="1"/>
          </p:cNvPicPr>
          <p:nvPr/>
        </p:nvPicPr>
        <p:blipFill>
          <a:blip r:embed="rId2" cstate="print"/>
          <a:srcRect/>
          <a:stretch>
            <a:fillRect/>
          </a:stretch>
        </p:blipFill>
        <p:spPr bwMode="auto">
          <a:xfrm>
            <a:off x="3352800" y="4871420"/>
            <a:ext cx="3048000" cy="1871833"/>
          </a:xfrm>
          <a:prstGeom prst="rect">
            <a:avLst/>
          </a:prstGeom>
          <a:noFill/>
        </p:spPr>
      </p:pic>
      <p:pic>
        <p:nvPicPr>
          <p:cNvPr id="78857" name="Picture 9" descr="http://www.downtown-jackson.com/images/uploads/Supreme-Court-17-(large-photo).jpg"/>
          <p:cNvPicPr>
            <a:picLocks noChangeAspect="1" noChangeArrowheads="1"/>
          </p:cNvPicPr>
          <p:nvPr/>
        </p:nvPicPr>
        <p:blipFill>
          <a:blip r:embed="rId3" cstate="print"/>
          <a:srcRect/>
          <a:stretch>
            <a:fillRect/>
          </a:stretch>
        </p:blipFill>
        <p:spPr bwMode="auto">
          <a:xfrm>
            <a:off x="1066800" y="2590800"/>
            <a:ext cx="3667380" cy="2286000"/>
          </a:xfrm>
          <a:prstGeom prst="rect">
            <a:avLst/>
          </a:prstGeom>
          <a:noFill/>
        </p:spPr>
      </p:pic>
      <p:pic>
        <p:nvPicPr>
          <p:cNvPr id="78859" name="Picture 11" descr="image"/>
          <p:cNvPicPr>
            <a:picLocks noChangeAspect="1" noChangeArrowheads="1"/>
          </p:cNvPicPr>
          <p:nvPr/>
        </p:nvPicPr>
        <p:blipFill>
          <a:blip r:embed="rId4" cstate="print"/>
          <a:srcRect/>
          <a:stretch>
            <a:fillRect/>
          </a:stretch>
        </p:blipFill>
        <p:spPr bwMode="auto">
          <a:xfrm>
            <a:off x="4724400" y="2590800"/>
            <a:ext cx="3048000" cy="2286002"/>
          </a:xfrm>
          <a:prstGeom prst="rect">
            <a:avLst/>
          </a:prstGeom>
          <a:noFill/>
        </p:spPr>
      </p:pic>
      <p:sp>
        <p:nvSpPr>
          <p:cNvPr id="12" name="Subtitle 2"/>
          <p:cNvSpPr txBox="1">
            <a:spLocks/>
          </p:cNvSpPr>
          <p:nvPr/>
        </p:nvSpPr>
        <p:spPr>
          <a:xfrm>
            <a:off x="6477000" y="2514600"/>
            <a:ext cx="1295400" cy="838200"/>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Old Building</a:t>
            </a:r>
            <a:endParaRPr kumimoji="0" lang="en-US" sz="28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Rectangle 8"/>
          <p:cNvSpPr/>
          <p:nvPr/>
        </p:nvSpPr>
        <p:spPr>
          <a:xfrm>
            <a:off x="2971800" y="2590800"/>
            <a:ext cx="3578993" cy="523220"/>
          </a:xfrm>
          <a:prstGeom prst="rect">
            <a:avLst/>
          </a:prstGeom>
        </p:spPr>
        <p:txBody>
          <a:bodyPr wrap="none">
            <a:spAutoFit/>
          </a:bodyPr>
          <a:lstStyle/>
          <a:p>
            <a:pPr algn="ctr"/>
            <a:r>
              <a:rPr lang="en-US" sz="2800" b="1" dirty="0" err="1" smtClean="0">
                <a:solidFill>
                  <a:schemeClr val="bg1"/>
                </a:solidFill>
              </a:rPr>
              <a:t>Gartin</a:t>
            </a:r>
            <a:r>
              <a:rPr lang="en-US" sz="2800" b="1" dirty="0" smtClean="0">
                <a:solidFill>
                  <a:schemeClr val="bg1"/>
                </a:solidFill>
              </a:rPr>
              <a:t> Justice Building </a:t>
            </a:r>
            <a:endParaRPr lang="en-US" sz="2800" b="1" dirty="0">
              <a:solidFill>
                <a:schemeClr val="bg1"/>
              </a:solidFill>
            </a:endParaRPr>
          </a:p>
        </p:txBody>
      </p:sp>
      <p:sp>
        <p:nvSpPr>
          <p:cNvPr id="10" name="Subtitle 2"/>
          <p:cNvSpPr txBox="1">
            <a:spLocks/>
          </p:cNvSpPr>
          <p:nvPr/>
        </p:nvSpPr>
        <p:spPr>
          <a:xfrm>
            <a:off x="1143000" y="2590800"/>
            <a:ext cx="1371600" cy="838200"/>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New Building</a:t>
            </a:r>
            <a:endParaRPr kumimoji="0" lang="en-US"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8855"/>
                                        </p:tgtEl>
                                        <p:attrNameLst>
                                          <p:attrName>style.visibility</p:attrName>
                                        </p:attrNameLst>
                                      </p:cBhvr>
                                      <p:to>
                                        <p:strVal val="visible"/>
                                      </p:to>
                                    </p:set>
                                    <p:animEffect transition="in" filter="blinds(horizontal)">
                                      <p:cBhvr>
                                        <p:cTn id="13" dur="500"/>
                                        <p:tgtEl>
                                          <p:spTgt spid="78855"/>
                                        </p:tgtEl>
                                      </p:cBhvr>
                                    </p:animEffect>
                                  </p:childTnLst>
                                </p:cTn>
                              </p:par>
                              <p:par>
                                <p:cTn id="14" presetID="3" presetClass="entr" presetSubtype="10" fill="hold" nodeType="withEffect">
                                  <p:stCondLst>
                                    <p:cond delay="0"/>
                                  </p:stCondLst>
                                  <p:childTnLst>
                                    <p:set>
                                      <p:cBhvr>
                                        <p:cTn id="15" dur="1" fill="hold">
                                          <p:stCondLst>
                                            <p:cond delay="0"/>
                                          </p:stCondLst>
                                        </p:cTn>
                                        <p:tgtEl>
                                          <p:spTgt spid="78857"/>
                                        </p:tgtEl>
                                        <p:attrNameLst>
                                          <p:attrName>style.visibility</p:attrName>
                                        </p:attrNameLst>
                                      </p:cBhvr>
                                      <p:to>
                                        <p:strVal val="visible"/>
                                      </p:to>
                                    </p:set>
                                    <p:animEffect transition="in" filter="blinds(horizontal)">
                                      <p:cBhvr>
                                        <p:cTn id="16" dur="500"/>
                                        <p:tgtEl>
                                          <p:spTgt spid="7885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blinds(horizontal)">
                                      <p:cBhvr>
                                        <p:cTn id="19" dur="500"/>
                                        <p:tgtEl>
                                          <p:spTgt spid="12">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8859"/>
                                        </p:tgtEl>
                                        <p:attrNameLst>
                                          <p:attrName>style.visibility</p:attrName>
                                        </p:attrNameLst>
                                      </p:cBhvr>
                                      <p:to>
                                        <p:strVal val="visible"/>
                                      </p:to>
                                    </p:set>
                                    <p:animEffect transition="in" filter="blinds(horizontal)">
                                      <p:cBhvr>
                                        <p:cTn id="22" dur="500"/>
                                        <p:tgtEl>
                                          <p:spTgt spid="7885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blinds(horizontal)">
                                      <p:cBhvr>
                                        <p:cTn id="25" dur="500"/>
                                        <p:tgtEl>
                                          <p:spTgt spid="10">
                                            <p:txEl>
                                              <p:pRg st="0" end="0"/>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12" grpId="0" build="p"/>
      <p:bldP spid="9" grpId="0"/>
      <p:bldP spid="1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upreme Court Group Photo"/>
          <p:cNvPicPr>
            <a:picLocks noChangeAspect="1" noChangeArrowheads="1"/>
          </p:cNvPicPr>
          <p:nvPr/>
        </p:nvPicPr>
        <p:blipFill>
          <a:blip r:embed="rId2" cstate="print"/>
          <a:srcRect/>
          <a:stretch>
            <a:fillRect/>
          </a:stretch>
        </p:blipFill>
        <p:spPr bwMode="auto">
          <a:xfrm>
            <a:off x="228600" y="1038148"/>
            <a:ext cx="4343400" cy="2467052"/>
          </a:xfrm>
          <a:prstGeom prst="rect">
            <a:avLst/>
          </a:prstGeom>
          <a:noFill/>
        </p:spPr>
      </p:pic>
      <p:sp>
        <p:nvSpPr>
          <p:cNvPr id="2" name="Title 1"/>
          <p:cNvSpPr>
            <a:spLocks noGrp="1"/>
          </p:cNvSpPr>
          <p:nvPr>
            <p:ph type="ctrTitle"/>
          </p:nvPr>
        </p:nvSpPr>
        <p:spPr>
          <a:xfrm>
            <a:off x="4876800" y="1219200"/>
            <a:ext cx="3992827" cy="2133600"/>
          </a:xfrm>
        </p:spPr>
        <p:txBody>
          <a:bodyPr/>
          <a:lstStyle/>
          <a:p>
            <a:r>
              <a:rPr lang="en-US" dirty="0" smtClean="0"/>
              <a:t>Justices are elected for 8 year terms</a:t>
            </a:r>
            <a:endParaRPr lang="en-US" dirty="0"/>
          </a:p>
        </p:txBody>
      </p:sp>
      <p:sp>
        <p:nvSpPr>
          <p:cNvPr id="3" name="Subtitle 2"/>
          <p:cNvSpPr>
            <a:spLocks noGrp="1"/>
          </p:cNvSpPr>
          <p:nvPr>
            <p:ph type="subTitle" idx="1"/>
          </p:nvPr>
        </p:nvSpPr>
        <p:spPr>
          <a:xfrm>
            <a:off x="4953000" y="4495800"/>
            <a:ext cx="3687763" cy="1600200"/>
          </a:xfrm>
        </p:spPr>
        <p:txBody>
          <a:bodyPr/>
          <a:lstStyle/>
          <a:p>
            <a:r>
              <a:rPr lang="en-US" dirty="0" smtClean="0"/>
              <a:t>Justices usually hear cases in 3 person panels.</a:t>
            </a:r>
            <a:endParaRPr lang="en-US" dirty="0"/>
          </a:p>
        </p:txBody>
      </p:sp>
      <p:sp>
        <p:nvSpPr>
          <p:cNvPr id="6" name="Text Placeholder 3"/>
          <p:cNvSpPr txBox="1">
            <a:spLocks/>
          </p:cNvSpPr>
          <p:nvPr/>
        </p:nvSpPr>
        <p:spPr>
          <a:xfrm>
            <a:off x="685800" y="152400"/>
            <a:ext cx="7690114" cy="1066800"/>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6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rPr>
              <a:t>The  Mississippi  Supreme  Court</a:t>
            </a:r>
            <a:endParaRPr kumimoji="0" lang="en-US" sz="6000" b="1" i="1" u="none" strike="noStrike" kern="1200" cap="none" spc="-642" normalizeH="0" baseline="0" noProof="0"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endParaRPr>
          </a:p>
        </p:txBody>
      </p:sp>
      <p:sp>
        <p:nvSpPr>
          <p:cNvPr id="7" name="Rectangle 6"/>
          <p:cNvSpPr/>
          <p:nvPr/>
        </p:nvSpPr>
        <p:spPr>
          <a:xfrm>
            <a:off x="381000" y="3581400"/>
            <a:ext cx="4572000" cy="3293209"/>
          </a:xfrm>
          <a:prstGeom prst="rect">
            <a:avLst/>
          </a:prstGeom>
        </p:spPr>
        <p:txBody>
          <a:bodyPr>
            <a:spAutoFit/>
          </a:bodyPr>
          <a:lstStyle/>
          <a:p>
            <a:r>
              <a:rPr lang="en-US" sz="2800" b="1" dirty="0" smtClean="0"/>
              <a:t>The Supreme Court Justices:</a:t>
            </a:r>
          </a:p>
          <a:p>
            <a:r>
              <a:rPr lang="en-US" sz="2000" dirty="0" smtClean="0"/>
              <a:t>Chief Justice William L. (Bill) Waller, Jr. </a:t>
            </a:r>
          </a:p>
          <a:p>
            <a:r>
              <a:rPr lang="en-US" sz="2000" dirty="0" smtClean="0"/>
              <a:t>Presiding Justice George C. Carlson, Jr. </a:t>
            </a:r>
          </a:p>
          <a:p>
            <a:r>
              <a:rPr lang="en-US" sz="2000" dirty="0" smtClean="0"/>
              <a:t>Presiding Justice Jess H. Dickinson </a:t>
            </a:r>
          </a:p>
          <a:p>
            <a:r>
              <a:rPr lang="en-US" sz="2000" dirty="0" smtClean="0"/>
              <a:t>Associate Justice Michael K. Randolph</a:t>
            </a:r>
          </a:p>
          <a:p>
            <a:r>
              <a:rPr lang="en-US" sz="2000" dirty="0" smtClean="0"/>
              <a:t>Associate Justice Ann H. Lamar</a:t>
            </a:r>
          </a:p>
          <a:p>
            <a:r>
              <a:rPr lang="en-US" sz="2000" dirty="0" smtClean="0"/>
              <a:t>Associate Justice James W. Kitchens</a:t>
            </a:r>
          </a:p>
          <a:p>
            <a:r>
              <a:rPr lang="en-US" sz="2000" dirty="0" smtClean="0"/>
              <a:t>Associate Justice David A. Chandler</a:t>
            </a:r>
          </a:p>
          <a:p>
            <a:r>
              <a:rPr lang="en-US" sz="2000" dirty="0" smtClean="0"/>
              <a:t>Associate Justice Randy G. Pierce</a:t>
            </a:r>
          </a:p>
          <a:p>
            <a:r>
              <a:rPr lang="en-US" sz="2000" dirty="0" smtClean="0"/>
              <a:t>Associate Justice Leslie D. King</a:t>
            </a:r>
            <a:endParaRPr lang="en-US" sz="2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638800"/>
            <a:ext cx="2516981" cy="1026595"/>
          </a:xfrm>
        </p:spPr>
        <p:txBody>
          <a:bodyPr/>
          <a:lstStyle/>
          <a:p>
            <a:r>
              <a:rPr lang="en-US" dirty="0" smtClean="0"/>
              <a:t>Page 424</a:t>
            </a:r>
            <a:endParaRPr lang="en-US" dirty="0"/>
          </a:p>
        </p:txBody>
      </p:sp>
      <p:sp>
        <p:nvSpPr>
          <p:cNvPr id="3" name="Subtitle 2"/>
          <p:cNvSpPr>
            <a:spLocks noGrp="1"/>
          </p:cNvSpPr>
          <p:nvPr>
            <p:ph type="subTitle" idx="1"/>
          </p:nvPr>
        </p:nvSpPr>
        <p:spPr>
          <a:xfrm>
            <a:off x="228600" y="3505200"/>
            <a:ext cx="3352800" cy="2209800"/>
          </a:xfrm>
        </p:spPr>
        <p:txBody>
          <a:bodyPr/>
          <a:lstStyle/>
          <a:p>
            <a:r>
              <a:rPr lang="en-US" dirty="0" smtClean="0"/>
              <a:t>Justices are elected from 3 Supreme Court Districts (Northern, Central and Southern).</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3784152" y="0"/>
            <a:ext cx="5359848" cy="6858000"/>
          </a:xfrm>
          <a:prstGeom prst="rect">
            <a:avLst/>
          </a:prstGeom>
          <a:noFill/>
          <a:ln w="9525">
            <a:noFill/>
            <a:miter lim="800000"/>
            <a:headEnd/>
            <a:tailEnd/>
          </a:ln>
        </p:spPr>
      </p:pic>
      <p:sp>
        <p:nvSpPr>
          <p:cNvPr id="7" name="Text Placeholder 3"/>
          <p:cNvSpPr txBox="1">
            <a:spLocks/>
          </p:cNvSpPr>
          <p:nvPr/>
        </p:nvSpPr>
        <p:spPr>
          <a:xfrm>
            <a:off x="152400" y="152400"/>
            <a:ext cx="3505200" cy="1066800"/>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6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rPr>
              <a:t>The  Mississippi  Supreme  Court</a:t>
            </a:r>
            <a:endParaRPr kumimoji="0" lang="en-US" sz="6000" b="1" i="1" u="none" strike="noStrike" kern="1200" cap="none" spc="-642" normalizeH="0" baseline="0" noProof="0"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19200"/>
            <a:ext cx="4343400" cy="4419600"/>
          </a:xfrm>
        </p:spPr>
        <p:txBody>
          <a:bodyPr/>
          <a:lstStyle/>
          <a:p>
            <a:r>
              <a:rPr lang="en-US" dirty="0" smtClean="0"/>
              <a:t>What are the requirements to run for justices of the Mississippi Supreme court?</a:t>
            </a:r>
            <a:endParaRPr lang="en-US" dirty="0"/>
          </a:p>
        </p:txBody>
      </p:sp>
      <p:sp>
        <p:nvSpPr>
          <p:cNvPr id="5" name="Text Placeholder 3"/>
          <p:cNvSpPr txBox="1">
            <a:spLocks/>
          </p:cNvSpPr>
          <p:nvPr/>
        </p:nvSpPr>
        <p:spPr>
          <a:xfrm>
            <a:off x="685800" y="152400"/>
            <a:ext cx="7690114" cy="1066800"/>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6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rPr>
              <a:t>The  Mississippi  Supreme  Court</a:t>
            </a:r>
            <a:endParaRPr kumimoji="0" lang="en-US" sz="6000" b="1" i="1" u="none" strike="noStrike" kern="1200" cap="none" spc="-642" normalizeH="0" baseline="0" noProof="0"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endParaRPr>
          </a:p>
        </p:txBody>
      </p:sp>
      <p:graphicFrame>
        <p:nvGraphicFramePr>
          <p:cNvPr id="6" name="Diagram 5"/>
          <p:cNvGraphicFramePr/>
          <p:nvPr/>
        </p:nvGraphicFramePr>
        <p:xfrm>
          <a:off x="4648200" y="1524000"/>
          <a:ext cx="4267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a:off x="4876800" y="2895601"/>
            <a:ext cx="4049902" cy="1014724"/>
            <a:chOff x="213151" y="1412619"/>
            <a:chExt cx="4049902" cy="870448"/>
          </a:xfrm>
        </p:grpSpPr>
        <p:sp>
          <p:nvSpPr>
            <p:cNvPr id="9" name="Rounded Rectangle 8"/>
            <p:cNvSpPr/>
            <p:nvPr/>
          </p:nvSpPr>
          <p:spPr>
            <a:xfrm>
              <a:off x="213151" y="1412619"/>
              <a:ext cx="4049902" cy="849754"/>
            </a:xfrm>
            <a:prstGeom prst="roundRect">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257823" y="1457291"/>
              <a:ext cx="3960558"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903" tIns="0" rIns="112903" bIns="0" numCol="1" spcCol="1270" anchor="ctr" anchorCtr="0">
              <a:noAutofit/>
            </a:bodyPr>
            <a:lstStyle/>
            <a:p>
              <a:pPr lvl="0" algn="l" defTabSz="1422400">
                <a:lnSpc>
                  <a:spcPct val="90000"/>
                </a:lnSpc>
                <a:spcBef>
                  <a:spcPct val="0"/>
                </a:spcBef>
                <a:spcAft>
                  <a:spcPct val="35000"/>
                </a:spcAft>
              </a:pPr>
              <a:r>
                <a:rPr lang="en-US" sz="3200" b="1" kern="1200" dirty="0" smtClean="0">
                  <a:solidFill>
                    <a:schemeClr val="bg1"/>
                  </a:solidFill>
                </a:rPr>
                <a:t>A practicing attorney.</a:t>
              </a:r>
              <a:endParaRPr lang="en-US" sz="3200" b="1" kern="1200" dirty="0">
                <a:solidFill>
                  <a:schemeClr val="bg1"/>
                </a:solidFill>
              </a:endParaRPr>
            </a:p>
          </p:txBody>
        </p:sp>
      </p:grpSp>
      <p:grpSp>
        <p:nvGrpSpPr>
          <p:cNvPr id="11" name="Group 10"/>
          <p:cNvGrpSpPr/>
          <p:nvPr/>
        </p:nvGrpSpPr>
        <p:grpSpPr>
          <a:xfrm>
            <a:off x="4876800" y="4343400"/>
            <a:ext cx="4023363" cy="915120"/>
            <a:chOff x="228600" y="2819402"/>
            <a:chExt cx="4023363" cy="915120"/>
          </a:xfrm>
        </p:grpSpPr>
        <p:sp>
          <p:nvSpPr>
            <p:cNvPr id="12" name="Rounded Rectangle 11"/>
            <p:cNvSpPr/>
            <p:nvPr/>
          </p:nvSpPr>
          <p:spPr>
            <a:xfrm>
              <a:off x="228600" y="2819402"/>
              <a:ext cx="4023363" cy="915120"/>
            </a:xfrm>
            <a:prstGeom prst="roundRect">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273272" y="2864074"/>
              <a:ext cx="3934019"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903" tIns="0" rIns="112903" bIns="0" numCol="1" spcCol="1270" anchor="ctr" anchorCtr="0">
              <a:noAutofit/>
            </a:bodyPr>
            <a:lstStyle/>
            <a:p>
              <a:pPr lvl="0" algn="l" defTabSz="1422400">
                <a:lnSpc>
                  <a:spcPct val="90000"/>
                </a:lnSpc>
                <a:spcBef>
                  <a:spcPct val="0"/>
                </a:spcBef>
                <a:spcAft>
                  <a:spcPct val="35000"/>
                </a:spcAft>
              </a:pPr>
              <a:r>
                <a:rPr lang="en-US" sz="3200" b="1" kern="1200" dirty="0" smtClean="0">
                  <a:solidFill>
                    <a:schemeClr val="bg1"/>
                  </a:solidFill>
                </a:rPr>
                <a:t>Citizen for 5 years.</a:t>
              </a:r>
              <a:endParaRPr lang="en-US" sz="3200" b="1" kern="1200" dirty="0">
                <a:solidFill>
                  <a:schemeClr val="bg1"/>
                </a:solidFill>
              </a:endParaRPr>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8534400" cy="5181600"/>
          </a:xfrm>
        </p:spPr>
        <p:txBody>
          <a:bodyPr/>
          <a:lstStyle/>
          <a:p>
            <a:r>
              <a:rPr lang="en-US" dirty="0" smtClean="0"/>
              <a:t>In 1992, Mississippi Supreme Court was averaging 981 days from the lower court’s judgment and the supreme court’s decision. To ease the workload, what court was created by the legislature?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OA Judges"/>
          <p:cNvPicPr>
            <a:picLocks noChangeAspect="1" noChangeArrowheads="1"/>
          </p:cNvPicPr>
          <p:nvPr/>
        </p:nvPicPr>
        <p:blipFill>
          <a:blip r:embed="rId2" cstate="print"/>
          <a:srcRect/>
          <a:stretch>
            <a:fillRect/>
          </a:stretch>
        </p:blipFill>
        <p:spPr bwMode="auto">
          <a:xfrm>
            <a:off x="304800" y="2971800"/>
            <a:ext cx="6227884" cy="3562351"/>
          </a:xfrm>
          <a:prstGeom prst="rect">
            <a:avLst/>
          </a:prstGeom>
          <a:noFill/>
        </p:spPr>
      </p:pic>
      <p:sp>
        <p:nvSpPr>
          <p:cNvPr id="4" name="Text Placeholder 3"/>
          <p:cNvSpPr>
            <a:spLocks noGrp="1"/>
          </p:cNvSpPr>
          <p:nvPr>
            <p:ph type="body" sz="quarter" idx="10"/>
          </p:nvPr>
        </p:nvSpPr>
        <p:spPr>
          <a:xfrm>
            <a:off x="533400" y="228600"/>
            <a:ext cx="7690114" cy="2819400"/>
          </a:xfrm>
        </p:spPr>
        <p:txBody>
          <a:bodyPr/>
          <a:lstStyle/>
          <a:p>
            <a:pPr algn="ctr"/>
            <a:r>
              <a:rPr lang="en-US" dirty="0" smtClean="0"/>
              <a:t>The Court of Appeals</a:t>
            </a:r>
            <a:endParaRPr lang="en-US" dirty="0"/>
          </a:p>
        </p:txBody>
      </p:sp>
      <p:sp>
        <p:nvSpPr>
          <p:cNvPr id="8" name="Rectangle 7"/>
          <p:cNvSpPr/>
          <p:nvPr/>
        </p:nvSpPr>
        <p:spPr>
          <a:xfrm>
            <a:off x="6705600" y="3276600"/>
            <a:ext cx="2209800" cy="2246769"/>
          </a:xfrm>
          <a:prstGeom prst="rect">
            <a:avLst/>
          </a:prstGeom>
        </p:spPr>
        <p:txBody>
          <a:bodyPr wrap="square">
            <a:spAutoFit/>
          </a:bodyPr>
          <a:lstStyle/>
          <a:p>
            <a:r>
              <a:rPr lang="en-US" sz="2800" b="1" dirty="0" smtClean="0"/>
              <a:t>The Court of Appeals began hearing cases in 1995.</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3784155" y="0"/>
            <a:ext cx="5359846" cy="6858000"/>
          </a:xfrm>
          <a:prstGeom prst="rect">
            <a:avLst/>
          </a:prstGeom>
          <a:noFill/>
          <a:ln w="9525">
            <a:noFill/>
            <a:miter lim="800000"/>
            <a:headEnd/>
            <a:tailEnd/>
          </a:ln>
        </p:spPr>
      </p:pic>
      <p:sp>
        <p:nvSpPr>
          <p:cNvPr id="6" name="Title 1"/>
          <p:cNvSpPr txBox="1">
            <a:spLocks/>
          </p:cNvSpPr>
          <p:nvPr/>
        </p:nvSpPr>
        <p:spPr>
          <a:xfrm>
            <a:off x="1447800" y="5867400"/>
            <a:ext cx="2362200" cy="990600"/>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Page 425</a:t>
            </a:r>
            <a:endParaRPr kumimoji="0" lang="en-US" sz="48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9" name="Title 8"/>
          <p:cNvSpPr>
            <a:spLocks noGrp="1"/>
          </p:cNvSpPr>
          <p:nvPr>
            <p:ph type="ctrTitle"/>
          </p:nvPr>
        </p:nvSpPr>
        <p:spPr>
          <a:xfrm>
            <a:off x="304800" y="533400"/>
            <a:ext cx="3352799" cy="3886200"/>
          </a:xfrm>
        </p:spPr>
        <p:txBody>
          <a:bodyPr/>
          <a:lstStyle/>
          <a:p>
            <a:r>
              <a:rPr lang="en-US" dirty="0" smtClean="0"/>
              <a:t>10 Court of Appeals judges are elected from 5 districts.</a:t>
            </a:r>
            <a:endParaRPr lang="en-US" dirty="0"/>
          </a:p>
        </p:txBody>
      </p:sp>
      <p:sp>
        <p:nvSpPr>
          <p:cNvPr id="10" name="Rectangle 9"/>
          <p:cNvSpPr/>
          <p:nvPr/>
        </p:nvSpPr>
        <p:spPr>
          <a:xfrm>
            <a:off x="304800" y="4419600"/>
            <a:ext cx="3429000" cy="1384995"/>
          </a:xfrm>
          <a:prstGeom prst="rect">
            <a:avLst/>
          </a:prstGeom>
        </p:spPr>
        <p:txBody>
          <a:bodyPr wrap="square">
            <a:spAutoFit/>
          </a:bodyPr>
          <a:lstStyle/>
          <a:p>
            <a:r>
              <a:rPr lang="en-US" sz="2800" b="1" dirty="0" smtClean="0"/>
              <a:t>Court of Appeals judges serve eight-year terms.</a:t>
            </a:r>
            <a:endParaRPr lang="en-US" sz="28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914400"/>
            <a:ext cx="8534400" cy="3581400"/>
          </a:xfrm>
          <a:prstGeom prst="rect">
            <a:avLst/>
          </a:prstGeom>
        </p:spPr>
        <p:txBody>
          <a:bodyPr vert="horz" wrap="square" lIns="0" tIns="0" rIns="0" bIns="0" rtlCol="0" anchor="ctr" anchorCtr="0">
            <a:no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The </a:t>
            </a:r>
            <a:r>
              <a:rPr kumimoji="0" lang="en-US" sz="60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Court of Appeals </a:t>
            </a: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is an error correction court. It hears and decides appeals on issues in which the law is already settled, but the facts are in dispute.</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6" name="Rectangle 5"/>
          <p:cNvSpPr/>
          <p:nvPr/>
        </p:nvSpPr>
        <p:spPr>
          <a:xfrm>
            <a:off x="990600" y="5105400"/>
            <a:ext cx="6324600" cy="1200329"/>
          </a:xfrm>
          <a:prstGeom prst="rect">
            <a:avLst/>
          </a:prstGeom>
        </p:spPr>
        <p:txBody>
          <a:bodyPr wrap="square">
            <a:spAutoFit/>
          </a:bodyPr>
          <a:lstStyle/>
          <a:p>
            <a:pPr algn="ctr"/>
            <a:r>
              <a:rPr lang="en-US" sz="3600" b="1" dirty="0" smtClean="0"/>
              <a:t>Court of Appeals has 270-day deadline to issue a decision.</a:t>
            </a:r>
            <a:endParaRPr lang="en-US" sz="36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4724400"/>
            <a:ext cx="762000" cy="762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3200400"/>
            <a:ext cx="762000" cy="8382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4800" y="990600"/>
            <a:ext cx="762000" cy="762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body" sz="quarter" idx="10"/>
          </p:nvPr>
        </p:nvSpPr>
        <p:spPr>
          <a:xfrm>
            <a:off x="381000" y="1219200"/>
            <a:ext cx="8382000" cy="5217847"/>
          </a:xfrm>
        </p:spPr>
        <p:txBody>
          <a:bodyPr>
            <a:noAutofit/>
          </a:bodyPr>
          <a:lstStyle/>
          <a:p>
            <a:pPr>
              <a:buClr>
                <a:srgbClr val="00B0F0"/>
              </a:buClr>
              <a:buSzPct val="150000"/>
              <a:buFont typeface="Webdings" pitchFamily="18" charset="2"/>
              <a:buChar char=""/>
            </a:pPr>
            <a:r>
              <a:rPr lang="en-US" b="1" dirty="0" smtClean="0"/>
              <a:t>  Explain how civic responsibilities are important to Mississippians as citizens of the United States and residents of a global setting. </a:t>
            </a:r>
            <a:r>
              <a:rPr lang="en-US" b="1" dirty="0" smtClean="0">
                <a:solidFill>
                  <a:srgbClr val="FFFF00"/>
                </a:solidFill>
              </a:rPr>
              <a:t>MS5</a:t>
            </a:r>
          </a:p>
          <a:p>
            <a:pPr>
              <a:buClr>
                <a:srgbClr val="00B0F0"/>
              </a:buClr>
              <a:buSzPct val="150000"/>
              <a:buFont typeface="Webdings" pitchFamily="18" charset="2"/>
              <a:buChar char=""/>
            </a:pPr>
            <a:endParaRPr lang="en-US" sz="2400" dirty="0" smtClean="0"/>
          </a:p>
          <a:p>
            <a:pPr>
              <a:buClr>
                <a:srgbClr val="00B0F0"/>
              </a:buClr>
              <a:buSzPct val="150000"/>
              <a:buFont typeface="Webdings" pitchFamily="18" charset="2"/>
              <a:buChar char=""/>
            </a:pPr>
            <a:r>
              <a:rPr lang="en-US" b="1" dirty="0" smtClean="0"/>
              <a:t>  Explain the necessity of politics and government. </a:t>
            </a:r>
            <a:r>
              <a:rPr lang="en-US" b="1" dirty="0" smtClean="0">
                <a:solidFill>
                  <a:srgbClr val="FFFF00"/>
                </a:solidFill>
              </a:rPr>
              <a:t>MS5a</a:t>
            </a:r>
          </a:p>
          <a:p>
            <a:pPr>
              <a:buClr>
                <a:srgbClr val="00B0F0"/>
              </a:buClr>
              <a:buSzPct val="150000"/>
              <a:buFont typeface="Webdings" pitchFamily="18" charset="2"/>
              <a:buChar char=""/>
            </a:pPr>
            <a:endParaRPr lang="en-US" dirty="0" smtClean="0"/>
          </a:p>
          <a:p>
            <a:pPr>
              <a:buClr>
                <a:srgbClr val="00B0F0"/>
              </a:buClr>
              <a:buSzPct val="150000"/>
              <a:buFont typeface="Webdings" pitchFamily="18" charset="2"/>
              <a:buChar char=""/>
            </a:pPr>
            <a:r>
              <a:rPr lang="en-US" b="1" dirty="0" smtClean="0"/>
              <a:t>  Explain how the United States Constitution grants and distributes power to national and state government. </a:t>
            </a:r>
            <a:r>
              <a:rPr lang="en-US" b="1" dirty="0" smtClean="0">
                <a:solidFill>
                  <a:srgbClr val="FFFF00"/>
                </a:solidFill>
              </a:rPr>
              <a:t>MS5c</a:t>
            </a:r>
            <a:endParaRPr lang="en-US" b="1" dirty="0">
              <a:solidFill>
                <a:srgbClr val="FFFF00"/>
              </a:solidFill>
            </a:endParaRPr>
          </a:p>
        </p:txBody>
      </p:sp>
      <p:sp>
        <p:nvSpPr>
          <p:cNvPr id="2" name="Title 1"/>
          <p:cNvSpPr>
            <a:spLocks noGrp="1"/>
          </p:cNvSpPr>
          <p:nvPr>
            <p:ph type="title"/>
          </p:nvPr>
        </p:nvSpPr>
        <p:spPr>
          <a:xfrm>
            <a:off x="381000" y="230188"/>
            <a:ext cx="8382000" cy="989012"/>
          </a:xfrm>
        </p:spPr>
        <p:txBody>
          <a:bodyPr>
            <a:normAutofit/>
          </a:bodyPr>
          <a:lstStyle/>
          <a:p>
            <a:r>
              <a:rPr lang="en-US" sz="6000" dirty="0" smtClean="0"/>
              <a:t>Objectives :</a:t>
            </a:r>
            <a:endParaRPr lang="en-US" sz="6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5410200"/>
            <a:ext cx="6629400" cy="1200329"/>
          </a:xfrm>
          <a:prstGeom prst="rect">
            <a:avLst/>
          </a:prstGeom>
        </p:spPr>
        <p:txBody>
          <a:bodyPr wrap="square">
            <a:spAutoFit/>
          </a:bodyPr>
          <a:lstStyle/>
          <a:p>
            <a:pPr algn="ctr"/>
            <a:r>
              <a:rPr lang="en-US" sz="3600" b="1" dirty="0" smtClean="0"/>
              <a:t>Supreme Court now has 270-day deadline to issue a decision.</a:t>
            </a:r>
            <a:endParaRPr lang="en-US" sz="3600" b="1" dirty="0"/>
          </a:p>
        </p:txBody>
      </p:sp>
      <p:sp>
        <p:nvSpPr>
          <p:cNvPr id="4" name="Title 1"/>
          <p:cNvSpPr>
            <a:spLocks noGrp="1"/>
          </p:cNvSpPr>
          <p:nvPr>
            <p:ph type="ctrTitle"/>
          </p:nvPr>
        </p:nvSpPr>
        <p:spPr>
          <a:xfrm>
            <a:off x="304800" y="533400"/>
            <a:ext cx="8534399" cy="4495800"/>
          </a:xfrm>
        </p:spPr>
        <p:txBody>
          <a:bodyPr/>
          <a:lstStyle/>
          <a:p>
            <a:pPr algn="ctr"/>
            <a:r>
              <a:rPr lang="en-US" sz="4000" dirty="0" smtClean="0"/>
              <a:t>Appeals which go directly to the </a:t>
            </a:r>
            <a:r>
              <a:rPr lang="en-US" sz="6000" dirty="0" smtClean="0"/>
              <a:t>Supreme Court</a:t>
            </a:r>
            <a:r>
              <a:rPr lang="en-US" sz="4000" dirty="0" smtClean="0"/>
              <a:t> include </a:t>
            </a:r>
            <a:r>
              <a:rPr lang="en-US" sz="4000" dirty="0" smtClean="0">
                <a:solidFill>
                  <a:srgbClr val="00B0F0"/>
                </a:solidFill>
              </a:rPr>
              <a:t>annexations</a:t>
            </a:r>
            <a:r>
              <a:rPr lang="en-US" sz="4000" dirty="0" smtClean="0"/>
              <a:t>, </a:t>
            </a:r>
            <a:r>
              <a:rPr lang="en-US" sz="4000" dirty="0" smtClean="0">
                <a:solidFill>
                  <a:srgbClr val="00B050"/>
                </a:solidFill>
              </a:rPr>
              <a:t>bond issues</a:t>
            </a:r>
            <a:r>
              <a:rPr lang="en-US" sz="4000" dirty="0" smtClean="0"/>
              <a:t>, </a:t>
            </a:r>
            <a:r>
              <a:rPr lang="en-US" sz="4000" dirty="0" smtClean="0">
                <a:solidFill>
                  <a:srgbClr val="FFFF00"/>
                </a:solidFill>
              </a:rPr>
              <a:t>constitutionality challenges</a:t>
            </a:r>
            <a:r>
              <a:rPr lang="en-US" sz="4000" dirty="0" smtClean="0"/>
              <a:t>, </a:t>
            </a:r>
            <a:r>
              <a:rPr lang="en-US" sz="4000" dirty="0" smtClean="0">
                <a:solidFill>
                  <a:srgbClr val="FF0000"/>
                </a:solidFill>
              </a:rPr>
              <a:t>death penalty cases</a:t>
            </a:r>
            <a:r>
              <a:rPr lang="en-US" sz="4000" dirty="0" smtClean="0"/>
              <a:t>, </a:t>
            </a:r>
            <a:r>
              <a:rPr lang="en-US" sz="4000" dirty="0" smtClean="0">
                <a:solidFill>
                  <a:srgbClr val="00B0F0"/>
                </a:solidFill>
              </a:rPr>
              <a:t>disciplinary matters involving attorneys and judges</a:t>
            </a:r>
            <a:r>
              <a:rPr lang="en-US" sz="4000" dirty="0" smtClean="0"/>
              <a:t>, </a:t>
            </a:r>
            <a:r>
              <a:rPr lang="en-US" sz="4000" dirty="0" smtClean="0">
                <a:solidFill>
                  <a:srgbClr val="00B050"/>
                </a:solidFill>
              </a:rPr>
              <a:t>election contests</a:t>
            </a:r>
            <a:r>
              <a:rPr lang="en-US" sz="4000" dirty="0" smtClean="0"/>
              <a:t>, </a:t>
            </a:r>
            <a:r>
              <a:rPr lang="en-US" sz="4000" dirty="0" smtClean="0">
                <a:solidFill>
                  <a:srgbClr val="FFFF00"/>
                </a:solidFill>
              </a:rPr>
              <a:t>certified questions from federal court</a:t>
            </a:r>
            <a:r>
              <a:rPr lang="en-US" sz="4000" dirty="0" smtClean="0"/>
              <a:t>, </a:t>
            </a:r>
            <a:r>
              <a:rPr lang="en-US" sz="4000" dirty="0" smtClean="0">
                <a:solidFill>
                  <a:srgbClr val="FF0000"/>
                </a:solidFill>
              </a:rPr>
              <a:t>utility rates</a:t>
            </a:r>
            <a:r>
              <a:rPr lang="en-US" sz="4000" dirty="0" smtClean="0"/>
              <a:t>, </a:t>
            </a:r>
            <a:r>
              <a:rPr lang="en-US" sz="4000" dirty="0" smtClean="0">
                <a:solidFill>
                  <a:srgbClr val="00B0F0"/>
                </a:solidFill>
              </a:rPr>
              <a:t>cases of first impression </a:t>
            </a:r>
            <a:r>
              <a:rPr lang="en-US" sz="4000" dirty="0" smtClean="0"/>
              <a:t>and </a:t>
            </a:r>
            <a:r>
              <a:rPr lang="en-US" sz="4000" dirty="0" smtClean="0">
                <a:solidFill>
                  <a:srgbClr val="00B050"/>
                </a:solidFill>
              </a:rPr>
              <a:t>issues of broad public interest</a:t>
            </a:r>
            <a:r>
              <a:rPr lang="en-US" sz="4000" dirty="0" smtClean="0"/>
              <a:t>.</a:t>
            </a:r>
            <a:endParaRPr lang="en-US" sz="4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5907605"/>
            <a:ext cx="2516981" cy="950395"/>
          </a:xfrm>
        </p:spPr>
        <p:txBody>
          <a:bodyPr/>
          <a:lstStyle/>
          <a:p>
            <a:r>
              <a:rPr lang="en-US" dirty="0" smtClean="0"/>
              <a:t>Page 426</a:t>
            </a:r>
            <a:endParaRPr lang="en-US" dirty="0"/>
          </a:p>
        </p:txBody>
      </p:sp>
      <p:sp>
        <p:nvSpPr>
          <p:cNvPr id="4" name="Text Placeholder 3"/>
          <p:cNvSpPr>
            <a:spLocks noGrp="1"/>
          </p:cNvSpPr>
          <p:nvPr>
            <p:ph type="body" sz="quarter" idx="10"/>
          </p:nvPr>
        </p:nvSpPr>
        <p:spPr>
          <a:xfrm>
            <a:off x="228600" y="228600"/>
            <a:ext cx="3428999" cy="2743200"/>
          </a:xfrm>
        </p:spPr>
        <p:txBody>
          <a:bodyPr/>
          <a:lstStyle/>
          <a:p>
            <a:pPr algn="ctr"/>
            <a:r>
              <a:rPr lang="en-US" dirty="0" smtClean="0"/>
              <a:t>Circuit Court</a:t>
            </a:r>
            <a:endParaRPr lang="en-US" dirty="0"/>
          </a:p>
        </p:txBody>
      </p:sp>
      <p:pic>
        <p:nvPicPr>
          <p:cNvPr id="82946" name="Picture 2"/>
          <p:cNvPicPr>
            <a:picLocks noChangeAspect="1" noChangeArrowheads="1"/>
          </p:cNvPicPr>
          <p:nvPr/>
        </p:nvPicPr>
        <p:blipFill>
          <a:blip r:embed="rId2" cstate="print"/>
          <a:srcRect/>
          <a:stretch>
            <a:fillRect/>
          </a:stretch>
        </p:blipFill>
        <p:spPr bwMode="auto">
          <a:xfrm>
            <a:off x="3784152" y="1"/>
            <a:ext cx="5359848" cy="6858000"/>
          </a:xfrm>
          <a:prstGeom prst="rect">
            <a:avLst/>
          </a:prstGeom>
          <a:noFill/>
          <a:ln w="9525">
            <a:noFill/>
            <a:miter lim="800000"/>
            <a:headEnd/>
            <a:tailEnd/>
          </a:ln>
        </p:spPr>
      </p:pic>
      <p:sp>
        <p:nvSpPr>
          <p:cNvPr id="6" name="Subtitle 5"/>
          <p:cNvSpPr>
            <a:spLocks noGrp="1"/>
          </p:cNvSpPr>
          <p:nvPr>
            <p:ph type="subTitle" idx="1"/>
          </p:nvPr>
        </p:nvSpPr>
        <p:spPr>
          <a:xfrm>
            <a:off x="228600" y="2971800"/>
            <a:ext cx="3429000" cy="2743200"/>
          </a:xfrm>
        </p:spPr>
        <p:txBody>
          <a:bodyPr/>
          <a:lstStyle/>
          <a:p>
            <a:r>
              <a:rPr lang="en-US" sz="2800" dirty="0" smtClean="0"/>
              <a:t>There are 22 Circuit Court districts and 51 Circuit Court judges. The number of Circuit </a:t>
            </a:r>
            <a:br>
              <a:rPr lang="en-US" sz="2800" dirty="0" smtClean="0"/>
            </a:br>
            <a:r>
              <a:rPr lang="en-US" sz="2800" dirty="0" smtClean="0"/>
              <a:t>Judges per district ranges from 1 to 4.</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52400" y="304800"/>
            <a:ext cx="3581400" cy="2667000"/>
          </a:xfrm>
        </p:spPr>
        <p:txBody>
          <a:bodyPr/>
          <a:lstStyle/>
          <a:p>
            <a:pPr algn="ctr"/>
            <a:r>
              <a:rPr lang="en-US" dirty="0" smtClean="0"/>
              <a:t>District 17</a:t>
            </a:r>
            <a:endParaRPr lang="en-US" dirty="0"/>
          </a:p>
        </p:txBody>
      </p:sp>
      <p:sp>
        <p:nvSpPr>
          <p:cNvPr id="2" name="Title 1"/>
          <p:cNvSpPr>
            <a:spLocks noGrp="1"/>
          </p:cNvSpPr>
          <p:nvPr>
            <p:ph type="ctrTitle"/>
          </p:nvPr>
        </p:nvSpPr>
        <p:spPr>
          <a:xfrm>
            <a:off x="228600" y="2743200"/>
            <a:ext cx="3352800" cy="1523494"/>
          </a:xfrm>
        </p:spPr>
        <p:txBody>
          <a:bodyPr/>
          <a:lstStyle/>
          <a:p>
            <a:r>
              <a:rPr lang="en-US" sz="2800" b="1" dirty="0" err="1" smtClean="0"/>
              <a:t>DeSoto</a:t>
            </a:r>
            <a:r>
              <a:rPr lang="en-US" sz="2800" b="1" dirty="0" smtClean="0"/>
              <a:t>, Panola, Tallahatchie, Tate &amp; Yalobusha Counties</a:t>
            </a:r>
            <a:endParaRPr lang="en-US" sz="2800" dirty="0"/>
          </a:p>
        </p:txBody>
      </p:sp>
      <p:sp>
        <p:nvSpPr>
          <p:cNvPr id="3" name="Subtitle 2"/>
          <p:cNvSpPr>
            <a:spLocks noGrp="1"/>
          </p:cNvSpPr>
          <p:nvPr>
            <p:ph type="subTitle" idx="1"/>
          </p:nvPr>
        </p:nvSpPr>
        <p:spPr>
          <a:xfrm>
            <a:off x="152400" y="4419600"/>
            <a:ext cx="3505200" cy="1905000"/>
          </a:xfrm>
        </p:spPr>
        <p:txBody>
          <a:bodyPr/>
          <a:lstStyle/>
          <a:p>
            <a:r>
              <a:rPr lang="en-US" sz="2400" b="1" dirty="0" smtClean="0"/>
              <a:t>Judge Robert P. Chamberlin</a:t>
            </a:r>
          </a:p>
          <a:p>
            <a:endParaRPr lang="en-US" sz="2400" b="1" dirty="0" smtClean="0"/>
          </a:p>
          <a:p>
            <a:r>
              <a:rPr lang="en-US" sz="2400" b="1" dirty="0" smtClean="0"/>
              <a:t>Judge Andrew C. Baker</a:t>
            </a:r>
          </a:p>
          <a:p>
            <a:endParaRPr lang="en-US" sz="2400" b="1" dirty="0" smtClean="0"/>
          </a:p>
          <a:p>
            <a:r>
              <a:rPr lang="en-US" sz="2400" b="1" dirty="0" smtClean="0"/>
              <a:t>Judge James McClure, III</a:t>
            </a:r>
            <a:endParaRPr lang="en-US" sz="2400" dirty="0"/>
          </a:p>
        </p:txBody>
      </p:sp>
      <p:pic>
        <p:nvPicPr>
          <p:cNvPr id="5" name="Picture 2"/>
          <p:cNvPicPr>
            <a:picLocks noChangeAspect="1" noChangeArrowheads="1"/>
          </p:cNvPicPr>
          <p:nvPr/>
        </p:nvPicPr>
        <p:blipFill>
          <a:blip r:embed="rId2" cstate="print"/>
          <a:srcRect/>
          <a:stretch>
            <a:fillRect/>
          </a:stretch>
        </p:blipFill>
        <p:spPr bwMode="auto">
          <a:xfrm>
            <a:off x="3784152" y="1"/>
            <a:ext cx="5359848" cy="685800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0"/>
            <a:ext cx="8686800" cy="2361694"/>
          </a:xfrm>
        </p:spPr>
        <p:txBody>
          <a:bodyPr/>
          <a:lstStyle/>
          <a:p>
            <a:r>
              <a:rPr lang="en-US" dirty="0" smtClean="0"/>
              <a:t>Circuit Courts hear felony criminal prosecutions and civil lawsuits.</a:t>
            </a:r>
            <a:endParaRPr lang="en-US" dirty="0"/>
          </a:p>
        </p:txBody>
      </p:sp>
      <p:sp>
        <p:nvSpPr>
          <p:cNvPr id="3" name="Subtitle 2"/>
          <p:cNvSpPr>
            <a:spLocks noGrp="1"/>
          </p:cNvSpPr>
          <p:nvPr>
            <p:ph type="subTitle" idx="1"/>
          </p:nvPr>
        </p:nvSpPr>
        <p:spPr>
          <a:xfrm>
            <a:off x="228600" y="4344988"/>
            <a:ext cx="8610600" cy="1141412"/>
          </a:xfrm>
        </p:spPr>
        <p:txBody>
          <a:bodyPr/>
          <a:lstStyle/>
          <a:p>
            <a:r>
              <a:rPr lang="en-US" sz="3600" dirty="0" smtClean="0"/>
              <a:t>Also, Circuit Courts hear appeals from County, Justice and Municipal courts.</a:t>
            </a:r>
            <a:endParaRPr lang="en-US" sz="3600" dirty="0"/>
          </a:p>
        </p:txBody>
      </p:sp>
      <p:sp>
        <p:nvSpPr>
          <p:cNvPr id="5" name="Text Placeholder 3"/>
          <p:cNvSpPr txBox="1">
            <a:spLocks/>
          </p:cNvSpPr>
          <p:nvPr/>
        </p:nvSpPr>
        <p:spPr>
          <a:xfrm>
            <a:off x="228600" y="228600"/>
            <a:ext cx="8686800" cy="1219200"/>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10000" b="1" i="1" u="none" strike="noStrike" kern="1200" cap="none" spc="-642" normalizeH="0" baseline="0" noProof="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rPr>
              <a:t>Circuit Court</a:t>
            </a:r>
            <a:endPara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0"/>
            <a:ext cx="8686800" cy="4953000"/>
          </a:xfrm>
        </p:spPr>
        <p:txBody>
          <a:bodyPr/>
          <a:lstStyle/>
          <a:p>
            <a:r>
              <a:rPr lang="en-US" dirty="0" smtClean="0"/>
              <a:t>Circuit Courts have original jurisdiction in certain civil matters (over $300).</a:t>
            </a:r>
            <a:br>
              <a:rPr lang="en-US" dirty="0" smtClean="0"/>
            </a:br>
            <a:r>
              <a:rPr lang="en-US" sz="2000" dirty="0" smtClean="0"/>
              <a:t/>
            </a:r>
            <a:br>
              <a:rPr lang="en-US" sz="2000" dirty="0" smtClean="0"/>
            </a:br>
            <a:r>
              <a:rPr lang="en-US" dirty="0" smtClean="0"/>
              <a:t>And for all serious criminal matters (</a:t>
            </a:r>
            <a:r>
              <a:rPr lang="en-US" dirty="0" smtClean="0">
                <a:solidFill>
                  <a:srgbClr val="FF0000"/>
                </a:solidFill>
              </a:rPr>
              <a:t>felonies</a:t>
            </a:r>
            <a:r>
              <a:rPr lang="en-US" dirty="0" smtClean="0"/>
              <a:t>) which are punishable by prison or death.</a:t>
            </a:r>
            <a:endParaRPr lang="en-US" dirty="0"/>
          </a:p>
        </p:txBody>
      </p:sp>
      <p:sp>
        <p:nvSpPr>
          <p:cNvPr id="5" name="Text Placeholder 3"/>
          <p:cNvSpPr txBox="1">
            <a:spLocks/>
          </p:cNvSpPr>
          <p:nvPr/>
        </p:nvSpPr>
        <p:spPr>
          <a:xfrm>
            <a:off x="228600" y="228600"/>
            <a:ext cx="8686800" cy="1219200"/>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10000" b="1" i="1" u="none" strike="noStrike" kern="1200" cap="none" spc="-642" normalizeH="0" baseline="0" noProof="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rPr>
              <a:t>Circuit Court</a:t>
            </a:r>
            <a:endPara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438400"/>
            <a:ext cx="7043208" cy="3048000"/>
          </a:xfrm>
        </p:spPr>
        <p:txBody>
          <a:bodyPr/>
          <a:lstStyle/>
          <a:p>
            <a:r>
              <a:rPr lang="en-US" dirty="0" smtClean="0"/>
              <a:t>A serious crime like robbery or murder that would be punishable by prison or death.</a:t>
            </a:r>
            <a:endParaRPr lang="en-US" dirty="0"/>
          </a:p>
        </p:txBody>
      </p:sp>
      <p:sp>
        <p:nvSpPr>
          <p:cNvPr id="4" name="Text Placeholder 3"/>
          <p:cNvSpPr>
            <a:spLocks noGrp="1"/>
          </p:cNvSpPr>
          <p:nvPr>
            <p:ph type="body" sz="quarter" idx="10"/>
          </p:nvPr>
        </p:nvSpPr>
        <p:spPr>
          <a:xfrm>
            <a:off x="609600" y="381000"/>
            <a:ext cx="8107363" cy="1384994"/>
          </a:xfrm>
        </p:spPr>
        <p:txBody>
          <a:bodyPr/>
          <a:lstStyle/>
          <a:p>
            <a:r>
              <a:rPr lang="en-US" dirty="0" smtClean="0"/>
              <a:t>What is a felony?</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8077200" cy="2057400"/>
          </a:xfrm>
        </p:spPr>
        <p:txBody>
          <a:bodyPr/>
          <a:lstStyle/>
          <a:p>
            <a:r>
              <a:rPr lang="en-US" dirty="0" smtClean="0"/>
              <a:t>Trials are heard with a 12-member </a:t>
            </a:r>
            <a:r>
              <a:rPr lang="en-US" dirty="0" smtClean="0">
                <a:solidFill>
                  <a:srgbClr val="FF0000"/>
                </a:solidFill>
              </a:rPr>
              <a:t>jury</a:t>
            </a:r>
            <a:r>
              <a:rPr lang="en-US" dirty="0" smtClean="0"/>
              <a:t> and usually one or two alternate jurors.</a:t>
            </a:r>
            <a:endParaRPr lang="en-US" dirty="0"/>
          </a:p>
        </p:txBody>
      </p:sp>
      <p:sp>
        <p:nvSpPr>
          <p:cNvPr id="5" name="Subtitle 4"/>
          <p:cNvSpPr>
            <a:spLocks noGrp="1"/>
          </p:cNvSpPr>
          <p:nvPr>
            <p:ph type="subTitle" idx="1"/>
          </p:nvPr>
        </p:nvSpPr>
        <p:spPr>
          <a:xfrm>
            <a:off x="609600" y="3048000"/>
            <a:ext cx="8153400" cy="3124200"/>
          </a:xfrm>
        </p:spPr>
        <p:txBody>
          <a:bodyPr/>
          <a:lstStyle/>
          <a:p>
            <a:r>
              <a:rPr lang="en-US" sz="4400" dirty="0" smtClean="0"/>
              <a:t>A </a:t>
            </a:r>
            <a:r>
              <a:rPr lang="en-US" sz="4400" dirty="0" smtClean="0">
                <a:solidFill>
                  <a:srgbClr val="FF0000"/>
                </a:solidFill>
              </a:rPr>
              <a:t>jury</a:t>
            </a:r>
            <a:r>
              <a:rPr lang="en-US" sz="4400" dirty="0" smtClean="0"/>
              <a:t> is a group a citizens chosen from the list of registered voters to hear evidence in the case and make a decision (</a:t>
            </a:r>
            <a:r>
              <a:rPr lang="en-US" sz="4400" dirty="0" smtClean="0">
                <a:solidFill>
                  <a:srgbClr val="FF0000"/>
                </a:solidFill>
              </a:rPr>
              <a:t>verdict</a:t>
            </a:r>
            <a:r>
              <a:rPr lang="en-US" sz="4400" dirty="0" smtClean="0"/>
              <a:t>) based on the evidence presented.</a:t>
            </a:r>
            <a:endParaRPr lang="en-US" sz="4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8728" y="152400"/>
            <a:ext cx="3657600" cy="2209800"/>
          </a:xfrm>
        </p:spPr>
        <p:txBody>
          <a:bodyPr/>
          <a:lstStyle/>
          <a:p>
            <a:pPr algn="ctr"/>
            <a:r>
              <a:rPr lang="en-US" sz="8200" dirty="0" smtClean="0"/>
              <a:t>Chancery Court</a:t>
            </a:r>
            <a:endParaRPr lang="en-US" sz="8200" dirty="0"/>
          </a:p>
        </p:txBody>
      </p:sp>
      <p:pic>
        <p:nvPicPr>
          <p:cNvPr id="1026" name="Picture 2"/>
          <p:cNvPicPr>
            <a:picLocks noChangeAspect="1" noChangeArrowheads="1"/>
          </p:cNvPicPr>
          <p:nvPr/>
        </p:nvPicPr>
        <p:blipFill>
          <a:blip r:embed="rId2" cstate="print"/>
          <a:srcRect/>
          <a:stretch>
            <a:fillRect/>
          </a:stretch>
        </p:blipFill>
        <p:spPr bwMode="auto">
          <a:xfrm>
            <a:off x="3784152" y="1"/>
            <a:ext cx="5359848" cy="6858000"/>
          </a:xfrm>
          <a:prstGeom prst="rect">
            <a:avLst/>
          </a:prstGeom>
          <a:noFill/>
          <a:ln w="9525">
            <a:noFill/>
            <a:miter lim="800000"/>
            <a:headEnd/>
            <a:tailEnd/>
          </a:ln>
        </p:spPr>
      </p:pic>
      <p:sp>
        <p:nvSpPr>
          <p:cNvPr id="6" name="Title 1"/>
          <p:cNvSpPr txBox="1">
            <a:spLocks/>
          </p:cNvSpPr>
          <p:nvPr/>
        </p:nvSpPr>
        <p:spPr>
          <a:xfrm>
            <a:off x="1295400" y="5907605"/>
            <a:ext cx="2516981" cy="950395"/>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Page 427</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7" name="Subtitle 5"/>
          <p:cNvSpPr>
            <a:spLocks noGrp="1"/>
          </p:cNvSpPr>
          <p:nvPr>
            <p:ph type="subTitle" idx="1"/>
          </p:nvPr>
        </p:nvSpPr>
        <p:spPr>
          <a:xfrm>
            <a:off x="228600" y="2743200"/>
            <a:ext cx="3429000" cy="2743200"/>
          </a:xfrm>
        </p:spPr>
        <p:txBody>
          <a:bodyPr/>
          <a:lstStyle/>
          <a:p>
            <a:r>
              <a:rPr lang="en-US" sz="2800" dirty="0" smtClean="0"/>
              <a:t>There are 20 Chancery Court districts and 48 Chancery Court judges. The number of chancery judges per district ranges from 1 to 4.</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743200"/>
            <a:ext cx="3505200" cy="1523494"/>
          </a:xfrm>
        </p:spPr>
        <p:txBody>
          <a:bodyPr/>
          <a:lstStyle/>
          <a:p>
            <a:r>
              <a:rPr lang="en-US" sz="2800" b="1" dirty="0" err="1" smtClean="0"/>
              <a:t>DeSoto</a:t>
            </a:r>
            <a:r>
              <a:rPr lang="en-US" sz="2800" b="1" dirty="0" smtClean="0"/>
              <a:t>, Tate, Panola, Yalobusha, Grenada &amp; Montgomery Counties</a:t>
            </a:r>
            <a:endParaRPr lang="en-US" sz="2800" dirty="0"/>
          </a:p>
        </p:txBody>
      </p:sp>
      <p:sp>
        <p:nvSpPr>
          <p:cNvPr id="5" name="Text Placeholder 3"/>
          <p:cNvSpPr txBox="1">
            <a:spLocks/>
          </p:cNvSpPr>
          <p:nvPr/>
        </p:nvSpPr>
        <p:spPr>
          <a:xfrm>
            <a:off x="152400" y="304800"/>
            <a:ext cx="3581400" cy="2667000"/>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rPr>
              <a:t>District 3</a:t>
            </a:r>
          </a:p>
        </p:txBody>
      </p:sp>
      <p:pic>
        <p:nvPicPr>
          <p:cNvPr id="6" name="Picture 2"/>
          <p:cNvPicPr>
            <a:picLocks noChangeAspect="1" noChangeArrowheads="1"/>
          </p:cNvPicPr>
          <p:nvPr/>
        </p:nvPicPr>
        <p:blipFill>
          <a:blip r:embed="rId2" cstate="print"/>
          <a:srcRect/>
          <a:stretch>
            <a:fillRect/>
          </a:stretch>
        </p:blipFill>
        <p:spPr bwMode="auto">
          <a:xfrm>
            <a:off x="3784152" y="1"/>
            <a:ext cx="5359848" cy="6858000"/>
          </a:xfrm>
          <a:prstGeom prst="rect">
            <a:avLst/>
          </a:prstGeom>
          <a:noFill/>
          <a:ln w="9525">
            <a:noFill/>
            <a:miter lim="800000"/>
            <a:headEnd/>
            <a:tailEnd/>
          </a:ln>
        </p:spPr>
      </p:pic>
      <p:sp>
        <p:nvSpPr>
          <p:cNvPr id="7" name="Subtitle 2"/>
          <p:cNvSpPr>
            <a:spLocks noGrp="1"/>
          </p:cNvSpPr>
          <p:nvPr>
            <p:ph type="subTitle" idx="1"/>
          </p:nvPr>
        </p:nvSpPr>
        <p:spPr>
          <a:xfrm>
            <a:off x="152400" y="4419600"/>
            <a:ext cx="3505200" cy="1905000"/>
          </a:xfrm>
        </p:spPr>
        <p:txBody>
          <a:bodyPr/>
          <a:lstStyle/>
          <a:p>
            <a:r>
              <a:rPr lang="en-US" sz="2400" b="1" dirty="0" smtClean="0"/>
              <a:t>Judge Mitchell M. Lundy, Jr.</a:t>
            </a:r>
          </a:p>
          <a:p>
            <a:endParaRPr lang="en-US" sz="2400" b="1" dirty="0" smtClean="0"/>
          </a:p>
          <a:p>
            <a:r>
              <a:rPr lang="en-US" sz="2400" b="1" dirty="0" smtClean="0"/>
              <a:t>Judge Percy L. </a:t>
            </a:r>
            <a:r>
              <a:rPr lang="en-US" sz="2400" b="1" dirty="0" err="1" smtClean="0"/>
              <a:t>Lynchard</a:t>
            </a:r>
            <a:r>
              <a:rPr lang="en-US" sz="2400" b="1" dirty="0" smtClean="0"/>
              <a:t>, Jr.</a:t>
            </a:r>
          </a:p>
          <a:p>
            <a:endParaRPr lang="en-US" sz="2400" b="1" dirty="0" smtClean="0"/>
          </a:p>
          <a:p>
            <a:r>
              <a:rPr lang="en-US" sz="2400" b="1" dirty="0" smtClean="0"/>
              <a:t>Judge Vicki Cobb</a:t>
            </a:r>
            <a:endParaRPr lang="en-US" sz="2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534400" cy="3810000"/>
          </a:xfrm>
        </p:spPr>
        <p:txBody>
          <a:bodyPr/>
          <a:lstStyle/>
          <a:p>
            <a:r>
              <a:rPr lang="en-US" sz="4000" dirty="0" smtClean="0"/>
              <a:t>Chancery Courts have jurisdiction over disputes in matters involving </a:t>
            </a:r>
            <a:r>
              <a:rPr lang="en-US" sz="4000" dirty="0" smtClean="0">
                <a:solidFill>
                  <a:srgbClr val="00B0F0"/>
                </a:solidFill>
              </a:rPr>
              <a:t>equity</a:t>
            </a:r>
            <a:r>
              <a:rPr lang="en-US" sz="4000" dirty="0" smtClean="0"/>
              <a:t>; domestic matters including </a:t>
            </a:r>
            <a:r>
              <a:rPr lang="en-US" sz="4000" dirty="0" smtClean="0">
                <a:solidFill>
                  <a:srgbClr val="00B050"/>
                </a:solidFill>
              </a:rPr>
              <a:t>adoptions</a:t>
            </a:r>
            <a:r>
              <a:rPr lang="en-US" sz="4000" dirty="0" smtClean="0"/>
              <a:t>, </a:t>
            </a:r>
            <a:r>
              <a:rPr lang="en-US" sz="4000" dirty="0" smtClean="0">
                <a:solidFill>
                  <a:srgbClr val="FFFF00"/>
                </a:solidFill>
              </a:rPr>
              <a:t>custody disputes </a:t>
            </a:r>
            <a:r>
              <a:rPr lang="en-US" sz="4000" dirty="0" smtClean="0"/>
              <a:t>and </a:t>
            </a:r>
            <a:r>
              <a:rPr lang="en-US" sz="4000" dirty="0" smtClean="0">
                <a:solidFill>
                  <a:srgbClr val="FF0000"/>
                </a:solidFill>
              </a:rPr>
              <a:t>divorces</a:t>
            </a:r>
            <a:r>
              <a:rPr lang="en-US" sz="4000" dirty="0" smtClean="0"/>
              <a:t>; </a:t>
            </a:r>
            <a:r>
              <a:rPr lang="en-US" sz="4000" dirty="0" smtClean="0">
                <a:solidFill>
                  <a:srgbClr val="00B0F0"/>
                </a:solidFill>
              </a:rPr>
              <a:t>guardianships</a:t>
            </a:r>
            <a:r>
              <a:rPr lang="en-US" sz="4000" dirty="0" smtClean="0"/>
              <a:t>; </a:t>
            </a:r>
            <a:r>
              <a:rPr lang="en-US" sz="4000" dirty="0" smtClean="0">
                <a:solidFill>
                  <a:srgbClr val="00B050"/>
                </a:solidFill>
              </a:rPr>
              <a:t>sanity hearings</a:t>
            </a:r>
            <a:r>
              <a:rPr lang="en-US" sz="4000" dirty="0" smtClean="0"/>
              <a:t>; </a:t>
            </a:r>
            <a:r>
              <a:rPr lang="en-US" sz="4000" dirty="0" smtClean="0">
                <a:solidFill>
                  <a:srgbClr val="FFFF00"/>
                </a:solidFill>
              </a:rPr>
              <a:t>wills</a:t>
            </a:r>
            <a:r>
              <a:rPr lang="en-US" sz="4000" dirty="0" smtClean="0"/>
              <a:t>; and challenges to </a:t>
            </a:r>
            <a:r>
              <a:rPr lang="en-US" sz="4000" dirty="0" smtClean="0">
                <a:solidFill>
                  <a:srgbClr val="FF0000"/>
                </a:solidFill>
              </a:rPr>
              <a:t>constitutionality of state laws</a:t>
            </a:r>
            <a:r>
              <a:rPr lang="en-US" sz="4000" dirty="0" smtClean="0"/>
              <a:t>. </a:t>
            </a:r>
            <a:r>
              <a:rPr lang="en-US" sz="4000" dirty="0" smtClean="0">
                <a:solidFill>
                  <a:srgbClr val="00B0F0"/>
                </a:solidFill>
              </a:rPr>
              <a:t>Land</a:t>
            </a:r>
            <a:r>
              <a:rPr lang="en-US" sz="4000" dirty="0" smtClean="0"/>
              <a:t> records are filed in Chancery Court.</a:t>
            </a:r>
            <a:endParaRPr lang="en-US" sz="4000" dirty="0"/>
          </a:p>
        </p:txBody>
      </p:sp>
      <p:sp>
        <p:nvSpPr>
          <p:cNvPr id="3" name="Subtitle 2"/>
          <p:cNvSpPr>
            <a:spLocks noGrp="1"/>
          </p:cNvSpPr>
          <p:nvPr>
            <p:ph type="subTitle" idx="1"/>
          </p:nvPr>
        </p:nvSpPr>
        <p:spPr>
          <a:xfrm>
            <a:off x="304800" y="5486400"/>
            <a:ext cx="8382000" cy="461665"/>
          </a:xfrm>
        </p:spPr>
        <p:txBody>
          <a:bodyPr/>
          <a:lstStyle/>
          <a:p>
            <a:r>
              <a:rPr lang="en-US" dirty="0" smtClean="0"/>
              <a:t>Chancery Courts have jurisdiction over juvenile matters in counties which have no County Court.</a:t>
            </a:r>
            <a:endParaRPr lang="en-US" dirty="0"/>
          </a:p>
        </p:txBody>
      </p:sp>
      <p:sp>
        <p:nvSpPr>
          <p:cNvPr id="5" name="Text Placeholder 3"/>
          <p:cNvSpPr txBox="1">
            <a:spLocks/>
          </p:cNvSpPr>
          <p:nvPr/>
        </p:nvSpPr>
        <p:spPr>
          <a:xfrm>
            <a:off x="152400" y="152400"/>
            <a:ext cx="8610600" cy="2209800"/>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8200" b="1" i="1" u="none" strike="noStrike" kern="1200" cap="none" spc="-642" normalizeH="0" baseline="0" noProof="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rPr>
              <a:t>Chancery Court</a:t>
            </a:r>
            <a:endParaRPr kumimoji="0" lang="en-US" sz="82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sz="9600" dirty="0" smtClean="0"/>
              <a:t>Overview</a:t>
            </a:r>
            <a:endParaRPr lang="en-US" sz="9600" dirty="0"/>
          </a:p>
        </p:txBody>
      </p:sp>
      <p:sp>
        <p:nvSpPr>
          <p:cNvPr id="3" name="Text Placeholder 2"/>
          <p:cNvSpPr>
            <a:spLocks noGrp="1"/>
          </p:cNvSpPr>
          <p:nvPr>
            <p:ph type="body" sz="quarter" idx="10"/>
          </p:nvPr>
        </p:nvSpPr>
        <p:spPr>
          <a:xfrm>
            <a:off x="304800" y="1676400"/>
            <a:ext cx="8382000" cy="3945696"/>
          </a:xfrm>
        </p:spPr>
        <p:txBody>
          <a:bodyPr/>
          <a:lstStyle/>
          <a:p>
            <a:r>
              <a:rPr lang="en-US" sz="6000" dirty="0" smtClean="0"/>
              <a:t>  Executive Branch</a:t>
            </a:r>
          </a:p>
          <a:p>
            <a:endParaRPr lang="en-US" dirty="0" smtClean="0"/>
          </a:p>
          <a:p>
            <a:r>
              <a:rPr lang="en-US" sz="6000" dirty="0" smtClean="0"/>
              <a:t>  Court System</a:t>
            </a:r>
          </a:p>
          <a:p>
            <a:endParaRPr lang="en-US" dirty="0" smtClean="0"/>
          </a:p>
          <a:p>
            <a:r>
              <a:rPr lang="en-US" sz="6000" dirty="0" smtClean="0"/>
              <a:t>  Finance</a:t>
            </a:r>
            <a:endParaRPr lang="en-US" sz="6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534400" cy="2895600"/>
          </a:xfrm>
        </p:spPr>
        <p:txBody>
          <a:bodyPr/>
          <a:lstStyle/>
          <a:p>
            <a:r>
              <a:rPr lang="en-US" sz="4400" dirty="0" smtClean="0"/>
              <a:t>Trials are typically heard by a chancellor (judge) without a jury, although state law allows parties to request a jury in Chancery Court.</a:t>
            </a:r>
            <a:endParaRPr lang="en-US" sz="4400" dirty="0"/>
          </a:p>
        </p:txBody>
      </p:sp>
      <p:sp>
        <p:nvSpPr>
          <p:cNvPr id="3" name="Subtitle 2"/>
          <p:cNvSpPr>
            <a:spLocks noGrp="1"/>
          </p:cNvSpPr>
          <p:nvPr>
            <p:ph type="subTitle" idx="1"/>
          </p:nvPr>
        </p:nvSpPr>
        <p:spPr>
          <a:xfrm>
            <a:off x="381000" y="4114800"/>
            <a:ext cx="8382000" cy="2514600"/>
          </a:xfrm>
        </p:spPr>
        <p:txBody>
          <a:bodyPr/>
          <a:lstStyle/>
          <a:p>
            <a:r>
              <a:rPr lang="en-US" sz="4000" dirty="0" smtClean="0"/>
              <a:t>The chancellor may appoint a lawyer in private practice to sit as a youth court referee to hear juvenile matters such as delinquency, abuse and neglect.</a:t>
            </a:r>
            <a:br>
              <a:rPr lang="en-US" sz="4000" dirty="0" smtClean="0"/>
            </a:br>
            <a:r>
              <a:rPr lang="en-US" sz="4000" dirty="0" smtClean="0"/>
              <a:t/>
            </a:r>
            <a:br>
              <a:rPr lang="en-US" sz="4000" dirty="0" smtClean="0"/>
            </a:br>
            <a:endParaRPr lang="en-US" sz="4000" dirty="0"/>
          </a:p>
        </p:txBody>
      </p:sp>
      <p:sp>
        <p:nvSpPr>
          <p:cNvPr id="5" name="Text Placeholder 3"/>
          <p:cNvSpPr txBox="1">
            <a:spLocks/>
          </p:cNvSpPr>
          <p:nvPr/>
        </p:nvSpPr>
        <p:spPr>
          <a:xfrm>
            <a:off x="152400" y="152400"/>
            <a:ext cx="8610600" cy="2209800"/>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8200" b="1" i="1" u="none" strike="noStrike" kern="1200" cap="none" spc="-642" normalizeH="0" baseline="0" noProof="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rPr>
              <a:t>Chancery Court</a:t>
            </a:r>
            <a:endParaRPr kumimoji="0" lang="en-US" sz="82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752600"/>
            <a:ext cx="7043208" cy="990600"/>
          </a:xfrm>
        </p:spPr>
        <p:txBody>
          <a:bodyPr/>
          <a:lstStyle/>
          <a:p>
            <a:pPr>
              <a:buClr>
                <a:srgbClr val="00B0F0"/>
              </a:buClr>
              <a:buSzPct val="150000"/>
              <a:buFont typeface="Webdings" pitchFamily="18" charset="2"/>
              <a:buChar char=""/>
            </a:pPr>
            <a:r>
              <a:rPr lang="en-US" dirty="0" smtClean="0"/>
              <a:t>  County court</a:t>
            </a:r>
            <a:endParaRPr lang="en-US" dirty="0"/>
          </a:p>
        </p:txBody>
      </p:sp>
      <p:sp>
        <p:nvSpPr>
          <p:cNvPr id="4" name="Text Placeholder 3"/>
          <p:cNvSpPr>
            <a:spLocks noGrp="1"/>
          </p:cNvSpPr>
          <p:nvPr>
            <p:ph type="body" sz="quarter" idx="10"/>
          </p:nvPr>
        </p:nvSpPr>
        <p:spPr>
          <a:xfrm>
            <a:off x="457200" y="228600"/>
            <a:ext cx="7690114" cy="1384994"/>
          </a:xfrm>
        </p:spPr>
        <p:txBody>
          <a:bodyPr/>
          <a:lstStyle/>
          <a:p>
            <a:r>
              <a:rPr lang="en-US" dirty="0" smtClean="0"/>
              <a:t>Lower Courts</a:t>
            </a:r>
            <a:endParaRPr lang="en-US" dirty="0"/>
          </a:p>
        </p:txBody>
      </p:sp>
      <p:sp>
        <p:nvSpPr>
          <p:cNvPr id="5" name="Title 1"/>
          <p:cNvSpPr txBox="1">
            <a:spLocks/>
          </p:cNvSpPr>
          <p:nvPr/>
        </p:nvSpPr>
        <p:spPr>
          <a:xfrm>
            <a:off x="1066800" y="2743200"/>
            <a:ext cx="7043208" cy="990600"/>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
                <a:srgbClr val="00B0F0"/>
              </a:buClr>
              <a:buSzPct val="150000"/>
              <a:buFont typeface="Webdings" pitchFamily="18" charset="2"/>
              <a:buChar char=""/>
              <a:tabLst/>
              <a:defRPr/>
            </a:pP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Family court</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6" name="Title 1"/>
          <p:cNvSpPr txBox="1">
            <a:spLocks/>
          </p:cNvSpPr>
          <p:nvPr/>
        </p:nvSpPr>
        <p:spPr>
          <a:xfrm>
            <a:off x="1066800" y="3733800"/>
            <a:ext cx="7043208" cy="990600"/>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
                <a:srgbClr val="00B0F0"/>
              </a:buClr>
              <a:buSzPct val="150000"/>
              <a:buFont typeface="Webdings" pitchFamily="18" charset="2"/>
              <a:buChar char=""/>
              <a:tabLst/>
              <a:defRPr/>
            </a:pP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Youth court</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7" name="Title 1"/>
          <p:cNvSpPr txBox="1">
            <a:spLocks/>
          </p:cNvSpPr>
          <p:nvPr/>
        </p:nvSpPr>
        <p:spPr>
          <a:xfrm>
            <a:off x="1066800" y="4724400"/>
            <a:ext cx="7043208" cy="990600"/>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
                <a:srgbClr val="00B0F0"/>
              </a:buClr>
              <a:buSzPct val="150000"/>
              <a:buFont typeface="Webdings" pitchFamily="18" charset="2"/>
              <a:buChar char=""/>
              <a:tabLst/>
              <a:defRPr/>
            </a:pP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Justice court</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8" name="Title 1"/>
          <p:cNvSpPr txBox="1">
            <a:spLocks/>
          </p:cNvSpPr>
          <p:nvPr/>
        </p:nvSpPr>
        <p:spPr>
          <a:xfrm>
            <a:off x="1066800" y="5715000"/>
            <a:ext cx="7043208" cy="990600"/>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
                <a:srgbClr val="00B0F0"/>
              </a:buClr>
              <a:buSzPct val="150000"/>
              <a:buFont typeface="Webdings" pitchFamily="18" charset="2"/>
              <a:buChar char=""/>
              <a:tabLst/>
              <a:defRPr/>
            </a:pP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Municipal court</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8229600" cy="5181600"/>
          </a:xfrm>
        </p:spPr>
        <p:txBody>
          <a:bodyPr/>
          <a:lstStyle/>
          <a:p>
            <a:r>
              <a:rPr lang="en-US" sz="2800" dirty="0" smtClean="0"/>
              <a:t>County Courts share jurisdiction with Circuit and Chancery Courts in some civil matters. The jurisdictional limit of County Courts is up to </a:t>
            </a:r>
            <a:r>
              <a:rPr lang="en-US" sz="2800" dirty="0" smtClean="0">
                <a:solidFill>
                  <a:srgbClr val="00B0F0"/>
                </a:solidFill>
              </a:rPr>
              <a:t>$200,000</a:t>
            </a:r>
            <a:r>
              <a:rPr lang="en-US" sz="2800" dirty="0" smtClean="0"/>
              <a:t>. </a:t>
            </a:r>
            <a:r>
              <a:rPr lang="en-US" sz="2400" dirty="0" smtClean="0"/>
              <a:t/>
            </a:r>
            <a:br>
              <a:rPr lang="en-US" sz="2400" dirty="0" smtClean="0"/>
            </a:br>
            <a:r>
              <a:rPr lang="en-US" sz="1200" dirty="0" smtClean="0"/>
              <a:t/>
            </a:r>
            <a:br>
              <a:rPr lang="en-US" sz="1200" dirty="0" smtClean="0"/>
            </a:br>
            <a:r>
              <a:rPr lang="en-US" sz="2800" dirty="0" smtClean="0"/>
              <a:t>County Courts may handle </a:t>
            </a:r>
            <a:r>
              <a:rPr lang="en-US" sz="2800" dirty="0" smtClean="0">
                <a:solidFill>
                  <a:srgbClr val="00B0F0"/>
                </a:solidFill>
              </a:rPr>
              <a:t>non-capital felony</a:t>
            </a:r>
            <a:r>
              <a:rPr lang="en-US" sz="2800" dirty="0" smtClean="0"/>
              <a:t> cases transferred from Circuit Court. </a:t>
            </a:r>
            <a:r>
              <a:rPr lang="en-US" sz="2400" dirty="0" smtClean="0"/>
              <a:t/>
            </a:r>
            <a:br>
              <a:rPr lang="en-US" sz="2400" dirty="0" smtClean="0"/>
            </a:br>
            <a:r>
              <a:rPr lang="en-US" sz="1200" dirty="0" smtClean="0"/>
              <a:t/>
            </a:r>
            <a:br>
              <a:rPr lang="en-US" sz="1200" dirty="0" smtClean="0"/>
            </a:br>
            <a:r>
              <a:rPr lang="en-US" sz="2800" dirty="0" smtClean="0"/>
              <a:t>In counties which have a County Court, a County Court judge also serves as the Youth Court judge. </a:t>
            </a:r>
            <a:r>
              <a:rPr lang="en-US" sz="2400" dirty="0" smtClean="0"/>
              <a:t/>
            </a:r>
            <a:br>
              <a:rPr lang="en-US" sz="2400" dirty="0" smtClean="0"/>
            </a:br>
            <a:r>
              <a:rPr lang="en-US" sz="1200" dirty="0" smtClean="0"/>
              <a:t/>
            </a:r>
            <a:br>
              <a:rPr lang="en-US" sz="1200" dirty="0" smtClean="0"/>
            </a:br>
            <a:r>
              <a:rPr lang="en-US" sz="2800" dirty="0" smtClean="0"/>
              <a:t>County Courts have exclusive jurisdiction over eminent domain proceedings.</a:t>
            </a:r>
            <a:r>
              <a:rPr lang="en-US" sz="2400" dirty="0" smtClean="0"/>
              <a:t> </a:t>
            </a:r>
            <a:br>
              <a:rPr lang="en-US" sz="2400" dirty="0" smtClean="0"/>
            </a:br>
            <a:r>
              <a:rPr lang="en-US" sz="1200" dirty="0" smtClean="0"/>
              <a:t/>
            </a:r>
            <a:br>
              <a:rPr lang="en-US" sz="1200" dirty="0" smtClean="0"/>
            </a:br>
            <a:r>
              <a:rPr lang="en-US" sz="2800" dirty="0" smtClean="0"/>
              <a:t>County Court judges may issue search warrants, set bond and preside over preliminary hearings.</a:t>
            </a:r>
            <a:endParaRPr lang="en-US" sz="2800" dirty="0"/>
          </a:p>
        </p:txBody>
      </p:sp>
      <p:sp>
        <p:nvSpPr>
          <p:cNvPr id="4" name="Text Placeholder 3"/>
          <p:cNvSpPr>
            <a:spLocks noGrp="1"/>
          </p:cNvSpPr>
          <p:nvPr>
            <p:ph type="body" sz="quarter" idx="10"/>
          </p:nvPr>
        </p:nvSpPr>
        <p:spPr>
          <a:xfrm>
            <a:off x="685800" y="0"/>
            <a:ext cx="7690114" cy="1219200"/>
          </a:xfrm>
        </p:spPr>
        <p:txBody>
          <a:bodyPr/>
          <a:lstStyle/>
          <a:p>
            <a:r>
              <a:rPr lang="en-US" dirty="0" smtClean="0"/>
              <a:t>County Court</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62000" y="304800"/>
            <a:ext cx="7690114" cy="1384994"/>
          </a:xfrm>
        </p:spPr>
        <p:txBody>
          <a:bodyPr/>
          <a:lstStyle/>
          <a:p>
            <a:r>
              <a:rPr lang="en-US" sz="9600" dirty="0" smtClean="0"/>
              <a:t>Eminent Domain</a:t>
            </a:r>
            <a:endParaRPr lang="en-US" dirty="0"/>
          </a:p>
        </p:txBody>
      </p:sp>
      <p:pic>
        <p:nvPicPr>
          <p:cNvPr id="130050" name="Picture 2" descr="http://www.cagle.com/news/EminentDomain/images/brookins.jpg"/>
          <p:cNvPicPr>
            <a:picLocks noChangeAspect="1" noChangeArrowheads="1"/>
          </p:cNvPicPr>
          <p:nvPr/>
        </p:nvPicPr>
        <p:blipFill>
          <a:blip r:embed="rId2" cstate="print"/>
          <a:srcRect/>
          <a:stretch>
            <a:fillRect/>
          </a:stretch>
        </p:blipFill>
        <p:spPr bwMode="auto">
          <a:xfrm>
            <a:off x="304800" y="1981200"/>
            <a:ext cx="4267200" cy="2866137"/>
          </a:xfrm>
          <a:prstGeom prst="rect">
            <a:avLst/>
          </a:prstGeom>
          <a:noFill/>
        </p:spPr>
      </p:pic>
      <p:sp>
        <p:nvSpPr>
          <p:cNvPr id="1300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30055" name="Picture 7" descr="http://bestuff.com/images/images_of_stuff/210x600/eminent-domain-82762.jpg?1186251082"/>
          <p:cNvPicPr>
            <a:picLocks noChangeAspect="1" noChangeArrowheads="1"/>
          </p:cNvPicPr>
          <p:nvPr/>
        </p:nvPicPr>
        <p:blipFill>
          <a:blip r:embed="rId3" cstate="print"/>
          <a:srcRect/>
          <a:stretch>
            <a:fillRect/>
          </a:stretch>
        </p:blipFill>
        <p:spPr bwMode="auto">
          <a:xfrm>
            <a:off x="4724400" y="2305050"/>
            <a:ext cx="4114800" cy="4114800"/>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371600"/>
            <a:ext cx="1600200" cy="3429000"/>
          </a:xfrm>
        </p:spPr>
        <p:txBody>
          <a:bodyPr/>
          <a:lstStyle/>
          <a:p>
            <a:r>
              <a:rPr lang="en-US" sz="3200" dirty="0" smtClean="0"/>
              <a:t>Mississippi has 20 County Courts and 30 County Court judges.</a:t>
            </a:r>
            <a:endParaRPr lang="en-US" sz="3200" dirty="0"/>
          </a:p>
        </p:txBody>
      </p:sp>
      <p:sp>
        <p:nvSpPr>
          <p:cNvPr id="5" name="Text Placeholder 3"/>
          <p:cNvSpPr txBox="1">
            <a:spLocks/>
          </p:cNvSpPr>
          <p:nvPr/>
        </p:nvSpPr>
        <p:spPr>
          <a:xfrm>
            <a:off x="0" y="0"/>
            <a:ext cx="4800600" cy="1219200"/>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8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rPr>
              <a:t>County Court</a:t>
            </a:r>
          </a:p>
        </p:txBody>
      </p:sp>
      <p:pic>
        <p:nvPicPr>
          <p:cNvPr id="2052" name="Picture 4" descr="County Court District Map"/>
          <p:cNvPicPr>
            <a:picLocks noChangeAspect="1" noChangeArrowheads="1"/>
          </p:cNvPicPr>
          <p:nvPr/>
        </p:nvPicPr>
        <p:blipFill>
          <a:blip r:embed="rId2" cstate="print"/>
          <a:srcRect/>
          <a:stretch>
            <a:fillRect/>
          </a:stretch>
        </p:blipFill>
        <p:spPr bwMode="auto">
          <a:xfrm>
            <a:off x="4800600" y="152400"/>
            <a:ext cx="4114800" cy="6566170"/>
          </a:xfrm>
          <a:prstGeom prst="rect">
            <a:avLst/>
          </a:prstGeom>
          <a:noFill/>
        </p:spPr>
      </p:pic>
      <p:graphicFrame>
        <p:nvGraphicFramePr>
          <p:cNvPr id="8" name="Table 7"/>
          <p:cNvGraphicFramePr>
            <a:graphicFrameLocks noGrp="1"/>
          </p:cNvGraphicFramePr>
          <p:nvPr/>
        </p:nvGraphicFramePr>
        <p:xfrm>
          <a:off x="1905000" y="1066800"/>
          <a:ext cx="2743200" cy="5294920"/>
        </p:xfrm>
        <a:graphic>
          <a:graphicData uri="http://schemas.openxmlformats.org/drawingml/2006/table">
            <a:tbl>
              <a:tblPr/>
              <a:tblGrid>
                <a:gridCol w="454575"/>
                <a:gridCol w="2288625"/>
              </a:tblGrid>
              <a:tr h="121251">
                <a:tc>
                  <a:txBody>
                    <a:bodyPr/>
                    <a:lstStyle/>
                    <a:p>
                      <a:r>
                        <a:rPr lang="en-US" sz="1600" b="1" dirty="0"/>
                        <a:t>1.</a:t>
                      </a:r>
                    </a:p>
                  </a:txBody>
                  <a:tcPr marL="10453" marR="10453" marT="10453" marB="10453">
                    <a:lnL>
                      <a:noFill/>
                    </a:lnL>
                    <a:lnR>
                      <a:noFill/>
                    </a:lnR>
                    <a:lnT>
                      <a:noFill/>
                    </a:lnT>
                    <a:lnB>
                      <a:noFill/>
                    </a:lnB>
                    <a:noFill/>
                  </a:tcPr>
                </a:tc>
                <a:tc>
                  <a:txBody>
                    <a:bodyPr/>
                    <a:lstStyle/>
                    <a:p>
                      <a:r>
                        <a:rPr lang="en-US" sz="1600" b="1" dirty="0"/>
                        <a:t>Adams County Court</a:t>
                      </a:r>
                    </a:p>
                  </a:txBody>
                  <a:tcPr marL="10453" marR="10453" marT="10453" marB="10453">
                    <a:lnL>
                      <a:noFill/>
                    </a:lnL>
                    <a:lnR>
                      <a:noFill/>
                    </a:lnR>
                    <a:lnB>
                      <a:noFill/>
                    </a:lnB>
                    <a:noFill/>
                  </a:tcPr>
                </a:tc>
              </a:tr>
              <a:tr h="121251">
                <a:tc>
                  <a:txBody>
                    <a:bodyPr/>
                    <a:lstStyle/>
                    <a:p>
                      <a:r>
                        <a:rPr lang="en-US" sz="1600" b="1"/>
                        <a:t>2.</a:t>
                      </a:r>
                    </a:p>
                  </a:txBody>
                  <a:tcPr marL="10453" marR="10453" marT="10453" marB="10453">
                    <a:lnL>
                      <a:noFill/>
                    </a:lnL>
                    <a:lnR>
                      <a:noFill/>
                    </a:lnR>
                    <a:lnT>
                      <a:noFill/>
                    </a:lnT>
                    <a:lnB>
                      <a:noFill/>
                    </a:lnB>
                    <a:noFill/>
                  </a:tcPr>
                </a:tc>
                <a:tc>
                  <a:txBody>
                    <a:bodyPr/>
                    <a:lstStyle/>
                    <a:p>
                      <a:r>
                        <a:rPr lang="en-US" sz="1600" b="1" dirty="0"/>
                        <a:t>Bolivar County Court</a:t>
                      </a:r>
                    </a:p>
                  </a:txBody>
                  <a:tcPr marL="10453" marR="10453" marT="10453" marB="10453">
                    <a:lnL>
                      <a:noFill/>
                    </a:lnL>
                    <a:lnR>
                      <a:noFill/>
                    </a:lnR>
                    <a:lnT>
                      <a:noFill/>
                    </a:lnT>
                    <a:lnB>
                      <a:noFill/>
                    </a:lnB>
                    <a:noFill/>
                  </a:tcPr>
                </a:tc>
              </a:tr>
              <a:tr h="121251">
                <a:tc>
                  <a:txBody>
                    <a:bodyPr/>
                    <a:lstStyle/>
                    <a:p>
                      <a:r>
                        <a:rPr lang="en-US" sz="1600" b="1"/>
                        <a:t>3.</a:t>
                      </a:r>
                    </a:p>
                  </a:txBody>
                  <a:tcPr marL="10453" marR="10453" marT="10453" marB="10453">
                    <a:lnL>
                      <a:noFill/>
                    </a:lnL>
                    <a:lnR>
                      <a:noFill/>
                    </a:lnR>
                    <a:lnT>
                      <a:noFill/>
                    </a:lnT>
                    <a:lnB>
                      <a:noFill/>
                    </a:lnB>
                    <a:noFill/>
                  </a:tcPr>
                </a:tc>
                <a:tc>
                  <a:txBody>
                    <a:bodyPr/>
                    <a:lstStyle/>
                    <a:p>
                      <a:r>
                        <a:rPr lang="en-US" sz="1600" b="1" dirty="0"/>
                        <a:t>Coahoma County Court</a:t>
                      </a:r>
                    </a:p>
                  </a:txBody>
                  <a:tcPr marL="10453" marR="10453" marT="10453" marB="10453">
                    <a:lnL>
                      <a:noFill/>
                    </a:lnL>
                    <a:lnR>
                      <a:noFill/>
                    </a:lnR>
                    <a:lnT>
                      <a:noFill/>
                    </a:lnT>
                    <a:lnB>
                      <a:noFill/>
                    </a:lnB>
                    <a:noFill/>
                  </a:tcPr>
                </a:tc>
              </a:tr>
              <a:tr h="121251">
                <a:tc>
                  <a:txBody>
                    <a:bodyPr/>
                    <a:lstStyle/>
                    <a:p>
                      <a:r>
                        <a:rPr lang="en-US" sz="1600" b="1"/>
                        <a:t>4.</a:t>
                      </a:r>
                    </a:p>
                  </a:txBody>
                  <a:tcPr marL="10453" marR="10453" marT="10453" marB="10453">
                    <a:lnL>
                      <a:noFill/>
                    </a:lnL>
                    <a:lnR>
                      <a:noFill/>
                    </a:lnR>
                    <a:lnT>
                      <a:noFill/>
                    </a:lnT>
                    <a:lnB>
                      <a:noFill/>
                    </a:lnB>
                    <a:noFill/>
                  </a:tcPr>
                </a:tc>
                <a:tc>
                  <a:txBody>
                    <a:bodyPr/>
                    <a:lstStyle/>
                    <a:p>
                      <a:r>
                        <a:rPr lang="en-US" sz="1600" b="1" dirty="0"/>
                        <a:t>Desoto County Court</a:t>
                      </a:r>
                    </a:p>
                  </a:txBody>
                  <a:tcPr marL="10453" marR="10453" marT="10453" marB="10453">
                    <a:lnL>
                      <a:noFill/>
                    </a:lnL>
                    <a:lnR>
                      <a:noFill/>
                    </a:lnR>
                    <a:lnT>
                      <a:noFill/>
                    </a:lnT>
                    <a:lnB>
                      <a:noFill/>
                    </a:lnB>
                    <a:noFill/>
                  </a:tcPr>
                </a:tc>
              </a:tr>
              <a:tr h="121251">
                <a:tc>
                  <a:txBody>
                    <a:bodyPr/>
                    <a:lstStyle/>
                    <a:p>
                      <a:r>
                        <a:rPr lang="en-US" sz="1600" b="1"/>
                        <a:t>5. </a:t>
                      </a:r>
                    </a:p>
                  </a:txBody>
                  <a:tcPr marL="10453" marR="10453" marT="10453" marB="10453">
                    <a:lnL>
                      <a:noFill/>
                    </a:lnL>
                    <a:lnR>
                      <a:noFill/>
                    </a:lnR>
                    <a:lnT>
                      <a:noFill/>
                    </a:lnT>
                    <a:lnB>
                      <a:noFill/>
                    </a:lnB>
                    <a:noFill/>
                  </a:tcPr>
                </a:tc>
                <a:tc>
                  <a:txBody>
                    <a:bodyPr/>
                    <a:lstStyle/>
                    <a:p>
                      <a:r>
                        <a:rPr lang="en-US" sz="1600" b="1" dirty="0"/>
                        <a:t>Forrest County Court</a:t>
                      </a:r>
                    </a:p>
                  </a:txBody>
                  <a:tcPr marL="10453" marR="10453" marT="10453" marB="10453">
                    <a:lnL>
                      <a:noFill/>
                    </a:lnL>
                    <a:lnR>
                      <a:noFill/>
                    </a:lnR>
                    <a:lnT>
                      <a:noFill/>
                    </a:lnT>
                    <a:lnB>
                      <a:noFill/>
                    </a:lnB>
                    <a:noFill/>
                  </a:tcPr>
                </a:tc>
              </a:tr>
              <a:tr h="121251">
                <a:tc>
                  <a:txBody>
                    <a:bodyPr/>
                    <a:lstStyle/>
                    <a:p>
                      <a:r>
                        <a:rPr lang="en-US" sz="1600" b="1"/>
                        <a:t>6.</a:t>
                      </a:r>
                    </a:p>
                  </a:txBody>
                  <a:tcPr marL="10453" marR="10453" marT="10453" marB="10453">
                    <a:lnL>
                      <a:noFill/>
                    </a:lnL>
                    <a:lnR>
                      <a:noFill/>
                    </a:lnR>
                    <a:lnT>
                      <a:noFill/>
                    </a:lnT>
                    <a:lnB>
                      <a:noFill/>
                    </a:lnB>
                    <a:noFill/>
                  </a:tcPr>
                </a:tc>
                <a:tc>
                  <a:txBody>
                    <a:bodyPr/>
                    <a:lstStyle/>
                    <a:p>
                      <a:r>
                        <a:rPr lang="en-US" sz="1600" b="1" dirty="0"/>
                        <a:t>Harrison County Court </a:t>
                      </a:r>
                    </a:p>
                  </a:txBody>
                  <a:tcPr marL="10453" marR="10453" marT="10453" marB="10453">
                    <a:lnL>
                      <a:noFill/>
                    </a:lnL>
                    <a:lnR>
                      <a:noFill/>
                    </a:lnR>
                    <a:lnT>
                      <a:noFill/>
                    </a:lnT>
                    <a:lnB>
                      <a:noFill/>
                    </a:lnB>
                    <a:noFill/>
                  </a:tcPr>
                </a:tc>
              </a:tr>
              <a:tr h="121251">
                <a:tc>
                  <a:txBody>
                    <a:bodyPr/>
                    <a:lstStyle/>
                    <a:p>
                      <a:r>
                        <a:rPr lang="en-US" sz="1600" b="1"/>
                        <a:t>7.</a:t>
                      </a:r>
                    </a:p>
                  </a:txBody>
                  <a:tcPr marL="10453" marR="10453" marT="10453" marB="10453">
                    <a:lnL>
                      <a:noFill/>
                    </a:lnL>
                    <a:lnR>
                      <a:noFill/>
                    </a:lnR>
                    <a:lnT>
                      <a:noFill/>
                    </a:lnT>
                    <a:lnB>
                      <a:noFill/>
                    </a:lnB>
                    <a:noFill/>
                  </a:tcPr>
                </a:tc>
                <a:tc>
                  <a:txBody>
                    <a:bodyPr/>
                    <a:lstStyle/>
                    <a:p>
                      <a:r>
                        <a:rPr lang="en-US" sz="1600" b="1" dirty="0"/>
                        <a:t>Hinds County Court</a:t>
                      </a:r>
                    </a:p>
                  </a:txBody>
                  <a:tcPr marL="10453" marR="10453" marT="10453" marB="10453">
                    <a:lnL>
                      <a:noFill/>
                    </a:lnL>
                    <a:lnR>
                      <a:noFill/>
                    </a:lnR>
                    <a:lnT>
                      <a:noFill/>
                    </a:lnT>
                    <a:lnB>
                      <a:noFill/>
                    </a:lnB>
                    <a:noFill/>
                  </a:tcPr>
                </a:tc>
              </a:tr>
              <a:tr h="121251">
                <a:tc>
                  <a:txBody>
                    <a:bodyPr/>
                    <a:lstStyle/>
                    <a:p>
                      <a:r>
                        <a:rPr lang="en-US" sz="1600" b="1"/>
                        <a:t>8.</a:t>
                      </a:r>
                    </a:p>
                  </a:txBody>
                  <a:tcPr marL="10453" marR="10453" marT="10453" marB="10453">
                    <a:lnL>
                      <a:noFill/>
                    </a:lnL>
                    <a:lnR>
                      <a:noFill/>
                    </a:lnR>
                    <a:lnT>
                      <a:noFill/>
                    </a:lnT>
                    <a:lnB>
                      <a:noFill/>
                    </a:lnB>
                    <a:noFill/>
                  </a:tcPr>
                </a:tc>
                <a:tc>
                  <a:txBody>
                    <a:bodyPr/>
                    <a:lstStyle/>
                    <a:p>
                      <a:r>
                        <a:rPr lang="en-US" sz="1600" b="1" dirty="0"/>
                        <a:t>Jackson County Court</a:t>
                      </a:r>
                    </a:p>
                  </a:txBody>
                  <a:tcPr marL="10453" marR="10453" marT="10453" marB="10453">
                    <a:lnL>
                      <a:noFill/>
                    </a:lnL>
                    <a:lnR>
                      <a:noFill/>
                    </a:lnR>
                    <a:lnT>
                      <a:noFill/>
                    </a:lnT>
                    <a:lnB>
                      <a:noFill/>
                    </a:lnB>
                    <a:noFill/>
                  </a:tcPr>
                </a:tc>
              </a:tr>
              <a:tr h="121251">
                <a:tc>
                  <a:txBody>
                    <a:bodyPr/>
                    <a:lstStyle/>
                    <a:p>
                      <a:r>
                        <a:rPr lang="en-US" sz="1600" b="1"/>
                        <a:t>9.</a:t>
                      </a:r>
                    </a:p>
                  </a:txBody>
                  <a:tcPr marL="10453" marR="10453" marT="10453" marB="10453">
                    <a:lnL>
                      <a:noFill/>
                    </a:lnL>
                    <a:lnR>
                      <a:noFill/>
                    </a:lnR>
                    <a:lnT>
                      <a:noFill/>
                    </a:lnT>
                    <a:lnB>
                      <a:noFill/>
                    </a:lnB>
                    <a:noFill/>
                  </a:tcPr>
                </a:tc>
                <a:tc>
                  <a:txBody>
                    <a:bodyPr/>
                    <a:lstStyle/>
                    <a:p>
                      <a:r>
                        <a:rPr lang="en-US" sz="1600" b="1" dirty="0"/>
                        <a:t>Jones County Court</a:t>
                      </a:r>
                    </a:p>
                  </a:txBody>
                  <a:tcPr marL="10453" marR="10453" marT="10453" marB="10453">
                    <a:lnL>
                      <a:noFill/>
                    </a:lnL>
                    <a:lnR>
                      <a:noFill/>
                    </a:lnR>
                    <a:lnT>
                      <a:noFill/>
                    </a:lnT>
                    <a:lnB>
                      <a:noFill/>
                    </a:lnB>
                    <a:noFill/>
                  </a:tcPr>
                </a:tc>
              </a:tr>
              <a:tr h="221597">
                <a:tc>
                  <a:txBody>
                    <a:bodyPr/>
                    <a:lstStyle/>
                    <a:p>
                      <a:r>
                        <a:rPr lang="en-US" sz="1600" b="1"/>
                        <a:t>10.</a:t>
                      </a:r>
                    </a:p>
                  </a:txBody>
                  <a:tcPr marL="10453" marR="10453" marT="10453" marB="10453">
                    <a:lnL>
                      <a:noFill/>
                    </a:lnL>
                    <a:lnR>
                      <a:noFill/>
                    </a:lnR>
                    <a:lnT>
                      <a:noFill/>
                    </a:lnT>
                    <a:lnB>
                      <a:noFill/>
                    </a:lnB>
                    <a:noFill/>
                  </a:tcPr>
                </a:tc>
                <a:tc>
                  <a:txBody>
                    <a:bodyPr/>
                    <a:lstStyle/>
                    <a:p>
                      <a:r>
                        <a:rPr lang="en-US" sz="1600" b="1" dirty="0"/>
                        <a:t>Lamar County Court </a:t>
                      </a:r>
                    </a:p>
                  </a:txBody>
                  <a:tcPr marL="10453" marR="10453" marT="10453" marB="10453">
                    <a:lnL>
                      <a:noFill/>
                    </a:lnL>
                    <a:lnR>
                      <a:noFill/>
                    </a:lnR>
                    <a:lnT>
                      <a:noFill/>
                    </a:lnT>
                    <a:lnB>
                      <a:noFill/>
                    </a:lnB>
                    <a:noFill/>
                  </a:tcPr>
                </a:tc>
              </a:tr>
              <a:tr h="221597">
                <a:tc>
                  <a:txBody>
                    <a:bodyPr/>
                    <a:lstStyle/>
                    <a:p>
                      <a:r>
                        <a:rPr lang="en-US" sz="1600" b="1"/>
                        <a:t>11.</a:t>
                      </a:r>
                    </a:p>
                  </a:txBody>
                  <a:tcPr marL="10453" marR="10453" marT="10453" marB="10453">
                    <a:lnL>
                      <a:noFill/>
                    </a:lnL>
                    <a:lnR>
                      <a:noFill/>
                    </a:lnR>
                    <a:lnT>
                      <a:noFill/>
                    </a:lnT>
                    <a:lnB>
                      <a:noFill/>
                    </a:lnB>
                    <a:noFill/>
                  </a:tcPr>
                </a:tc>
                <a:tc>
                  <a:txBody>
                    <a:bodyPr/>
                    <a:lstStyle/>
                    <a:p>
                      <a:r>
                        <a:rPr lang="en-US" sz="1600" b="1" dirty="0"/>
                        <a:t>Lauderdale County Court</a:t>
                      </a:r>
                    </a:p>
                  </a:txBody>
                  <a:tcPr marL="10453" marR="10453" marT="10453" marB="10453">
                    <a:lnL>
                      <a:noFill/>
                    </a:lnL>
                    <a:lnR>
                      <a:noFill/>
                    </a:lnR>
                    <a:lnT>
                      <a:noFill/>
                    </a:lnT>
                    <a:lnB>
                      <a:noFill/>
                    </a:lnB>
                    <a:noFill/>
                  </a:tcPr>
                </a:tc>
              </a:tr>
              <a:tr h="221597">
                <a:tc>
                  <a:txBody>
                    <a:bodyPr/>
                    <a:lstStyle/>
                    <a:p>
                      <a:r>
                        <a:rPr lang="en-US" sz="1600" b="1"/>
                        <a:t>12.</a:t>
                      </a:r>
                    </a:p>
                  </a:txBody>
                  <a:tcPr marL="10453" marR="10453" marT="10453" marB="10453">
                    <a:lnL>
                      <a:noFill/>
                    </a:lnL>
                    <a:lnR>
                      <a:noFill/>
                    </a:lnR>
                    <a:lnT>
                      <a:noFill/>
                    </a:lnT>
                    <a:lnB>
                      <a:noFill/>
                    </a:lnB>
                    <a:noFill/>
                  </a:tcPr>
                </a:tc>
                <a:tc>
                  <a:txBody>
                    <a:bodyPr/>
                    <a:lstStyle/>
                    <a:p>
                      <a:r>
                        <a:rPr lang="en-US" sz="1600" b="1" dirty="0"/>
                        <a:t>Lee County Court</a:t>
                      </a:r>
                    </a:p>
                  </a:txBody>
                  <a:tcPr marL="10453" marR="10453" marT="10453" marB="10453">
                    <a:lnL>
                      <a:noFill/>
                    </a:lnL>
                    <a:lnR>
                      <a:noFill/>
                    </a:lnR>
                    <a:lnT>
                      <a:noFill/>
                    </a:lnT>
                    <a:lnB>
                      <a:noFill/>
                    </a:lnB>
                    <a:noFill/>
                  </a:tcPr>
                </a:tc>
              </a:tr>
              <a:tr h="221597">
                <a:tc>
                  <a:txBody>
                    <a:bodyPr/>
                    <a:lstStyle/>
                    <a:p>
                      <a:r>
                        <a:rPr lang="en-US" sz="1600" b="1"/>
                        <a:t>13.</a:t>
                      </a:r>
                    </a:p>
                  </a:txBody>
                  <a:tcPr marL="10453" marR="10453" marT="10453" marB="10453">
                    <a:lnL>
                      <a:noFill/>
                    </a:lnL>
                    <a:lnR>
                      <a:noFill/>
                    </a:lnR>
                    <a:lnT>
                      <a:noFill/>
                    </a:lnT>
                    <a:lnB>
                      <a:noFill/>
                    </a:lnB>
                    <a:noFill/>
                  </a:tcPr>
                </a:tc>
                <a:tc>
                  <a:txBody>
                    <a:bodyPr/>
                    <a:lstStyle/>
                    <a:p>
                      <a:r>
                        <a:rPr lang="en-US" sz="1600" b="1" dirty="0"/>
                        <a:t>Leflore County Court</a:t>
                      </a:r>
                    </a:p>
                  </a:txBody>
                  <a:tcPr marL="10453" marR="10453" marT="10453" marB="10453">
                    <a:lnL>
                      <a:noFill/>
                    </a:lnL>
                    <a:lnR>
                      <a:noFill/>
                    </a:lnR>
                    <a:lnT>
                      <a:noFill/>
                    </a:lnT>
                    <a:lnB>
                      <a:noFill/>
                    </a:lnB>
                    <a:noFill/>
                  </a:tcPr>
                </a:tc>
              </a:tr>
              <a:tr h="221597">
                <a:tc>
                  <a:txBody>
                    <a:bodyPr/>
                    <a:lstStyle/>
                    <a:p>
                      <a:r>
                        <a:rPr lang="en-US" sz="1600" b="1"/>
                        <a:t>14.</a:t>
                      </a:r>
                    </a:p>
                  </a:txBody>
                  <a:tcPr marL="10453" marR="10453" marT="10453" marB="10453">
                    <a:lnL>
                      <a:noFill/>
                    </a:lnL>
                    <a:lnR>
                      <a:noFill/>
                    </a:lnR>
                    <a:lnT>
                      <a:noFill/>
                    </a:lnT>
                    <a:lnB>
                      <a:noFill/>
                    </a:lnB>
                    <a:noFill/>
                  </a:tcPr>
                </a:tc>
                <a:tc>
                  <a:txBody>
                    <a:bodyPr/>
                    <a:lstStyle/>
                    <a:p>
                      <a:r>
                        <a:rPr lang="en-US" sz="1600" b="1" dirty="0"/>
                        <a:t>Lowndes County Court</a:t>
                      </a:r>
                    </a:p>
                  </a:txBody>
                  <a:tcPr marL="10453" marR="10453" marT="10453" marB="10453">
                    <a:lnL>
                      <a:noFill/>
                    </a:lnL>
                    <a:lnR>
                      <a:noFill/>
                    </a:lnR>
                    <a:lnT>
                      <a:noFill/>
                    </a:lnT>
                    <a:lnB>
                      <a:noFill/>
                    </a:lnB>
                    <a:noFill/>
                  </a:tcPr>
                </a:tc>
              </a:tr>
              <a:tr h="221597">
                <a:tc>
                  <a:txBody>
                    <a:bodyPr/>
                    <a:lstStyle/>
                    <a:p>
                      <a:r>
                        <a:rPr lang="en-US" sz="1600" b="1"/>
                        <a:t>15.</a:t>
                      </a:r>
                    </a:p>
                  </a:txBody>
                  <a:tcPr marL="10453" marR="10453" marT="10453" marB="10453">
                    <a:lnL>
                      <a:noFill/>
                    </a:lnL>
                    <a:lnR>
                      <a:noFill/>
                    </a:lnR>
                    <a:lnT>
                      <a:noFill/>
                    </a:lnT>
                    <a:lnB>
                      <a:noFill/>
                    </a:lnB>
                    <a:noFill/>
                  </a:tcPr>
                </a:tc>
                <a:tc>
                  <a:txBody>
                    <a:bodyPr/>
                    <a:lstStyle/>
                    <a:p>
                      <a:r>
                        <a:rPr lang="en-US" sz="1600" b="1" dirty="0"/>
                        <a:t>Madison County Court</a:t>
                      </a:r>
                    </a:p>
                  </a:txBody>
                  <a:tcPr marL="10453" marR="10453" marT="10453" marB="10453">
                    <a:lnL>
                      <a:noFill/>
                    </a:lnL>
                    <a:lnR>
                      <a:noFill/>
                    </a:lnR>
                    <a:lnT>
                      <a:noFill/>
                    </a:lnT>
                    <a:lnB>
                      <a:noFill/>
                    </a:lnB>
                    <a:noFill/>
                  </a:tcPr>
                </a:tc>
              </a:tr>
              <a:tr h="221597">
                <a:tc>
                  <a:txBody>
                    <a:bodyPr/>
                    <a:lstStyle/>
                    <a:p>
                      <a:r>
                        <a:rPr lang="en-US" sz="1600" b="1"/>
                        <a:t>16.</a:t>
                      </a:r>
                    </a:p>
                  </a:txBody>
                  <a:tcPr marL="10453" marR="10453" marT="10453" marB="10453">
                    <a:lnL>
                      <a:noFill/>
                    </a:lnL>
                    <a:lnR>
                      <a:noFill/>
                    </a:lnR>
                    <a:lnT>
                      <a:noFill/>
                    </a:lnT>
                    <a:lnB>
                      <a:noFill/>
                    </a:lnB>
                    <a:noFill/>
                  </a:tcPr>
                </a:tc>
                <a:tc>
                  <a:txBody>
                    <a:bodyPr/>
                    <a:lstStyle/>
                    <a:p>
                      <a:r>
                        <a:rPr lang="en-US" sz="1600" b="1" dirty="0"/>
                        <a:t>Pike County Court </a:t>
                      </a:r>
                    </a:p>
                  </a:txBody>
                  <a:tcPr marL="10453" marR="10453" marT="10453" marB="10453">
                    <a:lnL>
                      <a:noFill/>
                    </a:lnL>
                    <a:lnR>
                      <a:noFill/>
                    </a:lnR>
                    <a:lnT>
                      <a:noFill/>
                    </a:lnT>
                    <a:lnB>
                      <a:noFill/>
                    </a:lnB>
                    <a:noFill/>
                  </a:tcPr>
                </a:tc>
              </a:tr>
              <a:tr h="221597">
                <a:tc>
                  <a:txBody>
                    <a:bodyPr/>
                    <a:lstStyle/>
                    <a:p>
                      <a:r>
                        <a:rPr lang="en-US" sz="1600" b="1"/>
                        <a:t>17.</a:t>
                      </a:r>
                    </a:p>
                  </a:txBody>
                  <a:tcPr marL="10453" marR="10453" marT="10453" marB="10453">
                    <a:lnL>
                      <a:noFill/>
                    </a:lnL>
                    <a:lnR>
                      <a:noFill/>
                    </a:lnR>
                    <a:lnT>
                      <a:noFill/>
                    </a:lnT>
                    <a:lnB>
                      <a:noFill/>
                    </a:lnB>
                    <a:noFill/>
                  </a:tcPr>
                </a:tc>
                <a:tc>
                  <a:txBody>
                    <a:bodyPr/>
                    <a:lstStyle/>
                    <a:p>
                      <a:r>
                        <a:rPr lang="en-US" sz="1600" b="1" dirty="0"/>
                        <a:t>Rankin County Court</a:t>
                      </a:r>
                    </a:p>
                  </a:txBody>
                  <a:tcPr marL="10453" marR="10453" marT="10453" marB="10453">
                    <a:lnL>
                      <a:noFill/>
                    </a:lnL>
                    <a:lnR>
                      <a:noFill/>
                    </a:lnR>
                    <a:lnT>
                      <a:noFill/>
                    </a:lnT>
                    <a:lnB>
                      <a:noFill/>
                    </a:lnB>
                    <a:noFill/>
                  </a:tcPr>
                </a:tc>
              </a:tr>
              <a:tr h="221597">
                <a:tc>
                  <a:txBody>
                    <a:bodyPr/>
                    <a:lstStyle/>
                    <a:p>
                      <a:r>
                        <a:rPr lang="en-US" sz="1600" b="1"/>
                        <a:t>18.</a:t>
                      </a:r>
                    </a:p>
                  </a:txBody>
                  <a:tcPr marL="10453" marR="10453" marT="10453" marB="10453">
                    <a:lnL>
                      <a:noFill/>
                    </a:lnL>
                    <a:lnR>
                      <a:noFill/>
                    </a:lnR>
                    <a:lnT>
                      <a:noFill/>
                    </a:lnT>
                    <a:lnB>
                      <a:noFill/>
                    </a:lnB>
                    <a:noFill/>
                  </a:tcPr>
                </a:tc>
                <a:tc>
                  <a:txBody>
                    <a:bodyPr/>
                    <a:lstStyle/>
                    <a:p>
                      <a:r>
                        <a:rPr lang="en-US" sz="1600" b="1" dirty="0"/>
                        <a:t>Warren County Court</a:t>
                      </a:r>
                    </a:p>
                  </a:txBody>
                  <a:tcPr marL="10453" marR="10453" marT="10453" marB="10453">
                    <a:lnL>
                      <a:noFill/>
                    </a:lnL>
                    <a:lnR>
                      <a:noFill/>
                    </a:lnR>
                    <a:lnT>
                      <a:noFill/>
                    </a:lnT>
                    <a:lnB>
                      <a:noFill/>
                    </a:lnB>
                    <a:noFill/>
                  </a:tcPr>
                </a:tc>
              </a:tr>
              <a:tr h="221597">
                <a:tc>
                  <a:txBody>
                    <a:bodyPr/>
                    <a:lstStyle/>
                    <a:p>
                      <a:r>
                        <a:rPr lang="en-US" sz="1600" b="1"/>
                        <a:t>19.</a:t>
                      </a:r>
                    </a:p>
                  </a:txBody>
                  <a:tcPr marL="10453" marR="10453" marT="10453" marB="10453">
                    <a:lnL>
                      <a:noFill/>
                    </a:lnL>
                    <a:lnR>
                      <a:noFill/>
                    </a:lnR>
                    <a:lnT>
                      <a:noFill/>
                    </a:lnT>
                    <a:lnB>
                      <a:noFill/>
                    </a:lnB>
                    <a:noFill/>
                  </a:tcPr>
                </a:tc>
                <a:tc>
                  <a:txBody>
                    <a:bodyPr/>
                    <a:lstStyle/>
                    <a:p>
                      <a:r>
                        <a:rPr lang="en-US" sz="1600" b="1" dirty="0"/>
                        <a:t>Washington County Court</a:t>
                      </a:r>
                    </a:p>
                  </a:txBody>
                  <a:tcPr marL="10453" marR="10453" marT="10453" marB="10453">
                    <a:lnL>
                      <a:noFill/>
                    </a:lnL>
                    <a:lnR>
                      <a:noFill/>
                    </a:lnR>
                    <a:lnT>
                      <a:noFill/>
                    </a:lnT>
                    <a:lnB>
                      <a:noFill/>
                    </a:lnB>
                    <a:noFill/>
                  </a:tcPr>
                </a:tc>
              </a:tr>
              <a:tr h="221597">
                <a:tc>
                  <a:txBody>
                    <a:bodyPr/>
                    <a:lstStyle/>
                    <a:p>
                      <a:r>
                        <a:rPr lang="en-US" sz="1600" b="1"/>
                        <a:t>20.</a:t>
                      </a:r>
                    </a:p>
                  </a:txBody>
                  <a:tcPr marL="10453" marR="10453" marT="10453" marB="10453">
                    <a:lnL>
                      <a:noFill/>
                    </a:lnL>
                    <a:lnR>
                      <a:noFill/>
                    </a:lnR>
                    <a:lnT>
                      <a:noFill/>
                    </a:lnT>
                    <a:lnB>
                      <a:noFill/>
                    </a:lnB>
                    <a:noFill/>
                  </a:tcPr>
                </a:tc>
                <a:tc>
                  <a:txBody>
                    <a:bodyPr/>
                    <a:lstStyle/>
                    <a:p>
                      <a:r>
                        <a:rPr lang="en-US" sz="1600" b="1" dirty="0"/>
                        <a:t>Yazoo County Court</a:t>
                      </a:r>
                    </a:p>
                  </a:txBody>
                  <a:tcPr marL="10453" marR="10453" marT="10453" marB="10453">
                    <a:lnL>
                      <a:noFill/>
                    </a:lnL>
                    <a:lnR>
                      <a:noFill/>
                    </a:lnR>
                    <a:lnT>
                      <a:noFill/>
                    </a:lnT>
                    <a:lnB>
                      <a:noFill/>
                    </a:lnB>
                    <a:noFill/>
                  </a:tcPr>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676400"/>
            <a:ext cx="3962400" cy="4800600"/>
          </a:xfrm>
        </p:spPr>
        <p:txBody>
          <a:bodyPr/>
          <a:lstStyle/>
          <a:p>
            <a:r>
              <a:rPr lang="en-US" dirty="0" smtClean="0"/>
              <a:t>Allen Couch</a:t>
            </a:r>
            <a:br>
              <a:rPr lang="en-US" dirty="0" smtClean="0"/>
            </a:br>
            <a:r>
              <a:rPr lang="en-US" dirty="0" smtClean="0"/>
              <a:t>Judge </a:t>
            </a:r>
            <a:br>
              <a:rPr lang="en-US" dirty="0" smtClean="0"/>
            </a:br>
            <a:r>
              <a:rPr lang="en-US" dirty="0" smtClean="0"/>
              <a:t/>
            </a:r>
            <a:br>
              <a:rPr lang="en-US" dirty="0" smtClean="0"/>
            </a:br>
            <a:r>
              <a:rPr lang="en-US" dirty="0" smtClean="0"/>
              <a:t>Celeste Wilson Youth Court     Judge</a:t>
            </a:r>
            <a:endParaRPr lang="en-US" dirty="0"/>
          </a:p>
        </p:txBody>
      </p:sp>
      <p:sp>
        <p:nvSpPr>
          <p:cNvPr id="3" name="Subtitle 2"/>
          <p:cNvSpPr>
            <a:spLocks noGrp="1"/>
          </p:cNvSpPr>
          <p:nvPr>
            <p:ph type="subTitle" idx="1"/>
          </p:nvPr>
        </p:nvSpPr>
        <p:spPr>
          <a:xfrm>
            <a:off x="4038600" y="5562600"/>
            <a:ext cx="4876800" cy="1065212"/>
          </a:xfrm>
        </p:spPr>
        <p:txBody>
          <a:bodyPr/>
          <a:lstStyle/>
          <a:p>
            <a:r>
              <a:rPr lang="pt-BR" dirty="0" smtClean="0"/>
              <a:t>2535 Hwy. 51 South, Rm 200 </a:t>
            </a:r>
          </a:p>
          <a:p>
            <a:r>
              <a:rPr lang="pt-BR" dirty="0" smtClean="0"/>
              <a:t>Hernando, MS 38632</a:t>
            </a:r>
            <a:endParaRPr lang="en-US" dirty="0"/>
          </a:p>
        </p:txBody>
      </p:sp>
      <p:sp>
        <p:nvSpPr>
          <p:cNvPr id="4" name="Text Placeholder 3"/>
          <p:cNvSpPr>
            <a:spLocks noGrp="1"/>
          </p:cNvSpPr>
          <p:nvPr>
            <p:ph type="body" sz="quarter" idx="10"/>
          </p:nvPr>
        </p:nvSpPr>
        <p:spPr>
          <a:xfrm>
            <a:off x="228600" y="152400"/>
            <a:ext cx="8686799" cy="1384994"/>
          </a:xfrm>
        </p:spPr>
        <p:txBody>
          <a:bodyPr/>
          <a:lstStyle/>
          <a:p>
            <a:pPr algn="ctr"/>
            <a:r>
              <a:rPr lang="en-US" sz="8800" dirty="0"/>
              <a:t>Desoto County Court</a:t>
            </a:r>
          </a:p>
        </p:txBody>
      </p:sp>
      <p:pic>
        <p:nvPicPr>
          <p:cNvPr id="99334" name="Picture 6" descr="http://static.flickr.com/2191/2344614832_6ebea5b11c.jpg"/>
          <p:cNvPicPr>
            <a:picLocks noChangeAspect="1" noChangeArrowheads="1"/>
          </p:cNvPicPr>
          <p:nvPr/>
        </p:nvPicPr>
        <p:blipFill>
          <a:blip r:embed="rId2" cstate="print"/>
          <a:srcRect/>
          <a:stretch>
            <a:fillRect/>
          </a:stretch>
        </p:blipFill>
        <p:spPr bwMode="auto">
          <a:xfrm>
            <a:off x="4114800" y="1981200"/>
            <a:ext cx="4686300" cy="3514725"/>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81200"/>
            <a:ext cx="7119408" cy="1523494"/>
          </a:xfrm>
        </p:spPr>
        <p:txBody>
          <a:bodyPr/>
          <a:lstStyle/>
          <a:p>
            <a:r>
              <a:rPr lang="en-US" dirty="0" smtClean="0"/>
              <a:t>HARRISON COUNTY</a:t>
            </a:r>
            <a:endParaRPr lang="en-US" dirty="0"/>
          </a:p>
        </p:txBody>
      </p:sp>
      <p:sp>
        <p:nvSpPr>
          <p:cNvPr id="3" name="Subtitle 2"/>
          <p:cNvSpPr>
            <a:spLocks noGrp="1"/>
          </p:cNvSpPr>
          <p:nvPr>
            <p:ph type="subTitle" idx="1"/>
          </p:nvPr>
        </p:nvSpPr>
        <p:spPr>
          <a:xfrm>
            <a:off x="457200" y="1676400"/>
            <a:ext cx="7696200" cy="461665"/>
          </a:xfrm>
        </p:spPr>
        <p:txBody>
          <a:bodyPr/>
          <a:lstStyle/>
          <a:p>
            <a:r>
              <a:rPr lang="en-US" dirty="0" smtClean="0"/>
              <a:t>There is only one family court in the state.</a:t>
            </a:r>
            <a:endParaRPr lang="en-US" dirty="0"/>
          </a:p>
        </p:txBody>
      </p:sp>
      <p:sp>
        <p:nvSpPr>
          <p:cNvPr id="4" name="Text Placeholder 3"/>
          <p:cNvSpPr>
            <a:spLocks noGrp="1"/>
          </p:cNvSpPr>
          <p:nvPr>
            <p:ph type="body" sz="quarter" idx="10"/>
          </p:nvPr>
        </p:nvSpPr>
        <p:spPr>
          <a:xfrm>
            <a:off x="228600" y="228600"/>
            <a:ext cx="7690114" cy="1384994"/>
          </a:xfrm>
        </p:spPr>
        <p:txBody>
          <a:bodyPr/>
          <a:lstStyle/>
          <a:p>
            <a:r>
              <a:rPr lang="en-US" dirty="0" smtClean="0"/>
              <a:t>Family Court</a:t>
            </a:r>
            <a:endParaRPr lang="en-US" dirty="0"/>
          </a:p>
        </p:txBody>
      </p:sp>
      <p:sp>
        <p:nvSpPr>
          <p:cNvPr id="5" name="Title 1"/>
          <p:cNvSpPr txBox="1">
            <a:spLocks/>
          </p:cNvSpPr>
          <p:nvPr/>
        </p:nvSpPr>
        <p:spPr>
          <a:xfrm>
            <a:off x="381000" y="3352800"/>
            <a:ext cx="8382000" cy="2438400"/>
          </a:xfrm>
          <a:prstGeom prst="rect">
            <a:avLst/>
          </a:prstGeom>
        </p:spPr>
        <p:txBody>
          <a:bodyPr vert="horz" wrap="square" lIns="0" tIns="0" rIns="0" bIns="0" rtlCol="0" anchor="ctr" anchorCtr="0">
            <a:noAutofit/>
          </a:bodyPr>
          <a:lstStyle/>
          <a:p>
            <a:r>
              <a:rPr lang="en-US" sz="4000" dirty="0" smtClean="0"/>
              <a:t>The family court serves as a youth court handling delinquency and neglect cases, but it also hears cases involving adults committing crimes against juveniles.</a:t>
            </a:r>
            <a:endParaRPr kumimoji="0" lang="en-US" sz="40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8153400" cy="3886200"/>
          </a:xfrm>
        </p:spPr>
        <p:txBody>
          <a:bodyPr/>
          <a:lstStyle/>
          <a:p>
            <a:r>
              <a:rPr lang="en-US" dirty="0" smtClean="0"/>
              <a:t>The Youth Courts deal with matters involving </a:t>
            </a:r>
            <a:r>
              <a:rPr lang="en-US" dirty="0" smtClean="0">
                <a:solidFill>
                  <a:srgbClr val="00B050"/>
                </a:solidFill>
              </a:rPr>
              <a:t>abuse</a:t>
            </a:r>
            <a:r>
              <a:rPr lang="en-US" dirty="0" smtClean="0"/>
              <a:t> and </a:t>
            </a:r>
            <a:r>
              <a:rPr lang="en-US" dirty="0" smtClean="0">
                <a:solidFill>
                  <a:srgbClr val="FF0000"/>
                </a:solidFill>
              </a:rPr>
              <a:t>neglect</a:t>
            </a:r>
            <a:r>
              <a:rPr lang="en-US" dirty="0" smtClean="0"/>
              <a:t> of juveniles, as well as </a:t>
            </a:r>
            <a:r>
              <a:rPr lang="en-US" dirty="0" smtClean="0">
                <a:solidFill>
                  <a:srgbClr val="00B0F0"/>
                </a:solidFill>
              </a:rPr>
              <a:t>offenses</a:t>
            </a:r>
            <a:r>
              <a:rPr lang="en-US" dirty="0" smtClean="0"/>
              <a:t> committed by juveniles.</a:t>
            </a:r>
            <a:endParaRPr lang="en-US" dirty="0"/>
          </a:p>
        </p:txBody>
      </p:sp>
      <p:sp>
        <p:nvSpPr>
          <p:cNvPr id="3" name="Subtitle 2"/>
          <p:cNvSpPr>
            <a:spLocks noGrp="1"/>
          </p:cNvSpPr>
          <p:nvPr>
            <p:ph type="subTitle" idx="1"/>
          </p:nvPr>
        </p:nvSpPr>
        <p:spPr>
          <a:xfrm>
            <a:off x="533400" y="5105400"/>
            <a:ext cx="8382000" cy="1295400"/>
          </a:xfrm>
        </p:spPr>
        <p:txBody>
          <a:bodyPr/>
          <a:lstStyle/>
          <a:p>
            <a:r>
              <a:rPr lang="en-US" sz="3600" dirty="0" smtClean="0"/>
              <a:t>In counties which do not have a County Court, the Chancery Judge may hear Youth Court matters.</a:t>
            </a:r>
            <a:endParaRPr lang="en-US" sz="3600" dirty="0"/>
          </a:p>
        </p:txBody>
      </p:sp>
      <p:sp>
        <p:nvSpPr>
          <p:cNvPr id="4" name="Text Placeholder 3"/>
          <p:cNvSpPr>
            <a:spLocks noGrp="1"/>
          </p:cNvSpPr>
          <p:nvPr>
            <p:ph type="body" sz="quarter" idx="10"/>
          </p:nvPr>
        </p:nvSpPr>
        <p:spPr>
          <a:xfrm>
            <a:off x="381000" y="0"/>
            <a:ext cx="7690114" cy="1384994"/>
          </a:xfrm>
        </p:spPr>
        <p:txBody>
          <a:bodyPr/>
          <a:lstStyle/>
          <a:p>
            <a:r>
              <a:rPr lang="en-US" dirty="0" smtClean="0"/>
              <a:t>Youth Court</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0"/>
            <a:ext cx="6019800" cy="2818894"/>
          </a:xfrm>
        </p:spPr>
        <p:txBody>
          <a:bodyPr/>
          <a:lstStyle/>
          <a:p>
            <a:r>
              <a:rPr lang="en-US" dirty="0" smtClean="0"/>
              <a:t>The city of Pearl is the only city to have its own </a:t>
            </a:r>
            <a:r>
              <a:rPr lang="en-US" dirty="0" smtClean="0">
                <a:solidFill>
                  <a:srgbClr val="00B0F0"/>
                </a:solidFill>
              </a:rPr>
              <a:t>municipal</a:t>
            </a:r>
            <a:r>
              <a:rPr lang="en-US" dirty="0" smtClean="0"/>
              <a:t> Youth Court.</a:t>
            </a:r>
            <a:endParaRPr lang="en-US" dirty="0"/>
          </a:p>
        </p:txBody>
      </p:sp>
      <p:sp>
        <p:nvSpPr>
          <p:cNvPr id="5" name="Text Placeholder 3"/>
          <p:cNvSpPr txBox="1">
            <a:spLocks/>
          </p:cNvSpPr>
          <p:nvPr/>
        </p:nvSpPr>
        <p:spPr>
          <a:xfrm>
            <a:off x="381000" y="0"/>
            <a:ext cx="7690114" cy="1384994"/>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10000" b="1" i="1" u="none" strike="noStrike" kern="1200" cap="none" spc="-642" normalizeH="0" baseline="0" noProof="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rPr>
              <a:t>Youth Court</a:t>
            </a:r>
            <a:endPara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endParaRPr>
          </a:p>
        </p:txBody>
      </p:sp>
      <p:pic>
        <p:nvPicPr>
          <p:cNvPr id="100356" name="Picture 4" descr="Location in Rankin County, Mississippi"/>
          <p:cNvPicPr>
            <a:picLocks noChangeAspect="1" noChangeArrowheads="1"/>
          </p:cNvPicPr>
          <p:nvPr/>
        </p:nvPicPr>
        <p:blipFill>
          <a:blip r:embed="rId2" cstate="print"/>
          <a:srcRect/>
          <a:stretch>
            <a:fillRect/>
          </a:stretch>
        </p:blipFill>
        <p:spPr bwMode="auto">
          <a:xfrm>
            <a:off x="1600200" y="3505200"/>
            <a:ext cx="4267200" cy="3123592"/>
          </a:xfrm>
          <a:prstGeom prst="rect">
            <a:avLst/>
          </a:prstGeom>
          <a:noFill/>
        </p:spPr>
      </p:pic>
      <p:pic>
        <p:nvPicPr>
          <p:cNvPr id="100358" name="Picture 6" descr="File:PearlMSseal.png"/>
          <p:cNvPicPr>
            <a:picLocks noChangeAspect="1" noChangeArrowheads="1"/>
          </p:cNvPicPr>
          <p:nvPr/>
        </p:nvPicPr>
        <p:blipFill>
          <a:blip r:embed="rId3" cstate="print"/>
          <a:srcRect/>
          <a:stretch>
            <a:fillRect/>
          </a:stretch>
        </p:blipFill>
        <p:spPr bwMode="auto">
          <a:xfrm>
            <a:off x="6324600" y="304800"/>
            <a:ext cx="2651859" cy="2714625"/>
          </a:xfrm>
          <a:prstGeom prst="flowChartConnector">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76400"/>
            <a:ext cx="8534400" cy="3200400"/>
          </a:xfrm>
        </p:spPr>
        <p:txBody>
          <a:bodyPr/>
          <a:lstStyle/>
          <a:p>
            <a:r>
              <a:rPr lang="en-US" sz="4400" dirty="0" smtClean="0"/>
              <a:t>Justice Courts have jurisdiction over small claims civil cases involving amounts of $3,500 or less, misdemeanor criminal cases and any traffic offense that occurs outside a municipality.</a:t>
            </a:r>
            <a:endParaRPr lang="en-US" sz="4400" dirty="0"/>
          </a:p>
        </p:txBody>
      </p:sp>
      <p:sp>
        <p:nvSpPr>
          <p:cNvPr id="3" name="Subtitle 2"/>
          <p:cNvSpPr>
            <a:spLocks noGrp="1"/>
          </p:cNvSpPr>
          <p:nvPr>
            <p:ph type="subTitle" idx="1"/>
          </p:nvPr>
        </p:nvSpPr>
        <p:spPr>
          <a:xfrm>
            <a:off x="304800" y="5181600"/>
            <a:ext cx="8534400" cy="1371600"/>
          </a:xfrm>
        </p:spPr>
        <p:txBody>
          <a:bodyPr/>
          <a:lstStyle/>
          <a:p>
            <a:r>
              <a:rPr lang="en-US" dirty="0" smtClean="0"/>
              <a:t>There are 82 Justice Courts with 197 judges. Justice Court judges are the only Mississippi judges elected in partisan races.</a:t>
            </a:r>
            <a:endParaRPr lang="en-US" dirty="0"/>
          </a:p>
        </p:txBody>
      </p:sp>
      <p:sp>
        <p:nvSpPr>
          <p:cNvPr id="4" name="Text Placeholder 3"/>
          <p:cNvSpPr>
            <a:spLocks noGrp="1"/>
          </p:cNvSpPr>
          <p:nvPr>
            <p:ph type="body" sz="quarter" idx="10"/>
          </p:nvPr>
        </p:nvSpPr>
        <p:spPr>
          <a:xfrm>
            <a:off x="381000" y="228600"/>
            <a:ext cx="7690114" cy="1384994"/>
          </a:xfrm>
        </p:spPr>
        <p:txBody>
          <a:bodyPr/>
          <a:lstStyle/>
          <a:p>
            <a:r>
              <a:rPr lang="en-US" dirty="0" smtClean="0"/>
              <a:t>Justice Court</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4" name="Picture 14" descr="http://www.wmox.net/wp-content/uploads/2010/06/philbryant.jpg"/>
          <p:cNvPicPr>
            <a:picLocks noChangeAspect="1" noChangeArrowheads="1"/>
          </p:cNvPicPr>
          <p:nvPr/>
        </p:nvPicPr>
        <p:blipFill>
          <a:blip r:embed="rId2" cstate="print"/>
          <a:srcRect/>
          <a:stretch>
            <a:fillRect/>
          </a:stretch>
        </p:blipFill>
        <p:spPr bwMode="auto">
          <a:xfrm>
            <a:off x="228600" y="1295400"/>
            <a:ext cx="3657600" cy="3657600"/>
          </a:xfrm>
          <a:prstGeom prst="rect">
            <a:avLst/>
          </a:prstGeom>
          <a:noFill/>
        </p:spPr>
      </p:pic>
      <p:sp>
        <p:nvSpPr>
          <p:cNvPr id="13" name="Rounded Rectangle 12"/>
          <p:cNvSpPr/>
          <p:nvPr/>
        </p:nvSpPr>
        <p:spPr bwMode="auto">
          <a:xfrm>
            <a:off x="228600" y="685800"/>
            <a:ext cx="3810000" cy="685800"/>
          </a:xfrm>
          <a:prstGeom prst="roundRect">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5257800" y="3810000"/>
            <a:ext cx="3733800" cy="838200"/>
          </a:xfrm>
          <a:prstGeom prst="roundRect">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ctrTitle"/>
          </p:nvPr>
        </p:nvSpPr>
        <p:spPr>
          <a:xfrm>
            <a:off x="5410200" y="5715000"/>
            <a:ext cx="3048000" cy="914400"/>
          </a:xfrm>
        </p:spPr>
        <p:txBody>
          <a:bodyPr/>
          <a:lstStyle/>
          <a:p>
            <a:pPr algn="ctr"/>
            <a:r>
              <a:rPr lang="en-US" dirty="0" smtClean="0"/>
              <a:t>Governor</a:t>
            </a:r>
            <a:endParaRPr lang="en-US" dirty="0"/>
          </a:p>
        </p:txBody>
      </p:sp>
      <p:pic>
        <p:nvPicPr>
          <p:cNvPr id="12" name="Picture 16" descr="http://www.goldinc.com/images/mississippi.gif"/>
          <p:cNvPicPr>
            <a:picLocks noChangeAspect="1" noChangeArrowheads="1"/>
          </p:cNvPicPr>
          <p:nvPr/>
        </p:nvPicPr>
        <p:blipFill>
          <a:blip r:embed="rId3" cstate="print"/>
          <a:srcRect/>
          <a:stretch>
            <a:fillRect/>
          </a:stretch>
        </p:blipFill>
        <p:spPr bwMode="auto">
          <a:xfrm>
            <a:off x="3124200" y="5029200"/>
            <a:ext cx="3636192" cy="1099949"/>
          </a:xfrm>
          <a:prstGeom prst="rect">
            <a:avLst/>
          </a:prstGeom>
          <a:noFill/>
        </p:spPr>
      </p:pic>
      <p:sp>
        <p:nvSpPr>
          <p:cNvPr id="7" name="Rectangle 6"/>
          <p:cNvSpPr/>
          <p:nvPr/>
        </p:nvSpPr>
        <p:spPr>
          <a:xfrm>
            <a:off x="457200" y="533400"/>
            <a:ext cx="2444900" cy="923330"/>
          </a:xfrm>
          <a:prstGeom prst="rect">
            <a:avLst/>
          </a:prstGeom>
        </p:spPr>
        <p:txBody>
          <a:bodyPr wrap="none">
            <a:spAutoFit/>
          </a:bodyPr>
          <a:lstStyle/>
          <a:p>
            <a:r>
              <a:rPr lang="en-US" sz="5400" b="1" dirty="0" smtClean="0">
                <a:solidFill>
                  <a:schemeClr val="bg1">
                    <a:lumMod val="65000"/>
                    <a:lumOff val="35000"/>
                  </a:schemeClr>
                </a:solidFill>
                <a:latin typeface="46" pitchFamily="34" charset="0"/>
              </a:rPr>
              <a:t>Phil Bryant</a:t>
            </a:r>
            <a:endParaRPr lang="en-US" sz="5400" b="1" dirty="0">
              <a:solidFill>
                <a:schemeClr val="bg1">
                  <a:lumMod val="65000"/>
                  <a:lumOff val="35000"/>
                </a:schemeClr>
              </a:solidFill>
              <a:latin typeface="46" pitchFamily="34" charset="0"/>
            </a:endParaRPr>
          </a:p>
        </p:txBody>
      </p:sp>
      <p:sp>
        <p:nvSpPr>
          <p:cNvPr id="16" name="Rectangle 15"/>
          <p:cNvSpPr/>
          <p:nvPr/>
        </p:nvSpPr>
        <p:spPr>
          <a:xfrm>
            <a:off x="5257800" y="3657600"/>
            <a:ext cx="3576235"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0000"/>
                </a:solidFill>
                <a:effectLst>
                  <a:outerShdw blurRad="50800" dist="38100" dir="18900000" algn="bl" rotWithShape="0">
                    <a:prstClr val="black">
                      <a:alpha val="40000"/>
                    </a:prstClr>
                  </a:outerShdw>
                </a:effectLst>
              </a:rPr>
              <a:t>Deborah Bryant</a:t>
            </a:r>
          </a:p>
          <a:p>
            <a:pPr algn="ctr"/>
            <a:r>
              <a:rPr lang="en-US" sz="2400" b="1" dirty="0" smtClean="0">
                <a:ln w="11430"/>
                <a:solidFill>
                  <a:srgbClr val="FFFF00"/>
                </a:solidFill>
                <a:effectLst>
                  <a:outerShdw blurRad="50800" dist="38100" dir="18900000" algn="bl" rotWithShape="0">
                    <a:prstClr val="black">
                      <a:alpha val="40000"/>
                    </a:prstClr>
                  </a:outerShdw>
                </a:effectLst>
              </a:rPr>
              <a:t>First Lady</a:t>
            </a:r>
            <a:endParaRPr lang="en-US" sz="2400" b="1" cap="none" spc="0" dirty="0">
              <a:ln w="11430"/>
              <a:solidFill>
                <a:srgbClr val="FFFF00"/>
              </a:solidFill>
              <a:effectLst>
                <a:outerShdw blurRad="50800" dist="38100" dir="18900000" algn="bl" rotWithShape="0">
                  <a:prstClr val="black">
                    <a:alpha val="40000"/>
                  </a:prstClr>
                </a:outerShdw>
              </a:effectLst>
            </a:endParaRPr>
          </a:p>
        </p:txBody>
      </p:sp>
      <p:pic>
        <p:nvPicPr>
          <p:cNvPr id="76806" name="Picture 6" descr="Gubernatorial candidate Phil Bryant holds wife, Debra, as he greets supporters after being declared the winner of the Republican primary at the Old Capitol Inn in downtown Jackson, Miss., on Tuesday, August 2, 2011.  Bryant said Tuesday night that he'll immediately turn his energy toward the Nov. 8 general election.  (AP Photo/The Clarion-Ledger, Rick Guy) - No Sales -"/>
          <p:cNvPicPr>
            <a:picLocks noChangeAspect="1" noChangeArrowheads="1"/>
          </p:cNvPicPr>
          <p:nvPr/>
        </p:nvPicPr>
        <p:blipFill>
          <a:blip r:embed="rId4" cstate="print"/>
          <a:srcRect l="87879" t="37394" r="9224" b="41831"/>
          <a:stretch>
            <a:fillRect/>
          </a:stretch>
        </p:blipFill>
        <p:spPr bwMode="auto">
          <a:xfrm>
            <a:off x="6934200" y="1447800"/>
            <a:ext cx="152400" cy="762000"/>
          </a:xfrm>
          <a:prstGeom prst="rect">
            <a:avLst/>
          </a:prstGeom>
          <a:noFill/>
        </p:spPr>
      </p:pic>
      <p:pic>
        <p:nvPicPr>
          <p:cNvPr id="14" name="Picture 6" descr="Gubernatorial candidate Phil Bryant holds wife, Debra, as he greets supporters after being declared the winner of the Republican primary at the Old Capitol Inn in downtown Jackson, Miss., on Tuesday, August 2, 2011.  Bryant said Tuesday night that he'll immediately turn his energy toward the Nov. 8 general election.  (AP Photo/The Clarion-Ledger, Rick Guy) - No Sales -"/>
          <p:cNvPicPr>
            <a:picLocks noChangeAspect="1" noChangeArrowheads="1"/>
          </p:cNvPicPr>
          <p:nvPr/>
        </p:nvPicPr>
        <p:blipFill>
          <a:blip r:embed="rId4" cstate="print"/>
          <a:srcRect l="87879" t="37394" r="9224" b="41831"/>
          <a:stretch>
            <a:fillRect/>
          </a:stretch>
        </p:blipFill>
        <p:spPr bwMode="auto">
          <a:xfrm>
            <a:off x="6934200" y="1600200"/>
            <a:ext cx="182880" cy="609600"/>
          </a:xfrm>
          <a:prstGeom prst="rect">
            <a:avLst/>
          </a:prstGeom>
          <a:noFill/>
        </p:spPr>
      </p:pic>
      <p:pic>
        <p:nvPicPr>
          <p:cNvPr id="15" name="Picture 6" descr="Gubernatorial candidate Phil Bryant holds wife, Debra, as he greets supporters after being declared the winner of the Republican primary at the Old Capitol Inn in downtown Jackson, Miss., on Tuesday, August 2, 2011.  Bryant said Tuesday night that he'll immediately turn his energy toward the Nov. 8 general election.  (AP Photo/The Clarion-Ledger, Rick Guy) - No Sales -"/>
          <p:cNvPicPr>
            <a:picLocks noChangeAspect="1" noChangeArrowheads="1"/>
          </p:cNvPicPr>
          <p:nvPr/>
        </p:nvPicPr>
        <p:blipFill>
          <a:blip r:embed="rId4" cstate="print"/>
          <a:srcRect l="87879" t="37394" r="9224" b="41831"/>
          <a:stretch>
            <a:fillRect/>
          </a:stretch>
        </p:blipFill>
        <p:spPr bwMode="auto">
          <a:xfrm>
            <a:off x="7086600" y="1828800"/>
            <a:ext cx="76200" cy="381000"/>
          </a:xfrm>
          <a:prstGeom prst="rect">
            <a:avLst/>
          </a:prstGeom>
          <a:noFill/>
        </p:spPr>
      </p:pic>
      <p:pic>
        <p:nvPicPr>
          <p:cNvPr id="17" name="Picture 6" descr="Gubernatorial candidate Phil Bryant holds wife, Debra, as he greets supporters after being declared the winner of the Republican primary at the Old Capitol Inn in downtown Jackson, Miss., on Tuesday, August 2, 2011.  Bryant said Tuesday night that he'll immediately turn his energy toward the Nov. 8 general election.  (AP Photo/The Clarion-Ledger, Rick Guy) - No Sales -"/>
          <p:cNvPicPr>
            <a:picLocks noChangeAspect="1" noChangeArrowheads="1"/>
          </p:cNvPicPr>
          <p:nvPr/>
        </p:nvPicPr>
        <p:blipFill>
          <a:blip r:embed="rId4" cstate="print"/>
          <a:srcRect l="87879" t="37394" r="9224" b="41831"/>
          <a:stretch>
            <a:fillRect/>
          </a:stretch>
        </p:blipFill>
        <p:spPr bwMode="auto">
          <a:xfrm>
            <a:off x="6934200" y="1143000"/>
            <a:ext cx="76200" cy="381000"/>
          </a:xfrm>
          <a:prstGeom prst="rect">
            <a:avLst/>
          </a:prstGeom>
          <a:noFill/>
        </p:spPr>
      </p:pic>
      <p:pic>
        <p:nvPicPr>
          <p:cNvPr id="18" name="Picture 6" descr="Gubernatorial candidate Phil Bryant holds wife, Debra, as he greets supporters after being declared the winner of the Republican primary at the Old Capitol Inn in downtown Jackson, Miss., on Tuesday, August 2, 2011.  Bryant said Tuesday night that he'll immediately turn his energy toward the Nov. 8 general election.  (AP Photo/The Clarion-Ledger, Rick Guy) - No Sales -"/>
          <p:cNvPicPr>
            <a:picLocks noChangeAspect="1" noChangeArrowheads="1"/>
          </p:cNvPicPr>
          <p:nvPr/>
        </p:nvPicPr>
        <p:blipFill>
          <a:blip r:embed="rId4" cstate="print"/>
          <a:srcRect l="87879" t="37394" r="9224" b="41831"/>
          <a:stretch>
            <a:fillRect/>
          </a:stretch>
        </p:blipFill>
        <p:spPr bwMode="auto">
          <a:xfrm>
            <a:off x="7010400" y="1371600"/>
            <a:ext cx="76200" cy="381000"/>
          </a:xfrm>
          <a:prstGeom prst="rect">
            <a:avLst/>
          </a:prstGeom>
          <a:noFill/>
        </p:spPr>
      </p:pic>
      <p:pic>
        <p:nvPicPr>
          <p:cNvPr id="19" name="Picture 6" descr="Gubernatorial candidate Phil Bryant holds wife, Debra, as he greets supporters after being declared the winner of the Republican primary at the Old Capitol Inn in downtown Jackson, Miss., on Tuesday, August 2, 2011.  Bryant said Tuesday night that he'll immediately turn his energy toward the Nov. 8 general election.  (AP Photo/The Clarion-Ledger, Rick Guy) - No Sales -"/>
          <p:cNvPicPr>
            <a:picLocks noChangeAspect="1" noChangeArrowheads="1"/>
          </p:cNvPicPr>
          <p:nvPr/>
        </p:nvPicPr>
        <p:blipFill>
          <a:blip r:embed="rId4" cstate="print"/>
          <a:srcRect l="87879" t="37394" r="9224" b="41831"/>
          <a:stretch>
            <a:fillRect/>
          </a:stretch>
        </p:blipFill>
        <p:spPr bwMode="auto">
          <a:xfrm>
            <a:off x="6934200" y="1905000"/>
            <a:ext cx="76200" cy="381000"/>
          </a:xfrm>
          <a:prstGeom prst="rect">
            <a:avLst/>
          </a:prstGeom>
          <a:noFill/>
        </p:spPr>
      </p:pic>
      <p:pic>
        <p:nvPicPr>
          <p:cNvPr id="20" name="Picture 6" descr="Gubernatorial candidate Phil Bryant holds wife, Debra, as he greets supporters after being declared the winner of the Republican primary at the Old Capitol Inn in downtown Jackson, Miss., on Tuesday, August 2, 2011.  Bryant said Tuesday night that he'll immediately turn his energy toward the Nov. 8 general election.  (AP Photo/The Clarion-Ledger, Rick Guy) - No Sales -"/>
          <p:cNvPicPr>
            <a:picLocks noChangeAspect="1" noChangeArrowheads="1"/>
          </p:cNvPicPr>
          <p:nvPr/>
        </p:nvPicPr>
        <p:blipFill>
          <a:blip r:embed="rId4" cstate="print"/>
          <a:srcRect l="87879" t="37394" r="9224" b="41831"/>
          <a:stretch>
            <a:fillRect/>
          </a:stretch>
        </p:blipFill>
        <p:spPr bwMode="auto">
          <a:xfrm>
            <a:off x="7010400" y="1905000"/>
            <a:ext cx="76200" cy="381000"/>
          </a:xfrm>
          <a:prstGeom prst="rect">
            <a:avLst/>
          </a:prstGeom>
          <a:noFill/>
        </p:spPr>
      </p:pic>
      <p:pic>
        <p:nvPicPr>
          <p:cNvPr id="21" name="Picture 6" descr="Gubernatorial candidate Phil Bryant holds wife, Debra, as he greets supporters after being declared the winner of the Republican primary at the Old Capitol Inn in downtown Jackson, Miss., on Tuesday, August 2, 2011.  Bryant said Tuesday night that he'll immediately turn his energy toward the Nov. 8 general election.  (AP Photo/The Clarion-Ledger, Rick Guy) - No Sales -"/>
          <p:cNvPicPr>
            <a:picLocks noChangeAspect="1" noChangeArrowheads="1"/>
          </p:cNvPicPr>
          <p:nvPr/>
        </p:nvPicPr>
        <p:blipFill>
          <a:blip r:embed="rId4" cstate="print"/>
          <a:srcRect l="87879" t="37394" r="9224" b="41831"/>
          <a:stretch>
            <a:fillRect/>
          </a:stretch>
        </p:blipFill>
        <p:spPr bwMode="auto">
          <a:xfrm>
            <a:off x="7086600" y="1905000"/>
            <a:ext cx="76200" cy="381000"/>
          </a:xfrm>
          <a:prstGeom prst="rect">
            <a:avLst/>
          </a:prstGeom>
          <a:noFill/>
        </p:spPr>
      </p:pic>
      <p:pic>
        <p:nvPicPr>
          <p:cNvPr id="76802" name="Picture 2" descr="http://ts1.mm.bing.net/images/thumbnail.aspx?q=1365260316604&amp;id=86d1ce19dcee5a3562627e6cfded6afa&amp;url=http%3a%2f%2fupload.wikimedia.org%2fwikipedia%2fen%2fthumb%2f0%2f04%2fUniversity_of_Southern_Mississippi_Seal.svg%2f220px-University_of_Southern_Mississippi_Seal.svg.png"/>
          <p:cNvPicPr>
            <a:picLocks noChangeAspect="1" noChangeArrowheads="1"/>
          </p:cNvPicPr>
          <p:nvPr/>
        </p:nvPicPr>
        <p:blipFill>
          <a:blip r:embed="rId5" cstate="print"/>
          <a:srcRect l="3023" t="2985" r="3268" b="2985"/>
          <a:stretch>
            <a:fillRect/>
          </a:stretch>
        </p:blipFill>
        <p:spPr bwMode="auto">
          <a:xfrm>
            <a:off x="1828800" y="5181600"/>
            <a:ext cx="1066800" cy="1084006"/>
          </a:xfrm>
          <a:prstGeom prst="flowChartConnector">
            <a:avLst/>
          </a:prstGeom>
          <a:noFill/>
        </p:spPr>
      </p:pic>
      <p:pic>
        <p:nvPicPr>
          <p:cNvPr id="3" name="Picture 6" descr="http://ts3.mm.bing.net/images/thumbnail.aspx?q=1336828827382&amp;id=f56da9964c0847e884acc844047e434c&amp;url=http%3a%2f%2fupload.wikimedia.org%2fwikipedia%2fcommons%2ff%2ff4%2fMc-logo-blue.jpg"/>
          <p:cNvPicPr>
            <a:picLocks noChangeAspect="1" noChangeArrowheads="1"/>
          </p:cNvPicPr>
          <p:nvPr/>
        </p:nvPicPr>
        <p:blipFill>
          <a:blip r:embed="rId6" cstate="print"/>
          <a:srcRect/>
          <a:stretch>
            <a:fillRect/>
          </a:stretch>
        </p:blipFill>
        <p:spPr bwMode="auto">
          <a:xfrm>
            <a:off x="381000" y="5181600"/>
            <a:ext cx="1142998" cy="1143000"/>
          </a:xfrm>
          <a:prstGeom prst="rect">
            <a:avLst/>
          </a:prstGeom>
          <a:noFill/>
        </p:spPr>
      </p:pic>
      <p:pic>
        <p:nvPicPr>
          <p:cNvPr id="2" name="Picture 2" descr="http://ts3.mm.bing.net/images/thumbnail.aspx?q=1519989696566&amp;id=79d2362543af7853cdcdc3b9f8894a22&amp;url=http%3a%2f%2fwww.philbryanttransition.com%2fwp-content%2fuploads%2f2011%2f12%2fphil_and_deborah_highres.jpg"/>
          <p:cNvPicPr>
            <a:picLocks noChangeAspect="1" noChangeArrowheads="1"/>
          </p:cNvPicPr>
          <p:nvPr/>
        </p:nvPicPr>
        <p:blipFill>
          <a:blip r:embed="rId7" cstate="print"/>
          <a:srcRect/>
          <a:stretch>
            <a:fillRect/>
          </a:stretch>
        </p:blipFill>
        <p:spPr bwMode="auto">
          <a:xfrm>
            <a:off x="6019800" y="685800"/>
            <a:ext cx="2286000" cy="2857500"/>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00200"/>
            <a:ext cx="8534400" cy="1523494"/>
          </a:xfrm>
        </p:spPr>
        <p:txBody>
          <a:bodyPr/>
          <a:lstStyle/>
          <a:p>
            <a:r>
              <a:rPr lang="en-US" dirty="0" smtClean="0"/>
              <a:t>What is the requirement to run for this office?</a:t>
            </a:r>
            <a:endParaRPr lang="en-US" dirty="0"/>
          </a:p>
        </p:txBody>
      </p:sp>
      <p:sp>
        <p:nvSpPr>
          <p:cNvPr id="3" name="Subtitle 2"/>
          <p:cNvSpPr>
            <a:spLocks noGrp="1"/>
          </p:cNvSpPr>
          <p:nvPr>
            <p:ph type="subTitle" idx="1"/>
          </p:nvPr>
        </p:nvSpPr>
        <p:spPr>
          <a:xfrm>
            <a:off x="228600" y="3124200"/>
            <a:ext cx="7043208" cy="685800"/>
          </a:xfrm>
        </p:spPr>
        <p:txBody>
          <a:bodyPr/>
          <a:lstStyle/>
          <a:p>
            <a:r>
              <a:rPr lang="en-US" sz="4400" dirty="0" smtClean="0"/>
              <a:t>If you what to be Judge Judy!</a:t>
            </a:r>
            <a:endParaRPr lang="en-US" sz="4400" dirty="0"/>
          </a:p>
        </p:txBody>
      </p:sp>
      <p:sp>
        <p:nvSpPr>
          <p:cNvPr id="5" name="Text Placeholder 3"/>
          <p:cNvSpPr txBox="1">
            <a:spLocks/>
          </p:cNvSpPr>
          <p:nvPr/>
        </p:nvSpPr>
        <p:spPr>
          <a:xfrm>
            <a:off x="381000" y="228600"/>
            <a:ext cx="8458200" cy="1384994"/>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rPr>
              <a:t>Justice Court Judge</a:t>
            </a:r>
          </a:p>
        </p:txBody>
      </p:sp>
      <p:pic>
        <p:nvPicPr>
          <p:cNvPr id="103426" name="Picture 2" descr="http://www.eurweb.com/images/articles/200801/judge_judy.jpg"/>
          <p:cNvPicPr>
            <a:picLocks noChangeAspect="1" noChangeArrowheads="1"/>
          </p:cNvPicPr>
          <p:nvPr/>
        </p:nvPicPr>
        <p:blipFill>
          <a:blip r:embed="rId2" cstate="print"/>
          <a:srcRect/>
          <a:stretch>
            <a:fillRect/>
          </a:stretch>
        </p:blipFill>
        <p:spPr bwMode="auto">
          <a:xfrm>
            <a:off x="7010400" y="2438400"/>
            <a:ext cx="1905000" cy="3028950"/>
          </a:xfrm>
          <a:prstGeom prst="rect">
            <a:avLst/>
          </a:prstGeom>
          <a:noFill/>
        </p:spPr>
      </p:pic>
      <p:sp>
        <p:nvSpPr>
          <p:cNvPr id="8" name="Rectangle 7"/>
          <p:cNvSpPr/>
          <p:nvPr/>
        </p:nvSpPr>
        <p:spPr>
          <a:xfrm>
            <a:off x="304800" y="3810000"/>
            <a:ext cx="6477000" cy="258532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You must have a high school diploma or its equivalent.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76400"/>
            <a:ext cx="8305800" cy="2514600"/>
          </a:xfrm>
        </p:spPr>
        <p:txBody>
          <a:bodyPr/>
          <a:lstStyle/>
          <a:p>
            <a:r>
              <a:rPr lang="en-US" sz="4400" dirty="0" smtClean="0"/>
              <a:t>There are 226 Municipal Courts. Most municipalities have one municipal judge, although a few jurisdictions have several.</a:t>
            </a:r>
            <a:endParaRPr lang="en-US" dirty="0"/>
          </a:p>
        </p:txBody>
      </p:sp>
      <p:sp>
        <p:nvSpPr>
          <p:cNvPr id="3" name="Subtitle 2"/>
          <p:cNvSpPr>
            <a:spLocks noGrp="1"/>
          </p:cNvSpPr>
          <p:nvPr>
            <p:ph type="subTitle" idx="1"/>
          </p:nvPr>
        </p:nvSpPr>
        <p:spPr>
          <a:xfrm>
            <a:off x="457200" y="4191000"/>
            <a:ext cx="8381999" cy="2513012"/>
          </a:xfrm>
        </p:spPr>
        <p:txBody>
          <a:bodyPr/>
          <a:lstStyle/>
          <a:p>
            <a:r>
              <a:rPr lang="en-US" dirty="0" smtClean="0"/>
              <a:t>Most municipal judges are appointed by governing bodies of municipalities. Must be attorneys living within the city limits. In towns of less than</a:t>
            </a:r>
          </a:p>
          <a:p>
            <a:r>
              <a:rPr lang="en-US" dirty="0" smtClean="0"/>
              <a:t>10,000 people, the mayor may serve as municipal judge.</a:t>
            </a:r>
            <a:endParaRPr lang="en-US" dirty="0"/>
          </a:p>
        </p:txBody>
      </p:sp>
      <p:sp>
        <p:nvSpPr>
          <p:cNvPr id="4" name="Text Placeholder 3"/>
          <p:cNvSpPr>
            <a:spLocks noGrp="1"/>
          </p:cNvSpPr>
          <p:nvPr>
            <p:ph type="body" sz="quarter" idx="10"/>
          </p:nvPr>
        </p:nvSpPr>
        <p:spPr>
          <a:xfrm>
            <a:off x="152400" y="228600"/>
            <a:ext cx="7690114" cy="1384994"/>
          </a:xfrm>
        </p:spPr>
        <p:txBody>
          <a:bodyPr/>
          <a:lstStyle/>
          <a:p>
            <a:r>
              <a:rPr lang="en-US" dirty="0" smtClean="0"/>
              <a:t>Municipal Court</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590800"/>
            <a:ext cx="8686800" cy="3581400"/>
          </a:xfrm>
        </p:spPr>
        <p:txBody>
          <a:bodyPr/>
          <a:lstStyle/>
          <a:p>
            <a:r>
              <a:rPr lang="en-US" sz="4400" dirty="0" smtClean="0"/>
              <a:t>The first drug court began in Ridgeland Municipal Court in 1995. Mississippians are beginning to realize the benefits of a </a:t>
            </a:r>
            <a:r>
              <a:rPr lang="en-US" sz="4400" dirty="0" smtClean="0">
                <a:solidFill>
                  <a:srgbClr val="00B0F0"/>
                </a:solidFill>
              </a:rPr>
              <a:t>treatment based approach</a:t>
            </a:r>
            <a:r>
              <a:rPr lang="en-US" sz="4400" dirty="0" smtClean="0"/>
              <a:t> in dealing with its non-violent drug offending population.</a:t>
            </a:r>
            <a:endParaRPr lang="en-US" sz="4400" dirty="0"/>
          </a:p>
        </p:txBody>
      </p:sp>
      <p:sp>
        <p:nvSpPr>
          <p:cNvPr id="4" name="Text Placeholder 3"/>
          <p:cNvSpPr>
            <a:spLocks noGrp="1"/>
          </p:cNvSpPr>
          <p:nvPr>
            <p:ph type="body" sz="quarter" idx="10"/>
          </p:nvPr>
        </p:nvSpPr>
        <p:spPr>
          <a:xfrm>
            <a:off x="152400" y="304800"/>
            <a:ext cx="8686799" cy="2286000"/>
          </a:xfrm>
        </p:spPr>
        <p:txBody>
          <a:bodyPr/>
          <a:lstStyle/>
          <a:p>
            <a:r>
              <a:rPr lang="en-US" sz="7200" dirty="0"/>
              <a:t>Drug Court Movement in Mississippi</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0"/>
            <a:ext cx="8763000" cy="1523494"/>
          </a:xfrm>
        </p:spPr>
        <p:txBody>
          <a:bodyPr/>
          <a:lstStyle/>
          <a:p>
            <a:r>
              <a:rPr lang="en-US" dirty="0" smtClean="0"/>
              <a:t>Drug court participants undergo long-term treatment and counseling, sanctions, incentives, and frequent court appearances.</a:t>
            </a:r>
            <a:endParaRPr lang="en-US" dirty="0"/>
          </a:p>
        </p:txBody>
      </p:sp>
      <p:sp>
        <p:nvSpPr>
          <p:cNvPr id="3" name="Subtitle 2"/>
          <p:cNvSpPr>
            <a:spLocks noGrp="1"/>
          </p:cNvSpPr>
          <p:nvPr>
            <p:ph type="subTitle" idx="1"/>
          </p:nvPr>
        </p:nvSpPr>
        <p:spPr>
          <a:xfrm>
            <a:off x="609600" y="4648200"/>
            <a:ext cx="7620000" cy="1981200"/>
          </a:xfrm>
        </p:spPr>
        <p:txBody>
          <a:bodyPr/>
          <a:lstStyle/>
          <a:p>
            <a:r>
              <a:rPr lang="en-US" b="1" dirty="0" smtClean="0"/>
              <a:t>17th Circuit </a:t>
            </a:r>
          </a:p>
          <a:p>
            <a:r>
              <a:rPr lang="en-US" b="1" dirty="0" smtClean="0"/>
              <a:t>Location: Hernando, Mississippi </a:t>
            </a:r>
          </a:p>
          <a:p>
            <a:r>
              <a:rPr lang="en-US" b="1" dirty="0" smtClean="0"/>
              <a:t>Judge Robert Chamberlin </a:t>
            </a:r>
          </a:p>
          <a:p>
            <a:r>
              <a:rPr lang="en-US" b="1" dirty="0" smtClean="0"/>
              <a:t>Coordinator Craig </a:t>
            </a:r>
            <a:r>
              <a:rPr lang="en-US" b="1" dirty="0" err="1" smtClean="0"/>
              <a:t>Sheley</a:t>
            </a:r>
            <a:endParaRPr lang="en-US" dirty="0"/>
          </a:p>
        </p:txBody>
      </p:sp>
      <p:sp>
        <p:nvSpPr>
          <p:cNvPr id="4" name="Text Placeholder 3"/>
          <p:cNvSpPr>
            <a:spLocks noGrp="1"/>
          </p:cNvSpPr>
          <p:nvPr>
            <p:ph type="body" sz="quarter" idx="10"/>
          </p:nvPr>
        </p:nvSpPr>
        <p:spPr>
          <a:xfrm>
            <a:off x="381000" y="228600"/>
            <a:ext cx="5602551" cy="1384994"/>
          </a:xfrm>
        </p:spPr>
        <p:txBody>
          <a:bodyPr/>
          <a:lstStyle/>
          <a:p>
            <a:r>
              <a:rPr lang="en-US" sz="9600" dirty="0"/>
              <a:t>Drug Court</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0"/>
            <a:ext cx="7043208" cy="1523494"/>
          </a:xfrm>
        </p:spPr>
        <p:txBody>
          <a:bodyPr/>
          <a:lstStyle/>
          <a:p>
            <a:r>
              <a:rPr lang="en-US" dirty="0" smtClean="0"/>
              <a:t>Revenue (Money)</a:t>
            </a:r>
            <a:endParaRPr lang="en-US" dirty="0"/>
          </a:p>
        </p:txBody>
      </p:sp>
      <p:sp>
        <p:nvSpPr>
          <p:cNvPr id="4" name="Text Placeholder 3"/>
          <p:cNvSpPr>
            <a:spLocks noGrp="1"/>
          </p:cNvSpPr>
          <p:nvPr>
            <p:ph type="body" sz="quarter" idx="10"/>
          </p:nvPr>
        </p:nvSpPr>
        <p:spPr>
          <a:xfrm>
            <a:off x="152400" y="304800"/>
            <a:ext cx="8458199" cy="1384994"/>
          </a:xfrm>
          <a:gradFill>
            <a:gsLst>
              <a:gs pos="0">
                <a:srgbClr val="FFF200"/>
              </a:gs>
              <a:gs pos="45000">
                <a:srgbClr val="FF7A00"/>
              </a:gs>
              <a:gs pos="70000">
                <a:srgbClr val="FF0300"/>
              </a:gs>
              <a:gs pos="100000">
                <a:srgbClr val="4D0808"/>
              </a:gs>
            </a:gsLst>
            <a:lin ang="17400000" scaled="0"/>
          </a:gradFill>
        </p:spPr>
        <p:style>
          <a:lnRef idx="1">
            <a:schemeClr val="dk1"/>
          </a:lnRef>
          <a:fillRef idx="2">
            <a:schemeClr val="dk1"/>
          </a:fillRef>
          <a:effectRef idx="1">
            <a:schemeClr val="dk1"/>
          </a:effectRef>
          <a:fontRef idx="minor">
            <a:schemeClr val="dk1"/>
          </a:fontRef>
        </p:style>
        <p:txBody>
          <a:bodyPr anchor="ctr"/>
          <a:lstStyle/>
          <a:p>
            <a:pPr algn="ctr"/>
            <a:r>
              <a:rPr lang="en-US" sz="6600" dirty="0" smtClean="0">
                <a:gradFill flip="none" rotWithShape="1">
                  <a:gsLst>
                    <a:gs pos="0">
                      <a:srgbClr val="D6B19C"/>
                    </a:gs>
                    <a:gs pos="30000">
                      <a:srgbClr val="D49E6C"/>
                    </a:gs>
                    <a:gs pos="70000">
                      <a:srgbClr val="A65528"/>
                    </a:gs>
                    <a:gs pos="100000">
                      <a:srgbClr val="663012"/>
                    </a:gs>
                  </a:gsLst>
                  <a:lin ang="7200000" scaled="0"/>
                  <a:tileRect r="-100000" b="-100000"/>
                </a:gradFill>
              </a:rPr>
              <a:t>Financing Government</a:t>
            </a:r>
            <a:endParaRPr lang="en-US" sz="6600" dirty="0">
              <a:gradFill flip="none" rotWithShape="1">
                <a:gsLst>
                  <a:gs pos="0">
                    <a:srgbClr val="D6B19C"/>
                  </a:gs>
                  <a:gs pos="30000">
                    <a:srgbClr val="D49E6C"/>
                  </a:gs>
                  <a:gs pos="70000">
                    <a:srgbClr val="A65528"/>
                  </a:gs>
                  <a:gs pos="100000">
                    <a:srgbClr val="663012"/>
                  </a:gs>
                </a:gsLst>
                <a:lin ang="7200000" scaled="0"/>
                <a:tileRect r="-100000" b="-100000"/>
              </a:gradFill>
            </a:endParaRPr>
          </a:p>
        </p:txBody>
      </p:sp>
      <p:pic>
        <p:nvPicPr>
          <p:cNvPr id="105474" name="Picture 2" descr="C:\Documents and Settings\Lloyd and Debbie\My Documents\My Pictures\78769.gif"/>
          <p:cNvPicPr>
            <a:picLocks noChangeAspect="1" noChangeArrowheads="1" noCrop="1"/>
          </p:cNvPicPr>
          <p:nvPr/>
        </p:nvPicPr>
        <p:blipFill>
          <a:blip r:embed="rId2" cstate="print"/>
          <a:srcRect/>
          <a:stretch>
            <a:fillRect/>
          </a:stretch>
        </p:blipFill>
        <p:spPr bwMode="auto">
          <a:xfrm>
            <a:off x="4800600" y="4038599"/>
            <a:ext cx="4164623" cy="2406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5475" name="Picture 3" descr="C:\Documents and Settings\Lloyd and Debbie\My Documents\My Pictures\Declinung Value of the dallar.jpg"/>
          <p:cNvPicPr>
            <a:picLocks noChangeAspect="1" noChangeArrowheads="1"/>
          </p:cNvPicPr>
          <p:nvPr/>
        </p:nvPicPr>
        <p:blipFill>
          <a:blip r:embed="rId3" cstate="print"/>
          <a:srcRect/>
          <a:stretch>
            <a:fillRect/>
          </a:stretch>
        </p:blipFill>
        <p:spPr bwMode="auto">
          <a:xfrm>
            <a:off x="381000" y="4038600"/>
            <a:ext cx="4286250" cy="2377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C:\Documents and Settings\Lloyd and Debbie\My Documents\My Pictures\moneyonfire.gif"/>
          <p:cNvPicPr>
            <a:picLocks noChangeAspect="1" noChangeArrowheads="1" noCrop="1"/>
          </p:cNvPicPr>
          <p:nvPr/>
        </p:nvPicPr>
        <p:blipFill>
          <a:blip r:embed="rId2" cstate="print"/>
          <a:srcRect/>
          <a:stretch>
            <a:fillRect/>
          </a:stretch>
        </p:blipFill>
        <p:spPr bwMode="auto">
          <a:xfrm>
            <a:off x="3886200" y="3505200"/>
            <a:ext cx="1524000" cy="1905000"/>
          </a:xfrm>
          <a:prstGeom prst="rect">
            <a:avLst/>
          </a:prstGeom>
          <a:noFill/>
        </p:spPr>
      </p:pic>
      <p:sp>
        <p:nvSpPr>
          <p:cNvPr id="2" name="Title 1"/>
          <p:cNvSpPr>
            <a:spLocks noGrp="1"/>
          </p:cNvSpPr>
          <p:nvPr>
            <p:ph type="ctrTitle"/>
          </p:nvPr>
        </p:nvSpPr>
        <p:spPr>
          <a:xfrm>
            <a:off x="228600" y="2590800"/>
            <a:ext cx="8763000" cy="1523494"/>
          </a:xfrm>
        </p:spPr>
        <p:txBody>
          <a:bodyPr/>
          <a:lstStyle/>
          <a:p>
            <a:pPr algn="l"/>
            <a:r>
              <a:rPr lang="en-US" sz="4200" b="1" dirty="0" smtClean="0">
                <a:solidFill>
                  <a:srgbClr val="00B050"/>
                </a:solidFill>
              </a:rPr>
              <a:t>Revenue</a:t>
            </a:r>
            <a:r>
              <a:rPr lang="en-US" sz="4200" dirty="0" smtClean="0"/>
              <a:t> – </a:t>
            </a:r>
            <a:r>
              <a:rPr lang="en-US" sz="4200" b="1" dirty="0" smtClean="0">
                <a:solidFill>
                  <a:srgbClr val="FF0000"/>
                </a:solidFill>
              </a:rPr>
              <a:t>expenditures</a:t>
            </a:r>
            <a:r>
              <a:rPr lang="en-US" sz="4200" b="1" dirty="0" smtClean="0"/>
              <a:t> = </a:t>
            </a:r>
            <a:r>
              <a:rPr lang="en-US" sz="4200" b="1" dirty="0" smtClean="0">
                <a:solidFill>
                  <a:srgbClr val="0070C0"/>
                </a:solidFill>
              </a:rPr>
              <a:t>Budget</a:t>
            </a:r>
            <a:endParaRPr lang="en-US" sz="4200" b="1" dirty="0"/>
          </a:p>
        </p:txBody>
      </p:sp>
      <p:sp>
        <p:nvSpPr>
          <p:cNvPr id="3" name="Subtitle 2"/>
          <p:cNvSpPr>
            <a:spLocks noGrp="1"/>
          </p:cNvSpPr>
          <p:nvPr>
            <p:ph type="subTitle" idx="1"/>
          </p:nvPr>
        </p:nvSpPr>
        <p:spPr>
          <a:xfrm>
            <a:off x="457200" y="2590800"/>
            <a:ext cx="1981200" cy="609600"/>
          </a:xfrm>
        </p:spPr>
        <p:txBody>
          <a:bodyPr/>
          <a:lstStyle/>
          <a:p>
            <a:r>
              <a:rPr lang="en-US" b="1" dirty="0" smtClean="0">
                <a:solidFill>
                  <a:schemeClr val="bg2">
                    <a:lumMod val="50000"/>
                  </a:schemeClr>
                </a:solidFill>
              </a:rPr>
              <a:t>Estimate</a:t>
            </a:r>
            <a:endParaRPr lang="en-US" b="1" dirty="0">
              <a:solidFill>
                <a:schemeClr val="bg2">
                  <a:lumMod val="50000"/>
                </a:schemeClr>
              </a:solidFill>
            </a:endParaRPr>
          </a:p>
        </p:txBody>
      </p:sp>
      <p:sp>
        <p:nvSpPr>
          <p:cNvPr id="4" name="Text Placeholder 3"/>
          <p:cNvSpPr>
            <a:spLocks noGrp="1"/>
          </p:cNvSpPr>
          <p:nvPr>
            <p:ph type="body" sz="quarter" idx="10"/>
          </p:nvPr>
        </p:nvSpPr>
        <p:spPr>
          <a:xfrm>
            <a:off x="228600" y="228600"/>
            <a:ext cx="7690114" cy="1384994"/>
          </a:xfrm>
        </p:spPr>
        <p:txBody>
          <a:bodyPr/>
          <a:lstStyle/>
          <a:p>
            <a:r>
              <a:rPr lang="en-US" dirty="0" smtClean="0">
                <a:solidFill>
                  <a:srgbClr val="0070C0"/>
                </a:solidFill>
              </a:rPr>
              <a:t>Budget</a:t>
            </a:r>
            <a:endParaRPr lang="en-US" dirty="0">
              <a:solidFill>
                <a:srgbClr val="0070C0"/>
              </a:solidFill>
            </a:endParaRPr>
          </a:p>
        </p:txBody>
      </p:sp>
      <p:pic>
        <p:nvPicPr>
          <p:cNvPr id="106499" name="Picture 3" descr="C:\Documents and Settings\Lloyd and Debbie\My Documents\My Pictures\78769.gif"/>
          <p:cNvPicPr>
            <a:picLocks noChangeAspect="1" noChangeArrowheads="1" noCrop="1"/>
          </p:cNvPicPr>
          <p:nvPr/>
        </p:nvPicPr>
        <p:blipFill>
          <a:blip r:embed="rId3" cstate="print"/>
          <a:srcRect/>
          <a:stretch>
            <a:fillRect/>
          </a:stretch>
        </p:blipFill>
        <p:spPr bwMode="auto">
          <a:xfrm>
            <a:off x="304800" y="4343400"/>
            <a:ext cx="1945298" cy="1123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ubtitle 2"/>
          <p:cNvSpPr txBox="1">
            <a:spLocks/>
          </p:cNvSpPr>
          <p:nvPr/>
        </p:nvSpPr>
        <p:spPr bwMode="auto">
          <a:xfrm>
            <a:off x="3810000" y="2590800"/>
            <a:ext cx="1981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3200" b="1" i="0" u="none" strike="noStrike" kern="0" cap="none" spc="0" normalizeH="0" baseline="0" noProof="0" dirty="0" smtClean="0">
                <a:ln>
                  <a:noFill/>
                </a:ln>
                <a:solidFill>
                  <a:schemeClr val="bg2">
                    <a:lumMod val="50000"/>
                  </a:schemeClr>
                </a:solidFill>
                <a:effectLst/>
                <a:uLnTx/>
                <a:uFillTx/>
                <a:latin typeface="+mn-lt"/>
                <a:ea typeface="+mn-ea"/>
                <a:cs typeface="+mn-cs"/>
              </a:rPr>
              <a:t>Estimate</a:t>
            </a:r>
            <a:endParaRPr kumimoji="0" lang="en-US" sz="3200" b="1" i="0" u="none" strike="noStrike" kern="0" cap="none" spc="0" normalizeH="0" baseline="0" noProof="0" dirty="0">
              <a:ln>
                <a:noFill/>
              </a:ln>
              <a:solidFill>
                <a:schemeClr val="bg2">
                  <a:lumMod val="50000"/>
                </a:schemeClr>
              </a:solidFill>
              <a:effectLst/>
              <a:uLnTx/>
              <a:uFillTx/>
              <a:latin typeface="+mn-lt"/>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0"/>
            <a:ext cx="9144000" cy="1143000"/>
          </a:xfrm>
        </p:spPr>
        <p:txBody>
          <a:bodyPr anchor="ctr"/>
          <a:lstStyle/>
          <a:p>
            <a:pPr algn="ctr"/>
            <a:r>
              <a:rPr lang="en-US" sz="8000" dirty="0" smtClean="0">
                <a:solidFill>
                  <a:srgbClr val="FF9900"/>
                </a:solidFill>
              </a:rPr>
              <a:t>General Sales Tax</a:t>
            </a:r>
            <a:endParaRPr lang="en-US" sz="8000" dirty="0">
              <a:solidFill>
                <a:srgbClr val="FF9900"/>
              </a:solidFill>
            </a:endParaRPr>
          </a:p>
        </p:txBody>
      </p:sp>
      <p:sp>
        <p:nvSpPr>
          <p:cNvPr id="107521" name="Rectangle 1"/>
          <p:cNvSpPr>
            <a:spLocks noChangeArrowheads="1"/>
          </p:cNvSpPr>
          <p:nvPr/>
        </p:nvSpPr>
        <p:spPr bwMode="auto">
          <a:xfrm>
            <a:off x="0" y="1905000"/>
            <a:ext cx="91440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rgbClr val="294D10"/>
                </a:solidFill>
                <a:effectLst/>
                <a:latin typeface="Arial" pitchFamily="34" charset="0"/>
                <a:ea typeface="Times New Roman" pitchFamily="18" charset="0"/>
              </a:rPr>
              <a:t>Mississippi</a:t>
            </a:r>
            <a:r>
              <a:rPr kumimoji="0" lang="en-US" sz="3000" b="0" i="0" u="none" strike="noStrike" cap="none" normalizeH="0" baseline="0" dirty="0" smtClean="0">
                <a:ln>
                  <a:noFill/>
                </a:ln>
                <a:solidFill>
                  <a:srgbClr val="294D10"/>
                </a:solidFill>
                <a:effectLst/>
                <a:latin typeface="Arial" pitchFamily="34" charset="0"/>
                <a:ea typeface="Times New Roman" pitchFamily="18" charset="0"/>
              </a:rPr>
              <a:t/>
            </a:r>
            <a:br>
              <a:rPr kumimoji="0" lang="en-US" sz="3000" b="0" i="0" u="none" strike="noStrike" cap="none" normalizeH="0" baseline="0" dirty="0" smtClean="0">
                <a:ln>
                  <a:noFill/>
                </a:ln>
                <a:solidFill>
                  <a:srgbClr val="294D10"/>
                </a:solidFill>
                <a:effectLst/>
                <a:latin typeface="Arial" pitchFamily="34" charset="0"/>
                <a:ea typeface="Times New Roman" pitchFamily="18" charset="0"/>
              </a:rPr>
            </a:br>
            <a:r>
              <a:rPr kumimoji="0" lang="en-US" sz="3000" b="0" i="0" u="none" strike="noStrike" cap="none" normalizeH="0" baseline="0" dirty="0" smtClean="0">
                <a:ln>
                  <a:noFill/>
                </a:ln>
                <a:solidFill>
                  <a:srgbClr val="294D10"/>
                </a:solidFill>
                <a:effectLst/>
                <a:latin typeface="Arial" pitchFamily="34" charset="0"/>
                <a:ea typeface="Times New Roman" pitchFamily="18" charset="0"/>
              </a:rPr>
              <a:t>State Tax Commission </a:t>
            </a:r>
            <a:endParaRPr kumimoji="0" lang="en-US" sz="1800" b="0" i="0" u="none" strike="noStrike" cap="none" normalizeH="0" baseline="0" dirty="0" smtClean="0">
              <a:ln>
                <a:noFill/>
              </a:ln>
              <a:solidFill>
                <a:schemeClr val="tx1"/>
              </a:solidFill>
              <a:effectLst/>
              <a:latin typeface="Arial" pitchFamily="34" charset="0"/>
            </a:endParaRPr>
          </a:p>
        </p:txBody>
      </p:sp>
      <p:sp>
        <p:nvSpPr>
          <p:cNvPr id="6" name="Rectangle 5"/>
          <p:cNvSpPr/>
          <p:nvPr/>
        </p:nvSpPr>
        <p:spPr>
          <a:xfrm>
            <a:off x="152400" y="3505200"/>
            <a:ext cx="8610600" cy="369332"/>
          </a:xfrm>
          <a:prstGeom prst="rect">
            <a:avLst/>
          </a:prstGeom>
        </p:spPr>
        <p:txBody>
          <a:bodyPr wrap="square">
            <a:spAutoFit/>
          </a:bodyPr>
          <a:lstStyle/>
          <a:p>
            <a:r>
              <a:rPr lang="en-US" dirty="0" smtClean="0"/>
              <a:t>Automobiles and light trucks (10,000 lbs. or less) …………………………………..5%</a:t>
            </a:r>
            <a:endParaRPr lang="en-US" dirty="0"/>
          </a:p>
        </p:txBody>
      </p:sp>
      <p:sp>
        <p:nvSpPr>
          <p:cNvPr id="7" name="Rectangle 6"/>
          <p:cNvSpPr/>
          <p:nvPr/>
        </p:nvSpPr>
        <p:spPr>
          <a:xfrm>
            <a:off x="152400" y="3810000"/>
            <a:ext cx="8686800" cy="369332"/>
          </a:xfrm>
          <a:prstGeom prst="rect">
            <a:avLst/>
          </a:prstGeom>
        </p:spPr>
        <p:txBody>
          <a:bodyPr wrap="square">
            <a:spAutoFit/>
          </a:bodyPr>
          <a:lstStyle/>
          <a:p>
            <a:r>
              <a:rPr lang="en-US" dirty="0" smtClean="0"/>
              <a:t>Other tangible personal property including alcoholic beverages and beer……….7%</a:t>
            </a:r>
            <a:endParaRPr lang="en-US" dirty="0"/>
          </a:p>
        </p:txBody>
      </p:sp>
      <p:sp>
        <p:nvSpPr>
          <p:cNvPr id="8" name="Rectangle 7"/>
          <p:cNvSpPr/>
          <p:nvPr/>
        </p:nvSpPr>
        <p:spPr>
          <a:xfrm>
            <a:off x="152400" y="3124200"/>
            <a:ext cx="1479892" cy="369332"/>
          </a:xfrm>
          <a:prstGeom prst="rect">
            <a:avLst/>
          </a:prstGeom>
        </p:spPr>
        <p:txBody>
          <a:bodyPr wrap="none">
            <a:spAutoFit/>
          </a:bodyPr>
          <a:lstStyle/>
          <a:p>
            <a:r>
              <a:rPr lang="en-US" b="1" dirty="0" smtClean="0"/>
              <a:t>Retail Sales</a:t>
            </a:r>
            <a:endParaRPr lang="en-US" dirty="0"/>
          </a:p>
        </p:txBody>
      </p:sp>
      <p:sp>
        <p:nvSpPr>
          <p:cNvPr id="9" name="Rectangle 8"/>
          <p:cNvSpPr/>
          <p:nvPr/>
        </p:nvSpPr>
        <p:spPr>
          <a:xfrm>
            <a:off x="152400" y="4267200"/>
            <a:ext cx="1992853" cy="369332"/>
          </a:xfrm>
          <a:prstGeom prst="rect">
            <a:avLst/>
          </a:prstGeom>
        </p:spPr>
        <p:txBody>
          <a:bodyPr wrap="none">
            <a:spAutoFit/>
          </a:bodyPr>
          <a:lstStyle/>
          <a:p>
            <a:r>
              <a:rPr lang="en-US" b="1" dirty="0" smtClean="0"/>
              <a:t>Wholesale Sales</a:t>
            </a:r>
            <a:endParaRPr lang="en-US" dirty="0"/>
          </a:p>
        </p:txBody>
      </p:sp>
      <p:sp>
        <p:nvSpPr>
          <p:cNvPr id="10" name="Rectangle 9"/>
          <p:cNvSpPr/>
          <p:nvPr/>
        </p:nvSpPr>
        <p:spPr>
          <a:xfrm>
            <a:off x="152400" y="4648200"/>
            <a:ext cx="8686800" cy="369332"/>
          </a:xfrm>
          <a:prstGeom prst="rect">
            <a:avLst/>
          </a:prstGeom>
        </p:spPr>
        <p:txBody>
          <a:bodyPr wrap="square">
            <a:spAutoFit/>
          </a:bodyPr>
          <a:lstStyle/>
          <a:p>
            <a:r>
              <a:rPr lang="en-US" dirty="0" smtClean="0"/>
              <a:t>Alcoholic Beverages and beer…………………………………………………….…..7%</a:t>
            </a:r>
            <a:endParaRPr lang="en-US" dirty="0"/>
          </a:p>
        </p:txBody>
      </p:sp>
      <p:sp>
        <p:nvSpPr>
          <p:cNvPr id="11" name="Rectangle 10"/>
          <p:cNvSpPr/>
          <p:nvPr/>
        </p:nvSpPr>
        <p:spPr>
          <a:xfrm>
            <a:off x="152400" y="4953000"/>
            <a:ext cx="8763000" cy="369332"/>
          </a:xfrm>
          <a:prstGeom prst="rect">
            <a:avLst/>
          </a:prstGeom>
        </p:spPr>
        <p:txBody>
          <a:bodyPr wrap="square">
            <a:spAutoFit/>
          </a:bodyPr>
          <a:lstStyle/>
          <a:p>
            <a:r>
              <a:rPr lang="en-US" dirty="0" smtClean="0"/>
              <a:t>Food and drinks for full service vending machines…………………………….……8%</a:t>
            </a:r>
            <a:endParaRPr lang="en-US" dirty="0"/>
          </a:p>
        </p:txBody>
      </p:sp>
      <p:sp>
        <p:nvSpPr>
          <p:cNvPr id="12" name="Rectangle 11"/>
          <p:cNvSpPr/>
          <p:nvPr/>
        </p:nvSpPr>
        <p:spPr>
          <a:xfrm>
            <a:off x="152400" y="5486400"/>
            <a:ext cx="8763000" cy="646331"/>
          </a:xfrm>
          <a:prstGeom prst="rect">
            <a:avLst/>
          </a:prstGeom>
        </p:spPr>
        <p:txBody>
          <a:bodyPr wrap="square">
            <a:spAutoFit/>
          </a:bodyPr>
          <a:lstStyle/>
          <a:p>
            <a:endParaRPr lang="en-US" dirty="0" smtClean="0"/>
          </a:p>
          <a:p>
            <a:r>
              <a:rPr lang="en-US" dirty="0" smtClean="0"/>
              <a:t> The general tax rate is …………………………………………………………….…7% </a:t>
            </a:r>
            <a:endParaRPr lang="en-US" dirty="0"/>
          </a:p>
        </p:txBody>
      </p:sp>
      <p:sp>
        <p:nvSpPr>
          <p:cNvPr id="13" name="Rectangle 12"/>
          <p:cNvSpPr/>
          <p:nvPr/>
        </p:nvSpPr>
        <p:spPr>
          <a:xfrm>
            <a:off x="381000" y="914400"/>
            <a:ext cx="8229600" cy="954107"/>
          </a:xfrm>
          <a:prstGeom prst="rect">
            <a:avLst/>
          </a:prstGeom>
        </p:spPr>
        <p:txBody>
          <a:bodyPr wrap="square">
            <a:spAutoFit/>
          </a:bodyPr>
          <a:lstStyle/>
          <a:p>
            <a:pPr algn="ctr"/>
            <a:r>
              <a:rPr lang="en-US" sz="2800" b="1" dirty="0" smtClean="0">
                <a:solidFill>
                  <a:srgbClr val="FF0000"/>
                </a:solidFill>
              </a:rPr>
              <a:t>The major sources of revenue for the state government are sales taxes.</a:t>
            </a:r>
            <a:endParaRPr lang="en-US" sz="2800" b="1" dirty="0">
              <a:solidFill>
                <a:srgbClr val="FF0000"/>
              </a:solidFill>
            </a:endParaRPr>
          </a:p>
        </p:txBody>
      </p:sp>
      <p:sp>
        <p:nvSpPr>
          <p:cNvPr id="14" name="Rectangle 13"/>
          <p:cNvSpPr/>
          <p:nvPr/>
        </p:nvSpPr>
        <p:spPr>
          <a:xfrm>
            <a:off x="6553200" y="2667000"/>
            <a:ext cx="2209800" cy="400110"/>
          </a:xfrm>
          <a:prstGeom prst="rect">
            <a:avLst/>
          </a:prstGeom>
          <a:noFill/>
        </p:spPr>
        <p:txBody>
          <a:bodyPr wrap="square" lIns="91440" tIns="45720" rIns="91440" bIns="45720">
            <a:spAutoFit/>
          </a:bodyPr>
          <a:lstStyle/>
          <a:p>
            <a:pPr algn="ctr"/>
            <a:r>
              <a:rPr lang="en-US" sz="2000" b="1" cap="none" spc="0" dirty="0" smtClean="0">
                <a:ln w="1905"/>
                <a:solidFill>
                  <a:srgbClr val="00B0F0"/>
                </a:solidFill>
                <a:effectLst>
                  <a:innerShdw blurRad="69850" dist="43180" dir="5400000">
                    <a:srgbClr val="000000">
                      <a:alpha val="65000"/>
                    </a:srgbClr>
                  </a:innerShdw>
                </a:effectLst>
              </a:rPr>
              <a:t>As of July 2009</a:t>
            </a:r>
            <a:endParaRPr lang="en-US" sz="2000" b="1" cap="none" spc="0" dirty="0">
              <a:ln w="1905"/>
              <a:solidFill>
                <a:srgbClr val="00B0F0"/>
              </a:solidFill>
              <a:effectLst>
                <a:innerShdw blurRad="69850" dist="43180" dir="5400000">
                  <a:srgbClr val="000000">
                    <a:alpha val="65000"/>
                  </a:srgbClr>
                </a:innerShdw>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381000"/>
            <a:ext cx="9144000" cy="1384994"/>
          </a:xfrm>
        </p:spPr>
        <p:txBody>
          <a:bodyPr/>
          <a:lstStyle/>
          <a:p>
            <a:pPr algn="ctr"/>
            <a:r>
              <a:rPr lang="en-US" sz="8000" dirty="0" smtClean="0">
                <a:solidFill>
                  <a:srgbClr val="FF9900"/>
                </a:solidFill>
              </a:rPr>
              <a:t>Income Tax</a:t>
            </a:r>
            <a:endParaRPr lang="en-US" sz="8000" dirty="0">
              <a:solidFill>
                <a:srgbClr val="FF9900"/>
              </a:solidFill>
            </a:endParaRPr>
          </a:p>
        </p:txBody>
      </p:sp>
      <p:sp>
        <p:nvSpPr>
          <p:cNvPr id="15" name="Rectangle 14"/>
          <p:cNvSpPr/>
          <p:nvPr/>
        </p:nvSpPr>
        <p:spPr>
          <a:xfrm>
            <a:off x="228600" y="1676400"/>
            <a:ext cx="8686800" cy="3293209"/>
          </a:xfrm>
          <a:prstGeom prst="rect">
            <a:avLst/>
          </a:prstGeom>
        </p:spPr>
        <p:txBody>
          <a:bodyPr wrap="square">
            <a:spAutoFit/>
          </a:bodyPr>
          <a:lstStyle/>
          <a:p>
            <a:r>
              <a:rPr lang="en-US" sz="2800" dirty="0" smtClean="0"/>
              <a:t>If your income range is between </a:t>
            </a:r>
            <a:r>
              <a:rPr lang="en-US" sz="2800" b="1" dirty="0" smtClean="0"/>
              <a:t>$0</a:t>
            </a:r>
            <a:r>
              <a:rPr lang="en-US" sz="2800" dirty="0" smtClean="0"/>
              <a:t> and </a:t>
            </a:r>
            <a:r>
              <a:rPr lang="en-US" sz="2800" b="1" dirty="0" smtClean="0"/>
              <a:t>$5,000</a:t>
            </a:r>
            <a:r>
              <a:rPr lang="en-US" sz="2800" dirty="0" smtClean="0"/>
              <a:t>, your tax rate on every dollar of income earned is </a:t>
            </a:r>
            <a:r>
              <a:rPr lang="en-US" sz="2800" b="1" dirty="0" smtClean="0"/>
              <a:t>3%.</a:t>
            </a:r>
          </a:p>
          <a:p>
            <a:r>
              <a:rPr lang="en-US" sz="2000" dirty="0" smtClean="0"/>
              <a:t/>
            </a:r>
            <a:br>
              <a:rPr lang="en-US" sz="2000" dirty="0" smtClean="0"/>
            </a:br>
            <a:r>
              <a:rPr lang="en-US" sz="2800" dirty="0" smtClean="0"/>
              <a:t>If your income range is between </a:t>
            </a:r>
            <a:r>
              <a:rPr lang="en-US" sz="2800" b="1" dirty="0" smtClean="0"/>
              <a:t>$5,001</a:t>
            </a:r>
            <a:r>
              <a:rPr lang="en-US" sz="2800" dirty="0" smtClean="0"/>
              <a:t> and </a:t>
            </a:r>
            <a:r>
              <a:rPr lang="en-US" sz="2800" b="1" dirty="0" smtClean="0"/>
              <a:t>$10,000</a:t>
            </a:r>
            <a:r>
              <a:rPr lang="en-US" sz="2800" dirty="0" smtClean="0"/>
              <a:t>, your tax rate on every dollar of income earned is </a:t>
            </a:r>
            <a:r>
              <a:rPr lang="en-US" sz="2800" b="1" dirty="0" smtClean="0"/>
              <a:t>4%.</a:t>
            </a:r>
          </a:p>
          <a:p>
            <a:r>
              <a:rPr lang="en-US" sz="2000" dirty="0" smtClean="0"/>
              <a:t/>
            </a:r>
            <a:br>
              <a:rPr lang="en-US" sz="2000" dirty="0" smtClean="0"/>
            </a:br>
            <a:r>
              <a:rPr lang="en-US" sz="2800" dirty="0" smtClean="0"/>
              <a:t>If your income range is </a:t>
            </a:r>
            <a:r>
              <a:rPr lang="en-US" sz="2800" b="1" dirty="0" smtClean="0"/>
              <a:t>$10,001</a:t>
            </a:r>
            <a:r>
              <a:rPr lang="en-US" sz="2800" dirty="0" smtClean="0"/>
              <a:t> and </a:t>
            </a:r>
            <a:r>
              <a:rPr lang="en-US" sz="2800" b="1" dirty="0" smtClean="0"/>
              <a:t>over</a:t>
            </a:r>
            <a:r>
              <a:rPr lang="en-US" sz="2800" dirty="0" smtClean="0"/>
              <a:t>, your tax rate on every dollar of income earned is </a:t>
            </a:r>
            <a:r>
              <a:rPr lang="en-US" sz="2800" b="1" dirty="0" smtClean="0"/>
              <a:t>5%.</a:t>
            </a:r>
            <a:endParaRPr lang="en-US" sz="2800" dirty="0"/>
          </a:p>
        </p:txBody>
      </p:sp>
      <p:pic>
        <p:nvPicPr>
          <p:cNvPr id="124929" name="Picture 1" descr="http://swz.salary.com/salarywizard/graphics/clear.gif"/>
          <p:cNvPicPr>
            <a:picLocks noChangeAspect="1" noChangeArrowheads="1"/>
          </p:cNvPicPr>
          <p:nvPr/>
        </p:nvPicPr>
        <p:blipFill>
          <a:blip r:embed="rId2"/>
          <a:srcRect/>
          <a:stretch>
            <a:fillRect/>
          </a:stretch>
        </p:blipFill>
        <p:spPr bwMode="auto">
          <a:xfrm>
            <a:off x="0" y="0"/>
            <a:ext cx="9525" cy="152400"/>
          </a:xfrm>
          <a:prstGeom prst="rect">
            <a:avLst/>
          </a:prstGeom>
          <a:noFill/>
        </p:spPr>
      </p:pic>
      <p:sp>
        <p:nvSpPr>
          <p:cNvPr id="18" name="Rectangle 17"/>
          <p:cNvSpPr/>
          <p:nvPr/>
        </p:nvSpPr>
        <p:spPr>
          <a:xfrm>
            <a:off x="304800" y="5791200"/>
            <a:ext cx="8534400" cy="830997"/>
          </a:xfrm>
          <a:prstGeom prst="rect">
            <a:avLst/>
          </a:prstGeom>
        </p:spPr>
        <p:txBody>
          <a:bodyPr wrap="square">
            <a:spAutoFit/>
          </a:bodyPr>
          <a:lstStyle/>
          <a:p>
            <a:r>
              <a:rPr lang="en-US" sz="2400" b="1" dirty="0" smtClean="0">
                <a:solidFill>
                  <a:srgbClr val="FF0000"/>
                </a:solidFill>
              </a:rPr>
              <a:t>The income tax is a progressive tax; the more a person earns, the more a person pays in taxes.</a:t>
            </a:r>
            <a:endParaRPr lang="en-US" sz="2400" b="1" dirty="0">
              <a:solidFill>
                <a:srgbClr val="FF000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828800"/>
            <a:ext cx="6553200" cy="1981200"/>
          </a:xfrm>
        </p:spPr>
        <p:style>
          <a:lnRef idx="3">
            <a:schemeClr val="lt1"/>
          </a:lnRef>
          <a:fillRef idx="1">
            <a:schemeClr val="dk1"/>
          </a:fillRef>
          <a:effectRef idx="1">
            <a:schemeClr val="dk1"/>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rgbClr val="FFF200"/>
                    </a:gs>
                    <a:gs pos="45000">
                      <a:srgbClr val="FF7A00"/>
                    </a:gs>
                    <a:gs pos="70000">
                      <a:srgbClr val="FF0300"/>
                    </a:gs>
                    <a:gs pos="100000">
                      <a:srgbClr val="4D0808"/>
                    </a:gs>
                  </a:gsLst>
                  <a:lin ang="5400000" scaled="0"/>
                </a:gradFill>
                <a:effectLst>
                  <a:reflection blurRad="12700" stA="50000" endPos="50000" dist="5000" dir="5400000" sy="-100000" rotWithShape="0"/>
                </a:effectLst>
              </a:rPr>
              <a:t>Called the “sin” tax”.</a:t>
            </a:r>
            <a:endParaRPr lang="en-US" b="1" cap="all" dirty="0">
              <a:ln w="0"/>
              <a:gradFill flip="none">
                <a:gsLst>
                  <a:gs pos="0">
                    <a:srgbClr val="FFF200"/>
                  </a:gs>
                  <a:gs pos="45000">
                    <a:srgbClr val="FF7A00"/>
                  </a:gs>
                  <a:gs pos="70000">
                    <a:srgbClr val="FF0300"/>
                  </a:gs>
                  <a:gs pos="100000">
                    <a:srgbClr val="4D0808"/>
                  </a:gs>
                </a:gsLst>
                <a:lin ang="5400000" scaled="0"/>
              </a:gradFill>
              <a:effectLst>
                <a:reflection blurRad="12700" stA="50000" endPos="50000" dist="5000" dir="5400000" sy="-100000" rotWithShape="0"/>
              </a:effectLst>
            </a:endParaRPr>
          </a:p>
        </p:txBody>
      </p:sp>
      <p:sp>
        <p:nvSpPr>
          <p:cNvPr id="3" name="Subtitle 2"/>
          <p:cNvSpPr>
            <a:spLocks noGrp="1"/>
          </p:cNvSpPr>
          <p:nvPr>
            <p:ph type="subTitle" idx="1"/>
          </p:nvPr>
        </p:nvSpPr>
        <p:spPr>
          <a:xfrm>
            <a:off x="381000" y="4191000"/>
            <a:ext cx="8305799" cy="2667000"/>
          </a:xfrm>
        </p:spPr>
        <p:txBody>
          <a:bodyPr/>
          <a:lstStyle/>
          <a:p>
            <a:r>
              <a:rPr lang="en-US" sz="2800" b="1" dirty="0" smtClean="0">
                <a:solidFill>
                  <a:srgbClr val="0070C0"/>
                </a:solidFill>
              </a:rPr>
              <a:t>Most of the money from these taxes goes into the state’s general fund, which is used to pay the state’s general expenses. The major general fund expense for the state is          			           </a:t>
            </a:r>
            <a:r>
              <a:rPr lang="en-US" sz="5400" b="1" dirty="0" smtClean="0">
                <a:solidFill>
                  <a:srgbClr val="0070C0"/>
                </a:solidFill>
              </a:rPr>
              <a:t>education</a:t>
            </a:r>
            <a:r>
              <a:rPr lang="en-US" b="1" dirty="0" smtClean="0">
                <a:solidFill>
                  <a:srgbClr val="0070C0"/>
                </a:solidFill>
              </a:rPr>
              <a:t>.</a:t>
            </a:r>
            <a:endParaRPr lang="en-US" b="1" dirty="0">
              <a:solidFill>
                <a:srgbClr val="0070C0"/>
              </a:solidFill>
            </a:endParaRPr>
          </a:p>
        </p:txBody>
      </p:sp>
      <p:sp>
        <p:nvSpPr>
          <p:cNvPr id="4" name="Text Placeholder 3"/>
          <p:cNvSpPr>
            <a:spLocks noGrp="1"/>
          </p:cNvSpPr>
          <p:nvPr>
            <p:ph type="body" sz="quarter" idx="10"/>
          </p:nvPr>
        </p:nvSpPr>
        <p:spPr>
          <a:xfrm>
            <a:off x="0" y="457200"/>
            <a:ext cx="9144000" cy="1384994"/>
          </a:xfrm>
        </p:spPr>
        <p:txBody>
          <a:bodyPr/>
          <a:lstStyle/>
          <a:p>
            <a:r>
              <a:rPr lang="en-US" sz="6600" dirty="0" smtClean="0">
                <a:solidFill>
                  <a:srgbClr val="FF0000"/>
                </a:solidFill>
              </a:rPr>
              <a:t>Tobacco </a:t>
            </a:r>
            <a:r>
              <a:rPr lang="en-US" sz="6600" dirty="0">
                <a:solidFill>
                  <a:srgbClr val="FF0000"/>
                </a:solidFill>
              </a:rPr>
              <a:t>and </a:t>
            </a:r>
            <a:r>
              <a:rPr lang="en-US" sz="6600" dirty="0" smtClean="0">
                <a:solidFill>
                  <a:srgbClr val="FF0000"/>
                </a:solidFill>
              </a:rPr>
              <a:t>Alcoholic Tax</a:t>
            </a:r>
            <a:endParaRPr lang="en-US" sz="6600" dirty="0">
              <a:solidFill>
                <a:srgbClr val="FF0000"/>
              </a:solidFill>
            </a:endParaRPr>
          </a:p>
        </p:txBody>
      </p:sp>
      <p:pic>
        <p:nvPicPr>
          <p:cNvPr id="126978" name="Picture 2" descr="Alcohol and Tobacco Tax and Trade Bureau">
            <a:hlinkClick r:id="rId2" tooltip="Alcohol and Tobacco Tax and Trade Bureau"/>
          </p:cNvPr>
          <p:cNvPicPr>
            <a:picLocks noChangeAspect="1" noChangeArrowheads="1"/>
          </p:cNvPicPr>
          <p:nvPr/>
        </p:nvPicPr>
        <p:blipFill>
          <a:blip r:embed="rId3" cstate="print"/>
          <a:srcRect/>
          <a:stretch>
            <a:fillRect/>
          </a:stretch>
        </p:blipFill>
        <p:spPr bwMode="auto">
          <a:xfrm>
            <a:off x="6781800" y="1752600"/>
            <a:ext cx="2133598" cy="2133600"/>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752600"/>
            <a:ext cx="8458200" cy="2667000"/>
          </a:xfrm>
        </p:spPr>
        <p:txBody>
          <a:bodyPr/>
          <a:lstStyle/>
          <a:p>
            <a:r>
              <a:rPr lang="en-US" sz="4400" dirty="0" smtClean="0"/>
              <a:t>Money from fuel taxes (gasoline, kerosene, and motor oil) must be used for highway construction and maintenance.</a:t>
            </a:r>
            <a:endParaRPr lang="en-US" sz="4400" dirty="0"/>
          </a:p>
        </p:txBody>
      </p:sp>
      <p:sp>
        <p:nvSpPr>
          <p:cNvPr id="4" name="Text Placeholder 3"/>
          <p:cNvSpPr>
            <a:spLocks noGrp="1"/>
          </p:cNvSpPr>
          <p:nvPr>
            <p:ph type="body" sz="quarter" idx="10"/>
          </p:nvPr>
        </p:nvSpPr>
        <p:spPr>
          <a:xfrm>
            <a:off x="304800" y="228600"/>
            <a:ext cx="8458200" cy="1384994"/>
          </a:xfrm>
        </p:spPr>
        <p:txBody>
          <a:bodyPr/>
          <a:lstStyle/>
          <a:p>
            <a:r>
              <a:rPr lang="en-US" sz="8800" dirty="0" smtClean="0">
                <a:solidFill>
                  <a:srgbClr val="7030A0"/>
                </a:solidFill>
              </a:rPr>
              <a:t>Designated Taxes</a:t>
            </a:r>
            <a:endParaRPr lang="en-US" sz="8800" dirty="0">
              <a:solidFill>
                <a:srgbClr val="7030A0"/>
              </a:solidFill>
            </a:endParaRPr>
          </a:p>
        </p:txBody>
      </p:sp>
      <p:pic>
        <p:nvPicPr>
          <p:cNvPr id="128002" name="Picture 2" descr="http://on.dot.wi.gov/wisdotresearch/images/highwayconstruction.jpg"/>
          <p:cNvPicPr>
            <a:picLocks noChangeAspect="1" noChangeArrowheads="1"/>
          </p:cNvPicPr>
          <p:nvPr/>
        </p:nvPicPr>
        <p:blipFill>
          <a:blip r:embed="rId2" cstate="print"/>
          <a:srcRect b="5861"/>
          <a:stretch>
            <a:fillRect/>
          </a:stretch>
        </p:blipFill>
        <p:spPr bwMode="auto">
          <a:xfrm>
            <a:off x="4191000" y="4267201"/>
            <a:ext cx="2971800" cy="2438400"/>
          </a:xfrm>
          <a:prstGeom prst="rect">
            <a:avLst/>
          </a:prstGeom>
          <a:noFill/>
        </p:spPr>
      </p:pic>
      <p:pic>
        <p:nvPicPr>
          <p:cNvPr id="128003" name="Picture 3" descr="C:\Documents and Settings\Lloyd and Debbie\My Documents\My Pictures\animated20under20construction-2.gif"/>
          <p:cNvPicPr>
            <a:picLocks noChangeAspect="1" noChangeArrowheads="1" noCrop="1"/>
          </p:cNvPicPr>
          <p:nvPr/>
        </p:nvPicPr>
        <p:blipFill>
          <a:blip r:embed="rId3" cstate="print"/>
          <a:srcRect/>
          <a:stretch>
            <a:fillRect/>
          </a:stretch>
        </p:blipFill>
        <p:spPr bwMode="auto">
          <a:xfrm>
            <a:off x="1905000" y="4267200"/>
            <a:ext cx="2286000" cy="2438399"/>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371600"/>
            <a:ext cx="3765550" cy="685800"/>
          </a:xfrm>
        </p:spPr>
        <p:txBody>
          <a:bodyPr/>
          <a:lstStyle/>
          <a:p>
            <a:pPr algn="ctr"/>
            <a:r>
              <a:rPr lang="en-US" dirty="0" smtClean="0"/>
              <a:t>Governor</a:t>
            </a:r>
            <a:endParaRPr lang="en-US" dirty="0"/>
          </a:p>
        </p:txBody>
      </p:sp>
      <p:sp>
        <p:nvSpPr>
          <p:cNvPr id="10" name="Subtitle 9"/>
          <p:cNvSpPr>
            <a:spLocks noGrp="1"/>
          </p:cNvSpPr>
          <p:nvPr>
            <p:ph type="subTitle" idx="1"/>
          </p:nvPr>
        </p:nvSpPr>
        <p:spPr>
          <a:xfrm>
            <a:off x="914400" y="2286000"/>
            <a:ext cx="7681913" cy="1828800"/>
          </a:xfrm>
        </p:spPr>
        <p:txBody>
          <a:bodyPr/>
          <a:lstStyle/>
          <a:p>
            <a:r>
              <a:rPr lang="en-US" sz="4400" dirty="0" smtClean="0"/>
              <a:t>If you wish to run for Governor what requirements must you meet?</a:t>
            </a:r>
            <a:endParaRPr lang="en-US" sz="4400" dirty="0"/>
          </a:p>
        </p:txBody>
      </p:sp>
      <p:pic>
        <p:nvPicPr>
          <p:cNvPr id="12" name="Picture 16" descr="http://www.goldinc.com/images/mississippi.gif"/>
          <p:cNvPicPr>
            <a:picLocks noChangeAspect="1" noChangeArrowheads="1"/>
          </p:cNvPicPr>
          <p:nvPr/>
        </p:nvPicPr>
        <p:blipFill>
          <a:blip r:embed="rId2" cstate="print"/>
          <a:srcRect/>
          <a:stretch>
            <a:fillRect/>
          </a:stretch>
        </p:blipFill>
        <p:spPr bwMode="auto">
          <a:xfrm>
            <a:off x="609600" y="381000"/>
            <a:ext cx="3636192" cy="1099949"/>
          </a:xfrm>
          <a:prstGeom prst="rect">
            <a:avLst/>
          </a:prstGeom>
          <a:noFill/>
        </p:spPr>
      </p:pic>
      <p:graphicFrame>
        <p:nvGraphicFramePr>
          <p:cNvPr id="15" name="Diagram 14"/>
          <p:cNvGraphicFramePr/>
          <p:nvPr/>
        </p:nvGraphicFramePr>
        <p:xfrm>
          <a:off x="2895600" y="3657600"/>
          <a:ext cx="51054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Group 15"/>
          <p:cNvGrpSpPr/>
          <p:nvPr/>
        </p:nvGrpSpPr>
        <p:grpSpPr>
          <a:xfrm>
            <a:off x="-958897" y="5638800"/>
            <a:ext cx="8728046" cy="693937"/>
            <a:chOff x="286973" y="1929959"/>
            <a:chExt cx="8728046" cy="693937"/>
          </a:xfrm>
        </p:grpSpPr>
        <p:sp>
          <p:nvSpPr>
            <p:cNvPr id="17" name="Rounded Rectangle 16"/>
            <p:cNvSpPr/>
            <p:nvPr/>
          </p:nvSpPr>
          <p:spPr>
            <a:xfrm>
              <a:off x="4370070" y="1929959"/>
              <a:ext cx="4644949" cy="6494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US" sz="2000" b="1" dirty="0" smtClean="0">
                  <a:solidFill>
                    <a:schemeClr val="bg1"/>
                  </a:solidFill>
                </a:rPr>
                <a:t>Resident of the state for at least 5 years.</a:t>
              </a:r>
              <a:endParaRPr lang="en-US" sz="2000" b="1" dirty="0">
                <a:solidFill>
                  <a:schemeClr val="bg1"/>
                </a:solidFill>
              </a:endParaRPr>
            </a:p>
          </p:txBody>
        </p:sp>
        <p:sp>
          <p:nvSpPr>
            <p:cNvPr id="18" name="Rounded Rectangle 4"/>
            <p:cNvSpPr/>
            <p:nvPr/>
          </p:nvSpPr>
          <p:spPr>
            <a:xfrm>
              <a:off x="286973" y="2037862"/>
              <a:ext cx="4581543" cy="586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080" tIns="0" rIns="135080" bIns="0" numCol="1" spcCol="1270" anchor="ctr" anchorCtr="0">
              <a:noAutofit/>
            </a:bodyPr>
            <a:lstStyle/>
            <a:p>
              <a:pPr lvl="0" algn="l" defTabSz="977900">
                <a:lnSpc>
                  <a:spcPct val="90000"/>
                </a:lnSpc>
                <a:spcBef>
                  <a:spcPct val="0"/>
                </a:spcBef>
                <a:spcAft>
                  <a:spcPct val="35000"/>
                </a:spcAft>
              </a:pPr>
              <a:endParaRPr lang="en-US" sz="2200" kern="1200"/>
            </a:p>
          </p:txBody>
        </p:sp>
      </p:grpSp>
      <p:grpSp>
        <p:nvGrpSpPr>
          <p:cNvPr id="19" name="Group 18"/>
          <p:cNvGrpSpPr/>
          <p:nvPr/>
        </p:nvGrpSpPr>
        <p:grpSpPr>
          <a:xfrm>
            <a:off x="-806497" y="4648200"/>
            <a:ext cx="8624213" cy="693937"/>
            <a:chOff x="286973" y="932040"/>
            <a:chExt cx="8624213" cy="693937"/>
          </a:xfrm>
        </p:grpSpPr>
        <p:sp>
          <p:nvSpPr>
            <p:cNvPr id="20" name="Rounded Rectangle 19"/>
            <p:cNvSpPr/>
            <p:nvPr/>
          </p:nvSpPr>
          <p:spPr>
            <a:xfrm>
              <a:off x="4217670" y="932040"/>
              <a:ext cx="4693516" cy="6494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US" sz="2400" b="1" dirty="0" smtClean="0">
                  <a:solidFill>
                    <a:schemeClr val="bg1"/>
                  </a:solidFill>
                </a:rPr>
                <a:t>Citizen of the U.S. for 20 years.</a:t>
              </a:r>
              <a:endParaRPr lang="en-US" sz="2400" b="1" dirty="0">
                <a:solidFill>
                  <a:schemeClr val="bg1"/>
                </a:solidFill>
              </a:endParaRPr>
            </a:p>
          </p:txBody>
        </p:sp>
        <p:sp>
          <p:nvSpPr>
            <p:cNvPr id="21" name="Rounded Rectangle 4"/>
            <p:cNvSpPr/>
            <p:nvPr/>
          </p:nvSpPr>
          <p:spPr>
            <a:xfrm>
              <a:off x="286973" y="1039943"/>
              <a:ext cx="4630110" cy="586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080" tIns="0" rIns="135080" bIns="0" numCol="1" spcCol="1270" anchor="ctr" anchorCtr="0">
              <a:noAutofit/>
            </a:bodyPr>
            <a:lstStyle/>
            <a:p>
              <a:pPr lvl="0" algn="l" defTabSz="977900">
                <a:lnSpc>
                  <a:spcPct val="90000"/>
                </a:lnSpc>
                <a:spcBef>
                  <a:spcPct val="0"/>
                </a:spcBef>
                <a:spcAft>
                  <a:spcPct val="35000"/>
                </a:spcAft>
              </a:pPr>
              <a:endParaRPr lang="en-US" sz="2200" kern="1200"/>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329595"/>
          </a:xfrm>
        </p:spPr>
        <p:txBody>
          <a:bodyPr/>
          <a:lstStyle/>
          <a:p>
            <a:r>
              <a:rPr lang="en-US" sz="9600" smtClean="0"/>
              <a:t>Review</a:t>
            </a:r>
            <a:endParaRPr lang="en-US" sz="9600" dirty="0"/>
          </a:p>
        </p:txBody>
      </p:sp>
      <p:sp>
        <p:nvSpPr>
          <p:cNvPr id="3" name="Text Placeholder 2"/>
          <p:cNvSpPr>
            <a:spLocks noGrp="1"/>
          </p:cNvSpPr>
          <p:nvPr>
            <p:ph type="body" sz="quarter" idx="10"/>
          </p:nvPr>
        </p:nvSpPr>
        <p:spPr>
          <a:xfrm>
            <a:off x="304800" y="1219200"/>
            <a:ext cx="8382000" cy="5496889"/>
          </a:xfrm>
        </p:spPr>
        <p:txBody>
          <a:bodyPr/>
          <a:lstStyle/>
          <a:p>
            <a:r>
              <a:rPr lang="en-US" sz="6000" dirty="0" smtClean="0"/>
              <a:t>  Executive Branch</a:t>
            </a:r>
          </a:p>
          <a:p>
            <a:pPr lvl="1"/>
            <a:r>
              <a:rPr lang="en-US" sz="2400" dirty="0" smtClean="0"/>
              <a:t>Governor</a:t>
            </a:r>
          </a:p>
          <a:p>
            <a:pPr lvl="1"/>
            <a:r>
              <a:rPr lang="en-US" sz="2400" dirty="0" smtClean="0"/>
              <a:t>Other Elected offices (Lt. Gov., Attorney General, Secretary of State and so on.)</a:t>
            </a:r>
          </a:p>
          <a:p>
            <a:r>
              <a:rPr lang="en-US" sz="6000" dirty="0" smtClean="0"/>
              <a:t>  Court System</a:t>
            </a:r>
          </a:p>
          <a:p>
            <a:pPr lvl="1"/>
            <a:r>
              <a:rPr lang="en-US" sz="2000" dirty="0" smtClean="0"/>
              <a:t>Upper Courts (Supreme, Court of Appeals, Circuit and Chancery.</a:t>
            </a:r>
          </a:p>
          <a:p>
            <a:pPr lvl="1"/>
            <a:r>
              <a:rPr lang="en-US" sz="2000" dirty="0" smtClean="0"/>
              <a:t>Lower Courts (County, Family, Youth, Justice, Municipal and Drug Courts)</a:t>
            </a:r>
          </a:p>
          <a:p>
            <a:r>
              <a:rPr lang="en-US" sz="6000" dirty="0" smtClean="0"/>
              <a:t>Finance</a:t>
            </a:r>
          </a:p>
          <a:p>
            <a:pPr lvl="1"/>
            <a:r>
              <a:rPr lang="en-US" sz="2400" dirty="0" smtClean="0"/>
              <a:t>Budget</a:t>
            </a:r>
          </a:p>
          <a:p>
            <a:pPr lvl="1"/>
            <a:r>
              <a:rPr lang="en-US" sz="2400" dirty="0" smtClean="0"/>
              <a:t>General Sales Tax</a:t>
            </a:r>
            <a:endParaRPr lang="en-US" sz="2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pic>
        <p:nvPicPr>
          <p:cNvPr id="2050" name="Picture 2" descr="http://www.mcrp.org/images/09-24b-biggovernmentshipcartoon.jpg"/>
          <p:cNvPicPr>
            <a:picLocks noChangeAspect="1" noChangeArrowheads="1"/>
          </p:cNvPicPr>
          <p:nvPr/>
        </p:nvPicPr>
        <p:blipFill>
          <a:blip r:embed="rId2" cstate="print"/>
          <a:srcRect/>
          <a:stretch>
            <a:fillRect/>
          </a:stretch>
        </p:blipFill>
        <p:spPr bwMode="auto">
          <a:xfrm>
            <a:off x="381000" y="381000"/>
            <a:ext cx="8458200" cy="5965765"/>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685800"/>
            <a:ext cx="2667000" cy="4038600"/>
          </a:xfrm>
        </p:spPr>
        <p:txBody>
          <a:bodyPr/>
          <a:lstStyle/>
          <a:p>
            <a:r>
              <a:rPr lang="en-US" sz="9600" dirty="0" smtClean="0"/>
              <a:t>Test is next.</a:t>
            </a:r>
            <a:endParaRPr lang="en-US" sz="9600" dirty="0"/>
          </a:p>
        </p:txBody>
      </p:sp>
      <p:pic>
        <p:nvPicPr>
          <p:cNvPr id="1028" name="Picture 4" descr="http://fppad.com/images/200808/test.jpg"/>
          <p:cNvPicPr>
            <a:picLocks noChangeAspect="1" noChangeArrowheads="1"/>
          </p:cNvPicPr>
          <p:nvPr/>
        </p:nvPicPr>
        <p:blipFill>
          <a:blip r:embed="rId2" cstate="print"/>
          <a:srcRect/>
          <a:stretch>
            <a:fillRect/>
          </a:stretch>
        </p:blipFill>
        <p:spPr bwMode="auto">
          <a:xfrm>
            <a:off x="228600" y="228600"/>
            <a:ext cx="4114800" cy="6255608"/>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371600"/>
            <a:ext cx="3765550" cy="685800"/>
          </a:xfrm>
        </p:spPr>
        <p:txBody>
          <a:bodyPr/>
          <a:lstStyle/>
          <a:p>
            <a:pPr algn="ctr"/>
            <a:r>
              <a:rPr lang="en-US" dirty="0" smtClean="0"/>
              <a:t>Governor</a:t>
            </a:r>
            <a:endParaRPr lang="en-US" dirty="0"/>
          </a:p>
        </p:txBody>
      </p:sp>
      <p:sp>
        <p:nvSpPr>
          <p:cNvPr id="10" name="Subtitle 9"/>
          <p:cNvSpPr>
            <a:spLocks noGrp="1"/>
          </p:cNvSpPr>
          <p:nvPr>
            <p:ph type="subTitle" idx="1"/>
          </p:nvPr>
        </p:nvSpPr>
        <p:spPr>
          <a:xfrm>
            <a:off x="1066800" y="2819400"/>
            <a:ext cx="7681913" cy="3048000"/>
          </a:xfrm>
        </p:spPr>
        <p:txBody>
          <a:bodyPr/>
          <a:lstStyle/>
          <a:p>
            <a:pPr>
              <a:buClr>
                <a:srgbClr val="FFFF00"/>
              </a:buClr>
              <a:buSzPct val="150000"/>
              <a:buFont typeface="Wingdings" pitchFamily="2" charset="2"/>
              <a:buChar char=""/>
            </a:pPr>
            <a:r>
              <a:rPr lang="en-US" sz="4400" dirty="0" smtClean="0"/>
              <a:t>He/she is elected for a 4 year term.</a:t>
            </a:r>
          </a:p>
          <a:p>
            <a:pPr>
              <a:buClr>
                <a:srgbClr val="FFFF00"/>
              </a:buClr>
              <a:buSzPct val="150000"/>
              <a:buFont typeface="Wingdings" pitchFamily="2" charset="2"/>
              <a:buChar char=""/>
            </a:pPr>
            <a:endParaRPr lang="en-US" sz="4400" dirty="0" smtClean="0"/>
          </a:p>
          <a:p>
            <a:pPr>
              <a:buClr>
                <a:srgbClr val="FFFF00"/>
              </a:buClr>
              <a:buSzPct val="150000"/>
              <a:buFont typeface="Wingdings" pitchFamily="2" charset="2"/>
              <a:buChar char=""/>
            </a:pPr>
            <a:r>
              <a:rPr lang="en-US" sz="4400" dirty="0" smtClean="0"/>
              <a:t>May be reelected only 1 time.</a:t>
            </a:r>
            <a:endParaRPr lang="en-US" sz="4400" dirty="0"/>
          </a:p>
        </p:txBody>
      </p:sp>
      <p:pic>
        <p:nvPicPr>
          <p:cNvPr id="12" name="Picture 16" descr="http://www.goldinc.com/images/mississippi.gif"/>
          <p:cNvPicPr>
            <a:picLocks noChangeAspect="1" noChangeArrowheads="1"/>
          </p:cNvPicPr>
          <p:nvPr/>
        </p:nvPicPr>
        <p:blipFill>
          <a:blip r:embed="rId2" cstate="print"/>
          <a:srcRect/>
          <a:stretch>
            <a:fillRect/>
          </a:stretch>
        </p:blipFill>
        <p:spPr bwMode="auto">
          <a:xfrm>
            <a:off x="609600" y="381000"/>
            <a:ext cx="3636192" cy="1099949"/>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heme81">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heme76">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Theme84">
  <a:themeElements>
    <a:clrScheme name="Gold Template Template">
      <a:dk1>
        <a:srgbClr val="000000"/>
      </a:dk1>
      <a:lt1>
        <a:srgbClr val="FFFFFF"/>
      </a:lt1>
      <a:dk2>
        <a:srgbClr val="AF8621"/>
      </a:dk2>
      <a:lt2>
        <a:srgbClr val="FFFC80"/>
      </a:lt2>
      <a:accent1>
        <a:srgbClr val="FFC000"/>
      </a:accent1>
      <a:accent2>
        <a:srgbClr val="0684A2"/>
      </a:accent2>
      <a:accent3>
        <a:srgbClr val="DF8045"/>
      </a:accent3>
      <a:accent4>
        <a:srgbClr val="919E7A"/>
      </a:accent4>
      <a:accent5>
        <a:srgbClr val="FF9929"/>
      </a:accent5>
      <a:accent6>
        <a:srgbClr val="7D3DA1"/>
      </a:accent6>
      <a:hlink>
        <a:srgbClr val="F3EB4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2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Theme100">
  <a:themeElements>
    <a:clrScheme name="Office Them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Office Them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Office Them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Office Them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eme56">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Theme81</Template>
  <TotalTime>6309</TotalTime>
  <Words>3055</Words>
  <Application>Microsoft Macintosh PowerPoint</Application>
  <PresentationFormat>On-screen Show (4:3)</PresentationFormat>
  <Paragraphs>581</Paragraphs>
  <Slides>82</Slides>
  <Notes>0</Notes>
  <HiddenSlides>14</HiddenSlides>
  <MMClips>0</MMClips>
  <ScaleCrop>false</ScaleCrop>
  <HeadingPairs>
    <vt:vector size="4" baseType="variant">
      <vt:variant>
        <vt:lpstr>Theme</vt:lpstr>
      </vt:variant>
      <vt:variant>
        <vt:i4>8</vt:i4>
      </vt:variant>
      <vt:variant>
        <vt:lpstr>Slide Titles</vt:lpstr>
      </vt:variant>
      <vt:variant>
        <vt:i4>82</vt:i4>
      </vt:variant>
    </vt:vector>
  </HeadingPairs>
  <TitlesOfParts>
    <vt:vector size="90" baseType="lpstr">
      <vt:lpstr>Theme81</vt:lpstr>
      <vt:lpstr>White with Courier font for code slides</vt:lpstr>
      <vt:lpstr>Theme76</vt:lpstr>
      <vt:lpstr>1_White with Courier font for code slides</vt:lpstr>
      <vt:lpstr>Theme84</vt:lpstr>
      <vt:lpstr>2_White with Courier font for code slides</vt:lpstr>
      <vt:lpstr>Theme100</vt:lpstr>
      <vt:lpstr>Theme56</vt:lpstr>
      <vt:lpstr>State Government</vt:lpstr>
      <vt:lpstr>PowerPoint Presentation</vt:lpstr>
      <vt:lpstr>What is this about?</vt:lpstr>
      <vt:lpstr>PowerPoint Presentation</vt:lpstr>
      <vt:lpstr>Objectives :</vt:lpstr>
      <vt:lpstr>Overview</vt:lpstr>
      <vt:lpstr>Governor</vt:lpstr>
      <vt:lpstr>Governor</vt:lpstr>
      <vt:lpstr>Governor</vt:lpstr>
      <vt:lpstr>PowerPoint Presentation</vt:lpstr>
      <vt:lpstr>Governor</vt:lpstr>
      <vt:lpstr>What is a Pardon?</vt:lpstr>
      <vt:lpstr>Example of a Pardon.</vt:lpstr>
      <vt:lpstr>Example of a Pardon</vt:lpstr>
      <vt:lpstr>Bad Example of a Pardon</vt:lpstr>
      <vt:lpstr>What is a reprieve?</vt:lpstr>
      <vt:lpstr>Hanging was the first form of execution used in Mississippi.   The state continued to execute prisoners sentenced to die by hanging until October 11, 1940.</vt:lpstr>
      <vt:lpstr>On October 11, 1940, when Hilton Fortenberry, convicted of capital murder in Jefferson Davis County, became the first prisoner to be executed in the electric chair.  Between 1940 and February 5, 1952, the old oak electric chair was moved from county to county to conduct executions.  During the 12-year span, 75 prisoners were executed in the Magnolia State for offenses punishable by death.</vt:lpstr>
      <vt:lpstr>PowerPoint Presentation</vt:lpstr>
      <vt:lpstr>PowerPoint Presentation</vt:lpstr>
      <vt:lpstr>PowerPoint Presentation</vt:lpstr>
      <vt:lpstr>PowerPoint Presentation</vt:lpstr>
      <vt:lpstr>PowerPoint Presentation</vt:lpstr>
      <vt:lpstr>PowerPoint Presentation</vt:lpstr>
      <vt:lpstr>Who is the Lieutenant Governor?</vt:lpstr>
      <vt:lpstr>Is the Lieutenant Governor a member any committee(s)?</vt:lpstr>
      <vt:lpstr>Who is the Attorney General?</vt:lpstr>
      <vt:lpstr>What are the requirements for Attorney General?</vt:lpstr>
      <vt:lpstr>Secretary of State</vt:lpstr>
      <vt:lpstr>Secretary of State</vt:lpstr>
      <vt:lpstr>What are the requirements for the Secretary of State</vt:lpstr>
      <vt:lpstr>State Treasurer</vt:lpstr>
      <vt:lpstr>Auditor of Public Accounts</vt:lpstr>
      <vt:lpstr>Other Elected State Offices</vt:lpstr>
      <vt:lpstr>Appointed Offices</vt:lpstr>
      <vt:lpstr>PowerPoint Presentation</vt:lpstr>
      <vt:lpstr>What are the 2 Systems?</vt:lpstr>
      <vt:lpstr>PowerPoint Presentation</vt:lpstr>
      <vt:lpstr>What is jurisdiction?</vt:lpstr>
      <vt:lpstr>What is original jurisdiction?</vt:lpstr>
      <vt:lpstr>Page 361</vt:lpstr>
      <vt:lpstr>What is the highest court in Mississippi?</vt:lpstr>
      <vt:lpstr>Justices are elected for 8 year terms</vt:lpstr>
      <vt:lpstr>Page 424</vt:lpstr>
      <vt:lpstr>What are the requirements to run for justices of the Mississippi Supreme court?</vt:lpstr>
      <vt:lpstr>In 1992, Mississippi Supreme Court was averaging 981 days from the lower court’s judgment and the supreme court’s decision. To ease the workload, what court was created by the legislature?</vt:lpstr>
      <vt:lpstr>PowerPoint Presentation</vt:lpstr>
      <vt:lpstr>10 Court of Appeals judges are elected from 5 districts.</vt:lpstr>
      <vt:lpstr>PowerPoint Presentation</vt:lpstr>
      <vt:lpstr>Appeals which go directly to the Supreme Court include annexations, bond issues, constitutionality challenges, death penalty cases, disciplinary matters involving attorneys and judges, election contests, certified questions from federal court, utility rates, cases of first impression and issues of broad public interest.</vt:lpstr>
      <vt:lpstr>Page 426</vt:lpstr>
      <vt:lpstr>DeSoto, Panola, Tallahatchie, Tate &amp; Yalobusha Counties</vt:lpstr>
      <vt:lpstr>Circuit Courts hear felony criminal prosecutions and civil lawsuits.</vt:lpstr>
      <vt:lpstr>Circuit Courts have original jurisdiction in certain civil matters (over $300).  And for all serious criminal matters (felonies) which are punishable by prison or death.</vt:lpstr>
      <vt:lpstr>A serious crime like robbery or murder that would be punishable by prison or death.</vt:lpstr>
      <vt:lpstr>Trials are heard with a 12-member jury and usually one or two alternate jurors.</vt:lpstr>
      <vt:lpstr>PowerPoint Presentation</vt:lpstr>
      <vt:lpstr>DeSoto, Tate, Panola, Yalobusha, Grenada &amp; Montgomery Counties</vt:lpstr>
      <vt:lpstr>Chancery Courts have jurisdiction over disputes in matters involving equity; domestic matters including adoptions, custody disputes and divorces; guardianships; sanity hearings; wills; and challenges to constitutionality of state laws. Land records are filed in Chancery Court.</vt:lpstr>
      <vt:lpstr>Trials are typically heard by a chancellor (judge) without a jury, although state law allows parties to request a jury in Chancery Court.</vt:lpstr>
      <vt:lpstr>  County court</vt:lpstr>
      <vt:lpstr>County Courts share jurisdiction with Circuit and Chancery Courts in some civil matters. The jurisdictional limit of County Courts is up to $200,000.   County Courts may handle non-capital felony cases transferred from Circuit Court.   In counties which have a County Court, a County Court judge also serves as the Youth Court judge.   County Courts have exclusive jurisdiction over eminent domain proceedings.   County Court judges may issue search warrants, set bond and preside over preliminary hearings.</vt:lpstr>
      <vt:lpstr>PowerPoint Presentation</vt:lpstr>
      <vt:lpstr>Mississippi has 20 County Courts and 30 County Court judges.</vt:lpstr>
      <vt:lpstr>Allen Couch Judge   Celeste Wilson Youth Court     Judge</vt:lpstr>
      <vt:lpstr>HARRISON COUNTY</vt:lpstr>
      <vt:lpstr>The Youth Courts deal with matters involving abuse and neglect of juveniles, as well as offenses committed by juveniles.</vt:lpstr>
      <vt:lpstr>The city of Pearl is the only city to have its own municipal Youth Court.</vt:lpstr>
      <vt:lpstr>Justice Courts have jurisdiction over small claims civil cases involving amounts of $3,500 or less, misdemeanor criminal cases and any traffic offense that occurs outside a municipality.</vt:lpstr>
      <vt:lpstr>What is the requirement to run for this office?</vt:lpstr>
      <vt:lpstr>There are 226 Municipal Courts. Most municipalities have one municipal judge, although a few jurisdictions have several.</vt:lpstr>
      <vt:lpstr>The first drug court began in Ridgeland Municipal Court in 1995. Mississippians are beginning to realize the benefits of a treatment based approach in dealing with its non-violent drug offending population.</vt:lpstr>
      <vt:lpstr>Drug court participants undergo long-term treatment and counseling, sanctions, incentives, and frequent court appearances.</vt:lpstr>
      <vt:lpstr>Revenue (Money)</vt:lpstr>
      <vt:lpstr>Revenue – expenditures = Budget</vt:lpstr>
      <vt:lpstr>PowerPoint Presentation</vt:lpstr>
      <vt:lpstr>PowerPoint Presentation</vt:lpstr>
      <vt:lpstr>Called the “sin” tax”.</vt:lpstr>
      <vt:lpstr>Money from fuel taxes (gasoline, kerosene, and motor oil) must be used for highway construction and maintenance.</vt:lpstr>
      <vt:lpstr>Review</vt:lpstr>
      <vt:lpstr>PowerPoint Presentation</vt:lpstr>
      <vt:lpstr>Test is next.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Lloyd Mitchell</dc:creator>
  <cp:lastModifiedBy>Justin A Riley</cp:lastModifiedBy>
  <cp:revision>243</cp:revision>
  <dcterms:created xsi:type="dcterms:W3CDTF">2009-06-30T01:29:10Z</dcterms:created>
  <dcterms:modified xsi:type="dcterms:W3CDTF">2017-03-22T16:09:15Z</dcterms:modified>
</cp:coreProperties>
</file>