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2" r:id="rId2"/>
  </p:sldMasterIdLst>
  <p:notesMasterIdLst>
    <p:notesMasterId r:id="rId48"/>
  </p:notesMasterIdLst>
  <p:sldIdLst>
    <p:sldId id="502" r:id="rId3"/>
    <p:sldId id="342" r:id="rId4"/>
    <p:sldId id="500" r:id="rId5"/>
    <p:sldId id="471" r:id="rId6"/>
    <p:sldId id="468" r:id="rId7"/>
    <p:sldId id="469" r:id="rId8"/>
    <p:sldId id="470" r:id="rId9"/>
    <p:sldId id="430" r:id="rId10"/>
    <p:sldId id="495" r:id="rId11"/>
    <p:sldId id="472" r:id="rId12"/>
    <p:sldId id="473" r:id="rId13"/>
    <p:sldId id="474" r:id="rId14"/>
    <p:sldId id="475" r:id="rId15"/>
    <p:sldId id="476" r:id="rId16"/>
    <p:sldId id="477" r:id="rId17"/>
    <p:sldId id="478" r:id="rId18"/>
    <p:sldId id="373" r:id="rId19"/>
    <p:sldId id="496" r:id="rId20"/>
    <p:sldId id="479" r:id="rId21"/>
    <p:sldId id="481" r:id="rId22"/>
    <p:sldId id="497" r:id="rId23"/>
    <p:sldId id="480" r:id="rId24"/>
    <p:sldId id="482" r:id="rId25"/>
    <p:sldId id="483" r:id="rId26"/>
    <p:sldId id="417" r:id="rId27"/>
    <p:sldId id="484" r:id="rId28"/>
    <p:sldId id="485" r:id="rId29"/>
    <p:sldId id="486" r:id="rId30"/>
    <p:sldId id="487" r:id="rId31"/>
    <p:sldId id="488" r:id="rId32"/>
    <p:sldId id="489" r:id="rId33"/>
    <p:sldId id="501" r:id="rId34"/>
    <p:sldId id="357" r:id="rId35"/>
    <p:sldId id="490" r:id="rId36"/>
    <p:sldId id="491" r:id="rId37"/>
    <p:sldId id="492" r:id="rId38"/>
    <p:sldId id="493" r:id="rId39"/>
    <p:sldId id="498" r:id="rId40"/>
    <p:sldId id="358" r:id="rId41"/>
    <p:sldId id="494" r:id="rId42"/>
    <p:sldId id="374" r:id="rId43"/>
    <p:sldId id="426" r:id="rId44"/>
    <p:sldId id="466" r:id="rId45"/>
    <p:sldId id="375" r:id="rId46"/>
    <p:sldId id="467"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ton" initials="F" lastIdx="79" clrIdx="0">
    <p:extLst/>
  </p:cmAuthor>
  <p:cmAuthor id="2" name="Herzig, Allison" initials="HA" lastIdx="75" clrIdx="1">
    <p:extLst/>
  </p:cmAuthor>
  <p:cmAuthor id="3" name="Bamatter, Heidi" initials="BH" lastIdx="26" clrIdx="2">
    <p:extLst/>
  </p:cmAuthor>
  <p:cmAuthor id="4" name="Nancy Fenton" initials="NF" lastIdx="1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D9B1"/>
    <a:srgbClr val="D4E5F4"/>
    <a:srgbClr val="0066CC"/>
    <a:srgbClr val="006F6C"/>
    <a:srgbClr val="A02CA3"/>
    <a:srgbClr val="D1EAF7"/>
    <a:srgbClr val="D1EDFF"/>
    <a:srgbClr val="EFE9D8"/>
    <a:srgbClr val="D1FD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35" autoAdjust="0"/>
    <p:restoredTop sz="94434" autoAdjust="0"/>
  </p:normalViewPr>
  <p:slideViewPr>
    <p:cSldViewPr snapToGrid="0">
      <p:cViewPr varScale="1">
        <p:scale>
          <a:sx n="96" d="100"/>
          <a:sy n="96" d="100"/>
        </p:scale>
        <p:origin x="96" y="34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89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2A8B5B-77C2-495D-97FA-6688FF203A77}" type="datetimeFigureOut">
              <a:rPr lang="en-US" smtClean="0"/>
              <a:t>11/11/2017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83C14-7C91-4FC9-837D-40531677F46F}" type="slidenum">
              <a:rPr lang="en-US" smtClean="0"/>
              <a:t>‹#›</a:t>
            </a:fld>
            <a:endParaRPr lang="en-US"/>
          </a:p>
        </p:txBody>
      </p:sp>
    </p:spTree>
    <p:extLst>
      <p:ext uri="{BB962C8B-B14F-4D97-AF65-F5344CB8AC3E}">
        <p14:creationId xmlns:p14="http://schemas.microsoft.com/office/powerpoint/2010/main" val="4183949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IT opener">
    <p:bg>
      <p:bgPr>
        <a:solidFill>
          <a:srgbClr val="E7D9B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pic>
        <p:nvPicPr>
          <p:cNvPr id="6" name="Picture 5"/>
          <p:cNvPicPr>
            <a:picLocks noChangeAspect="1"/>
          </p:cNvPicPr>
          <p:nvPr userDrawn="1"/>
        </p:nvPicPr>
        <p:blipFill>
          <a:blip r:embed="rId2"/>
          <a:stretch>
            <a:fillRect/>
          </a:stretch>
        </p:blipFill>
        <p:spPr>
          <a:xfrm>
            <a:off x="0" y="0"/>
            <a:ext cx="9166745" cy="2270662"/>
          </a:xfrm>
          <a:prstGeom prst="rect">
            <a:avLst/>
          </a:prstGeom>
        </p:spPr>
      </p:pic>
      <p:pic>
        <p:nvPicPr>
          <p:cNvPr id="8" name="Picture 7"/>
          <p:cNvPicPr>
            <a:picLocks noChangeAspect="1"/>
          </p:cNvPicPr>
          <p:nvPr userDrawn="1"/>
        </p:nvPicPr>
        <p:blipFill>
          <a:blip r:embed="rId3"/>
          <a:stretch>
            <a:fillRect/>
          </a:stretch>
        </p:blipFill>
        <p:spPr>
          <a:xfrm>
            <a:off x="774700" y="2270662"/>
            <a:ext cx="2428571" cy="2761905"/>
          </a:xfrm>
          <a:prstGeom prst="rect">
            <a:avLst/>
          </a:prstGeom>
        </p:spPr>
      </p:pic>
      <p:sp>
        <p:nvSpPr>
          <p:cNvPr id="13" name="Picture Placeholder 12"/>
          <p:cNvSpPr>
            <a:spLocks noGrp="1"/>
          </p:cNvSpPr>
          <p:nvPr>
            <p:ph type="pic" sz="quarter" idx="15"/>
          </p:nvPr>
        </p:nvSpPr>
        <p:spPr>
          <a:xfrm>
            <a:off x="4998810" y="2407186"/>
            <a:ext cx="2583090" cy="3841214"/>
          </a:xfrm>
        </p:spPr>
        <p:txBody>
          <a:bodyPr/>
          <a:lstStyle/>
          <a:p>
            <a:endParaRPr lang="en-US"/>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05411" y="2299236"/>
            <a:ext cx="2960647" cy="4450814"/>
          </a:xfrm>
          <a:prstGeom prst="rect">
            <a:avLst/>
          </a:prstGeom>
        </p:spPr>
      </p:pic>
    </p:spTree>
    <p:extLst>
      <p:ext uri="{BB962C8B-B14F-4D97-AF65-F5344CB8AC3E}">
        <p14:creationId xmlns:p14="http://schemas.microsoft.com/office/powerpoint/2010/main" val="2681345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Y IT 3">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994650"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3" name="Text Placeholder 10"/>
          <p:cNvSpPr>
            <a:spLocks noGrp="1"/>
          </p:cNvSpPr>
          <p:nvPr>
            <p:ph type="body" sz="quarter" idx="18"/>
          </p:nvPr>
        </p:nvSpPr>
        <p:spPr>
          <a:xfrm>
            <a:off x="628650" y="5295900"/>
            <a:ext cx="7994650" cy="7620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10" name="Content Placeholder 9"/>
          <p:cNvSpPr>
            <a:spLocks noGrp="1"/>
          </p:cNvSpPr>
          <p:nvPr>
            <p:ph sz="quarter" idx="19" hasCustomPrompt="1"/>
          </p:nvPr>
        </p:nvSpPr>
        <p:spPr>
          <a:xfrm>
            <a:off x="628650" y="2400300"/>
            <a:ext cx="7994650" cy="2768600"/>
          </a:xfrm>
          <a:ln>
            <a:solidFill>
              <a:srgbClr val="D4E5F4"/>
            </a:solidFill>
          </a:ln>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947827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at Would You Answ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58800"/>
            <a:ext cx="8321040" cy="1124712"/>
          </a:xfrm>
          <a:solidFill>
            <a:srgbClr val="D4E5F4"/>
          </a:solidFill>
          <a:ln w="76200">
            <a:noFill/>
          </a:ln>
        </p:spPr>
        <p:txBody>
          <a:bodyPr/>
          <a:lstStyle>
            <a:lvl1pPr>
              <a:defRPr baseline="0">
                <a:solidFill>
                  <a:schemeClr val="tx1"/>
                </a:solidFill>
              </a:defRPr>
            </a:lvl1pPr>
          </a:lstStyle>
          <a:p>
            <a:r>
              <a:rPr lang="en-US" dirty="0"/>
              <a:t>What Would You Answer?</a:t>
            </a:r>
          </a:p>
        </p:txBody>
      </p:sp>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0" name="Content Placeholder 9"/>
          <p:cNvSpPr>
            <a:spLocks noGrp="1"/>
          </p:cNvSpPr>
          <p:nvPr>
            <p:ph sz="quarter" idx="19" hasCustomPrompt="1"/>
          </p:nvPr>
        </p:nvSpPr>
        <p:spPr>
          <a:xfrm>
            <a:off x="962406" y="2003172"/>
            <a:ext cx="7653528" cy="4718304"/>
          </a:xfrm>
          <a:ln w="76200">
            <a:solidFill>
              <a:srgbClr val="D4E5F4"/>
            </a:solidFill>
          </a:ln>
        </p:spPr>
        <p:txBody>
          <a:bodyPr>
            <a:normAutofit/>
          </a:bodyPr>
          <a:lstStyle>
            <a:lvl1pPr marL="0" indent="0">
              <a:buNone/>
              <a:defRPr sz="2400"/>
            </a:lvl1pPr>
          </a:lstStyle>
          <a:p>
            <a:pPr lvl="0"/>
            <a:r>
              <a:rPr lang="en-US" dirty="0"/>
              <a:t>click to edit Master text styles</a:t>
            </a:r>
          </a:p>
        </p:txBody>
      </p:sp>
    </p:spTree>
    <p:extLst>
      <p:ext uri="{BB962C8B-B14F-4D97-AF65-F5344CB8AC3E}">
        <p14:creationId xmlns:p14="http://schemas.microsoft.com/office/powerpoint/2010/main" val="3506147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83063"/>
            <a:ext cx="8101584" cy="1325880"/>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628650" y="2007394"/>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8" name="Text Placeholder 6"/>
          <p:cNvSpPr>
            <a:spLocks noGrp="1"/>
          </p:cNvSpPr>
          <p:nvPr>
            <p:ph type="body" sz="quarter" idx="14"/>
          </p:nvPr>
        </p:nvSpPr>
        <p:spPr>
          <a:xfrm>
            <a:off x="628650" y="3419475"/>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9" name="Text Placeholder 6"/>
          <p:cNvSpPr>
            <a:spLocks noGrp="1"/>
          </p:cNvSpPr>
          <p:nvPr>
            <p:ph type="body" sz="quarter" idx="15"/>
          </p:nvPr>
        </p:nvSpPr>
        <p:spPr>
          <a:xfrm>
            <a:off x="628650" y="4813300"/>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a:t>
            </a:r>
          </a:p>
        </p:txBody>
      </p:sp>
      <p:sp>
        <p:nvSpPr>
          <p:cNvPr id="11" name="Text Placeholder 10"/>
          <p:cNvSpPr>
            <a:spLocks noGrp="1"/>
          </p:cNvSpPr>
          <p:nvPr>
            <p:ph type="body" sz="quarter" idx="16"/>
          </p:nvPr>
        </p:nvSpPr>
        <p:spPr>
          <a:xfrm>
            <a:off x="2235200" y="2008188"/>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
        <p:nvSpPr>
          <p:cNvPr id="12" name="Text Placeholder 10"/>
          <p:cNvSpPr>
            <a:spLocks noGrp="1"/>
          </p:cNvSpPr>
          <p:nvPr>
            <p:ph type="body" sz="quarter" idx="17"/>
          </p:nvPr>
        </p:nvSpPr>
        <p:spPr>
          <a:xfrm>
            <a:off x="2235200" y="3422650"/>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
        <p:nvSpPr>
          <p:cNvPr id="13" name="Text Placeholder 10"/>
          <p:cNvSpPr>
            <a:spLocks noGrp="1"/>
          </p:cNvSpPr>
          <p:nvPr>
            <p:ph type="body" sz="quarter" idx="18"/>
          </p:nvPr>
        </p:nvSpPr>
        <p:spPr>
          <a:xfrm>
            <a:off x="2235200" y="4813300"/>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Tree>
    <p:extLst>
      <p:ext uri="{BB962C8B-B14F-4D97-AF65-F5344CB8AC3E}">
        <p14:creationId xmlns:p14="http://schemas.microsoft.com/office/powerpoint/2010/main" val="2633074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21208" y="441048"/>
            <a:ext cx="8101584" cy="1325880"/>
          </a:xfrm>
        </p:spPr>
        <p:txBody>
          <a:bodyPr>
            <a:normAutofit/>
          </a:bodyPr>
          <a:lstStyle>
            <a:lvl1pPr algn="ct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p:nvPr>
        </p:nvSpPr>
        <p:spPr>
          <a:xfrm>
            <a:off x="628650" y="2564210"/>
            <a:ext cx="2400300" cy="1244600"/>
          </a:xfrm>
        </p:spPr>
        <p:txBody>
          <a:bodyPr anchor="ctr"/>
          <a:lstStyle>
            <a:lvl1pPr marL="0" indent="0" algn="ctr">
              <a:buNone/>
              <a:defRPr/>
            </a:lvl1pPr>
          </a:lstStyle>
          <a:p>
            <a:pPr lvl="0"/>
            <a:r>
              <a:rPr lang="en-US" dirty="0"/>
              <a:t>Click to edit Master text styles</a:t>
            </a:r>
          </a:p>
        </p:txBody>
      </p:sp>
      <p:sp>
        <p:nvSpPr>
          <p:cNvPr id="9" name="Text Placeholder 6"/>
          <p:cNvSpPr>
            <a:spLocks noGrp="1"/>
          </p:cNvSpPr>
          <p:nvPr>
            <p:ph type="body" sz="quarter" idx="15"/>
          </p:nvPr>
        </p:nvSpPr>
        <p:spPr>
          <a:xfrm>
            <a:off x="628650" y="4598391"/>
            <a:ext cx="2400300" cy="1244600"/>
          </a:xfrm>
        </p:spPr>
        <p:txBody>
          <a:bodyPr anchor="ct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3822700" y="2309020"/>
            <a:ext cx="4692650" cy="1754980"/>
          </a:xfrm>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3822700" y="4332684"/>
            <a:ext cx="4692650" cy="1776015"/>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2868380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hasCustomPrompt="1"/>
          </p:nvPr>
        </p:nvSpPr>
        <p:spPr>
          <a:xfrm>
            <a:off x="3571875" y="2159000"/>
            <a:ext cx="2152650" cy="1701800"/>
          </a:xfrm>
        </p:spPr>
        <p:txBody>
          <a:bodyPr>
            <a:normAutofit/>
          </a:bodyPr>
          <a:lstStyle>
            <a:lvl1pPr marL="0" indent="0" algn="ctr">
              <a:buNone/>
              <a:defRPr sz="2400"/>
            </a:lvl1pPr>
          </a:lstStyle>
          <a:p>
            <a:pPr lvl="0"/>
            <a:r>
              <a:rPr lang="en-US" dirty="0"/>
              <a:t>click to edit Master text styles</a:t>
            </a:r>
          </a:p>
        </p:txBody>
      </p:sp>
      <p:sp>
        <p:nvSpPr>
          <p:cNvPr id="8" name="Text Placeholder 6"/>
          <p:cNvSpPr>
            <a:spLocks noGrp="1"/>
          </p:cNvSpPr>
          <p:nvPr>
            <p:ph type="body" sz="quarter" idx="14" hasCustomPrompt="1"/>
          </p:nvPr>
        </p:nvSpPr>
        <p:spPr>
          <a:xfrm>
            <a:off x="5038725" y="4295775"/>
            <a:ext cx="2152650" cy="1701800"/>
          </a:xfrm>
        </p:spPr>
        <p:txBody>
          <a:bodyPr>
            <a:normAutofit/>
          </a:bodyPr>
          <a:lstStyle>
            <a:lvl1pPr marL="0" indent="0" algn="ctr">
              <a:buNone/>
              <a:defRPr sz="2400"/>
            </a:lvl1pPr>
          </a:lstStyle>
          <a:p>
            <a:pPr lvl="0"/>
            <a:r>
              <a:rPr lang="en-US" dirty="0"/>
              <a:t>click to edit Master text styles</a:t>
            </a:r>
          </a:p>
        </p:txBody>
      </p:sp>
      <p:sp>
        <p:nvSpPr>
          <p:cNvPr id="9" name="Text Placeholder 6"/>
          <p:cNvSpPr>
            <a:spLocks noGrp="1"/>
          </p:cNvSpPr>
          <p:nvPr>
            <p:ph type="body" sz="quarter" idx="15" hasCustomPrompt="1"/>
          </p:nvPr>
        </p:nvSpPr>
        <p:spPr>
          <a:xfrm>
            <a:off x="2181225" y="4330700"/>
            <a:ext cx="2152650" cy="1701800"/>
          </a:xfrm>
        </p:spPr>
        <p:txBody>
          <a:bodyPr>
            <a:normAutofit/>
          </a:bodyPr>
          <a:lstStyle>
            <a:lvl1pPr marL="0" indent="0" algn="ctr">
              <a:buNone/>
              <a:defRPr sz="2400"/>
            </a:lvl1pPr>
          </a:lstStyle>
          <a:p>
            <a:pPr lvl="0"/>
            <a:r>
              <a:rPr lang="en-US" dirty="0"/>
              <a:t>click to edit Master text styles</a:t>
            </a:r>
          </a:p>
        </p:txBody>
      </p:sp>
      <p:sp>
        <p:nvSpPr>
          <p:cNvPr id="10" name="Text Placeholder 6"/>
          <p:cNvSpPr>
            <a:spLocks noGrp="1"/>
          </p:cNvSpPr>
          <p:nvPr>
            <p:ph type="body" sz="quarter" idx="16" hasCustomPrompt="1"/>
          </p:nvPr>
        </p:nvSpPr>
        <p:spPr>
          <a:xfrm>
            <a:off x="685800" y="2159000"/>
            <a:ext cx="2152650" cy="1701800"/>
          </a:xfrm>
        </p:spPr>
        <p:txBody>
          <a:bodyPr>
            <a:normAutofit/>
          </a:bodyPr>
          <a:lstStyle>
            <a:lvl1pPr marL="0" indent="0" algn="ctr">
              <a:buNone/>
              <a:defRPr sz="2400"/>
            </a:lvl1pPr>
          </a:lstStyle>
          <a:p>
            <a:pPr lvl="0"/>
            <a:r>
              <a:rPr lang="en-US" dirty="0"/>
              <a:t>click to edit Master text styles</a:t>
            </a:r>
          </a:p>
        </p:txBody>
      </p:sp>
      <p:sp>
        <p:nvSpPr>
          <p:cNvPr id="11" name="Text Placeholder 6"/>
          <p:cNvSpPr>
            <a:spLocks noGrp="1"/>
          </p:cNvSpPr>
          <p:nvPr>
            <p:ph type="body" sz="quarter" idx="17" hasCustomPrompt="1"/>
          </p:nvPr>
        </p:nvSpPr>
        <p:spPr>
          <a:xfrm>
            <a:off x="6457950" y="2159000"/>
            <a:ext cx="2152650" cy="1701800"/>
          </a:xfrm>
        </p:spPr>
        <p:txBody>
          <a:bodyPr>
            <a:normAutofit/>
          </a:bodyPr>
          <a:lstStyle>
            <a:lvl1pPr marL="0" indent="0" algn="ctr">
              <a:buNone/>
              <a:defRPr sz="2400"/>
            </a:lvl1pPr>
          </a:lstStyle>
          <a:p>
            <a:pPr lvl="0"/>
            <a:r>
              <a:rPr lang="en-US" dirty="0"/>
              <a:t>click to edit Master text styles</a:t>
            </a:r>
          </a:p>
        </p:txBody>
      </p:sp>
    </p:spTree>
    <p:extLst>
      <p:ext uri="{BB962C8B-B14F-4D97-AF65-F5344CB8AC3E}">
        <p14:creationId xmlns:p14="http://schemas.microsoft.com/office/powerpoint/2010/main" val="36615483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3975100"/>
          </a:xfrm>
        </p:spPr>
        <p:txBody>
          <a:bodyPr/>
          <a:lstStyle/>
          <a:p>
            <a:endParaRPr lang="en-US"/>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1781328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y person nam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1999"/>
            <a:ext cx="3384550" cy="3375025"/>
          </a:xfrm>
        </p:spPr>
        <p:txBody>
          <a:bodyPr/>
          <a:lstStyle/>
          <a:p>
            <a:endParaRPr lang="en-US"/>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
        <p:nvSpPr>
          <p:cNvPr id="7" name="Text Placeholder 6"/>
          <p:cNvSpPr>
            <a:spLocks noGrp="1"/>
          </p:cNvSpPr>
          <p:nvPr>
            <p:ph type="body" sz="quarter" idx="15"/>
          </p:nvPr>
        </p:nvSpPr>
        <p:spPr>
          <a:xfrm>
            <a:off x="762000" y="5627687"/>
            <a:ext cx="3117850" cy="508000"/>
          </a:xfrm>
        </p:spPr>
        <p:txBody>
          <a:bodyPr/>
          <a:lstStyle>
            <a:lvl5pPr marL="1371600" indent="0" algn="ctr">
              <a:buFontTx/>
              <a:buNone/>
              <a:defRPr/>
            </a:lvl5pPr>
          </a:lstStyle>
          <a:p>
            <a:pPr lvl="4"/>
            <a:endParaRPr lang="en-US" dirty="0"/>
          </a:p>
        </p:txBody>
      </p:sp>
    </p:spTree>
    <p:extLst>
      <p:ext uri="{BB962C8B-B14F-4D97-AF65-F5344CB8AC3E}">
        <p14:creationId xmlns:p14="http://schemas.microsoft.com/office/powerpoint/2010/main" val="3226233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target ">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a:solidFill>
            <a:schemeClr val="accent4"/>
          </a:solidFill>
        </p:spPr>
        <p:txBody>
          <a:bodyPr anchor="ctr">
            <a:normAutofit/>
          </a:bodyPr>
          <a:lstStyle>
            <a:lvl1pPr algn="ctr">
              <a:defRPr sz="280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3975100"/>
          </a:xfrm>
        </p:spPr>
        <p:txBody>
          <a:bodyPr/>
          <a:lstStyle/>
          <a:p>
            <a:endParaRPr lang="en-US" dirty="0"/>
          </a:p>
        </p:txBody>
      </p:sp>
      <p:sp>
        <p:nvSpPr>
          <p:cNvPr id="14" name="Text Placeholder 13"/>
          <p:cNvSpPr>
            <a:spLocks noGrp="1"/>
          </p:cNvSpPr>
          <p:nvPr>
            <p:ph type="body" sz="quarter" idx="14"/>
          </p:nvPr>
        </p:nvSpPr>
        <p:spPr>
          <a:xfrm>
            <a:off x="5301234" y="2032000"/>
            <a:ext cx="3429000" cy="3975100"/>
          </a:xfrm>
        </p:spPr>
        <p:txBody>
          <a:bodyPr anchor="ct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710886" y="421960"/>
            <a:ext cx="688908" cy="688908"/>
          </a:xfrm>
          <a:prstGeom prst="rect">
            <a:avLst/>
          </a:prstGeom>
        </p:spPr>
      </p:pic>
      <p:sp>
        <p:nvSpPr>
          <p:cNvPr id="7" name="Picture Placeholder 6"/>
          <p:cNvSpPr>
            <a:spLocks noGrp="1" noChangeAspect="1"/>
          </p:cNvSpPr>
          <p:nvPr>
            <p:ph type="pic" sz="quarter" idx="15"/>
          </p:nvPr>
        </p:nvSpPr>
        <p:spPr>
          <a:xfrm>
            <a:off x="710886" y="421960"/>
            <a:ext cx="694944" cy="694944"/>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4082989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5172075" y="1881190"/>
            <a:ext cx="2571750" cy="2286000"/>
          </a:xfrm>
        </p:spPr>
        <p:txBody>
          <a:bodyPr>
            <a:normAutofit/>
          </a:bodyPr>
          <a:lstStyle>
            <a:lvl1pPr marL="0" indent="0" algn="ctr">
              <a:buNone/>
              <a:defRPr sz="2600"/>
            </a:lvl1pPr>
          </a:lstStyle>
          <a:p>
            <a:pPr lvl="0"/>
            <a:endParaRPr lang="en-US" dirty="0"/>
          </a:p>
          <a:p>
            <a:pPr lvl="0"/>
            <a:r>
              <a:rPr lang="en-US" dirty="0"/>
              <a:t>Click to edit Master text styles</a:t>
            </a:r>
          </a:p>
        </p:txBody>
      </p:sp>
      <p:sp>
        <p:nvSpPr>
          <p:cNvPr id="9" name="Picture Placeholder 8"/>
          <p:cNvSpPr>
            <a:spLocks noGrp="1"/>
          </p:cNvSpPr>
          <p:nvPr>
            <p:ph type="pic" sz="quarter" idx="14"/>
          </p:nvPr>
        </p:nvSpPr>
        <p:spPr>
          <a:xfrm>
            <a:off x="628650" y="1858170"/>
            <a:ext cx="2578100" cy="4305300"/>
          </a:xfrm>
        </p:spPr>
        <p:txBody>
          <a:bodyPr/>
          <a:lstStyle/>
          <a:p>
            <a:endParaRPr lang="en-US"/>
          </a:p>
        </p:txBody>
      </p:sp>
      <p:sp>
        <p:nvSpPr>
          <p:cNvPr id="11" name="Text Placeholder 10"/>
          <p:cNvSpPr>
            <a:spLocks noGrp="1"/>
          </p:cNvSpPr>
          <p:nvPr>
            <p:ph type="body" sz="quarter" idx="15"/>
          </p:nvPr>
        </p:nvSpPr>
        <p:spPr>
          <a:xfrm>
            <a:off x="5172075" y="4445000"/>
            <a:ext cx="2571750" cy="1549400"/>
          </a:xfrm>
        </p:spPr>
        <p:txBody>
          <a:bodyPr anchor="ctr">
            <a:normAutofit/>
          </a:bodyPr>
          <a:lstStyle>
            <a:lvl1pPr marL="0" indent="0" algn="ctr">
              <a:buNone/>
              <a:defRPr sz="2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Tree>
    <p:extLst>
      <p:ext uri="{BB962C8B-B14F-4D97-AF65-F5344CB8AC3E}">
        <p14:creationId xmlns:p14="http://schemas.microsoft.com/office/powerpoint/2010/main" val="3396865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023939"/>
            <a:ext cx="7886700" cy="2852737"/>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865023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e open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342900" y="393700"/>
            <a:ext cx="2489200" cy="5829300"/>
          </a:xfrm>
          <a:solidFill>
            <a:srgbClr val="E7D9B1"/>
          </a:solidFill>
          <a:ln>
            <a:noFill/>
          </a:ln>
        </p:spPr>
        <p:txBody>
          <a:bodyPr/>
          <a:lstStyle>
            <a:lvl1pPr marL="0" indent="0">
              <a:buNone/>
              <a:defRPr>
                <a:solidFill>
                  <a:srgbClr val="E7D9B1"/>
                </a:solidFill>
              </a:defRPr>
            </a:lvl1pPr>
          </a:lstStyle>
          <a:p>
            <a:pPr lvl="0"/>
            <a:endParaRPr lang="en-US" dirty="0"/>
          </a:p>
        </p:txBody>
      </p:sp>
      <p:sp>
        <p:nvSpPr>
          <p:cNvPr id="10" name="Text Placeholder 9"/>
          <p:cNvSpPr>
            <a:spLocks noGrp="1"/>
          </p:cNvSpPr>
          <p:nvPr>
            <p:ph type="body" sz="quarter" idx="14"/>
          </p:nvPr>
        </p:nvSpPr>
        <p:spPr>
          <a:xfrm>
            <a:off x="342900" y="2390139"/>
            <a:ext cx="2463800" cy="1752600"/>
          </a:xfrm>
          <a:ln>
            <a:noFill/>
          </a:ln>
        </p:spPr>
        <p:txBody>
          <a:bodyPr>
            <a:normAutofit/>
          </a:bodyPr>
          <a:lstStyle>
            <a:lvl1pPr marL="0" indent="0" algn="ctr">
              <a:buNone/>
              <a:defRPr sz="4400"/>
            </a:lvl1pPr>
          </a:lstStyle>
          <a:p>
            <a:pPr lvl="0"/>
            <a:r>
              <a:rPr lang="en-US" dirty="0"/>
              <a:t>Click to edit</a:t>
            </a:r>
          </a:p>
        </p:txBody>
      </p:sp>
      <p:sp>
        <p:nvSpPr>
          <p:cNvPr id="13" name="Text Placeholder 12"/>
          <p:cNvSpPr>
            <a:spLocks noGrp="1"/>
          </p:cNvSpPr>
          <p:nvPr>
            <p:ph type="body" sz="quarter" idx="15"/>
          </p:nvPr>
        </p:nvSpPr>
        <p:spPr>
          <a:xfrm>
            <a:off x="342900" y="4432300"/>
            <a:ext cx="2476500" cy="1790700"/>
          </a:xfrm>
          <a:ln>
            <a:noFill/>
          </a:ln>
        </p:spPr>
        <p:txBody>
          <a:bodyPr>
            <a:normAutofit/>
          </a:bodyPr>
          <a:lstStyle>
            <a:lvl1pPr marL="0" indent="0" algn="ctr">
              <a:buNone/>
              <a:defRPr sz="2400"/>
            </a:lvl1pPr>
          </a:lstStyle>
          <a:p>
            <a:pPr lvl="0"/>
            <a:r>
              <a:rPr lang="en-US" dirty="0"/>
              <a:t>Click to edit</a:t>
            </a:r>
          </a:p>
        </p:txBody>
      </p:sp>
      <p:sp>
        <p:nvSpPr>
          <p:cNvPr id="17" name="Text Placeholder 16"/>
          <p:cNvSpPr>
            <a:spLocks noGrp="1"/>
          </p:cNvSpPr>
          <p:nvPr>
            <p:ph type="body" sz="quarter" idx="16" hasCustomPrompt="1"/>
          </p:nvPr>
        </p:nvSpPr>
        <p:spPr>
          <a:xfrm>
            <a:off x="736600" y="762000"/>
            <a:ext cx="8101584" cy="1325880"/>
          </a:xfrm>
          <a:solidFill>
            <a:schemeClr val="accent4"/>
          </a:solidFill>
          <a:ln>
            <a:noFill/>
          </a:ln>
        </p:spPr>
        <p:txBody>
          <a:bodyPr anchor="ctr">
            <a:normAutofit/>
          </a:bodyPr>
          <a:lstStyle>
            <a:lvl1pPr marL="0" indent="0" algn="l">
              <a:buNone/>
              <a:defRPr sz="3600" b="1" baseline="0">
                <a:solidFill>
                  <a:schemeClr val="bg1"/>
                </a:solidFill>
              </a:defRPr>
            </a:lvl1pPr>
          </a:lstStyle>
          <a:p>
            <a:pPr lvl="0"/>
            <a:r>
              <a:rPr lang="en-US" dirty="0"/>
              <a:t>Learning Targets</a:t>
            </a:r>
          </a:p>
        </p:txBody>
      </p:sp>
      <p:sp>
        <p:nvSpPr>
          <p:cNvPr id="19" name="Content Placeholder 18"/>
          <p:cNvSpPr>
            <a:spLocks noGrp="1"/>
          </p:cNvSpPr>
          <p:nvPr>
            <p:ph sz="quarter" idx="17"/>
          </p:nvPr>
        </p:nvSpPr>
        <p:spPr>
          <a:xfrm>
            <a:off x="3122613" y="2264087"/>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7" name="Content Placeholder 6"/>
          <p:cNvSpPr>
            <a:spLocks noGrp="1"/>
          </p:cNvSpPr>
          <p:nvPr>
            <p:ph sz="quarter" idx="18"/>
          </p:nvPr>
        </p:nvSpPr>
        <p:spPr>
          <a:xfrm>
            <a:off x="3122613" y="3126740"/>
            <a:ext cx="5715000" cy="685800"/>
          </a:xfrm>
          <a:noFill/>
          <a:ln>
            <a:noFill/>
          </a:ln>
        </p:spPr>
        <p:txBody>
          <a:bodyPr>
            <a:noAutofit/>
          </a:bodyPr>
          <a:lstStyle>
            <a:lvl1pPr marL="0" indent="0" algn="l">
              <a:buNone/>
              <a:defRPr sz="2400"/>
            </a:lvl1pPr>
          </a:lstStyle>
          <a:p>
            <a:pPr lvl="0"/>
            <a:r>
              <a:rPr lang="en-US" dirty="0"/>
              <a:t>Click to edit Master text styles</a:t>
            </a:r>
          </a:p>
        </p:txBody>
      </p:sp>
      <p:sp>
        <p:nvSpPr>
          <p:cNvPr id="9" name="Content Placeholder 8"/>
          <p:cNvSpPr>
            <a:spLocks noGrp="1"/>
          </p:cNvSpPr>
          <p:nvPr>
            <p:ph sz="quarter" idx="19"/>
          </p:nvPr>
        </p:nvSpPr>
        <p:spPr>
          <a:xfrm>
            <a:off x="3122613" y="3967319"/>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12" name="Content Placeholder 11"/>
          <p:cNvSpPr>
            <a:spLocks noGrp="1"/>
          </p:cNvSpPr>
          <p:nvPr>
            <p:ph sz="quarter" idx="20"/>
          </p:nvPr>
        </p:nvSpPr>
        <p:spPr>
          <a:xfrm>
            <a:off x="3122613" y="4749791"/>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15" name="Content Placeholder 14"/>
          <p:cNvSpPr>
            <a:spLocks noGrp="1"/>
          </p:cNvSpPr>
          <p:nvPr>
            <p:ph sz="quarter" idx="21"/>
          </p:nvPr>
        </p:nvSpPr>
        <p:spPr>
          <a:xfrm>
            <a:off x="3122613" y="5493698"/>
            <a:ext cx="5715000" cy="685800"/>
          </a:xfrm>
          <a:noFill/>
          <a:ln>
            <a:noFill/>
          </a:ln>
        </p:spPr>
        <p:txBody>
          <a:bodyPr>
            <a:normAutofit/>
          </a:bodyPr>
          <a:lstStyle>
            <a:lvl1pPr marL="0" indent="0" algn="l">
              <a:buNone/>
              <a:defRPr sz="2400"/>
            </a:lvl1pPr>
          </a:lstStyle>
          <a:p>
            <a:pPr lvl="0"/>
            <a:r>
              <a:rPr lang="en-US" dirty="0"/>
              <a:t>Click to edit Master text styles</a:t>
            </a:r>
          </a:p>
        </p:txBody>
      </p:sp>
    </p:spTree>
    <p:extLst>
      <p:ext uri="{BB962C8B-B14F-4D97-AF65-F5344CB8AC3E}">
        <p14:creationId xmlns:p14="http://schemas.microsoft.com/office/powerpoint/2010/main" val="1286601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lgn="ct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44034" y="1825625"/>
            <a:ext cx="3886200" cy="4351338"/>
          </a:xfrm>
        </p:spPr>
        <p:txBody>
          <a:bodyPr/>
          <a:lstStyle>
            <a:lvl1pPr algn="ct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9717CA3-2C9E-4D1A-B2D9-67AA8605FE6D}" type="datetimeFigureOut">
              <a:rPr lang="en-US" smtClean="0"/>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9401673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Text Placeholder 2"/>
          <p:cNvSpPr>
            <a:spLocks noGrp="1"/>
          </p:cNvSpPr>
          <p:nvPr>
            <p:ph type="body" idx="1" hasCustomPrompt="1"/>
          </p:nvPr>
        </p:nvSpPr>
        <p:spPr>
          <a:xfrm>
            <a:off x="628650" y="1709738"/>
            <a:ext cx="3868340" cy="823912"/>
          </a:xfrm>
        </p:spPr>
        <p:txBody>
          <a:bodyPr anchor="ctr">
            <a:normAutofit/>
          </a:bodyPr>
          <a:lstStyle>
            <a:lvl1pPr marL="0" indent="0" algn="ctr">
              <a:lnSpc>
                <a:spcPct val="100000"/>
              </a:lnSpc>
              <a:spcBef>
                <a:spcPts val="0"/>
              </a:spcBef>
              <a:buNone/>
              <a:defRPr sz="26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hasCustomPrompt="1"/>
          </p:nvPr>
        </p:nvSpPr>
        <p:spPr>
          <a:xfrm>
            <a:off x="628650" y="2588419"/>
            <a:ext cx="3868340" cy="3684588"/>
          </a:xfrm>
        </p:spPr>
        <p:txBody>
          <a:bodyPr/>
          <a:lstStyle>
            <a:lvl1pPr marL="0" indent="0" algn="ctr">
              <a:buNone/>
              <a:defRPr sz="2400"/>
            </a:lvl1pPr>
          </a:lstStyle>
          <a:p>
            <a:pPr lvl="0"/>
            <a:r>
              <a:rPr lang="en-US" dirty="0"/>
              <a:t>click to edit Master text styles</a:t>
            </a:r>
          </a:p>
        </p:txBody>
      </p:sp>
      <p:sp>
        <p:nvSpPr>
          <p:cNvPr id="5" name="Text Placeholder 4"/>
          <p:cNvSpPr>
            <a:spLocks noGrp="1"/>
          </p:cNvSpPr>
          <p:nvPr>
            <p:ph type="body" sz="quarter" idx="3" hasCustomPrompt="1"/>
          </p:nvPr>
        </p:nvSpPr>
        <p:spPr>
          <a:xfrm>
            <a:off x="4844034" y="1690689"/>
            <a:ext cx="3887391" cy="823912"/>
          </a:xfrm>
        </p:spPr>
        <p:txBody>
          <a:bodyPr anchor="ctr">
            <a:normAutofit/>
          </a:bodyPr>
          <a:lstStyle>
            <a:lvl1pPr marL="0" indent="0" algn="ctr">
              <a:lnSpc>
                <a:spcPct val="100000"/>
              </a:lnSpc>
              <a:spcBef>
                <a:spcPts val="0"/>
              </a:spcBef>
              <a:buNone/>
              <a:defRPr sz="26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hasCustomPrompt="1"/>
          </p:nvPr>
        </p:nvSpPr>
        <p:spPr>
          <a:xfrm>
            <a:off x="4844033" y="2588419"/>
            <a:ext cx="3887391" cy="3684588"/>
          </a:xfrm>
        </p:spPr>
        <p:txBody>
          <a:bodyPr>
            <a:normAutofit/>
          </a:bodyPr>
          <a:lstStyle>
            <a:lvl1pPr marL="0" indent="0" algn="ctr">
              <a:buNone/>
              <a:defRPr sz="2400"/>
            </a:lvl1pPr>
            <a:lvl2pPr algn="ctr">
              <a:defRPr sz="2400"/>
            </a:lvl2pPr>
            <a:lvl3pPr algn="ctr">
              <a:defRPr sz="2400"/>
            </a:lvl3pPr>
            <a:lvl4pPr algn="ctr">
              <a:defRPr sz="2400"/>
            </a:lvl4pPr>
            <a:lvl5pPr algn="ctr">
              <a:defRPr sz="2400"/>
            </a:lvl5pPr>
          </a:lstStyle>
          <a:p>
            <a:pPr lvl="0"/>
            <a:r>
              <a:rPr lang="en-US" dirty="0"/>
              <a:t>click to edit Master text styles</a:t>
            </a:r>
          </a:p>
        </p:txBody>
      </p:sp>
      <p:sp>
        <p:nvSpPr>
          <p:cNvPr id="7" name="Date Placeholder 6"/>
          <p:cNvSpPr>
            <a:spLocks noGrp="1"/>
          </p:cNvSpPr>
          <p:nvPr>
            <p:ph type="dt" sz="half" idx="10"/>
          </p:nvPr>
        </p:nvSpPr>
        <p:spPr/>
        <p:txBody>
          <a:bodyPr/>
          <a:lstStyle/>
          <a:p>
            <a:fld id="{09717CA3-2C9E-4D1A-B2D9-67AA8605FE6D}" type="datetimeFigureOut">
              <a:rPr lang="en-US" smtClean="0"/>
              <a:t>11/11/2017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064221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519632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17CA3-2C9E-4D1A-B2D9-67AA8605FE6D}" type="datetimeFigureOut">
              <a:rPr lang="en-US" smtClean="0"/>
              <a:t>11/11/2017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495300" y="520700"/>
            <a:ext cx="8101584" cy="1325880"/>
          </a:xfrm>
          <a:solidFill>
            <a:schemeClr val="accent4"/>
          </a:solidFill>
        </p:spPr>
        <p:txBody>
          <a:bodyPr anchor="ctr">
            <a:normAutofit/>
          </a:bodyPr>
          <a:lstStyle>
            <a:lvl1pPr marL="0" indent="0" algn="ctr">
              <a:buNone/>
              <a:defRPr sz="2800">
                <a:solidFill>
                  <a:schemeClr val="bg1"/>
                </a:solidFill>
              </a:defRPr>
            </a:lvl1pPr>
          </a:lstStyle>
          <a:p>
            <a:pPr lvl="0"/>
            <a:r>
              <a:rPr lang="en-US" dirty="0"/>
              <a:t>Click to edit Master text styles</a:t>
            </a:r>
          </a:p>
        </p:txBody>
      </p:sp>
      <p:sp>
        <p:nvSpPr>
          <p:cNvPr id="8" name="Text Placeholder 7"/>
          <p:cNvSpPr>
            <a:spLocks noGrp="1"/>
          </p:cNvSpPr>
          <p:nvPr>
            <p:ph type="body" sz="quarter" idx="14" hasCustomPrompt="1"/>
          </p:nvPr>
        </p:nvSpPr>
        <p:spPr>
          <a:xfrm>
            <a:off x="495299" y="2164390"/>
            <a:ext cx="8101013" cy="740060"/>
          </a:xfrm>
          <a:solidFill>
            <a:srgbClr val="E7D9B1"/>
          </a:solidFill>
          <a:ln>
            <a:solidFill>
              <a:schemeClr val="accent4"/>
            </a:solidFill>
          </a:ln>
        </p:spPr>
        <p:txBody>
          <a:bodyPr anchor="ctr"/>
          <a:lstStyle>
            <a:lvl1pPr marL="0" indent="0" algn="ctr">
              <a:lnSpc>
                <a:spcPct val="100000"/>
              </a:lnSpc>
              <a:spcBef>
                <a:spcPts val="0"/>
              </a:spcBef>
              <a:buFontTx/>
              <a:buNone/>
              <a:defRPr sz="2600"/>
            </a:lvl1pPr>
          </a:lstStyle>
          <a:p>
            <a:pPr lvl="0"/>
            <a:r>
              <a:rPr lang="en-US" dirty="0"/>
              <a:t>	Click to edit Master text styles</a:t>
            </a:r>
          </a:p>
        </p:txBody>
      </p:sp>
      <p:sp>
        <p:nvSpPr>
          <p:cNvPr id="12" name="Text Placeholder 7"/>
          <p:cNvSpPr>
            <a:spLocks noGrp="1"/>
          </p:cNvSpPr>
          <p:nvPr>
            <p:ph type="body" sz="quarter" idx="15" hasCustomPrompt="1"/>
          </p:nvPr>
        </p:nvSpPr>
        <p:spPr>
          <a:xfrm>
            <a:off x="495299" y="3219915"/>
            <a:ext cx="8101013" cy="740664"/>
          </a:xfrm>
          <a:solidFill>
            <a:srgbClr val="E7D9B1"/>
          </a:solidFill>
        </p:spPr>
        <p:txBody>
          <a:bodyPr anchor="ctr">
            <a:normAutofit/>
          </a:bodyPr>
          <a:lstStyle>
            <a:lvl1pPr marL="0" indent="0" algn="ctr">
              <a:lnSpc>
                <a:spcPct val="100000"/>
              </a:lnSpc>
              <a:spcBef>
                <a:spcPts val="0"/>
              </a:spcBef>
              <a:buFontTx/>
              <a:buNone/>
              <a:defRPr sz="2600"/>
            </a:lvl1pPr>
          </a:lstStyle>
          <a:p>
            <a:pPr lvl="0"/>
            <a:r>
              <a:rPr lang="en-US" dirty="0"/>
              <a:t>	Click to edit Master text styles</a:t>
            </a:r>
          </a:p>
        </p:txBody>
      </p:sp>
      <p:sp>
        <p:nvSpPr>
          <p:cNvPr id="13" name="Text Placeholder 7"/>
          <p:cNvSpPr>
            <a:spLocks noGrp="1"/>
          </p:cNvSpPr>
          <p:nvPr>
            <p:ph type="body" sz="quarter" idx="16" hasCustomPrompt="1"/>
          </p:nvPr>
        </p:nvSpPr>
        <p:spPr>
          <a:xfrm>
            <a:off x="495298" y="4276396"/>
            <a:ext cx="8101013" cy="740664"/>
          </a:xfrm>
          <a:solidFill>
            <a:srgbClr val="E7D9B1"/>
          </a:solidFill>
        </p:spPr>
        <p:txBody>
          <a:bodyPr anchor="ctr"/>
          <a:lstStyle>
            <a:lvl1pPr marL="0" indent="0" algn="ctr">
              <a:lnSpc>
                <a:spcPct val="100000"/>
              </a:lnSpc>
              <a:spcBef>
                <a:spcPts val="0"/>
              </a:spcBef>
              <a:buFontTx/>
              <a:buNone/>
              <a:defRPr sz="2600"/>
            </a:lvl1pPr>
          </a:lstStyle>
          <a:p>
            <a:pPr lvl="0"/>
            <a:r>
              <a:rPr lang="en-US" dirty="0"/>
              <a:t>	Click to edit Master text styles</a:t>
            </a:r>
          </a:p>
        </p:txBody>
      </p:sp>
    </p:spTree>
    <p:extLst>
      <p:ext uri="{BB962C8B-B14F-4D97-AF65-F5344CB8AC3E}">
        <p14:creationId xmlns:p14="http://schemas.microsoft.com/office/powerpoint/2010/main" val="77522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normAutofit/>
          </a:bodyPr>
          <a:lstStyle>
            <a:lvl1pPr algn="ctr">
              <a:defRPr sz="2800" b="0"/>
            </a:lvl1pPr>
          </a:lstStyle>
          <a:p>
            <a:r>
              <a:rPr lang="en-US" dirty="0"/>
              <a:t>Click to edit Master title style</a:t>
            </a:r>
          </a:p>
        </p:txBody>
      </p:sp>
      <p:sp>
        <p:nvSpPr>
          <p:cNvPr id="3" name="Content Placeholder 2"/>
          <p:cNvSpPr>
            <a:spLocks noGrp="1"/>
          </p:cNvSpPr>
          <p:nvPr>
            <p:ph idx="1" hasCustomPrompt="1"/>
          </p:nvPr>
        </p:nvSpPr>
        <p:spPr>
          <a:xfrm>
            <a:off x="3887391" y="987426"/>
            <a:ext cx="4629150" cy="4873625"/>
          </a:xfrm>
        </p:spPr>
        <p:txBody>
          <a:bodyPr>
            <a:normAutofit/>
          </a:bodyPr>
          <a:lstStyle>
            <a:lvl1pPr marL="0" indent="0" algn="ctr">
              <a:buNone/>
              <a:defRPr sz="2400"/>
            </a:lvl1pPr>
            <a:lvl2pPr>
              <a:defRPr sz="2400"/>
            </a:lvl2pPr>
            <a:lvl3pPr>
              <a:defRPr sz="2400"/>
            </a:lvl3pPr>
            <a:lvl4pPr>
              <a:defRPr sz="2400"/>
            </a:lvl4pPr>
            <a:lvl5pPr>
              <a:defRPr sz="2400"/>
            </a:lvl5pPr>
            <a:lvl6pPr>
              <a:defRPr sz="1500"/>
            </a:lvl6pPr>
            <a:lvl7pPr>
              <a:defRPr sz="1500"/>
            </a:lvl7pPr>
            <a:lvl8pPr>
              <a:defRPr sz="1500"/>
            </a:lvl8pPr>
            <a:lvl9pPr>
              <a:defRPr sz="1500"/>
            </a:lvl9pPr>
          </a:lstStyle>
          <a:p>
            <a:pPr lvl="0"/>
            <a:r>
              <a:rPr lang="en-US" dirty="0"/>
              <a:t>click to edit Master text styles</a:t>
            </a:r>
          </a:p>
        </p:txBody>
      </p:sp>
      <p:sp>
        <p:nvSpPr>
          <p:cNvPr id="4" name="Text Placeholder 3"/>
          <p:cNvSpPr>
            <a:spLocks noGrp="1"/>
          </p:cNvSpPr>
          <p:nvPr>
            <p:ph type="body" sz="half" idx="2"/>
          </p:nvPr>
        </p:nvSpPr>
        <p:spPr>
          <a:xfrm>
            <a:off x="629841" y="2247900"/>
            <a:ext cx="2949178" cy="3621088"/>
          </a:xfrm>
        </p:spPr>
        <p:txBody>
          <a:bodyPr>
            <a:normAutofit/>
          </a:bodyPr>
          <a:lstStyle>
            <a:lvl1pPr marL="0" indent="0">
              <a:buNone/>
              <a:defRPr sz="2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3641411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normAutofit/>
          </a:bodyPr>
          <a:lstStyle>
            <a:lvl1pPr algn="ctr">
              <a:lnSpc>
                <a:spcPct val="100000"/>
              </a:lnSpc>
              <a:defRPr sz="2800" b="0"/>
            </a:lvl1pPr>
          </a:lstStyle>
          <a:p>
            <a:r>
              <a:rPr lang="en-US" dirty="0"/>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209800"/>
            <a:ext cx="2949178" cy="3659188"/>
          </a:xfrm>
        </p:spPr>
        <p:txBody>
          <a:bodyPr>
            <a:normAutofit/>
          </a:bodyPr>
          <a:lstStyle>
            <a:lvl1pPr marL="0" indent="0">
              <a:buNone/>
              <a:defRPr sz="2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8516784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83857"/>
            <a:ext cx="8101584" cy="1325880"/>
          </a:xfrm>
        </p:spPr>
        <p:txBody>
          <a:bodyPr/>
          <a:lstStyle>
            <a:lvl1pPr algn="ctr">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1" name="Text Placeholder 10"/>
          <p:cNvSpPr>
            <a:spLocks noGrp="1"/>
          </p:cNvSpPr>
          <p:nvPr>
            <p:ph type="body" sz="quarter" idx="16"/>
          </p:nvPr>
        </p:nvSpPr>
        <p:spPr>
          <a:xfrm>
            <a:off x="1431925" y="1879599"/>
            <a:ext cx="6280150" cy="1244600"/>
          </a:xfrm>
        </p:spPr>
        <p:txBody>
          <a:bodyP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1431925" y="3346449"/>
            <a:ext cx="6280150" cy="1244600"/>
          </a:xfrm>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431925" y="4813299"/>
            <a:ext cx="6280150" cy="1244600"/>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20550414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idx="1" hasCustomPrompt="1"/>
          </p:nvPr>
        </p:nvSpPr>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8A4071B1-5285-4C1E-8055-97E38FBB88E6}" type="datetimeFigureOut">
              <a:rPr lang="en-US" smtClean="0"/>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519742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sz="half" idx="1" hasCustomPrompt="1"/>
          </p:nvPr>
        </p:nvSpPr>
        <p:spPr>
          <a:xfrm>
            <a:off x="628650" y="1825625"/>
            <a:ext cx="3867150" cy="435133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Content Placeholder 3"/>
          <p:cNvSpPr>
            <a:spLocks noGrp="1"/>
          </p:cNvSpPr>
          <p:nvPr>
            <p:ph sz="half" idx="2" hasCustomPrompt="1"/>
          </p:nvPr>
        </p:nvSpPr>
        <p:spPr>
          <a:xfrm>
            <a:off x="4863084" y="1825625"/>
            <a:ext cx="3867150" cy="435133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lgn="ctr">
              <a:lnSpc>
                <a:spcPct val="100000"/>
              </a:lnSpc>
              <a:spcBef>
                <a:spcPts val="0"/>
              </a:spcBef>
              <a:defRPr sz="2600">
                <a:latin typeface="Arial" panose="020B0604020202020204" pitchFamily="34" charset="0"/>
                <a:cs typeface="Arial" panose="020B0604020202020204" pitchFamily="34" charset="0"/>
              </a:defRPr>
            </a:lvl2pPr>
            <a:lvl3pPr algn="ctr">
              <a:lnSpc>
                <a:spcPct val="100000"/>
              </a:lnSpc>
              <a:spcBef>
                <a:spcPts val="0"/>
              </a:spcBef>
              <a:defRPr sz="2600">
                <a:latin typeface="Arial" panose="020B0604020202020204" pitchFamily="34" charset="0"/>
                <a:cs typeface="Arial" panose="020B0604020202020204" pitchFamily="34" charset="0"/>
              </a:defRPr>
            </a:lvl3pPr>
            <a:lvl4pPr algn="ctr">
              <a:lnSpc>
                <a:spcPct val="100000"/>
              </a:lnSpc>
              <a:spcBef>
                <a:spcPts val="0"/>
              </a:spcBef>
              <a:defRPr sz="2600">
                <a:latin typeface="Arial" panose="020B0604020202020204" pitchFamily="34" charset="0"/>
                <a:cs typeface="Arial" panose="020B0604020202020204" pitchFamily="34" charset="0"/>
              </a:defRPr>
            </a:lvl4pPr>
            <a:lvl5pPr algn="ctr">
              <a:lnSpc>
                <a:spcPct val="100000"/>
              </a:lnSpc>
              <a:spcBef>
                <a:spcPts val="0"/>
              </a:spcBef>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210661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1208" y="355600"/>
            <a:ext cx="8101584" cy="1325563"/>
          </a:xfrm>
        </p:spPr>
        <p:txBody>
          <a:bodyPr>
            <a:normAutofit/>
          </a:bodyPr>
          <a:lstStyle>
            <a:lvl1pPr algn="ctr">
              <a:lnSpc>
                <a:spcPct val="100000"/>
              </a:lnSpc>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521208" y="1857375"/>
            <a:ext cx="3868737"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1208" y="2857500"/>
            <a:ext cx="3868737" cy="3415506"/>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Text Placeholder 4"/>
          <p:cNvSpPr>
            <a:spLocks noGrp="1"/>
          </p:cNvSpPr>
          <p:nvPr>
            <p:ph type="body" sz="quarter" idx="3" hasCustomPrompt="1"/>
          </p:nvPr>
        </p:nvSpPr>
        <p:spPr>
          <a:xfrm>
            <a:off x="4735004" y="1857375"/>
            <a:ext cx="3887788"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35004" y="2857499"/>
            <a:ext cx="3887788" cy="3415507"/>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Date Placeholder 6"/>
          <p:cNvSpPr>
            <a:spLocks noGrp="1"/>
          </p:cNvSpPr>
          <p:nvPr>
            <p:ph type="dt" sz="half" idx="10"/>
          </p:nvPr>
        </p:nvSpPr>
        <p:spPr/>
        <p:txBody>
          <a:bodyPr/>
          <a:lstStyle/>
          <a:p>
            <a:fld id="{8A4071B1-5285-4C1E-8055-97E38FBB88E6}" type="datetimeFigureOut">
              <a:rPr lang="en-US" smtClean="0"/>
              <a:t>11/11/2017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919816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280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1208" y="355600"/>
            <a:ext cx="8101584" cy="1325563"/>
          </a:xfrm>
        </p:spPr>
        <p:txBody>
          <a:bodyPr>
            <a:normAutofit/>
          </a:bodyPr>
          <a:lstStyle>
            <a:lvl1pPr algn="ctr">
              <a:lnSpc>
                <a:spcPct val="100000"/>
              </a:lnSpc>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521206" y="1764507"/>
            <a:ext cx="3868737"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521207" y="2712243"/>
            <a:ext cx="3868737" cy="2224882"/>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Text Placeholder 4"/>
          <p:cNvSpPr>
            <a:spLocks noGrp="1"/>
          </p:cNvSpPr>
          <p:nvPr>
            <p:ph type="body" sz="quarter" idx="3" hasCustomPrompt="1"/>
          </p:nvPr>
        </p:nvSpPr>
        <p:spPr>
          <a:xfrm>
            <a:off x="4735004" y="1764507"/>
            <a:ext cx="3887788"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735004" y="2712244"/>
            <a:ext cx="3887788" cy="2224881"/>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Date Placeholder 6"/>
          <p:cNvSpPr>
            <a:spLocks noGrp="1"/>
          </p:cNvSpPr>
          <p:nvPr>
            <p:ph type="dt" sz="half" idx="10"/>
          </p:nvPr>
        </p:nvSpPr>
        <p:spPr/>
        <p:txBody>
          <a:bodyPr/>
          <a:lstStyle/>
          <a:p>
            <a:fld id="{8A4071B1-5285-4C1E-8055-97E38FBB88E6}" type="datetimeFigureOut">
              <a:rPr lang="en-US" smtClean="0"/>
              <a:t>11/11/2017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
        <p:nvSpPr>
          <p:cNvPr id="11" name="Text Placeholder 10"/>
          <p:cNvSpPr>
            <a:spLocks noGrp="1"/>
          </p:cNvSpPr>
          <p:nvPr>
            <p:ph type="body" sz="quarter" idx="13" hasCustomPrompt="1"/>
          </p:nvPr>
        </p:nvSpPr>
        <p:spPr>
          <a:xfrm>
            <a:off x="521206" y="5127625"/>
            <a:ext cx="3868737"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a:t>
            </a:r>
          </a:p>
        </p:txBody>
      </p:sp>
      <p:sp>
        <p:nvSpPr>
          <p:cNvPr id="13" name="Text Placeholder 12"/>
          <p:cNvSpPr>
            <a:spLocks noGrp="1"/>
          </p:cNvSpPr>
          <p:nvPr>
            <p:ph type="body" sz="quarter" idx="14" hasCustomPrompt="1"/>
          </p:nvPr>
        </p:nvSpPr>
        <p:spPr>
          <a:xfrm>
            <a:off x="4735005" y="5127625"/>
            <a:ext cx="3887787"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a:t>
            </a:r>
          </a:p>
        </p:txBody>
      </p:sp>
    </p:spTree>
    <p:extLst>
      <p:ext uri="{BB962C8B-B14F-4D97-AF65-F5344CB8AC3E}">
        <p14:creationId xmlns:p14="http://schemas.microsoft.com/office/powerpoint/2010/main" val="3068876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Date Placeholder 2"/>
          <p:cNvSpPr>
            <a:spLocks noGrp="1"/>
          </p:cNvSpPr>
          <p:nvPr>
            <p:ph type="dt" sz="half" idx="10"/>
          </p:nvPr>
        </p:nvSpPr>
        <p:spPr/>
        <p:txBody>
          <a:bodyPr/>
          <a:lstStyle/>
          <a:p>
            <a:fld id="{8A4071B1-5285-4C1E-8055-97E38FBB88E6}"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5028F-10DF-4864-BAFE-609F3695BD5D}" type="slidenum">
              <a:rPr lang="en-US" smtClean="0"/>
              <a:t>‹#›</a:t>
            </a:fld>
            <a:endParaRPr lang="en-US"/>
          </a:p>
        </p:txBody>
      </p:sp>
      <p:sp>
        <p:nvSpPr>
          <p:cNvPr id="7" name="Content Placeholder 6"/>
          <p:cNvSpPr>
            <a:spLocks noGrp="1"/>
          </p:cNvSpPr>
          <p:nvPr>
            <p:ph sz="quarter" idx="13" hasCustomPrompt="1"/>
          </p:nvPr>
        </p:nvSpPr>
        <p:spPr>
          <a:xfrm>
            <a:off x="628650" y="1955800"/>
            <a:ext cx="8101013" cy="3035300"/>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lgn="ctr">
              <a:lnSpc>
                <a:spcPct val="100000"/>
              </a:lnSpc>
              <a:spcBef>
                <a:spcPts val="0"/>
              </a:spcBef>
              <a:defRPr sz="2600">
                <a:latin typeface="Arial" panose="020B0604020202020204" pitchFamily="34" charset="0"/>
                <a:cs typeface="Arial" panose="020B0604020202020204" pitchFamily="34" charset="0"/>
              </a:defRPr>
            </a:lvl2pPr>
            <a:lvl3pPr algn="ctr">
              <a:lnSpc>
                <a:spcPct val="100000"/>
              </a:lnSpc>
              <a:spcBef>
                <a:spcPts val="0"/>
              </a:spcBef>
              <a:defRPr sz="2600">
                <a:latin typeface="Arial" panose="020B0604020202020204" pitchFamily="34" charset="0"/>
                <a:cs typeface="Arial" panose="020B0604020202020204" pitchFamily="34" charset="0"/>
              </a:defRPr>
            </a:lvl3pPr>
            <a:lvl4pPr algn="ctr">
              <a:lnSpc>
                <a:spcPct val="100000"/>
              </a:lnSpc>
              <a:spcBef>
                <a:spcPts val="0"/>
              </a:spcBef>
              <a:defRPr sz="2600">
                <a:latin typeface="Arial" panose="020B0604020202020204" pitchFamily="34" charset="0"/>
                <a:cs typeface="Arial" panose="020B0604020202020204" pitchFamily="34" charset="0"/>
              </a:defRPr>
            </a:lvl4pPr>
            <a:lvl5pPr algn="ctr">
              <a:lnSpc>
                <a:spcPct val="100000"/>
              </a:lnSpc>
              <a:spcBef>
                <a:spcPts val="0"/>
              </a:spcBef>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9" name="Content Placeholder 8"/>
          <p:cNvSpPr>
            <a:spLocks noGrp="1"/>
          </p:cNvSpPr>
          <p:nvPr>
            <p:ph sz="quarter" idx="14" hasCustomPrompt="1"/>
          </p:nvPr>
        </p:nvSpPr>
        <p:spPr>
          <a:xfrm>
            <a:off x="628650" y="5194300"/>
            <a:ext cx="8101013" cy="8255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430818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071B1-5285-4C1E-8055-97E38FBB88E6}" type="datetimeFigureOut">
              <a:rPr lang="en-US" smtClean="0"/>
              <a:t>11/11/2017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C5028F-10DF-4864-BAFE-609F3695BD5D}" type="slidenum">
              <a:rPr lang="en-US" smtClean="0"/>
              <a:t>‹#›</a:t>
            </a:fld>
            <a:endParaRPr lang="en-US"/>
          </a:p>
        </p:txBody>
      </p:sp>
      <p:sp>
        <p:nvSpPr>
          <p:cNvPr id="6" name="Content Placeholder 5"/>
          <p:cNvSpPr>
            <a:spLocks noGrp="1"/>
          </p:cNvSpPr>
          <p:nvPr>
            <p:ph sz="quarter" idx="13" hasCustomPrompt="1"/>
          </p:nvPr>
        </p:nvSpPr>
        <p:spPr>
          <a:xfrm>
            <a:off x="406400" y="330200"/>
            <a:ext cx="8394700" cy="4470400"/>
          </a:xfrm>
        </p:spPr>
        <p:txBody>
          <a:bodyPr anchor="ctr"/>
          <a:lstStyle>
            <a:lvl1pPr marL="0" indent="0" algn="ctr">
              <a:lnSpc>
                <a:spcPct val="100000"/>
              </a:lnSpc>
              <a:spcBef>
                <a:spcPts val="0"/>
              </a:spcBef>
              <a:buNone/>
              <a:defRPr>
                <a:latin typeface="Arial" panose="020B0604020202020204" pitchFamily="34" charset="0"/>
                <a:cs typeface="Arial" panose="020B0604020202020204" pitchFamily="34" charset="0"/>
              </a:defRPr>
            </a:lvl1pPr>
            <a:lvl2pPr algn="ctr">
              <a:lnSpc>
                <a:spcPct val="100000"/>
              </a:lnSpc>
              <a:spcBef>
                <a:spcPts val="0"/>
              </a:spcBef>
              <a:defRPr>
                <a:latin typeface="Arial" panose="020B0604020202020204" pitchFamily="34" charset="0"/>
                <a:cs typeface="Arial" panose="020B0604020202020204" pitchFamily="34" charset="0"/>
              </a:defRPr>
            </a:lvl2pPr>
            <a:lvl3pPr algn="ctr">
              <a:lnSpc>
                <a:spcPct val="100000"/>
              </a:lnSpc>
              <a:spcBef>
                <a:spcPts val="0"/>
              </a:spcBef>
              <a:defRPr>
                <a:latin typeface="Arial" panose="020B0604020202020204" pitchFamily="34" charset="0"/>
                <a:cs typeface="Arial" panose="020B0604020202020204" pitchFamily="34" charset="0"/>
              </a:defRPr>
            </a:lvl3pPr>
            <a:lvl4pPr algn="ctr">
              <a:lnSpc>
                <a:spcPct val="100000"/>
              </a:lnSpc>
              <a:spcBef>
                <a:spcPts val="0"/>
              </a:spcBef>
              <a:defRPr>
                <a:latin typeface="Arial" panose="020B0604020202020204" pitchFamily="34" charset="0"/>
                <a:cs typeface="Arial" panose="020B0604020202020204" pitchFamily="34" charset="0"/>
              </a:defRPr>
            </a:lvl4pPr>
            <a:lvl5pPr algn="ctr">
              <a:lnSpc>
                <a:spcPct val="100000"/>
              </a:lnSpc>
              <a:spcBef>
                <a:spcPts val="0"/>
              </a:spcBef>
              <a:defRPr>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8" name="Content Placeholder 7"/>
          <p:cNvSpPr>
            <a:spLocks noGrp="1"/>
          </p:cNvSpPr>
          <p:nvPr>
            <p:ph sz="quarter" idx="14" hasCustomPrompt="1"/>
          </p:nvPr>
        </p:nvSpPr>
        <p:spPr>
          <a:xfrm>
            <a:off x="406400" y="5156200"/>
            <a:ext cx="8394700" cy="84455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6500029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ctr">
            <a:normAutofit/>
          </a:bodyPr>
          <a:lstStyle>
            <a:lvl1pPr algn="ctr">
              <a:defRPr sz="2800"/>
            </a:lvl1pPr>
          </a:lstStyle>
          <a:p>
            <a:r>
              <a:rPr lang="en-US" dirty="0"/>
              <a:t>Click to edit Master title style</a:t>
            </a:r>
          </a:p>
        </p:txBody>
      </p:sp>
      <p:sp>
        <p:nvSpPr>
          <p:cNvPr id="3" name="Content Placeholder 2"/>
          <p:cNvSpPr>
            <a:spLocks noGrp="1"/>
          </p:cNvSpPr>
          <p:nvPr>
            <p:ph idx="1"/>
          </p:nvPr>
        </p:nvSpPr>
        <p:spPr>
          <a:xfrm>
            <a:off x="3887788" y="987425"/>
            <a:ext cx="4629150" cy="4873625"/>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vl2pPr marL="457200" indent="0" algn="ctr">
              <a:lnSpc>
                <a:spcPct val="100000"/>
              </a:lnSpc>
              <a:spcBef>
                <a:spcPts val="0"/>
              </a:spcBef>
              <a:buNone/>
              <a:defRPr sz="2400">
                <a:latin typeface="Arial" panose="020B0604020202020204" pitchFamily="34" charset="0"/>
                <a:cs typeface="Arial" panose="020B0604020202020204" pitchFamily="34" charset="0"/>
              </a:defRPr>
            </a:lvl2pPr>
            <a:lvl3pPr marL="914400" indent="0" algn="ctr">
              <a:lnSpc>
                <a:spcPct val="100000"/>
              </a:lnSpc>
              <a:spcBef>
                <a:spcPts val="0"/>
              </a:spcBef>
              <a:buNone/>
              <a:defRPr sz="2400">
                <a:latin typeface="Arial" panose="020B0604020202020204" pitchFamily="34" charset="0"/>
                <a:cs typeface="Arial" panose="020B0604020202020204" pitchFamily="34" charset="0"/>
              </a:defRPr>
            </a:lvl3pPr>
            <a:lvl4pPr marL="1371600" indent="0" algn="ctr">
              <a:lnSpc>
                <a:spcPct val="100000"/>
              </a:lnSpc>
              <a:spcBef>
                <a:spcPts val="0"/>
              </a:spcBef>
              <a:buNone/>
              <a:defRPr sz="2400">
                <a:latin typeface="Arial" panose="020B0604020202020204" pitchFamily="34" charset="0"/>
                <a:cs typeface="Arial" panose="020B0604020202020204" pitchFamily="34" charset="0"/>
              </a:defRPr>
            </a:lvl4pPr>
            <a:lvl5pPr marL="1828800" indent="0" algn="ctr">
              <a:lnSpc>
                <a:spcPct val="100000"/>
              </a:lnSpc>
              <a:spcBef>
                <a:spcPts val="0"/>
              </a:spcBef>
              <a:buNone/>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p:txBody>
      </p:sp>
      <p:sp>
        <p:nvSpPr>
          <p:cNvPr id="4" name="Text Placeholder 3"/>
          <p:cNvSpPr>
            <a:spLocks noGrp="1"/>
          </p:cNvSpPr>
          <p:nvPr>
            <p:ph type="body" sz="half" idx="2" hasCustomPrompt="1"/>
          </p:nvPr>
        </p:nvSpPr>
        <p:spPr>
          <a:xfrm>
            <a:off x="630238" y="2057400"/>
            <a:ext cx="2949575" cy="381158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3613973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ctr">
            <a:normAutofit/>
          </a:bodyPr>
          <a:lstStyle>
            <a:lvl1pPr algn="ctr">
              <a:defRPr sz="2800"/>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630238" y="2336800"/>
            <a:ext cx="2949575" cy="353218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0557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dule Summary">
    <p:bg>
      <p:bgPr>
        <a:solidFill>
          <a:srgbClr val="E7D9B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7" name="Text Placeholder 16"/>
          <p:cNvSpPr>
            <a:spLocks noGrp="1"/>
          </p:cNvSpPr>
          <p:nvPr>
            <p:ph type="body" sz="quarter" idx="16" hasCustomPrompt="1"/>
          </p:nvPr>
        </p:nvSpPr>
        <p:spPr>
          <a:xfrm>
            <a:off x="628650" y="363112"/>
            <a:ext cx="8101584" cy="1325880"/>
          </a:xfrm>
          <a:solidFill>
            <a:schemeClr val="accent4"/>
          </a:solidFill>
        </p:spPr>
        <p:txBody>
          <a:bodyPr anchor="ctr">
            <a:normAutofit/>
          </a:bodyPr>
          <a:lstStyle>
            <a:lvl1pPr marL="0" indent="0" algn="l">
              <a:buFont typeface="Arial" panose="020B0604020202020204" pitchFamily="34" charset="0"/>
              <a:buNone/>
              <a:defRPr sz="3600" b="1" baseline="0">
                <a:solidFill>
                  <a:schemeClr val="bg1"/>
                </a:solidFill>
              </a:defRPr>
            </a:lvl1pPr>
          </a:lstStyle>
          <a:p>
            <a:pPr lvl="0"/>
            <a:r>
              <a:rPr lang="en-US" dirty="0"/>
              <a:t>Learning Target 1-1 Review</a:t>
            </a:r>
          </a:p>
        </p:txBody>
      </p:sp>
      <p:sp>
        <p:nvSpPr>
          <p:cNvPr id="19" name="Content Placeholder 18"/>
          <p:cNvSpPr>
            <a:spLocks noGrp="1"/>
          </p:cNvSpPr>
          <p:nvPr>
            <p:ph sz="quarter" idx="17"/>
          </p:nvPr>
        </p:nvSpPr>
        <p:spPr>
          <a:xfrm>
            <a:off x="628649" y="3187700"/>
            <a:ext cx="8101013" cy="3302000"/>
          </a:xfrm>
          <a:solidFill>
            <a:schemeClr val="bg1"/>
          </a:solidFill>
          <a:ln w="76200">
            <a:solidFill>
              <a:schemeClr val="accent4"/>
            </a:solidFill>
          </a:ln>
        </p:spPr>
        <p:txBody>
          <a:bodyPr>
            <a:normAutofit/>
          </a:bodyPr>
          <a:lstStyle>
            <a:lvl1pPr marL="0" indent="0" algn="l">
              <a:buNone/>
              <a:defRPr sz="2400"/>
            </a:lvl1pPr>
          </a:lstStyle>
          <a:p>
            <a:pPr lvl="0"/>
            <a:r>
              <a:rPr lang="en-US" dirty="0"/>
              <a:t>Click to edit Master text styles</a:t>
            </a:r>
          </a:p>
        </p:txBody>
      </p:sp>
      <p:sp>
        <p:nvSpPr>
          <p:cNvPr id="7" name="Content Placeholder 6"/>
          <p:cNvSpPr>
            <a:spLocks noGrp="1"/>
          </p:cNvSpPr>
          <p:nvPr>
            <p:ph sz="quarter" idx="18"/>
          </p:nvPr>
        </p:nvSpPr>
        <p:spPr>
          <a:xfrm>
            <a:off x="628650" y="1846363"/>
            <a:ext cx="8101013" cy="1066800"/>
          </a:xfrm>
          <a:solidFill>
            <a:srgbClr val="D4E5F4"/>
          </a:solidFill>
          <a:ln>
            <a:noFill/>
          </a:ln>
        </p:spPr>
        <p:txBody>
          <a:bodyPr>
            <a:normAutofit/>
          </a:bodyPr>
          <a:lstStyle>
            <a:lvl1pPr marL="0" indent="0">
              <a:buNone/>
              <a:defRPr sz="2800"/>
            </a:lvl1pPr>
          </a:lstStyle>
          <a:p>
            <a:pPr lvl="0"/>
            <a:r>
              <a:rPr lang="en-US" dirty="0"/>
              <a:t>Click to edit Master text styles</a:t>
            </a:r>
          </a:p>
        </p:txBody>
      </p:sp>
    </p:spTree>
    <p:extLst>
      <p:ext uri="{BB962C8B-B14F-4D97-AF65-F5344CB8AC3E}">
        <p14:creationId xmlns:p14="http://schemas.microsoft.com/office/powerpoint/2010/main" val="901868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09717CA3-2C9E-4D1A-B2D9-67AA8605FE6D}" type="datetimeFigureOut">
              <a:rPr lang="en-US" smtClean="0"/>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391221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628650" y="1825625"/>
            <a:ext cx="8101584" cy="4351338"/>
          </a:xfrm>
        </p:spPr>
        <p:txBody>
          <a:bodyPr/>
          <a:lstStyle>
            <a:lvl1pPr marL="0" indent="0">
              <a:buNone/>
              <a:defRPr sz="26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642332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8066" y="296068"/>
            <a:ext cx="8101584"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521208" y="1825625"/>
            <a:ext cx="8101584" cy="2797175"/>
          </a:xfrm>
        </p:spPr>
        <p:txBody>
          <a:bodyPr/>
          <a:lstStyle>
            <a:lvl1pPr marL="0" indent="0" algn="ctr">
              <a:buNone/>
              <a:defRPr sz="2600"/>
            </a:lvl1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
        <p:nvSpPr>
          <p:cNvPr id="9" name="Content Placeholder 8"/>
          <p:cNvSpPr>
            <a:spLocks noGrp="1"/>
          </p:cNvSpPr>
          <p:nvPr>
            <p:ph sz="quarter" idx="13"/>
          </p:nvPr>
        </p:nvSpPr>
        <p:spPr>
          <a:xfrm>
            <a:off x="528638" y="4864100"/>
            <a:ext cx="8101012" cy="1219200"/>
          </a:xfrm>
        </p:spPr>
        <p:txBody>
          <a:bodyPr anchor="ctr">
            <a:normAutofit/>
          </a:bodyPr>
          <a:lstStyle>
            <a:lvl1pPr marL="0" indent="0" algn="ctr">
              <a:lnSpc>
                <a:spcPct val="100000"/>
              </a:lnSpc>
              <a:spcBef>
                <a:spcPts val="0"/>
              </a:spcBef>
              <a:buNone/>
              <a:defRPr sz="2400"/>
            </a:lvl1pPr>
          </a:lstStyle>
          <a:p>
            <a:pPr lvl="0"/>
            <a:r>
              <a:rPr lang="en-US" dirty="0"/>
              <a:t>Click to edit Master text styles</a:t>
            </a:r>
          </a:p>
        </p:txBody>
      </p:sp>
    </p:spTree>
    <p:extLst>
      <p:ext uri="{BB962C8B-B14F-4D97-AF65-F5344CB8AC3E}">
        <p14:creationId xmlns:p14="http://schemas.microsoft.com/office/powerpoint/2010/main" val="2703017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Y IT 1">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886700"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hasCustomPrompt="1"/>
          </p:nvPr>
        </p:nvSpPr>
        <p:spPr>
          <a:xfrm>
            <a:off x="628650" y="2570161"/>
            <a:ext cx="1289050" cy="1244600"/>
          </a:xfrm>
          <a:ln>
            <a:solidFill>
              <a:srgbClr val="D4E5F4"/>
            </a:solidFill>
          </a:ln>
        </p:spPr>
        <p:txBody>
          <a:bodyPr/>
          <a:lstStyle>
            <a:lvl1pPr marL="0" indent="0">
              <a:buNone/>
              <a:defRPr/>
            </a:lvl1pPr>
          </a:lstStyle>
          <a:p>
            <a:pPr lvl="0"/>
            <a:r>
              <a:rPr lang="en-US" dirty="0"/>
              <a:t>click to edit Master text styles</a:t>
            </a:r>
          </a:p>
        </p:txBody>
      </p:sp>
      <p:sp>
        <p:nvSpPr>
          <p:cNvPr id="9" name="Text Placeholder 6"/>
          <p:cNvSpPr>
            <a:spLocks noGrp="1"/>
          </p:cNvSpPr>
          <p:nvPr>
            <p:ph type="body" sz="quarter" idx="15" hasCustomPrompt="1"/>
          </p:nvPr>
        </p:nvSpPr>
        <p:spPr>
          <a:xfrm>
            <a:off x="628650" y="4813300"/>
            <a:ext cx="1289050" cy="1244600"/>
          </a:xfrm>
          <a:ln>
            <a:solidFill>
              <a:srgbClr val="D4E5F4"/>
            </a:solidFill>
          </a:ln>
        </p:spPr>
        <p:txBody>
          <a:bodyPr/>
          <a:lstStyle>
            <a:lvl1pPr marL="0" indent="0">
              <a:buNone/>
              <a:defRPr/>
            </a:lvl1pPr>
          </a:lstStyle>
          <a:p>
            <a:pPr lvl="0"/>
            <a:r>
              <a:rPr lang="en-US" dirty="0"/>
              <a:t>click to edit Master text styles</a:t>
            </a:r>
          </a:p>
        </p:txBody>
      </p:sp>
      <p:sp>
        <p:nvSpPr>
          <p:cNvPr id="12" name="Text Placeholder 10"/>
          <p:cNvSpPr>
            <a:spLocks noGrp="1"/>
          </p:cNvSpPr>
          <p:nvPr>
            <p:ph type="body" sz="quarter" idx="17" hasCustomPrompt="1"/>
          </p:nvPr>
        </p:nvSpPr>
        <p:spPr>
          <a:xfrm>
            <a:off x="2235200" y="2541460"/>
            <a:ext cx="6280150" cy="12446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hasCustomPrompt="1"/>
          </p:nvPr>
        </p:nvSpPr>
        <p:spPr>
          <a:xfrm>
            <a:off x="2235200" y="4813300"/>
            <a:ext cx="6280150" cy="12446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Tree>
    <p:extLst>
      <p:ext uri="{BB962C8B-B14F-4D97-AF65-F5344CB8AC3E}">
        <p14:creationId xmlns:p14="http://schemas.microsoft.com/office/powerpoint/2010/main" val="808627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Y IT 2">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49"/>
            <a:ext cx="78867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Text Placeholder 10"/>
          <p:cNvSpPr>
            <a:spLocks noGrp="1"/>
          </p:cNvSpPr>
          <p:nvPr>
            <p:ph type="body" sz="quarter" idx="17"/>
          </p:nvPr>
        </p:nvSpPr>
        <p:spPr>
          <a:xfrm>
            <a:off x="1431925" y="2878008"/>
            <a:ext cx="6280150" cy="9144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431925" y="3928811"/>
            <a:ext cx="6280150" cy="9144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11" name="Text Placeholder 10"/>
          <p:cNvSpPr>
            <a:spLocks noGrp="1"/>
          </p:cNvSpPr>
          <p:nvPr>
            <p:ph type="body" sz="quarter" idx="20"/>
          </p:nvPr>
        </p:nvSpPr>
        <p:spPr>
          <a:xfrm>
            <a:off x="1431925" y="5052570"/>
            <a:ext cx="6280150" cy="914400"/>
          </a:xfrm>
          <a:ln>
            <a:solidFill>
              <a:srgbClr val="D4E5F4"/>
            </a:solidFill>
          </a:ln>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3771110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a:solidFill>
            <a:schemeClr val="accent4"/>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a:solidFill>
            <a:srgbClr val="E7D9B1"/>
          </a:solidFill>
          <a:ln w="76200">
            <a:solidFill>
              <a:schemeClr val="accent4"/>
            </a:solidFill>
          </a:ln>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717CA3-2C9E-4D1A-B2D9-67AA8605FE6D}" type="datetimeFigureOut">
              <a:rPr lang="en-US" smtClean="0"/>
              <a:t>11/11/2017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1284D7-83C2-438F-BB45-CD47C32E675F}" type="slidenum">
              <a:rPr lang="en-US" smtClean="0"/>
              <a:t>‹#›</a:t>
            </a:fld>
            <a:endParaRPr lang="en-US"/>
          </a:p>
        </p:txBody>
      </p:sp>
    </p:spTree>
    <p:extLst>
      <p:ext uri="{BB962C8B-B14F-4D97-AF65-F5344CB8AC3E}">
        <p14:creationId xmlns:p14="http://schemas.microsoft.com/office/powerpoint/2010/main" val="1351736392"/>
      </p:ext>
    </p:extLst>
  </p:cSld>
  <p:clrMap bg1="lt1" tx1="dk1" bg2="lt2" tx2="dk2" accent1="accent1" accent2="accent2" accent3="accent3" accent4="accent4" accent5="accent5" accent6="accent6" hlink="hlink" folHlink="folHlink"/>
  <p:sldLayoutIdLst>
    <p:sldLayoutId id="2147483704" r:id="rId1"/>
    <p:sldLayoutId id="2147483688" r:id="rId2"/>
    <p:sldLayoutId id="2147483712" r:id="rId3"/>
    <p:sldLayoutId id="2147483711" r:id="rId4"/>
    <p:sldLayoutId id="2147483673" r:id="rId5"/>
    <p:sldLayoutId id="2147483674" r:id="rId6"/>
    <p:sldLayoutId id="2147483709" r:id="rId7"/>
    <p:sldLayoutId id="2147483686" r:id="rId8"/>
    <p:sldLayoutId id="2147483710" r:id="rId9"/>
    <p:sldLayoutId id="2147483714" r:id="rId10"/>
    <p:sldLayoutId id="2147483715" r:id="rId11"/>
    <p:sldLayoutId id="2147483708" r:id="rId12"/>
    <p:sldLayoutId id="2147483690" r:id="rId13"/>
    <p:sldLayoutId id="2147483685" r:id="rId14"/>
    <p:sldLayoutId id="2147483687" r:id="rId15"/>
    <p:sldLayoutId id="2147483691" r:id="rId16"/>
    <p:sldLayoutId id="2147483689" r:id="rId17"/>
    <p:sldLayoutId id="2147483684" r:id="rId18"/>
    <p:sldLayoutId id="2147483675" r:id="rId19"/>
    <p:sldLayoutId id="2147483676" r:id="rId20"/>
    <p:sldLayoutId id="2147483677" r:id="rId21"/>
    <p:sldLayoutId id="2147483678" r:id="rId22"/>
    <p:sldLayoutId id="2147483679" r:id="rId23"/>
    <p:sldLayoutId id="2147483680" r:id="rId24"/>
    <p:sldLayoutId id="2147483681" r:id="rId25"/>
    <p:sldLayoutId id="2147483705" r:id="rId26"/>
  </p:sldLayoutIdLst>
  <p:txStyles>
    <p:titleStyle>
      <a:lvl1pPr algn="ctr" defTabSz="685800" rtl="0" eaLnBrk="1" latinLnBrk="0" hangingPunct="1">
        <a:lnSpc>
          <a:spcPct val="100000"/>
        </a:lnSpc>
        <a:spcBef>
          <a:spcPct val="0"/>
        </a:spcBef>
        <a:buNone/>
        <a:defRPr sz="2800" b="1" kern="1200">
          <a:solidFill>
            <a:schemeClr val="bg1"/>
          </a:solidFill>
          <a:latin typeface="+mj-lt"/>
          <a:ea typeface="+mj-ea"/>
          <a:cs typeface="+mj-cs"/>
        </a:defRPr>
      </a:lvl1pPr>
    </p:titleStyle>
    <p:bodyStyle>
      <a:lvl1pPr marL="1714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1pPr>
      <a:lvl2pPr marL="5143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2pPr>
      <a:lvl3pPr marL="8572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3pPr>
      <a:lvl4pPr marL="12001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4pPr>
      <a:lvl5pPr marL="15430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8101584" cy="1325563"/>
          </a:xfrm>
          <a:prstGeom prst="rect">
            <a:avLst/>
          </a:prstGeom>
          <a:solidFill>
            <a:schemeClr val="accent4"/>
          </a:solidFill>
        </p:spPr>
        <p:txBody>
          <a:bodyPr vert="horz" lIns="91440" tIns="45720" rIns="91440" bIns="45720" rtlCol="0" anchor="ctr">
            <a:normAutofit/>
          </a:bodyPr>
          <a:lstStyle/>
          <a:p>
            <a:r>
              <a:rPr lang="en-US" dirty="0"/>
              <a:t>Title of Slide</a:t>
            </a:r>
          </a:p>
        </p:txBody>
      </p:sp>
      <p:sp>
        <p:nvSpPr>
          <p:cNvPr id="3" name="Text Placeholder 2"/>
          <p:cNvSpPr>
            <a:spLocks noGrp="1"/>
          </p:cNvSpPr>
          <p:nvPr>
            <p:ph type="body" idx="1"/>
          </p:nvPr>
        </p:nvSpPr>
        <p:spPr>
          <a:xfrm>
            <a:off x="628650" y="2552699"/>
            <a:ext cx="8101584" cy="3268663"/>
          </a:xfrm>
          <a:prstGeom prst="rect">
            <a:avLst/>
          </a:prstGeom>
          <a:solidFill>
            <a:srgbClr val="E7D9B1"/>
          </a:solidFill>
          <a:ln w="76200">
            <a:solidFill>
              <a:schemeClr val="accent4"/>
            </a:solidFill>
          </a:ln>
        </p:spPr>
        <p:txBody>
          <a:bodyPr vert="horz" lIns="91440" tIns="45720" rIns="91440" bIns="45720" rtlCol="0">
            <a:normAutofit/>
          </a:bodyPr>
          <a:lstStyle/>
          <a:p>
            <a:pPr lvl="0"/>
            <a:r>
              <a:rPr lang="en-US" dirty="0"/>
              <a:t>Click to edit Master text styles</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071B1-5285-4C1E-8055-97E38FBB88E6}" type="datetimeFigureOut">
              <a:rPr lang="en-US" smtClean="0"/>
              <a:t>11/11/2017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5028F-10DF-4864-BAFE-609F3695BD5D}" type="slidenum">
              <a:rPr lang="en-US" smtClean="0"/>
              <a:t>‹#›</a:t>
            </a:fld>
            <a:endParaRPr lang="en-US"/>
          </a:p>
        </p:txBody>
      </p:sp>
    </p:spTree>
    <p:extLst>
      <p:ext uri="{BB962C8B-B14F-4D97-AF65-F5344CB8AC3E}">
        <p14:creationId xmlns:p14="http://schemas.microsoft.com/office/powerpoint/2010/main" val="209987096"/>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697" r:id="rId3"/>
    <p:sldLayoutId id="2147483713" r:id="rId4"/>
    <p:sldLayoutId id="2147483698" r:id="rId5"/>
    <p:sldLayoutId id="2147483699" r:id="rId6"/>
    <p:sldLayoutId id="2147483700" r:id="rId7"/>
    <p:sldLayoutId id="2147483701" r:id="rId8"/>
  </p:sldLayoutIdLst>
  <p:txStyles>
    <p:titleStyle>
      <a:lvl1pPr algn="ctr" defTabSz="914400" rtl="0" eaLnBrk="1" latinLnBrk="0" hangingPunct="1">
        <a:lnSpc>
          <a:spcPct val="10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9BAF9BD-7DF7-410F-83C8-639301D05F18}"/>
              </a:ext>
            </a:extLst>
          </p:cNvPr>
          <p:cNvSpPr>
            <a:spLocks noGrp="1"/>
          </p:cNvSpPr>
          <p:nvPr>
            <p:ph type="ctrTitle"/>
          </p:nvPr>
        </p:nvSpPr>
        <p:spPr>
          <a:xfrm>
            <a:off x="5477521" y="219692"/>
            <a:ext cx="3526655" cy="999832"/>
          </a:xfrm>
          <a:noFill/>
        </p:spPr>
        <p:txBody>
          <a:bodyPr>
            <a:normAutofit/>
          </a:bodyPr>
          <a:lstStyle/>
          <a:p>
            <a:r>
              <a:rPr lang="en-US" sz="2000" dirty="0"/>
              <a:t>Unit 4</a:t>
            </a:r>
            <a:br>
              <a:rPr lang="en-US" sz="2000" dirty="0"/>
            </a:br>
            <a:r>
              <a:rPr lang="en-US" sz="2000" dirty="0"/>
              <a:t>Sensation and Perception</a:t>
            </a:r>
          </a:p>
        </p:txBody>
      </p:sp>
      <p:pic>
        <p:nvPicPr>
          <p:cNvPr id="4" name="Picture 3" descr="Unit 4&#10;Sensation and Perception ">
            <a:extLst>
              <a:ext uri="{FF2B5EF4-FFF2-40B4-BE49-F238E27FC236}">
                <a16:creationId xmlns:a16="http://schemas.microsoft.com/office/drawing/2014/main" id="{5E597235-C3C0-48F4-BF53-64E8F98BD84D}"/>
              </a:ext>
            </a:extLst>
          </p:cNvPr>
          <p:cNvPicPr>
            <a:picLocks noChangeAspect="1"/>
          </p:cNvPicPr>
          <p:nvPr/>
        </p:nvPicPr>
        <p:blipFill>
          <a:blip r:embed="rId2"/>
          <a:stretch>
            <a:fillRect/>
          </a:stretch>
        </p:blipFill>
        <p:spPr>
          <a:xfrm>
            <a:off x="0" y="0"/>
            <a:ext cx="9166745" cy="2270662"/>
          </a:xfrm>
          <a:prstGeom prst="rect">
            <a:avLst/>
          </a:prstGeom>
        </p:spPr>
      </p:pic>
      <p:pic>
        <p:nvPicPr>
          <p:cNvPr id="5" name="Picture 4" descr="Module&#10;16. Basic Concepts of Sensation and Perception&#10;17. Influences on Perception&#10;18. Vision: Sensory and Perceptual Processing&#10;19. Visual Organization and Interpretation&#10;20. Hearing&#10;21. The Other Senses">
            <a:extLst>
              <a:ext uri="{FF2B5EF4-FFF2-40B4-BE49-F238E27FC236}">
                <a16:creationId xmlns:a16="http://schemas.microsoft.com/office/drawing/2014/main" id="{86E5704E-2F07-42BE-BB91-146D672DF8CE}"/>
              </a:ext>
            </a:extLst>
          </p:cNvPr>
          <p:cNvPicPr>
            <a:picLocks noChangeAspect="1"/>
          </p:cNvPicPr>
          <p:nvPr/>
        </p:nvPicPr>
        <p:blipFill>
          <a:blip r:embed="rId3"/>
          <a:stretch>
            <a:fillRect/>
          </a:stretch>
        </p:blipFill>
        <p:spPr>
          <a:xfrm>
            <a:off x="774700" y="2270662"/>
            <a:ext cx="2428571" cy="2761905"/>
          </a:xfrm>
          <a:prstGeom prst="rect">
            <a:avLst/>
          </a:prstGeom>
        </p:spPr>
      </p:pic>
      <p:pic>
        <p:nvPicPr>
          <p:cNvPr id="6" name="Picture 5">
            <a:extLst>
              <a:ext uri="{FF2B5EF4-FFF2-40B4-BE49-F238E27FC236}">
                <a16:creationId xmlns:a16="http://schemas.microsoft.com/office/drawing/2014/main" id="{C972102A-51E4-4758-89D1-0563EDD22F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5411" y="2299236"/>
            <a:ext cx="2960647" cy="4450814"/>
          </a:xfrm>
          <a:prstGeom prst="rect">
            <a:avLst/>
          </a:prstGeom>
        </p:spPr>
      </p:pic>
      <p:pic>
        <p:nvPicPr>
          <p:cNvPr id="7" name="Picture 6" descr="Mary Altaffer/AP Images">
            <a:extLst>
              <a:ext uri="{FF2B5EF4-FFF2-40B4-BE49-F238E27FC236}">
                <a16:creationId xmlns:a16="http://schemas.microsoft.com/office/drawing/2014/main" id="{B4BC02FA-AAC4-4229-B19C-BAE3A2FA6276}"/>
              </a:ext>
            </a:extLst>
          </p:cNvPr>
          <p:cNvPicPr>
            <a:picLocks noChangeAspect="1"/>
          </p:cNvPicPr>
          <p:nvPr/>
        </p:nvPicPr>
        <p:blipFill>
          <a:blip r:embed="rId5"/>
          <a:stretch>
            <a:fillRect/>
          </a:stretch>
        </p:blipFill>
        <p:spPr>
          <a:xfrm>
            <a:off x="4829436" y="5290146"/>
            <a:ext cx="140220" cy="999831"/>
          </a:xfrm>
          <a:prstGeom prst="rect">
            <a:avLst/>
          </a:prstGeom>
        </p:spPr>
      </p:pic>
    </p:spTree>
    <p:extLst>
      <p:ext uri="{BB962C8B-B14F-4D97-AF65-F5344CB8AC3E}">
        <p14:creationId xmlns:p14="http://schemas.microsoft.com/office/powerpoint/2010/main" val="1557705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the ear transform sound </a:t>
            </a:r>
            <a:br>
              <a:rPr lang="en-US" dirty="0"/>
            </a:br>
            <a:r>
              <a:rPr lang="en-US" dirty="0"/>
              <a:t>into neural messages?</a:t>
            </a:r>
          </a:p>
        </p:txBody>
      </p:sp>
      <p:sp>
        <p:nvSpPr>
          <p:cNvPr id="4" name="Content Placeholder 3"/>
          <p:cNvSpPr>
            <a:spLocks noGrp="1"/>
          </p:cNvSpPr>
          <p:nvPr>
            <p:ph sz="quarter" idx="14"/>
          </p:nvPr>
        </p:nvSpPr>
        <p:spPr>
          <a:xfrm>
            <a:off x="628650" y="5194299"/>
            <a:ext cx="8101013" cy="1367865"/>
          </a:xfrm>
        </p:spPr>
        <p:txBody>
          <a:bodyPr/>
          <a:lstStyle/>
          <a:p>
            <a:r>
              <a:rPr lang="en-US" dirty="0"/>
              <a:t>Passing through accessory structures to sense receptors, vibrating air triggers nerve impulses that the </a:t>
            </a:r>
          </a:p>
          <a:p>
            <a:r>
              <a:rPr lang="en-US" dirty="0"/>
              <a:t>brain decodes as sounds.</a:t>
            </a:r>
          </a:p>
        </p:txBody>
      </p:sp>
      <p:pic>
        <p:nvPicPr>
          <p:cNvPr id="5" name="Content Placeholder 4"/>
          <p:cNvPicPr>
            <a:picLocks noGrp="1" noChangeAspect="1"/>
          </p:cNvPicPr>
          <p:nvPr>
            <p:ph sz="quarter" idx="13"/>
          </p:nvPr>
        </p:nvPicPr>
        <p:blipFill>
          <a:blip r:embed="rId2"/>
          <a:stretch>
            <a:fillRect/>
          </a:stretch>
        </p:blipFill>
        <p:spPr>
          <a:xfrm>
            <a:off x="2330824" y="1850595"/>
            <a:ext cx="4679576" cy="3171580"/>
          </a:xfrm>
          <a:prstGeom prst="rect">
            <a:avLst/>
          </a:prstGeom>
        </p:spPr>
      </p:pic>
      <p:pic>
        <p:nvPicPr>
          <p:cNvPr id="6" name="Picture 5" descr="decorative"/>
          <p:cNvPicPr>
            <a:picLocks noChangeAspect="1"/>
          </p:cNvPicPr>
          <p:nvPr/>
        </p:nvPicPr>
        <p:blipFill>
          <a:blip r:embed="rId3"/>
          <a:stretch>
            <a:fillRect/>
          </a:stretch>
        </p:blipFill>
        <p:spPr>
          <a:xfrm>
            <a:off x="682437" y="413066"/>
            <a:ext cx="688908" cy="688908"/>
          </a:xfrm>
          <a:prstGeom prst="rect">
            <a:avLst/>
          </a:prstGeom>
        </p:spPr>
      </p:pic>
    </p:spTree>
    <p:extLst>
      <p:ext uri="{BB962C8B-B14F-4D97-AF65-F5344CB8AC3E}">
        <p14:creationId xmlns:p14="http://schemas.microsoft.com/office/powerpoint/2010/main" val="2980122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auditory canal?</a:t>
            </a:r>
          </a:p>
        </p:txBody>
      </p:sp>
      <p:sp>
        <p:nvSpPr>
          <p:cNvPr id="4" name="Text Placeholder 3"/>
          <p:cNvSpPr>
            <a:spLocks noGrp="1"/>
          </p:cNvSpPr>
          <p:nvPr>
            <p:ph type="body" sz="half" idx="2"/>
          </p:nvPr>
        </p:nvSpPr>
        <p:spPr>
          <a:xfrm>
            <a:off x="629841" y="2247900"/>
            <a:ext cx="2949178" cy="4385982"/>
          </a:xfrm>
        </p:spPr>
        <p:txBody>
          <a:bodyPr>
            <a:normAutofit/>
          </a:bodyPr>
          <a:lstStyle/>
          <a:p>
            <a:r>
              <a:rPr lang="en-US" dirty="0"/>
              <a:t>the channel located in the outer ear that funnels sound waves from the pinna to the tympanic membrane </a:t>
            </a:r>
          </a:p>
          <a:p>
            <a:r>
              <a:rPr lang="en-US" dirty="0"/>
              <a:t>(ear drum)</a:t>
            </a:r>
          </a:p>
        </p:txBody>
      </p:sp>
      <p:pic>
        <p:nvPicPr>
          <p:cNvPr id="5" name="Content Placeholder 4"/>
          <p:cNvPicPr>
            <a:picLocks noGrp="1" noChangeAspect="1"/>
          </p:cNvPicPr>
          <p:nvPr>
            <p:ph idx="1"/>
          </p:nvPr>
        </p:nvPicPr>
        <p:blipFill>
          <a:blip r:embed="rId2"/>
          <a:stretch>
            <a:fillRect/>
          </a:stretch>
        </p:blipFill>
        <p:spPr>
          <a:xfrm>
            <a:off x="4035658" y="2485062"/>
            <a:ext cx="4803542" cy="3255597"/>
          </a:xfrm>
          <a:prstGeom prst="rect">
            <a:avLst/>
          </a:prstGeom>
        </p:spPr>
      </p:pic>
    </p:spTree>
    <p:extLst>
      <p:ext uri="{BB962C8B-B14F-4D97-AF65-F5344CB8AC3E}">
        <p14:creationId xmlns:p14="http://schemas.microsoft.com/office/powerpoint/2010/main" val="650275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ear drum (tympanic membrane)?</a:t>
            </a:r>
          </a:p>
        </p:txBody>
      </p:sp>
      <p:sp>
        <p:nvSpPr>
          <p:cNvPr id="4" name="Text Placeholder 3"/>
          <p:cNvSpPr>
            <a:spLocks noGrp="1"/>
          </p:cNvSpPr>
          <p:nvPr>
            <p:ph type="body" sz="half" idx="2"/>
          </p:nvPr>
        </p:nvSpPr>
        <p:spPr/>
        <p:txBody>
          <a:bodyPr/>
          <a:lstStyle/>
          <a:p>
            <a:r>
              <a:rPr lang="en-US" dirty="0"/>
              <a:t>The ear drum, or the tympanic membrane, is a thin layer of tissue that vibrates in response to sound waves.</a:t>
            </a:r>
          </a:p>
        </p:txBody>
      </p:sp>
      <p:pic>
        <p:nvPicPr>
          <p:cNvPr id="5" name="Content Placeholder 4"/>
          <p:cNvPicPr>
            <a:picLocks noGrp="1" noChangeAspect="1"/>
          </p:cNvPicPr>
          <p:nvPr>
            <p:ph idx="1"/>
          </p:nvPr>
        </p:nvPicPr>
        <p:blipFill>
          <a:blip r:embed="rId2"/>
          <a:stretch>
            <a:fillRect/>
          </a:stretch>
        </p:blipFill>
        <p:spPr>
          <a:xfrm>
            <a:off x="4035658" y="2485062"/>
            <a:ext cx="4803542" cy="3255597"/>
          </a:xfrm>
          <a:prstGeom prst="rect">
            <a:avLst/>
          </a:prstGeom>
        </p:spPr>
      </p:pic>
    </p:spTree>
    <p:extLst>
      <p:ext uri="{BB962C8B-B14F-4D97-AF65-F5344CB8AC3E}">
        <p14:creationId xmlns:p14="http://schemas.microsoft.com/office/powerpoint/2010/main" val="18651338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3601500" cy="1600200"/>
          </a:xfrm>
        </p:spPr>
        <p:txBody>
          <a:bodyPr/>
          <a:lstStyle/>
          <a:p>
            <a:r>
              <a:rPr lang="en-US" dirty="0"/>
              <a:t>What are the </a:t>
            </a:r>
            <a:r>
              <a:rPr lang="en-US" dirty="0" err="1"/>
              <a:t>ossicles</a:t>
            </a:r>
            <a:r>
              <a:rPr lang="en-US" dirty="0"/>
              <a:t>?</a:t>
            </a:r>
          </a:p>
        </p:txBody>
      </p:sp>
      <p:sp>
        <p:nvSpPr>
          <p:cNvPr id="4" name="Text Placeholder 3"/>
          <p:cNvSpPr>
            <a:spLocks noGrp="1"/>
          </p:cNvSpPr>
          <p:nvPr>
            <p:ph type="body" sz="half" idx="2"/>
          </p:nvPr>
        </p:nvSpPr>
        <p:spPr>
          <a:xfrm>
            <a:off x="629841" y="2247900"/>
            <a:ext cx="3601500" cy="4332194"/>
          </a:xfrm>
        </p:spPr>
        <p:txBody>
          <a:bodyPr>
            <a:normAutofit/>
          </a:bodyPr>
          <a:lstStyle/>
          <a:p>
            <a:r>
              <a:rPr lang="en-US" dirty="0"/>
              <a:t>The </a:t>
            </a:r>
            <a:r>
              <a:rPr lang="en-US" dirty="0" err="1"/>
              <a:t>ossicles</a:t>
            </a:r>
            <a:r>
              <a:rPr lang="en-US" dirty="0"/>
              <a:t>, made up of the three smallest bones in the human body, the incus, the malleus and the stapes, transfer the sound wave vibrations from the tympanic membrane to the oval window of the cochlea.</a:t>
            </a:r>
          </a:p>
        </p:txBody>
      </p:sp>
      <p:pic>
        <p:nvPicPr>
          <p:cNvPr id="5" name="Content Placeholder 4"/>
          <p:cNvPicPr>
            <a:picLocks noGrp="1" noChangeAspect="1"/>
          </p:cNvPicPr>
          <p:nvPr>
            <p:ph idx="1"/>
          </p:nvPr>
        </p:nvPicPr>
        <p:blipFill>
          <a:blip r:embed="rId2"/>
          <a:stretch>
            <a:fillRect/>
          </a:stretch>
        </p:blipFill>
        <p:spPr>
          <a:xfrm>
            <a:off x="4437264" y="2485062"/>
            <a:ext cx="4401936" cy="2983409"/>
          </a:xfrm>
          <a:prstGeom prst="rect">
            <a:avLst/>
          </a:prstGeom>
        </p:spPr>
      </p:pic>
    </p:spTree>
    <p:extLst>
      <p:ext uri="{BB962C8B-B14F-4D97-AF65-F5344CB8AC3E}">
        <p14:creationId xmlns:p14="http://schemas.microsoft.com/office/powerpoint/2010/main" val="907709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oval window?</a:t>
            </a:r>
          </a:p>
        </p:txBody>
      </p:sp>
      <p:sp>
        <p:nvSpPr>
          <p:cNvPr id="4" name="Text Placeholder 3"/>
          <p:cNvSpPr>
            <a:spLocks noGrp="1"/>
          </p:cNvSpPr>
          <p:nvPr>
            <p:ph type="body" sz="half" idx="2"/>
          </p:nvPr>
        </p:nvSpPr>
        <p:spPr>
          <a:xfrm>
            <a:off x="629841" y="2247900"/>
            <a:ext cx="2949178" cy="4260476"/>
          </a:xfrm>
        </p:spPr>
        <p:txBody>
          <a:bodyPr>
            <a:normAutofit/>
          </a:bodyPr>
          <a:lstStyle/>
          <a:p>
            <a:r>
              <a:rPr lang="en-US" dirty="0"/>
              <a:t>The oval window is the membrane-covered opening of the cochlea.  It vibrates when it receives the sound waves and causes the fluid inside the cochlea to move.</a:t>
            </a:r>
          </a:p>
        </p:txBody>
      </p:sp>
      <p:pic>
        <p:nvPicPr>
          <p:cNvPr id="5" name="Content Placeholder 4"/>
          <p:cNvPicPr>
            <a:picLocks noGrp="1" noChangeAspect="1"/>
          </p:cNvPicPr>
          <p:nvPr>
            <p:ph idx="1"/>
          </p:nvPr>
        </p:nvPicPr>
        <p:blipFill>
          <a:blip r:embed="rId2"/>
          <a:stretch>
            <a:fillRect/>
          </a:stretch>
        </p:blipFill>
        <p:spPr>
          <a:xfrm>
            <a:off x="4035658" y="2485062"/>
            <a:ext cx="4803542" cy="3255597"/>
          </a:xfrm>
          <a:prstGeom prst="rect">
            <a:avLst/>
          </a:prstGeom>
        </p:spPr>
      </p:pic>
    </p:spTree>
    <p:extLst>
      <p:ext uri="{BB962C8B-B14F-4D97-AF65-F5344CB8AC3E}">
        <p14:creationId xmlns:p14="http://schemas.microsoft.com/office/powerpoint/2010/main" val="248072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cochlea?</a:t>
            </a:r>
          </a:p>
        </p:txBody>
      </p:sp>
      <p:sp>
        <p:nvSpPr>
          <p:cNvPr id="4" name="Text Placeholder 3"/>
          <p:cNvSpPr>
            <a:spLocks noGrp="1"/>
          </p:cNvSpPr>
          <p:nvPr>
            <p:ph type="body" sz="half" idx="2"/>
          </p:nvPr>
        </p:nvSpPr>
        <p:spPr>
          <a:xfrm>
            <a:off x="629841" y="2247899"/>
            <a:ext cx="2949178" cy="4170829"/>
          </a:xfrm>
        </p:spPr>
        <p:txBody>
          <a:bodyPr>
            <a:normAutofit/>
          </a:bodyPr>
          <a:lstStyle/>
          <a:p>
            <a:r>
              <a:rPr lang="en-US" dirty="0"/>
              <a:t>The cochlea is a coiled, bony, fluid-filled tube in the inner ear.  </a:t>
            </a:r>
          </a:p>
          <a:p>
            <a:r>
              <a:rPr lang="en-US" dirty="0"/>
              <a:t>Sound waves traveling through the cochlear </a:t>
            </a:r>
          </a:p>
          <a:p>
            <a:r>
              <a:rPr lang="en-US" dirty="0"/>
              <a:t>fluid trigger </a:t>
            </a:r>
          </a:p>
          <a:p>
            <a:r>
              <a:rPr lang="en-US" dirty="0"/>
              <a:t>nerve impulses.</a:t>
            </a:r>
          </a:p>
        </p:txBody>
      </p:sp>
      <p:pic>
        <p:nvPicPr>
          <p:cNvPr id="5" name="Content Placeholder 4"/>
          <p:cNvPicPr>
            <a:picLocks noGrp="1" noChangeAspect="1"/>
          </p:cNvPicPr>
          <p:nvPr>
            <p:ph idx="1"/>
          </p:nvPr>
        </p:nvPicPr>
        <p:blipFill>
          <a:blip r:embed="rId2"/>
          <a:stretch>
            <a:fillRect/>
          </a:stretch>
        </p:blipFill>
        <p:spPr>
          <a:xfrm>
            <a:off x="3946011" y="2705514"/>
            <a:ext cx="4803542" cy="3255597"/>
          </a:xfrm>
          <a:prstGeom prst="rect">
            <a:avLst/>
          </a:prstGeom>
        </p:spPr>
      </p:pic>
    </p:spTree>
    <p:extLst>
      <p:ext uri="{BB962C8B-B14F-4D97-AF65-F5344CB8AC3E}">
        <p14:creationId xmlns:p14="http://schemas.microsoft.com/office/powerpoint/2010/main" val="923678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994650" cy="1144355"/>
          </a:xfrm>
        </p:spPr>
        <p:txBody>
          <a:bodyPr>
            <a:normAutofit/>
          </a:bodyPr>
          <a:lstStyle/>
          <a:p>
            <a:r>
              <a:rPr lang="en-US" dirty="0"/>
              <a:t>Can you trace the path of sound </a:t>
            </a:r>
            <a:br>
              <a:rPr lang="en-US" dirty="0"/>
            </a:br>
            <a:r>
              <a:rPr lang="en-US" dirty="0"/>
              <a:t>through </a:t>
            </a:r>
            <a:r>
              <a:rPr lang="en-US"/>
              <a:t>the ear so far?</a:t>
            </a:r>
            <a:endParaRPr lang="en-US" dirty="0"/>
          </a:p>
        </p:txBody>
      </p:sp>
      <p:sp>
        <p:nvSpPr>
          <p:cNvPr id="3" name="Text Placeholder 2"/>
          <p:cNvSpPr>
            <a:spLocks noGrp="1"/>
          </p:cNvSpPr>
          <p:nvPr>
            <p:ph type="body" sz="quarter" idx="18"/>
          </p:nvPr>
        </p:nvSpPr>
        <p:spPr>
          <a:xfrm>
            <a:off x="628650" y="5582771"/>
            <a:ext cx="7994650" cy="762000"/>
          </a:xfrm>
        </p:spPr>
        <p:txBody>
          <a:bodyPr>
            <a:normAutofit fontScale="92500"/>
          </a:bodyPr>
          <a:lstStyle/>
          <a:p>
            <a:r>
              <a:rPr lang="en-US" dirty="0"/>
              <a:t>Use the terms you just learned to label each structure.</a:t>
            </a:r>
          </a:p>
        </p:txBody>
      </p:sp>
      <p:pic>
        <p:nvPicPr>
          <p:cNvPr id="7" name="Content Placeholder 6"/>
          <p:cNvPicPr>
            <a:picLocks noGrp="1" noChangeAspect="1"/>
          </p:cNvPicPr>
          <p:nvPr>
            <p:ph sz="quarter" idx="19"/>
          </p:nvPr>
        </p:nvPicPr>
        <p:blipFill>
          <a:blip r:embed="rId2"/>
          <a:stretch>
            <a:fillRect/>
          </a:stretch>
        </p:blipFill>
        <p:spPr>
          <a:xfrm>
            <a:off x="2778356" y="2751295"/>
            <a:ext cx="3695238" cy="2514286"/>
          </a:xfrm>
          <a:prstGeom prst="rect">
            <a:avLst/>
          </a:prstGeom>
        </p:spPr>
      </p:pic>
    </p:spTree>
    <p:extLst>
      <p:ext uri="{BB962C8B-B14F-4D97-AF65-F5344CB8AC3E}">
        <p14:creationId xmlns:p14="http://schemas.microsoft.com/office/powerpoint/2010/main" val="3425426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FB1DA-EB3E-4B7A-952C-317121BF75A2}"/>
              </a:ext>
            </a:extLst>
          </p:cNvPr>
          <p:cNvSpPr>
            <a:spLocks noGrp="1"/>
          </p:cNvSpPr>
          <p:nvPr>
            <p:ph type="title"/>
          </p:nvPr>
        </p:nvSpPr>
        <p:spPr>
          <a:solidFill>
            <a:srgbClr val="D4E5F4"/>
          </a:solidFill>
        </p:spPr>
        <p:txBody>
          <a:bodyPr/>
          <a:lstStyle/>
          <a:p>
            <a:r>
              <a:rPr lang="en-US" dirty="0">
                <a:solidFill>
                  <a:schemeClr val="tx1"/>
                </a:solidFill>
              </a:rPr>
              <a:t>1. What Would You Answer?</a:t>
            </a:r>
          </a:p>
        </p:txBody>
      </p:sp>
      <p:sp>
        <p:nvSpPr>
          <p:cNvPr id="8" name="Content Placeholder 7"/>
          <p:cNvSpPr>
            <a:spLocks noGrp="1"/>
          </p:cNvSpPr>
          <p:nvPr>
            <p:ph idx="1"/>
          </p:nvPr>
        </p:nvSpPr>
        <p:spPr>
          <a:xfrm>
            <a:off x="628650" y="1938129"/>
            <a:ext cx="8101584" cy="4238833"/>
          </a:xfrm>
          <a:solidFill>
            <a:srgbClr val="E7D9B1"/>
          </a:solidFill>
          <a:ln w="76200">
            <a:solidFill>
              <a:srgbClr val="D4E5F4"/>
            </a:solidFill>
          </a:ln>
        </p:spPr>
        <p:txBody>
          <a:bodyPr anchor="ctr">
            <a:normAutofit/>
          </a:bodyPr>
          <a:lstStyle/>
          <a:p>
            <a:pPr marL="0" indent="0">
              <a:buNone/>
            </a:pPr>
            <a:r>
              <a:rPr lang="en-US" b="1" dirty="0"/>
              <a:t>When you listen to music, the sound waves cause your ____ to vibrate first.</a:t>
            </a:r>
          </a:p>
          <a:p>
            <a:pPr marL="0" indent="0">
              <a:buNone/>
            </a:pPr>
            <a:endParaRPr lang="en-US" b="1" dirty="0"/>
          </a:p>
          <a:p>
            <a:pPr marL="457200" indent="-457200" algn="l">
              <a:buAutoNum type="alphaUcPeriod"/>
            </a:pPr>
            <a:r>
              <a:rPr lang="en-US" dirty="0"/>
              <a:t>cochlea</a:t>
            </a:r>
            <a:endParaRPr lang="en-US" sz="2400" dirty="0"/>
          </a:p>
          <a:p>
            <a:pPr marL="0" indent="0" algn="l">
              <a:buNone/>
            </a:pPr>
            <a:r>
              <a:rPr lang="en-US" sz="2400" dirty="0"/>
              <a:t>B.  </a:t>
            </a:r>
            <a:r>
              <a:rPr lang="en-US" dirty="0"/>
              <a:t>h</a:t>
            </a:r>
            <a:r>
              <a:rPr lang="en-US" sz="2400" dirty="0"/>
              <a:t>ammer, anvil, and stirrup (</a:t>
            </a:r>
            <a:r>
              <a:rPr lang="en-US" dirty="0"/>
              <a:t>malleus, incus and 	stapes)</a:t>
            </a:r>
            <a:endParaRPr lang="en-US" sz="2400" dirty="0"/>
          </a:p>
          <a:p>
            <a:pPr marL="0" indent="0" algn="l">
              <a:buNone/>
            </a:pPr>
            <a:r>
              <a:rPr lang="en-US" sz="2400" dirty="0"/>
              <a:t>C.  </a:t>
            </a:r>
            <a:r>
              <a:rPr lang="en-US" dirty="0"/>
              <a:t>eardrum (tympanic membrane)</a:t>
            </a:r>
            <a:endParaRPr lang="en-US" sz="2400" dirty="0"/>
          </a:p>
          <a:p>
            <a:pPr marL="0" indent="0" algn="l">
              <a:buNone/>
            </a:pPr>
            <a:r>
              <a:rPr lang="en-US" sz="2400" dirty="0"/>
              <a:t>D.  </a:t>
            </a:r>
            <a:r>
              <a:rPr lang="en-US" dirty="0"/>
              <a:t>oval window</a:t>
            </a:r>
            <a:endParaRPr lang="en-US" sz="2400" dirty="0"/>
          </a:p>
          <a:p>
            <a:pPr marL="457200" indent="-457200" algn="l">
              <a:buAutoNum type="alphaUcPeriod" startAt="5"/>
            </a:pPr>
            <a:r>
              <a:rPr lang="en-US" dirty="0"/>
              <a:t>auditory nerve</a:t>
            </a:r>
            <a:endParaRPr lang="en-US" sz="2400" dirty="0"/>
          </a:p>
        </p:txBody>
      </p:sp>
    </p:spTree>
    <p:extLst>
      <p:ext uri="{BB962C8B-B14F-4D97-AF65-F5344CB8AC3E}">
        <p14:creationId xmlns:p14="http://schemas.microsoft.com/office/powerpoint/2010/main" val="34708453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dirty="0">
                <a:solidFill>
                  <a:schemeClr val="bg1"/>
                </a:solidFill>
              </a:rPr>
              <a:t>AP</a:t>
            </a:r>
            <a:r>
              <a:rPr lang="en-US" baseline="30000" dirty="0">
                <a:solidFill>
                  <a:schemeClr val="bg1"/>
                </a:solidFill>
              </a:rPr>
              <a:t>®</a:t>
            </a:r>
            <a:r>
              <a:rPr lang="en-US" dirty="0">
                <a:solidFill>
                  <a:schemeClr val="bg1"/>
                </a:solidFill>
              </a:rPr>
              <a:t> Exam Tip 2</a:t>
            </a:r>
          </a:p>
        </p:txBody>
      </p:sp>
      <p:sp>
        <p:nvSpPr>
          <p:cNvPr id="3" name="Content Placeholder 2"/>
          <p:cNvSpPr>
            <a:spLocks noGrp="1"/>
          </p:cNvSpPr>
          <p:nvPr>
            <p:ph idx="1"/>
          </p:nvPr>
        </p:nvSpPr>
        <p:spPr>
          <a:xfrm>
            <a:off x="628650" y="1897037"/>
            <a:ext cx="8101584" cy="4814313"/>
          </a:xfrm>
          <a:solidFill>
            <a:srgbClr val="E7D9B1"/>
          </a:solidFill>
          <a:ln w="76200">
            <a:solidFill>
              <a:schemeClr val="accent4"/>
            </a:solidFill>
          </a:ln>
        </p:spPr>
        <p:txBody>
          <a:bodyPr>
            <a:normAutofit lnSpcReduction="10000"/>
          </a:bodyPr>
          <a:lstStyle/>
          <a:p>
            <a:r>
              <a:rPr lang="en-US" sz="2400" dirty="0"/>
              <a:t>You may notice that some sensory structures are referred to in more than one way.  The Latin designation is important to know:</a:t>
            </a:r>
          </a:p>
          <a:p>
            <a:endParaRPr lang="en-US" sz="2400" dirty="0"/>
          </a:p>
          <a:p>
            <a:r>
              <a:rPr lang="en-US" sz="2400" i="1" dirty="0"/>
              <a:t>tympanic membrane</a:t>
            </a:r>
          </a:p>
          <a:p>
            <a:endParaRPr lang="en-US" sz="2400" dirty="0"/>
          </a:p>
          <a:p>
            <a:r>
              <a:rPr lang="en-US" sz="2400" dirty="0"/>
              <a:t>Your textbook author has simplified the terms and uses the popular name for the structure:</a:t>
            </a:r>
          </a:p>
          <a:p>
            <a:endParaRPr lang="en-US" sz="2400" dirty="0"/>
          </a:p>
          <a:p>
            <a:r>
              <a:rPr lang="en-US" sz="2400" i="1" dirty="0"/>
              <a:t>eardrum</a:t>
            </a:r>
          </a:p>
          <a:p>
            <a:endParaRPr lang="en-US" sz="2400" dirty="0"/>
          </a:p>
          <a:p>
            <a:r>
              <a:rPr lang="en-US" sz="2400" dirty="0"/>
              <a:t>Learn both names and understand they refer to the same structure(s) so you won’t be confused on the AP </a:t>
            </a:r>
            <a:r>
              <a:rPr lang="en-US" sz="2400" baseline="30000" dirty="0"/>
              <a:t>®</a:t>
            </a:r>
            <a:r>
              <a:rPr lang="en-US" sz="2400" dirty="0"/>
              <a:t> exam.</a:t>
            </a:r>
          </a:p>
        </p:txBody>
      </p:sp>
      <p:pic>
        <p:nvPicPr>
          <p:cNvPr id="4" name="Picture 3" descr="decorative"/>
          <p:cNvPicPr>
            <a:picLocks noChangeAspect="1"/>
          </p:cNvPicPr>
          <p:nvPr/>
        </p:nvPicPr>
        <p:blipFill>
          <a:blip r:embed="rId2"/>
          <a:stretch>
            <a:fillRect/>
          </a:stretch>
        </p:blipFill>
        <p:spPr>
          <a:xfrm>
            <a:off x="702818" y="413735"/>
            <a:ext cx="914479" cy="914479"/>
          </a:xfrm>
          <a:prstGeom prst="rect">
            <a:avLst/>
          </a:prstGeom>
        </p:spPr>
      </p:pic>
    </p:spTree>
    <p:extLst>
      <p:ext uri="{BB962C8B-B14F-4D97-AF65-F5344CB8AC3E}">
        <p14:creationId xmlns:p14="http://schemas.microsoft.com/office/powerpoint/2010/main" val="2514155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the sound wave move </a:t>
            </a:r>
            <a:br>
              <a:rPr lang="en-US" dirty="0"/>
            </a:br>
            <a:r>
              <a:rPr lang="en-US" dirty="0"/>
              <a:t>through the inner ear?</a:t>
            </a:r>
          </a:p>
        </p:txBody>
      </p:sp>
      <p:sp>
        <p:nvSpPr>
          <p:cNvPr id="4" name="Content Placeholder 3"/>
          <p:cNvSpPr>
            <a:spLocks noGrp="1"/>
          </p:cNvSpPr>
          <p:nvPr>
            <p:ph sz="quarter" idx="13"/>
          </p:nvPr>
        </p:nvSpPr>
        <p:spPr>
          <a:xfrm>
            <a:off x="528638" y="4864099"/>
            <a:ext cx="8101012" cy="1604939"/>
          </a:xfrm>
        </p:spPr>
        <p:txBody>
          <a:bodyPr>
            <a:normAutofit/>
          </a:bodyPr>
          <a:lstStyle/>
          <a:p>
            <a:r>
              <a:rPr lang="en-US" dirty="0"/>
              <a:t>Accessory structures move the sound wave to the sense receptors(</a:t>
            </a:r>
            <a:r>
              <a:rPr lang="en-US" dirty="0" err="1"/>
              <a:t>stereocilia</a:t>
            </a:r>
            <a:r>
              <a:rPr lang="en-US" dirty="0"/>
              <a:t>) in the inner ear where the wave energy undergoes transduction to neural energy that the brain can interpret.</a:t>
            </a:r>
          </a:p>
        </p:txBody>
      </p:sp>
      <p:pic>
        <p:nvPicPr>
          <p:cNvPr id="5" name="Content Placeholder 4"/>
          <p:cNvPicPr>
            <a:picLocks noGrp="1" noChangeAspect="1"/>
          </p:cNvPicPr>
          <p:nvPr>
            <p:ph idx="1"/>
          </p:nvPr>
        </p:nvPicPr>
        <p:blipFill>
          <a:blip r:embed="rId2"/>
          <a:stretch>
            <a:fillRect/>
          </a:stretch>
        </p:blipFill>
        <p:spPr>
          <a:xfrm>
            <a:off x="1255594" y="1837818"/>
            <a:ext cx="6796585" cy="2766751"/>
          </a:xfrm>
          <a:prstGeom prst="rect">
            <a:avLst/>
          </a:prstGeom>
        </p:spPr>
      </p:pic>
    </p:spTree>
    <p:extLst>
      <p:ext uri="{BB962C8B-B14F-4D97-AF65-F5344CB8AC3E}">
        <p14:creationId xmlns:p14="http://schemas.microsoft.com/office/powerpoint/2010/main" val="3798903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139147" y="168965"/>
            <a:ext cx="2574235" cy="6539948"/>
          </a:xfrm>
          <a:ln>
            <a:noFill/>
          </a:ln>
        </p:spPr>
        <p:txBody>
          <a:bodyPr>
            <a:normAutofit/>
          </a:bodyPr>
          <a:lstStyle/>
          <a:p>
            <a:pPr marL="0" indent="0">
              <a:buNone/>
            </a:pPr>
            <a:r>
              <a:rPr lang="en-US" sz="3600" dirty="0"/>
              <a:t>Module 20</a:t>
            </a:r>
          </a:p>
          <a:p>
            <a:pPr marL="0" indent="0">
              <a:buNone/>
            </a:pPr>
            <a:endParaRPr lang="en-US" sz="3600" dirty="0"/>
          </a:p>
          <a:p>
            <a:pPr marL="0" indent="0">
              <a:buNone/>
            </a:pPr>
            <a:endParaRPr lang="en-US" sz="3600" dirty="0"/>
          </a:p>
        </p:txBody>
      </p:sp>
      <p:sp>
        <p:nvSpPr>
          <p:cNvPr id="4" name="Text Placeholder 3"/>
          <p:cNvSpPr>
            <a:spLocks noGrp="1"/>
          </p:cNvSpPr>
          <p:nvPr>
            <p:ph type="body" sz="quarter" idx="4294967295"/>
          </p:nvPr>
        </p:nvSpPr>
        <p:spPr>
          <a:xfrm>
            <a:off x="257588" y="3651888"/>
            <a:ext cx="2337352" cy="1790700"/>
          </a:xfrm>
          <a:noFill/>
          <a:ln>
            <a:noFill/>
          </a:ln>
        </p:spPr>
        <p:txBody>
          <a:bodyPr/>
          <a:lstStyle/>
          <a:p>
            <a:pPr marL="0" indent="0">
              <a:buNone/>
            </a:pPr>
            <a:r>
              <a:rPr lang="en-US" dirty="0"/>
              <a:t>Hearing</a:t>
            </a:r>
          </a:p>
        </p:txBody>
      </p:sp>
      <p:sp>
        <p:nvSpPr>
          <p:cNvPr id="8" name="Title 7">
            <a:extLst>
              <a:ext uri="{FF2B5EF4-FFF2-40B4-BE49-F238E27FC236}">
                <a16:creationId xmlns:a16="http://schemas.microsoft.com/office/drawing/2014/main" id="{50C6715D-9953-4631-8E40-92F83CA17908}"/>
              </a:ext>
            </a:extLst>
          </p:cNvPr>
          <p:cNvSpPr>
            <a:spLocks noGrp="1"/>
          </p:cNvSpPr>
          <p:nvPr>
            <p:ph type="title"/>
          </p:nvPr>
        </p:nvSpPr>
        <p:spPr>
          <a:xfrm>
            <a:off x="628650" y="365126"/>
            <a:ext cx="8101584" cy="1493735"/>
          </a:xfrm>
        </p:spPr>
        <p:txBody>
          <a:bodyPr>
            <a:normAutofit/>
          </a:bodyPr>
          <a:lstStyle/>
          <a:p>
            <a:pPr algn="l"/>
            <a:r>
              <a:rPr lang="en-US" sz="3600" dirty="0"/>
              <a:t>Learning Targets</a:t>
            </a:r>
          </a:p>
        </p:txBody>
      </p:sp>
      <p:pic>
        <p:nvPicPr>
          <p:cNvPr id="11" name="Picture 10" descr="decorative"/>
          <p:cNvPicPr>
            <a:picLocks noChangeAspect="1"/>
          </p:cNvPicPr>
          <p:nvPr/>
        </p:nvPicPr>
        <p:blipFill>
          <a:blip r:embed="rId2"/>
          <a:stretch>
            <a:fillRect/>
          </a:stretch>
        </p:blipFill>
        <p:spPr>
          <a:xfrm>
            <a:off x="2880608" y="2151215"/>
            <a:ext cx="457240" cy="457240"/>
          </a:xfrm>
          <a:prstGeom prst="rect">
            <a:avLst/>
          </a:prstGeom>
        </p:spPr>
      </p:pic>
      <p:sp>
        <p:nvSpPr>
          <p:cNvPr id="6" name="Content Placeholder 5"/>
          <p:cNvSpPr>
            <a:spLocks noGrp="1"/>
          </p:cNvSpPr>
          <p:nvPr>
            <p:ph idx="1"/>
          </p:nvPr>
        </p:nvSpPr>
        <p:spPr>
          <a:xfrm>
            <a:off x="3429000" y="2325758"/>
            <a:ext cx="5301234" cy="841804"/>
          </a:xfrm>
          <a:noFill/>
          <a:ln>
            <a:noFill/>
          </a:ln>
        </p:spPr>
        <p:txBody>
          <a:bodyPr>
            <a:noAutofit/>
          </a:bodyPr>
          <a:lstStyle/>
          <a:p>
            <a:pPr algn="l"/>
            <a:r>
              <a:rPr lang="en-US" sz="2400" b="1" dirty="0">
                <a:solidFill>
                  <a:srgbClr val="C00000"/>
                </a:solidFill>
              </a:rPr>
              <a:t>20-1</a:t>
            </a:r>
            <a:r>
              <a:rPr lang="en-US" sz="2400" dirty="0"/>
              <a:t> Describe the characteristics of air pressure waves that we hear as sound.</a:t>
            </a:r>
          </a:p>
        </p:txBody>
      </p:sp>
      <p:pic>
        <p:nvPicPr>
          <p:cNvPr id="12" name="Picture 11" descr="decorative"/>
          <p:cNvPicPr>
            <a:picLocks noChangeAspect="1"/>
          </p:cNvPicPr>
          <p:nvPr/>
        </p:nvPicPr>
        <p:blipFill>
          <a:blip r:embed="rId2"/>
          <a:stretch>
            <a:fillRect/>
          </a:stretch>
        </p:blipFill>
        <p:spPr>
          <a:xfrm>
            <a:off x="2880608" y="3552327"/>
            <a:ext cx="457240" cy="457240"/>
          </a:xfrm>
          <a:prstGeom prst="rect">
            <a:avLst/>
          </a:prstGeom>
        </p:spPr>
      </p:pic>
      <p:sp>
        <p:nvSpPr>
          <p:cNvPr id="7" name="Content Placeholder 6"/>
          <p:cNvSpPr>
            <a:spLocks noGrp="1"/>
          </p:cNvSpPr>
          <p:nvPr>
            <p:ph sz="quarter" idx="4294967295"/>
          </p:nvPr>
        </p:nvSpPr>
        <p:spPr>
          <a:xfrm>
            <a:off x="3429000" y="3457288"/>
            <a:ext cx="5715000" cy="923925"/>
          </a:xfrm>
          <a:noFill/>
          <a:ln>
            <a:noFill/>
          </a:ln>
        </p:spPr>
        <p:txBody>
          <a:bodyPr>
            <a:normAutofit/>
          </a:bodyPr>
          <a:lstStyle/>
          <a:p>
            <a:pPr marL="0" indent="0" algn="l">
              <a:buNone/>
            </a:pPr>
            <a:r>
              <a:rPr lang="en-US" sz="2400" b="1" dirty="0">
                <a:solidFill>
                  <a:srgbClr val="C00000"/>
                </a:solidFill>
              </a:rPr>
              <a:t>20-2</a:t>
            </a:r>
            <a:r>
              <a:rPr lang="en-US" sz="2400" b="1" dirty="0">
                <a:solidFill>
                  <a:srgbClr val="FF0000"/>
                </a:solidFill>
              </a:rPr>
              <a:t> </a:t>
            </a:r>
            <a:r>
              <a:rPr lang="en-US" sz="2400" dirty="0"/>
              <a:t>Explain how the ear transforms sound energy into neural messages.</a:t>
            </a:r>
          </a:p>
        </p:txBody>
      </p:sp>
      <p:pic>
        <p:nvPicPr>
          <p:cNvPr id="13" name="Picture 12" descr="decorative"/>
          <p:cNvPicPr>
            <a:picLocks noChangeAspect="1"/>
          </p:cNvPicPr>
          <p:nvPr/>
        </p:nvPicPr>
        <p:blipFill>
          <a:blip r:embed="rId2"/>
          <a:stretch>
            <a:fillRect/>
          </a:stretch>
        </p:blipFill>
        <p:spPr>
          <a:xfrm>
            <a:off x="2880608" y="4594377"/>
            <a:ext cx="457240" cy="457240"/>
          </a:xfrm>
          <a:prstGeom prst="rect">
            <a:avLst/>
          </a:prstGeom>
        </p:spPr>
      </p:pic>
      <p:sp>
        <p:nvSpPr>
          <p:cNvPr id="19" name="Content Placeholder 6"/>
          <p:cNvSpPr>
            <a:spLocks noGrp="1"/>
          </p:cNvSpPr>
          <p:nvPr>
            <p:ph sz="quarter" idx="4294967295"/>
          </p:nvPr>
        </p:nvSpPr>
        <p:spPr>
          <a:xfrm>
            <a:off x="3429000" y="4666749"/>
            <a:ext cx="5715000" cy="685800"/>
          </a:xfrm>
          <a:noFill/>
          <a:ln>
            <a:noFill/>
          </a:ln>
        </p:spPr>
        <p:txBody>
          <a:bodyPr>
            <a:noAutofit/>
          </a:bodyPr>
          <a:lstStyle/>
          <a:p>
            <a:pPr marL="0" indent="0" algn="l">
              <a:buNone/>
            </a:pPr>
            <a:r>
              <a:rPr lang="en-US" sz="2400" b="1" dirty="0">
                <a:solidFill>
                  <a:srgbClr val="C00000"/>
                </a:solidFill>
              </a:rPr>
              <a:t>20-3</a:t>
            </a:r>
            <a:r>
              <a:rPr lang="en-US" sz="2400" b="1" dirty="0">
                <a:solidFill>
                  <a:srgbClr val="FF0000"/>
                </a:solidFill>
              </a:rPr>
              <a:t> </a:t>
            </a:r>
            <a:r>
              <a:rPr lang="en-US" sz="2400" dirty="0"/>
              <a:t>Discuss how we detect loudness, discriminate pitch, and locate sounds.</a:t>
            </a:r>
          </a:p>
        </p:txBody>
      </p:sp>
    </p:spTree>
    <p:extLst>
      <p:ext uri="{BB962C8B-B14F-4D97-AF65-F5344CB8AC3E}">
        <p14:creationId xmlns:p14="http://schemas.microsoft.com/office/powerpoint/2010/main" val="1952140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transduction </a:t>
            </a:r>
            <a:br>
              <a:rPr lang="en-US" dirty="0"/>
            </a:br>
            <a:r>
              <a:rPr lang="en-US" dirty="0"/>
              <a:t>occur in the inner ear?</a:t>
            </a:r>
          </a:p>
        </p:txBody>
      </p:sp>
      <p:sp>
        <p:nvSpPr>
          <p:cNvPr id="4" name="Content Placeholder 3"/>
          <p:cNvSpPr>
            <a:spLocks noGrp="1"/>
          </p:cNvSpPr>
          <p:nvPr>
            <p:ph sz="quarter" idx="13"/>
          </p:nvPr>
        </p:nvSpPr>
        <p:spPr/>
        <p:txBody>
          <a:bodyPr>
            <a:normAutofit/>
          </a:bodyPr>
          <a:lstStyle/>
          <a:p>
            <a:r>
              <a:rPr lang="en-US" dirty="0"/>
              <a:t>The motion of the sound vibration against the oval window of the cochlea causes ripples in the </a:t>
            </a:r>
            <a:r>
              <a:rPr lang="en-US" i="1" dirty="0"/>
              <a:t>basilar membrane,</a:t>
            </a:r>
          </a:p>
          <a:p>
            <a:r>
              <a:rPr lang="en-US" dirty="0"/>
              <a:t>bending the </a:t>
            </a:r>
            <a:r>
              <a:rPr lang="en-US" i="1" dirty="0"/>
              <a:t>hair cells </a:t>
            </a:r>
            <a:r>
              <a:rPr lang="en-US" dirty="0"/>
              <a:t>lining its surface,</a:t>
            </a:r>
          </a:p>
        </p:txBody>
      </p:sp>
      <p:pic>
        <p:nvPicPr>
          <p:cNvPr id="5" name="Content Placeholder 4"/>
          <p:cNvPicPr>
            <a:picLocks noGrp="1" noChangeAspect="1"/>
          </p:cNvPicPr>
          <p:nvPr>
            <p:ph idx="1"/>
          </p:nvPr>
        </p:nvPicPr>
        <p:blipFill>
          <a:blip r:embed="rId2"/>
          <a:stretch>
            <a:fillRect/>
          </a:stretch>
        </p:blipFill>
        <p:spPr>
          <a:xfrm>
            <a:off x="1255594" y="1837818"/>
            <a:ext cx="6796585" cy="2766751"/>
          </a:xfrm>
          <a:prstGeom prst="rect">
            <a:avLst/>
          </a:prstGeom>
        </p:spPr>
      </p:pic>
      <p:pic>
        <p:nvPicPr>
          <p:cNvPr id="3" name="Picture 2" descr="decorative"/>
          <p:cNvPicPr>
            <a:picLocks noChangeAspect="1"/>
          </p:cNvPicPr>
          <p:nvPr/>
        </p:nvPicPr>
        <p:blipFill>
          <a:blip r:embed="rId3"/>
          <a:stretch>
            <a:fillRect/>
          </a:stretch>
        </p:blipFill>
        <p:spPr>
          <a:xfrm>
            <a:off x="566686" y="354993"/>
            <a:ext cx="688908" cy="688908"/>
          </a:xfrm>
          <a:prstGeom prst="rect">
            <a:avLst/>
          </a:prstGeom>
        </p:spPr>
      </p:pic>
    </p:spTree>
    <p:extLst>
      <p:ext uri="{BB962C8B-B14F-4D97-AF65-F5344CB8AC3E}">
        <p14:creationId xmlns:p14="http://schemas.microsoft.com/office/powerpoint/2010/main" val="3438769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dirty="0">
                <a:solidFill>
                  <a:schemeClr val="bg1"/>
                </a:solidFill>
              </a:rPr>
              <a:t>AP</a:t>
            </a:r>
            <a:r>
              <a:rPr lang="en-US" baseline="30000" dirty="0">
                <a:solidFill>
                  <a:schemeClr val="bg1"/>
                </a:solidFill>
              </a:rPr>
              <a:t>®</a:t>
            </a:r>
            <a:r>
              <a:rPr lang="en-US" dirty="0">
                <a:solidFill>
                  <a:schemeClr val="bg1"/>
                </a:solidFill>
              </a:rPr>
              <a:t> Exam Tip 3</a:t>
            </a:r>
          </a:p>
        </p:txBody>
      </p:sp>
      <p:sp>
        <p:nvSpPr>
          <p:cNvPr id="3" name="Content Placeholder 2"/>
          <p:cNvSpPr>
            <a:spLocks noGrp="1"/>
          </p:cNvSpPr>
          <p:nvPr>
            <p:ph idx="1"/>
          </p:nvPr>
        </p:nvSpPr>
        <p:spPr>
          <a:xfrm>
            <a:off x="628650" y="1897037"/>
            <a:ext cx="8101584" cy="4814313"/>
          </a:xfrm>
          <a:solidFill>
            <a:srgbClr val="E7D9B1"/>
          </a:solidFill>
          <a:ln w="76200">
            <a:solidFill>
              <a:schemeClr val="accent4"/>
            </a:solidFill>
          </a:ln>
        </p:spPr>
        <p:txBody>
          <a:bodyPr>
            <a:normAutofit/>
          </a:bodyPr>
          <a:lstStyle/>
          <a:p>
            <a:r>
              <a:rPr lang="en-US" sz="2400" dirty="0"/>
              <a:t>Although the basilar membrane is not considered a key term in your text, it is considered a key term on the AP® exam. </a:t>
            </a:r>
          </a:p>
          <a:p>
            <a:endParaRPr lang="en-US" sz="2400" dirty="0"/>
          </a:p>
          <a:p>
            <a:r>
              <a:rPr lang="en-US" sz="2400" dirty="0"/>
              <a:t>Free-Response Questions (FRQs) and multiple choice questions frequently ask about the basilar membrane.  </a:t>
            </a:r>
          </a:p>
          <a:p>
            <a:endParaRPr lang="en-US" sz="2400" dirty="0"/>
          </a:p>
          <a:p>
            <a:r>
              <a:rPr lang="en-US" sz="2400" dirty="0"/>
              <a:t>Make sure to learn about the way sound waves are transduced into neural impulses via the cilia on the basilar membrane.</a:t>
            </a:r>
          </a:p>
        </p:txBody>
      </p:sp>
      <p:pic>
        <p:nvPicPr>
          <p:cNvPr id="4" name="Picture 3" descr="decorative"/>
          <p:cNvPicPr>
            <a:picLocks noChangeAspect="1"/>
          </p:cNvPicPr>
          <p:nvPr/>
        </p:nvPicPr>
        <p:blipFill>
          <a:blip r:embed="rId2"/>
          <a:stretch>
            <a:fillRect/>
          </a:stretch>
        </p:blipFill>
        <p:spPr>
          <a:xfrm>
            <a:off x="702818" y="413735"/>
            <a:ext cx="914479" cy="914479"/>
          </a:xfrm>
          <a:prstGeom prst="rect">
            <a:avLst/>
          </a:prstGeom>
        </p:spPr>
      </p:pic>
    </p:spTree>
    <p:extLst>
      <p:ext uri="{BB962C8B-B14F-4D97-AF65-F5344CB8AC3E}">
        <p14:creationId xmlns:p14="http://schemas.microsoft.com/office/powerpoint/2010/main" val="663757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the nerve impulse </a:t>
            </a:r>
            <a:br>
              <a:rPr lang="en-US" dirty="0"/>
            </a:br>
            <a:r>
              <a:rPr lang="en-US" dirty="0"/>
              <a:t>move out of the ear?</a:t>
            </a:r>
          </a:p>
        </p:txBody>
      </p:sp>
      <p:sp>
        <p:nvSpPr>
          <p:cNvPr id="4" name="Content Placeholder 3"/>
          <p:cNvSpPr>
            <a:spLocks noGrp="1"/>
          </p:cNvSpPr>
          <p:nvPr>
            <p:ph sz="quarter" idx="13"/>
          </p:nvPr>
        </p:nvSpPr>
        <p:spPr/>
        <p:txBody>
          <a:bodyPr/>
          <a:lstStyle/>
          <a:p>
            <a:r>
              <a:rPr lang="en-US" dirty="0"/>
              <a:t>The hair cell (cilia) movements in turn trigger impulses in adjacent nerve cells, whose axons</a:t>
            </a:r>
          </a:p>
          <a:p>
            <a:r>
              <a:rPr lang="en-US" dirty="0"/>
              <a:t>converge to form the </a:t>
            </a:r>
            <a:r>
              <a:rPr lang="en-US" i="1" dirty="0"/>
              <a:t>auditory nerve.</a:t>
            </a:r>
            <a:endParaRPr lang="en-US" dirty="0"/>
          </a:p>
        </p:txBody>
      </p:sp>
      <p:pic>
        <p:nvPicPr>
          <p:cNvPr id="5" name="Content Placeholder 4"/>
          <p:cNvPicPr>
            <a:picLocks noGrp="1" noChangeAspect="1"/>
          </p:cNvPicPr>
          <p:nvPr>
            <p:ph idx="1"/>
          </p:nvPr>
        </p:nvPicPr>
        <p:blipFill>
          <a:blip r:embed="rId2"/>
          <a:stretch>
            <a:fillRect/>
          </a:stretch>
        </p:blipFill>
        <p:spPr>
          <a:xfrm>
            <a:off x="1255594" y="1837818"/>
            <a:ext cx="6796585" cy="2766751"/>
          </a:xfrm>
          <a:prstGeom prst="rect">
            <a:avLst/>
          </a:prstGeom>
        </p:spPr>
      </p:pic>
    </p:spTree>
    <p:extLst>
      <p:ext uri="{BB962C8B-B14F-4D97-AF65-F5344CB8AC3E}">
        <p14:creationId xmlns:p14="http://schemas.microsoft.com/office/powerpoint/2010/main" val="2020631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the message carry to the brain?</a:t>
            </a:r>
          </a:p>
        </p:txBody>
      </p:sp>
      <p:sp>
        <p:nvSpPr>
          <p:cNvPr id="4" name="Content Placeholder 3"/>
          <p:cNvSpPr>
            <a:spLocks noGrp="1"/>
          </p:cNvSpPr>
          <p:nvPr>
            <p:ph sz="quarter" idx="13"/>
          </p:nvPr>
        </p:nvSpPr>
        <p:spPr/>
        <p:txBody>
          <a:bodyPr>
            <a:normAutofit/>
          </a:bodyPr>
          <a:lstStyle/>
          <a:p>
            <a:r>
              <a:rPr lang="en-US" dirty="0"/>
              <a:t>The auditory nerve carries the neural messages to your</a:t>
            </a:r>
          </a:p>
          <a:p>
            <a:r>
              <a:rPr lang="en-US" dirty="0"/>
              <a:t>thalamus and then on to the </a:t>
            </a:r>
            <a:r>
              <a:rPr lang="en-US" i="1" dirty="0"/>
              <a:t>auditory cortex </a:t>
            </a:r>
            <a:r>
              <a:rPr lang="en-US" dirty="0"/>
              <a:t>in </a:t>
            </a:r>
          </a:p>
          <a:p>
            <a:r>
              <a:rPr lang="en-US" dirty="0"/>
              <a:t>your brain’s temporal lobes.</a:t>
            </a:r>
          </a:p>
        </p:txBody>
      </p:sp>
      <p:pic>
        <p:nvPicPr>
          <p:cNvPr id="6" name="Content Placeholder 5"/>
          <p:cNvPicPr>
            <a:picLocks noGrp="1" noChangeAspect="1"/>
          </p:cNvPicPr>
          <p:nvPr>
            <p:ph idx="1"/>
          </p:nvPr>
        </p:nvPicPr>
        <p:blipFill>
          <a:blip r:embed="rId2"/>
          <a:stretch>
            <a:fillRect/>
          </a:stretch>
        </p:blipFill>
        <p:spPr>
          <a:xfrm>
            <a:off x="906903" y="1962275"/>
            <a:ext cx="3037299" cy="2561181"/>
          </a:xfrm>
          <a:prstGeom prst="rect">
            <a:avLst/>
          </a:prstGeom>
        </p:spPr>
      </p:pic>
      <p:pic>
        <p:nvPicPr>
          <p:cNvPr id="7" name="Picture 6"/>
          <p:cNvPicPr>
            <a:picLocks noChangeAspect="1"/>
          </p:cNvPicPr>
          <p:nvPr/>
        </p:nvPicPr>
        <p:blipFill>
          <a:blip r:embed="rId3"/>
          <a:stretch>
            <a:fillRect/>
          </a:stretch>
        </p:blipFill>
        <p:spPr>
          <a:xfrm>
            <a:off x="5514061" y="1866674"/>
            <a:ext cx="2428571" cy="2752381"/>
          </a:xfrm>
          <a:prstGeom prst="rect">
            <a:avLst/>
          </a:prstGeom>
          <a:ln w="76200">
            <a:solidFill>
              <a:schemeClr val="accent4"/>
            </a:solidFill>
          </a:ln>
        </p:spPr>
      </p:pic>
    </p:spTree>
    <p:extLst>
      <p:ext uri="{BB962C8B-B14F-4D97-AF65-F5344CB8AC3E}">
        <p14:creationId xmlns:p14="http://schemas.microsoft.com/office/powerpoint/2010/main" val="2672611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Trace the path of sound through the ear.</a:t>
            </a:r>
          </a:p>
        </p:txBody>
      </p:sp>
      <p:sp>
        <p:nvSpPr>
          <p:cNvPr id="3" name="Text Placeholder 2"/>
          <p:cNvSpPr>
            <a:spLocks noGrp="1"/>
          </p:cNvSpPr>
          <p:nvPr>
            <p:ph type="body" sz="quarter" idx="18"/>
          </p:nvPr>
        </p:nvSpPr>
        <p:spPr/>
        <p:txBody>
          <a:bodyPr/>
          <a:lstStyle/>
          <a:p>
            <a:r>
              <a:rPr lang="en-US" dirty="0"/>
              <a:t>Put it all together and label the process.</a:t>
            </a:r>
          </a:p>
        </p:txBody>
      </p:sp>
      <p:pic>
        <p:nvPicPr>
          <p:cNvPr id="7" name="Content Placeholder 6"/>
          <p:cNvPicPr>
            <a:picLocks noGrp="1" noChangeAspect="1"/>
          </p:cNvPicPr>
          <p:nvPr>
            <p:ph sz="quarter" idx="19"/>
          </p:nvPr>
        </p:nvPicPr>
        <p:blipFill>
          <a:blip r:embed="rId2"/>
          <a:stretch>
            <a:fillRect/>
          </a:stretch>
        </p:blipFill>
        <p:spPr>
          <a:xfrm>
            <a:off x="628650" y="2506026"/>
            <a:ext cx="3695238" cy="2514286"/>
          </a:xfrm>
          <a:prstGeom prst="rect">
            <a:avLst/>
          </a:prstGeom>
        </p:spPr>
      </p:pic>
      <p:pic>
        <p:nvPicPr>
          <p:cNvPr id="8" name="Picture 7"/>
          <p:cNvPicPr>
            <a:picLocks noChangeAspect="1"/>
          </p:cNvPicPr>
          <p:nvPr/>
        </p:nvPicPr>
        <p:blipFill>
          <a:blip r:embed="rId3"/>
          <a:stretch>
            <a:fillRect/>
          </a:stretch>
        </p:blipFill>
        <p:spPr>
          <a:xfrm>
            <a:off x="4625975" y="2842423"/>
            <a:ext cx="4304762" cy="1752381"/>
          </a:xfrm>
          <a:prstGeom prst="rect">
            <a:avLst/>
          </a:prstGeom>
          <a:ln w="76200">
            <a:solidFill>
              <a:srgbClr val="D4E5F4"/>
            </a:solidFill>
          </a:ln>
        </p:spPr>
      </p:pic>
    </p:spTree>
    <p:extLst>
      <p:ext uri="{BB962C8B-B14F-4D97-AF65-F5344CB8AC3E}">
        <p14:creationId xmlns:p14="http://schemas.microsoft.com/office/powerpoint/2010/main" val="674327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dirty="0">
                <a:solidFill>
                  <a:schemeClr val="bg1"/>
                </a:solidFill>
              </a:rPr>
              <a:t>AP</a:t>
            </a:r>
            <a:r>
              <a:rPr lang="en-US" baseline="30000" dirty="0">
                <a:solidFill>
                  <a:schemeClr val="bg1"/>
                </a:solidFill>
              </a:rPr>
              <a:t>®</a:t>
            </a:r>
            <a:r>
              <a:rPr lang="en-US" dirty="0">
                <a:solidFill>
                  <a:schemeClr val="bg1"/>
                </a:solidFill>
              </a:rPr>
              <a:t> Exam Tip 4</a:t>
            </a:r>
          </a:p>
        </p:txBody>
      </p:sp>
      <p:sp>
        <p:nvSpPr>
          <p:cNvPr id="3" name="Content Placeholder 2"/>
          <p:cNvSpPr>
            <a:spLocks noGrp="1"/>
          </p:cNvSpPr>
          <p:nvPr>
            <p:ph idx="1"/>
          </p:nvPr>
        </p:nvSpPr>
        <p:spPr>
          <a:xfrm>
            <a:off x="628650" y="1897038"/>
            <a:ext cx="8101584" cy="4380932"/>
          </a:xfrm>
          <a:solidFill>
            <a:srgbClr val="E7D9B1"/>
          </a:solidFill>
          <a:ln w="76200">
            <a:solidFill>
              <a:schemeClr val="accent4"/>
            </a:solidFill>
          </a:ln>
        </p:spPr>
        <p:txBody>
          <a:bodyPr>
            <a:normAutofit/>
          </a:bodyPr>
          <a:lstStyle/>
          <a:p>
            <a:r>
              <a:rPr lang="en-US" sz="2400" dirty="0"/>
              <a:t>Pay attention to how many pages are devoted </a:t>
            </a:r>
          </a:p>
          <a:p>
            <a:r>
              <a:rPr lang="en-US" sz="2400" dirty="0"/>
              <a:t>to each of the senses.</a:t>
            </a:r>
          </a:p>
          <a:p>
            <a:endParaRPr lang="en-US" sz="2400" dirty="0"/>
          </a:p>
          <a:p>
            <a:r>
              <a:rPr lang="en-US" sz="2400" dirty="0"/>
              <a:t>Not only does this represent the complexity of the sensory system, it also represents how likely you are to find questions about that system on the AP</a:t>
            </a:r>
            <a:r>
              <a:rPr lang="en-US" sz="2400" baseline="30000" dirty="0"/>
              <a:t>®</a:t>
            </a:r>
            <a:r>
              <a:rPr lang="en-US" sz="2400" dirty="0"/>
              <a:t> exam. </a:t>
            </a:r>
          </a:p>
          <a:p>
            <a:endParaRPr lang="en-US" sz="2400" dirty="0"/>
          </a:p>
          <a:p>
            <a:r>
              <a:rPr lang="en-US" sz="2400" dirty="0"/>
              <a:t>Given that more pages are devoted to vision than hearing, there are likely to be more exam questions on vision.</a:t>
            </a:r>
          </a:p>
        </p:txBody>
      </p:sp>
      <p:pic>
        <p:nvPicPr>
          <p:cNvPr id="4" name="Picture 3" descr="decorative"/>
          <p:cNvPicPr>
            <a:picLocks noChangeAspect="1"/>
          </p:cNvPicPr>
          <p:nvPr/>
        </p:nvPicPr>
        <p:blipFill>
          <a:blip r:embed="rId2"/>
          <a:stretch>
            <a:fillRect/>
          </a:stretch>
        </p:blipFill>
        <p:spPr>
          <a:xfrm>
            <a:off x="702818" y="413735"/>
            <a:ext cx="914479" cy="914479"/>
          </a:xfrm>
          <a:prstGeom prst="rect">
            <a:avLst/>
          </a:prstGeom>
        </p:spPr>
      </p:pic>
    </p:spTree>
    <p:extLst>
      <p:ext uri="{BB962C8B-B14F-4D97-AF65-F5344CB8AC3E}">
        <p14:creationId xmlns:p14="http://schemas.microsoft.com/office/powerpoint/2010/main" val="2047206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two types of hearing loss?</a:t>
            </a:r>
          </a:p>
        </p:txBody>
      </p:sp>
      <p:sp>
        <p:nvSpPr>
          <p:cNvPr id="3" name="Text Placeholder 2"/>
          <p:cNvSpPr>
            <a:spLocks noGrp="1"/>
          </p:cNvSpPr>
          <p:nvPr>
            <p:ph type="body" idx="1"/>
          </p:nvPr>
        </p:nvSpPr>
        <p:spPr/>
        <p:txBody>
          <a:bodyPr/>
          <a:lstStyle/>
          <a:p>
            <a:r>
              <a:rPr lang="en-US" b="1" i="1" dirty="0"/>
              <a:t>sensorineural</a:t>
            </a:r>
          </a:p>
        </p:txBody>
      </p:sp>
      <p:sp>
        <p:nvSpPr>
          <p:cNvPr id="4" name="Content Placeholder 3"/>
          <p:cNvSpPr>
            <a:spLocks noGrp="1"/>
          </p:cNvSpPr>
          <p:nvPr>
            <p:ph sz="half" idx="2"/>
          </p:nvPr>
        </p:nvSpPr>
        <p:spPr/>
        <p:txBody>
          <a:bodyPr>
            <a:normAutofit lnSpcReduction="10000"/>
          </a:bodyPr>
          <a:lstStyle/>
          <a:p>
            <a:r>
              <a:rPr lang="en-US" dirty="0"/>
              <a:t>Damage to the cochlea’s hair cell receptors or the auditory nerve can cause</a:t>
            </a:r>
          </a:p>
          <a:p>
            <a:r>
              <a:rPr lang="en-US" b="1" i="1" dirty="0"/>
              <a:t>sensorineural hearing loss.</a:t>
            </a:r>
          </a:p>
          <a:p>
            <a:r>
              <a:rPr lang="en-US" dirty="0"/>
              <a:t>With auditory nerve damage, people</a:t>
            </a:r>
          </a:p>
          <a:p>
            <a:r>
              <a:rPr lang="en-US" dirty="0"/>
              <a:t>may hear sound but have trouble discerning what someone is saying.</a:t>
            </a:r>
          </a:p>
        </p:txBody>
      </p:sp>
      <p:sp>
        <p:nvSpPr>
          <p:cNvPr id="5" name="Text Placeholder 4"/>
          <p:cNvSpPr>
            <a:spLocks noGrp="1"/>
          </p:cNvSpPr>
          <p:nvPr>
            <p:ph type="body" sz="quarter" idx="3"/>
          </p:nvPr>
        </p:nvSpPr>
        <p:spPr/>
        <p:txBody>
          <a:bodyPr/>
          <a:lstStyle/>
          <a:p>
            <a:r>
              <a:rPr lang="en-US" b="1" i="1" dirty="0"/>
              <a:t>conduction</a:t>
            </a:r>
          </a:p>
        </p:txBody>
      </p:sp>
      <p:sp>
        <p:nvSpPr>
          <p:cNvPr id="6" name="Content Placeholder 5"/>
          <p:cNvSpPr>
            <a:spLocks noGrp="1"/>
          </p:cNvSpPr>
          <p:nvPr>
            <p:ph sz="quarter" idx="4"/>
          </p:nvPr>
        </p:nvSpPr>
        <p:spPr/>
        <p:txBody>
          <a:bodyPr/>
          <a:lstStyle/>
          <a:p>
            <a:r>
              <a:rPr lang="en-US" dirty="0"/>
              <a:t>Damage to the mechanical system—the eardrum and middle ear bones—that conducts sound waves to the cochlea can cause </a:t>
            </a:r>
            <a:r>
              <a:rPr lang="en-US" b="1" i="1" dirty="0"/>
              <a:t>conduction hearing loss</a:t>
            </a:r>
            <a:r>
              <a:rPr lang="en-US" dirty="0"/>
              <a:t>.  It is less common than sensorineural hearing loss.</a:t>
            </a:r>
          </a:p>
        </p:txBody>
      </p:sp>
    </p:spTree>
    <p:extLst>
      <p:ext uri="{BB962C8B-B14F-4D97-AF65-F5344CB8AC3E}">
        <p14:creationId xmlns:p14="http://schemas.microsoft.com/office/powerpoint/2010/main" val="2204259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3204783" cy="1600200"/>
          </a:xfrm>
        </p:spPr>
        <p:txBody>
          <a:bodyPr/>
          <a:lstStyle/>
          <a:p>
            <a:r>
              <a:rPr lang="en-US" dirty="0"/>
              <a:t>How much sound is too much sound?</a:t>
            </a:r>
          </a:p>
        </p:txBody>
      </p:sp>
      <p:sp>
        <p:nvSpPr>
          <p:cNvPr id="4" name="Text Placeholder 3"/>
          <p:cNvSpPr>
            <a:spLocks noGrp="1"/>
          </p:cNvSpPr>
          <p:nvPr>
            <p:ph type="body" sz="half" idx="2"/>
          </p:nvPr>
        </p:nvSpPr>
        <p:spPr>
          <a:xfrm>
            <a:off x="630238" y="2374709"/>
            <a:ext cx="3204783" cy="3957851"/>
          </a:xfrm>
        </p:spPr>
        <p:txBody>
          <a:bodyPr>
            <a:normAutofit fontScale="92500" lnSpcReduction="10000"/>
          </a:bodyPr>
          <a:lstStyle/>
          <a:p>
            <a:r>
              <a:rPr lang="en-US" dirty="0"/>
              <a:t>As a general rule, any noise we cannot talk over (loud machinery, fans screaming</a:t>
            </a:r>
          </a:p>
          <a:p>
            <a:r>
              <a:rPr lang="en-US" dirty="0"/>
              <a:t>at a sports event, music blasting at maximum volume) may be harmful, especially if prolonged</a:t>
            </a:r>
          </a:p>
          <a:p>
            <a:r>
              <a:rPr lang="en-US" dirty="0"/>
              <a:t>and repeated. </a:t>
            </a:r>
          </a:p>
          <a:p>
            <a:pPr algn="r"/>
            <a:r>
              <a:rPr lang="en-US" sz="2200" i="1" dirty="0"/>
              <a:t>(</a:t>
            </a:r>
            <a:r>
              <a:rPr lang="en-US" sz="2200" i="1" dirty="0" err="1"/>
              <a:t>Roesser</a:t>
            </a:r>
            <a:r>
              <a:rPr lang="en-US" sz="2200" i="1" dirty="0"/>
              <a:t>, 1998)</a:t>
            </a:r>
          </a:p>
        </p:txBody>
      </p:sp>
      <p:pic>
        <p:nvPicPr>
          <p:cNvPr id="5" name="Content Placeholder 4"/>
          <p:cNvPicPr>
            <a:picLocks noGrp="1" noChangeAspect="1"/>
          </p:cNvPicPr>
          <p:nvPr>
            <p:ph idx="1"/>
          </p:nvPr>
        </p:nvPicPr>
        <p:blipFill>
          <a:blip r:embed="rId2"/>
          <a:stretch>
            <a:fillRect/>
          </a:stretch>
        </p:blipFill>
        <p:spPr>
          <a:xfrm>
            <a:off x="4190926" y="1488260"/>
            <a:ext cx="4104762" cy="4800000"/>
          </a:xfrm>
          <a:prstGeom prst="rect">
            <a:avLst/>
          </a:prstGeom>
        </p:spPr>
      </p:pic>
    </p:spTree>
    <p:extLst>
      <p:ext uri="{BB962C8B-B14F-4D97-AF65-F5344CB8AC3E}">
        <p14:creationId xmlns:p14="http://schemas.microsoft.com/office/powerpoint/2010/main" val="850918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problem with headphones?</a:t>
            </a:r>
          </a:p>
        </p:txBody>
      </p:sp>
      <p:sp>
        <p:nvSpPr>
          <p:cNvPr id="4" name="Text Placeholder 3"/>
          <p:cNvSpPr>
            <a:spLocks noGrp="1"/>
          </p:cNvSpPr>
          <p:nvPr>
            <p:ph type="body" sz="half" idx="2"/>
          </p:nvPr>
        </p:nvSpPr>
        <p:spPr>
          <a:xfrm>
            <a:off x="629841" y="2247900"/>
            <a:ext cx="2949178" cy="4398560"/>
          </a:xfrm>
        </p:spPr>
        <p:txBody>
          <a:bodyPr>
            <a:normAutofit lnSpcReduction="10000"/>
          </a:bodyPr>
          <a:lstStyle/>
          <a:p>
            <a:r>
              <a:rPr lang="en-US" dirty="0"/>
              <a:t>Headphones direct all of the sound waves into the auditory canal and bombard the basilar membrane.</a:t>
            </a:r>
          </a:p>
          <a:p>
            <a:r>
              <a:rPr lang="en-US" dirty="0"/>
              <a:t>In the open air, sound waves disperse and are not all directed to one location.</a:t>
            </a:r>
          </a:p>
        </p:txBody>
      </p:sp>
      <p:pic>
        <p:nvPicPr>
          <p:cNvPr id="5" name="Content Placeholder 4"/>
          <p:cNvPicPr>
            <a:picLocks noGrp="1" noChangeAspect="1"/>
          </p:cNvPicPr>
          <p:nvPr>
            <p:ph idx="1"/>
          </p:nvPr>
        </p:nvPicPr>
        <p:blipFill>
          <a:blip r:embed="rId2"/>
          <a:stretch>
            <a:fillRect/>
          </a:stretch>
        </p:blipFill>
        <p:spPr>
          <a:xfrm>
            <a:off x="4517410" y="2221415"/>
            <a:ext cx="4217158" cy="4425045"/>
          </a:xfrm>
          <a:prstGeom prst="rect">
            <a:avLst/>
          </a:prstGeom>
        </p:spPr>
      </p:pic>
    </p:spTree>
    <p:extLst>
      <p:ext uri="{BB962C8B-B14F-4D97-AF65-F5344CB8AC3E}">
        <p14:creationId xmlns:p14="http://schemas.microsoft.com/office/powerpoint/2010/main" val="8142310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headphones help?</a:t>
            </a:r>
          </a:p>
        </p:txBody>
      </p:sp>
      <p:sp>
        <p:nvSpPr>
          <p:cNvPr id="4" name="Text Placeholder 3"/>
          <p:cNvSpPr>
            <a:spLocks noGrp="1"/>
          </p:cNvSpPr>
          <p:nvPr>
            <p:ph type="body" sz="half" idx="2"/>
          </p:nvPr>
        </p:nvSpPr>
        <p:spPr>
          <a:xfrm>
            <a:off x="630238" y="2554713"/>
            <a:ext cx="2949575" cy="3532188"/>
          </a:xfrm>
        </p:spPr>
        <p:txBody>
          <a:bodyPr>
            <a:normAutofit fontScale="92500" lnSpcReduction="20000"/>
          </a:bodyPr>
          <a:lstStyle/>
          <a:p>
            <a:r>
              <a:rPr lang="en-US" dirty="0"/>
              <a:t>When</a:t>
            </a:r>
          </a:p>
          <a:p>
            <a:r>
              <a:rPr lang="en-US" dirty="0"/>
              <a:t>Super Bowl-winning quarterback Drew</a:t>
            </a:r>
          </a:p>
          <a:p>
            <a:r>
              <a:rPr lang="en-US" dirty="0" err="1"/>
              <a:t>Brees</a:t>
            </a:r>
            <a:r>
              <a:rPr lang="en-US" dirty="0"/>
              <a:t> celebrated New Orleans’ 2010</a:t>
            </a:r>
          </a:p>
          <a:p>
            <a:r>
              <a:rPr lang="en-US" dirty="0"/>
              <a:t>victory amid pandemonium, he used ear muffs to protect the vulnerable hair cells of his son, </a:t>
            </a:r>
            <a:r>
              <a:rPr lang="en-US" dirty="0" err="1"/>
              <a:t>Baylen</a:t>
            </a:r>
            <a:r>
              <a:rPr lang="en-US" dirty="0"/>
              <a:t>.</a:t>
            </a:r>
          </a:p>
        </p:txBody>
      </p:sp>
      <p:pic>
        <p:nvPicPr>
          <p:cNvPr id="5" name="Picture 4"/>
          <p:cNvPicPr>
            <a:picLocks noChangeAspect="1"/>
          </p:cNvPicPr>
          <p:nvPr/>
        </p:nvPicPr>
        <p:blipFill>
          <a:blip r:embed="rId2"/>
          <a:stretch>
            <a:fillRect/>
          </a:stretch>
        </p:blipFill>
        <p:spPr>
          <a:xfrm>
            <a:off x="4730934" y="1514713"/>
            <a:ext cx="3523207" cy="4572188"/>
          </a:xfrm>
          <a:prstGeom prst="rect">
            <a:avLst/>
          </a:prstGeom>
          <a:ln w="76200">
            <a:solidFill>
              <a:schemeClr val="accent4"/>
            </a:solidFill>
          </a:ln>
        </p:spPr>
      </p:pic>
    </p:spTree>
    <p:extLst>
      <p:ext uri="{BB962C8B-B14F-4D97-AF65-F5344CB8AC3E}">
        <p14:creationId xmlns:p14="http://schemas.microsoft.com/office/powerpoint/2010/main" val="3823121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a:t>audition</a:t>
            </a:r>
            <a:r>
              <a:rPr lang="en-US" dirty="0"/>
              <a:t>?</a:t>
            </a:r>
          </a:p>
        </p:txBody>
      </p:sp>
      <p:sp>
        <p:nvSpPr>
          <p:cNvPr id="4" name="Content Placeholder 3"/>
          <p:cNvSpPr>
            <a:spLocks noGrp="1"/>
          </p:cNvSpPr>
          <p:nvPr>
            <p:ph sz="quarter" idx="13"/>
          </p:nvPr>
        </p:nvSpPr>
        <p:spPr>
          <a:xfrm>
            <a:off x="528638" y="5451893"/>
            <a:ext cx="8101012" cy="941957"/>
          </a:xfrm>
        </p:spPr>
        <p:txBody>
          <a:bodyPr/>
          <a:lstStyle/>
          <a:p>
            <a:r>
              <a:rPr lang="en-US" dirty="0"/>
              <a:t>the sense or act of hearing</a:t>
            </a:r>
          </a:p>
        </p:txBody>
      </p:sp>
      <p:pic>
        <p:nvPicPr>
          <p:cNvPr id="7" name="Content Placeholder 6"/>
          <p:cNvPicPr>
            <a:picLocks noGrp="1" noChangeAspect="1"/>
          </p:cNvPicPr>
          <p:nvPr>
            <p:ph idx="1"/>
          </p:nvPr>
        </p:nvPicPr>
        <p:blipFill>
          <a:blip r:embed="rId2"/>
          <a:stretch>
            <a:fillRect/>
          </a:stretch>
        </p:blipFill>
        <p:spPr>
          <a:xfrm>
            <a:off x="2130605" y="1867690"/>
            <a:ext cx="4891297" cy="3317365"/>
          </a:xfrm>
          <a:prstGeom prst="rect">
            <a:avLst/>
          </a:prstGeom>
        </p:spPr>
      </p:pic>
    </p:spTree>
    <p:extLst>
      <p:ext uri="{BB962C8B-B14F-4D97-AF65-F5344CB8AC3E}">
        <p14:creationId xmlns:p14="http://schemas.microsoft.com/office/powerpoint/2010/main" val="1710810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1D4732-55EC-42AE-86FF-4FBC887521FE}"/>
              </a:ext>
            </a:extLst>
          </p:cNvPr>
          <p:cNvSpPr>
            <a:spLocks noGrp="1"/>
          </p:cNvSpPr>
          <p:nvPr>
            <p:ph type="title"/>
          </p:nvPr>
        </p:nvSpPr>
        <p:spPr>
          <a:xfrm>
            <a:off x="521208" y="311150"/>
            <a:ext cx="8101584" cy="1325563"/>
          </a:xfrm>
        </p:spPr>
        <p:txBody>
          <a:bodyPr/>
          <a:lstStyle/>
          <a:p>
            <a:r>
              <a:rPr lang="en-US" dirty="0"/>
              <a:t>What is the research on hearing loss?</a:t>
            </a:r>
          </a:p>
        </p:txBody>
      </p:sp>
      <p:sp>
        <p:nvSpPr>
          <p:cNvPr id="3" name="Text Placeholder 2"/>
          <p:cNvSpPr>
            <a:spLocks noGrp="1"/>
          </p:cNvSpPr>
          <p:nvPr>
            <p:ph type="body" sz="quarter" idx="4294967295"/>
          </p:nvPr>
        </p:nvSpPr>
        <p:spPr>
          <a:xfrm>
            <a:off x="521208" y="1878012"/>
            <a:ext cx="8101013" cy="1371600"/>
          </a:xfrm>
        </p:spPr>
        <p:txBody>
          <a:bodyPr>
            <a:normAutofit/>
          </a:bodyPr>
          <a:lstStyle/>
          <a:p>
            <a:pPr marL="0" indent="0">
              <a:buNone/>
            </a:pPr>
            <a:r>
              <a:rPr lang="en-US" dirty="0"/>
              <a:t>Since the early 1990s, teen hearing loss has risen by a third and now affects 1 in 5 teens.</a:t>
            </a:r>
          </a:p>
          <a:p>
            <a:pPr marL="0" indent="0">
              <a:buNone/>
            </a:pPr>
            <a:r>
              <a:rPr lang="en-US" sz="2000" i="1" dirty="0"/>
              <a:t>(</a:t>
            </a:r>
            <a:r>
              <a:rPr lang="en-US" sz="2000" i="1" dirty="0" err="1"/>
              <a:t>Shargorodsky</a:t>
            </a:r>
            <a:r>
              <a:rPr lang="en-US" sz="2000" i="1" dirty="0"/>
              <a:t> et al., 2010)</a:t>
            </a:r>
          </a:p>
        </p:txBody>
      </p:sp>
      <p:sp>
        <p:nvSpPr>
          <p:cNvPr id="4" name="Text Placeholder 3"/>
          <p:cNvSpPr>
            <a:spLocks noGrp="1"/>
          </p:cNvSpPr>
          <p:nvPr>
            <p:ph type="body" sz="quarter" idx="4294967295"/>
          </p:nvPr>
        </p:nvSpPr>
        <p:spPr>
          <a:xfrm>
            <a:off x="521207" y="3507237"/>
            <a:ext cx="8101013" cy="1371600"/>
          </a:xfrm>
        </p:spPr>
        <p:txBody>
          <a:bodyPr>
            <a:normAutofit/>
          </a:bodyPr>
          <a:lstStyle/>
          <a:p>
            <a:pPr marL="0" indent="0">
              <a:buNone/>
            </a:pPr>
            <a:r>
              <a:rPr lang="en-US" dirty="0"/>
              <a:t>After three hours of a rock concert averaging 99</a:t>
            </a:r>
          </a:p>
          <a:p>
            <a:pPr marL="0" indent="0">
              <a:buNone/>
            </a:pPr>
            <a:r>
              <a:rPr lang="en-US" dirty="0"/>
              <a:t>decibels, 54 percent of teens reported not hearing as well, and 1 in 4 had ringing in their ears.</a:t>
            </a:r>
          </a:p>
        </p:txBody>
      </p:sp>
      <p:sp>
        <p:nvSpPr>
          <p:cNvPr id="5" name="Text Placeholder 4"/>
          <p:cNvSpPr>
            <a:spLocks noGrp="1"/>
          </p:cNvSpPr>
          <p:nvPr>
            <p:ph type="body" sz="quarter" idx="4294967295"/>
          </p:nvPr>
        </p:nvSpPr>
        <p:spPr>
          <a:xfrm>
            <a:off x="521206" y="5153303"/>
            <a:ext cx="8101013" cy="1371600"/>
          </a:xfrm>
        </p:spPr>
        <p:txBody>
          <a:bodyPr>
            <a:normAutofit/>
          </a:bodyPr>
          <a:lstStyle/>
          <a:p>
            <a:pPr marL="0" indent="0">
              <a:buNone/>
            </a:pPr>
            <a:r>
              <a:rPr lang="en-US" dirty="0"/>
              <a:t>Teen boys more than teen girls or adults blast themselves with loud volumes for long periods.</a:t>
            </a:r>
          </a:p>
          <a:p>
            <a:pPr marL="0" indent="0">
              <a:buNone/>
            </a:pPr>
            <a:r>
              <a:rPr lang="en-US" sz="2000" i="1" dirty="0"/>
              <a:t>(Zogby, 2006)</a:t>
            </a:r>
          </a:p>
        </p:txBody>
      </p:sp>
    </p:spTree>
    <p:extLst>
      <p:ext uri="{BB962C8B-B14F-4D97-AF65-F5344CB8AC3E}">
        <p14:creationId xmlns:p14="http://schemas.microsoft.com/office/powerpoint/2010/main" val="3327869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cochlear implant?</a:t>
            </a:r>
          </a:p>
        </p:txBody>
      </p:sp>
      <p:sp>
        <p:nvSpPr>
          <p:cNvPr id="3" name="Content Placeholder 2"/>
          <p:cNvSpPr>
            <a:spLocks noGrp="1"/>
          </p:cNvSpPr>
          <p:nvPr>
            <p:ph idx="1"/>
          </p:nvPr>
        </p:nvSpPr>
        <p:spPr/>
        <p:txBody>
          <a:bodyPr/>
          <a:lstStyle/>
          <a:p>
            <a:r>
              <a:rPr lang="en-US" dirty="0"/>
              <a:t>a device for</a:t>
            </a:r>
          </a:p>
          <a:p>
            <a:r>
              <a:rPr lang="en-US" dirty="0"/>
              <a:t>converting sounds into electrical</a:t>
            </a:r>
          </a:p>
          <a:p>
            <a:r>
              <a:rPr lang="en-US" dirty="0"/>
              <a:t>signals and stimulating the</a:t>
            </a:r>
          </a:p>
          <a:p>
            <a:r>
              <a:rPr lang="en-US" dirty="0"/>
              <a:t>auditory nerve through electrodes</a:t>
            </a:r>
          </a:p>
          <a:p>
            <a:r>
              <a:rPr lang="en-US" dirty="0"/>
              <a:t>threaded into the cochlea</a:t>
            </a:r>
          </a:p>
        </p:txBody>
      </p:sp>
    </p:spTree>
    <p:extLst>
      <p:ext uri="{BB962C8B-B14F-4D97-AF65-F5344CB8AC3E}">
        <p14:creationId xmlns:p14="http://schemas.microsoft.com/office/powerpoint/2010/main" val="41412912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3683366" cy="1600200"/>
          </a:xfrm>
        </p:spPr>
        <p:txBody>
          <a:bodyPr/>
          <a:lstStyle/>
          <a:p>
            <a:r>
              <a:rPr lang="en-US" dirty="0"/>
              <a:t>How does a cochlear implant work?</a:t>
            </a:r>
          </a:p>
        </p:txBody>
      </p:sp>
      <p:sp>
        <p:nvSpPr>
          <p:cNvPr id="4" name="Text Placeholder 3"/>
          <p:cNvSpPr>
            <a:spLocks noGrp="1"/>
          </p:cNvSpPr>
          <p:nvPr>
            <p:ph type="body" sz="half" idx="2"/>
          </p:nvPr>
        </p:nvSpPr>
        <p:spPr>
          <a:xfrm>
            <a:off x="629840" y="2209800"/>
            <a:ext cx="3683367" cy="3659188"/>
          </a:xfrm>
        </p:spPr>
        <p:txBody>
          <a:bodyPr/>
          <a:lstStyle/>
          <a:p>
            <a:r>
              <a:rPr lang="en-US" dirty="0"/>
              <a:t>Cochlear implants work by translating</a:t>
            </a:r>
          </a:p>
          <a:p>
            <a:r>
              <a:rPr lang="en-US" dirty="0"/>
              <a:t>sounds into electrical signals that are</a:t>
            </a:r>
          </a:p>
          <a:p>
            <a:r>
              <a:rPr lang="en-US" dirty="0"/>
              <a:t>transmitted to the cochlea and, via the</a:t>
            </a:r>
          </a:p>
          <a:p>
            <a:r>
              <a:rPr lang="en-US" dirty="0"/>
              <a:t>auditory nerve, relayed to the brain.</a:t>
            </a:r>
          </a:p>
        </p:txBody>
      </p:sp>
      <p:pic>
        <p:nvPicPr>
          <p:cNvPr id="5" name="Picture Placeholder 4"/>
          <p:cNvPicPr>
            <a:picLocks noGrp="1" noChangeAspect="1"/>
          </p:cNvPicPr>
          <p:nvPr>
            <p:ph type="pic" idx="1"/>
          </p:nvPr>
        </p:nvPicPr>
        <p:blipFill>
          <a:blip r:embed="rId2"/>
          <a:srcRect l="4442" r="4442"/>
          <a:stretch>
            <a:fillRect/>
          </a:stretch>
        </p:blipFill>
        <p:spPr>
          <a:xfrm>
            <a:off x="4562384" y="1560692"/>
            <a:ext cx="4092180" cy="4308296"/>
          </a:xfrm>
          <a:prstGeom prst="rect">
            <a:avLst/>
          </a:prstGeom>
        </p:spPr>
      </p:pic>
    </p:spTree>
    <p:extLst>
      <p:ext uri="{BB962C8B-B14F-4D97-AF65-F5344CB8AC3E}">
        <p14:creationId xmlns:p14="http://schemas.microsoft.com/office/powerpoint/2010/main" val="1166650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0C242-35CF-485D-910E-DC1055520BB4}"/>
              </a:ext>
            </a:extLst>
          </p:cNvPr>
          <p:cNvSpPr>
            <a:spLocks noGrp="1"/>
          </p:cNvSpPr>
          <p:nvPr>
            <p:ph type="title"/>
          </p:nvPr>
        </p:nvSpPr>
        <p:spPr>
          <a:xfrm>
            <a:off x="521208" y="373856"/>
            <a:ext cx="8101584" cy="1325563"/>
          </a:xfrm>
          <a:solidFill>
            <a:srgbClr val="D4E5F4"/>
          </a:solidFill>
        </p:spPr>
        <p:txBody>
          <a:bodyPr/>
          <a:lstStyle/>
          <a:p>
            <a:r>
              <a:rPr lang="en-US" dirty="0">
                <a:solidFill>
                  <a:schemeClr val="tx1"/>
                </a:solidFill>
              </a:rPr>
              <a:t>2. What Would You Answer?</a:t>
            </a:r>
          </a:p>
        </p:txBody>
      </p:sp>
      <p:sp>
        <p:nvSpPr>
          <p:cNvPr id="8" name="Content Placeholder 7"/>
          <p:cNvSpPr>
            <a:spLocks noGrp="1"/>
          </p:cNvSpPr>
          <p:nvPr>
            <p:ph idx="1"/>
          </p:nvPr>
        </p:nvSpPr>
        <p:spPr>
          <a:xfrm>
            <a:off x="521208" y="2087218"/>
            <a:ext cx="8101584" cy="3763962"/>
          </a:xfrm>
          <a:solidFill>
            <a:srgbClr val="E7D9B1"/>
          </a:solidFill>
          <a:ln w="76200">
            <a:solidFill>
              <a:srgbClr val="D4E5F4"/>
            </a:solidFill>
          </a:ln>
        </p:spPr>
        <p:txBody>
          <a:bodyPr anchor="ctr">
            <a:normAutofit lnSpcReduction="10000"/>
          </a:bodyPr>
          <a:lstStyle/>
          <a:p>
            <a:pPr marL="0" indent="0">
              <a:buNone/>
            </a:pPr>
            <a:r>
              <a:rPr lang="en-US" b="1" dirty="0"/>
              <a:t>Because of the repeated exposure to loud noise they experience during their daily jobs, airport ground workers are most susceptible to damage which of the following?</a:t>
            </a:r>
          </a:p>
          <a:p>
            <a:pPr marL="0" indent="0">
              <a:buNone/>
            </a:pPr>
            <a:endParaRPr lang="en-US" b="1" dirty="0"/>
          </a:p>
          <a:p>
            <a:pPr marL="457200" indent="-457200" algn="l">
              <a:buAutoNum type="alphaUcPeriod"/>
            </a:pPr>
            <a:r>
              <a:rPr lang="en-US" dirty="0"/>
              <a:t>olfactory nerve</a:t>
            </a:r>
            <a:endParaRPr lang="en-US" sz="2400" dirty="0"/>
          </a:p>
          <a:p>
            <a:pPr marL="0" indent="0" algn="l">
              <a:buNone/>
            </a:pPr>
            <a:r>
              <a:rPr lang="en-US" sz="2400" dirty="0"/>
              <a:t>B.  </a:t>
            </a:r>
            <a:r>
              <a:rPr lang="en-US" dirty="0"/>
              <a:t>c</a:t>
            </a:r>
            <a:r>
              <a:rPr lang="en-US" sz="2400" dirty="0"/>
              <a:t>ochlea </a:t>
            </a:r>
          </a:p>
          <a:p>
            <a:pPr marL="0" indent="0" algn="l">
              <a:buNone/>
            </a:pPr>
            <a:r>
              <a:rPr lang="en-US" sz="2400" dirty="0"/>
              <a:t>C.  </a:t>
            </a:r>
            <a:r>
              <a:rPr lang="en-US" dirty="0"/>
              <a:t>ganglion cells</a:t>
            </a:r>
            <a:endParaRPr lang="en-US" sz="2400" dirty="0"/>
          </a:p>
          <a:p>
            <a:pPr marL="0" indent="0" algn="l">
              <a:buNone/>
            </a:pPr>
            <a:r>
              <a:rPr lang="en-US" sz="2400" dirty="0"/>
              <a:t>D.  </a:t>
            </a:r>
            <a:r>
              <a:rPr lang="en-US" dirty="0"/>
              <a:t>bipolar cells</a:t>
            </a:r>
            <a:endParaRPr lang="en-US" sz="2400" dirty="0"/>
          </a:p>
          <a:p>
            <a:pPr marL="457200" indent="-457200" algn="l">
              <a:buAutoNum type="alphaUcPeriod" startAt="5"/>
            </a:pPr>
            <a:r>
              <a:rPr lang="en-US" dirty="0"/>
              <a:t>incus, malleus and stapes</a:t>
            </a:r>
            <a:endParaRPr lang="en-US" sz="2400" dirty="0"/>
          </a:p>
        </p:txBody>
      </p:sp>
    </p:spTree>
    <p:extLst>
      <p:ext uri="{BB962C8B-B14F-4D97-AF65-F5344CB8AC3E}">
        <p14:creationId xmlns:p14="http://schemas.microsoft.com/office/powerpoint/2010/main" val="39589649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the brain detect loudness?</a:t>
            </a:r>
          </a:p>
        </p:txBody>
      </p:sp>
      <p:sp>
        <p:nvSpPr>
          <p:cNvPr id="3" name="Content Placeholder 2"/>
          <p:cNvSpPr>
            <a:spLocks noGrp="1"/>
          </p:cNvSpPr>
          <p:nvPr>
            <p:ph idx="1"/>
          </p:nvPr>
        </p:nvSpPr>
        <p:spPr/>
        <p:txBody>
          <a:bodyPr/>
          <a:lstStyle/>
          <a:p>
            <a:r>
              <a:rPr lang="en-US" dirty="0"/>
              <a:t>A soft, tone activates only the few hair cells attuned to its frequency. </a:t>
            </a:r>
          </a:p>
          <a:p>
            <a:endParaRPr lang="en-US" dirty="0"/>
          </a:p>
          <a:p>
            <a:r>
              <a:rPr lang="en-US" dirty="0"/>
              <a:t>Given louder sounds, neighboring hair cells also respond. </a:t>
            </a:r>
          </a:p>
          <a:p>
            <a:endParaRPr lang="en-US" dirty="0"/>
          </a:p>
          <a:p>
            <a:r>
              <a:rPr lang="en-US" dirty="0"/>
              <a:t>Thus, the brain interprets loudness from the </a:t>
            </a:r>
            <a:r>
              <a:rPr lang="en-US" i="1" dirty="0"/>
              <a:t>number </a:t>
            </a:r>
            <a:r>
              <a:rPr lang="en-US" dirty="0"/>
              <a:t>of activated hair cells.</a:t>
            </a:r>
          </a:p>
        </p:txBody>
      </p:sp>
      <p:pic>
        <p:nvPicPr>
          <p:cNvPr id="4" name="Picture 3" descr="decorative&#10;"/>
          <p:cNvPicPr>
            <a:picLocks noChangeAspect="1"/>
          </p:cNvPicPr>
          <p:nvPr/>
        </p:nvPicPr>
        <p:blipFill>
          <a:blip r:embed="rId2"/>
          <a:stretch>
            <a:fillRect/>
          </a:stretch>
        </p:blipFill>
        <p:spPr>
          <a:xfrm>
            <a:off x="679127" y="419718"/>
            <a:ext cx="688908" cy="688908"/>
          </a:xfrm>
          <a:prstGeom prst="rect">
            <a:avLst/>
          </a:prstGeom>
        </p:spPr>
      </p:pic>
    </p:spTree>
    <p:extLst>
      <p:ext uri="{BB962C8B-B14F-4D97-AF65-F5344CB8AC3E}">
        <p14:creationId xmlns:p14="http://schemas.microsoft.com/office/powerpoint/2010/main" val="25132482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one theory of how the </a:t>
            </a:r>
            <a:br>
              <a:rPr lang="en-US" dirty="0"/>
            </a:br>
            <a:r>
              <a:rPr lang="en-US" dirty="0"/>
              <a:t>brain detects pitch?</a:t>
            </a:r>
          </a:p>
        </p:txBody>
      </p:sp>
      <p:sp>
        <p:nvSpPr>
          <p:cNvPr id="3" name="Content Placeholder 2"/>
          <p:cNvSpPr>
            <a:spLocks noGrp="1"/>
          </p:cNvSpPr>
          <p:nvPr>
            <p:ph idx="1"/>
          </p:nvPr>
        </p:nvSpPr>
        <p:spPr/>
        <p:txBody>
          <a:bodyPr/>
          <a:lstStyle/>
          <a:p>
            <a:r>
              <a:rPr lang="en-US" b="1" i="1" dirty="0"/>
              <a:t>Place theory </a:t>
            </a:r>
            <a:r>
              <a:rPr lang="en-US" dirty="0"/>
              <a:t>presumes that we hear different pitches because different sound waves</a:t>
            </a:r>
          </a:p>
          <a:p>
            <a:r>
              <a:rPr lang="en-US" dirty="0"/>
              <a:t>trigger activity at different spots along the cochlea’s basilar membrane. </a:t>
            </a:r>
          </a:p>
          <a:p>
            <a:endParaRPr lang="en-US" dirty="0"/>
          </a:p>
          <a:p>
            <a:r>
              <a:rPr lang="en-US" dirty="0"/>
              <a:t>Thus, the brain determines a sound’s pitch by recognizing the specific area (on the membrane) that is generating the neural signal.</a:t>
            </a:r>
          </a:p>
        </p:txBody>
      </p:sp>
      <p:pic>
        <p:nvPicPr>
          <p:cNvPr id="4" name="Picture 3" descr="decorative"/>
          <p:cNvPicPr>
            <a:picLocks noChangeAspect="1"/>
          </p:cNvPicPr>
          <p:nvPr/>
        </p:nvPicPr>
        <p:blipFill>
          <a:blip r:embed="rId2"/>
          <a:stretch>
            <a:fillRect/>
          </a:stretch>
        </p:blipFill>
        <p:spPr>
          <a:xfrm>
            <a:off x="683242" y="406070"/>
            <a:ext cx="688908" cy="688908"/>
          </a:xfrm>
          <a:prstGeom prst="rect">
            <a:avLst/>
          </a:prstGeom>
        </p:spPr>
      </p:pic>
    </p:spTree>
    <p:extLst>
      <p:ext uri="{BB962C8B-B14F-4D97-AF65-F5344CB8AC3E}">
        <p14:creationId xmlns:p14="http://schemas.microsoft.com/office/powerpoint/2010/main" val="1436246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frequency theory?</a:t>
            </a:r>
          </a:p>
        </p:txBody>
      </p:sp>
      <p:sp>
        <p:nvSpPr>
          <p:cNvPr id="3" name="Content Placeholder 2"/>
          <p:cNvSpPr>
            <a:spLocks noGrp="1"/>
          </p:cNvSpPr>
          <p:nvPr>
            <p:ph idx="1"/>
          </p:nvPr>
        </p:nvSpPr>
        <p:spPr/>
        <p:txBody>
          <a:bodyPr>
            <a:normAutofit/>
          </a:bodyPr>
          <a:lstStyle/>
          <a:p>
            <a:r>
              <a:rPr lang="en-US" b="1" i="1" dirty="0"/>
              <a:t>Frequency theory </a:t>
            </a:r>
            <a:r>
              <a:rPr lang="en-US" dirty="0"/>
              <a:t>(also called </a:t>
            </a:r>
            <a:r>
              <a:rPr lang="en-US" i="1" dirty="0"/>
              <a:t>temporal theory</a:t>
            </a:r>
            <a:r>
              <a:rPr lang="en-US" dirty="0"/>
              <a:t>) suggests an alternative: </a:t>
            </a:r>
          </a:p>
          <a:p>
            <a:r>
              <a:rPr lang="en-US" dirty="0"/>
              <a:t>the brain reads pitch by monitoring the frequency of neural impulses traveling up the auditory nerve.</a:t>
            </a:r>
          </a:p>
          <a:p>
            <a:r>
              <a:rPr lang="en-US" dirty="0"/>
              <a:t>The whole basilar membrane vibrates with the incoming sound wave, triggering neural impulses to the brain at the same rate as the sound wave. </a:t>
            </a:r>
          </a:p>
          <a:p>
            <a:r>
              <a:rPr lang="en-US" dirty="0"/>
              <a:t>If the sound wave has a frequency of 100 waves per second, then 100 pulses per second </a:t>
            </a:r>
          </a:p>
          <a:p>
            <a:r>
              <a:rPr lang="en-US" dirty="0"/>
              <a:t>travel up the auditory nerve.</a:t>
            </a:r>
          </a:p>
        </p:txBody>
      </p:sp>
      <p:pic>
        <p:nvPicPr>
          <p:cNvPr id="4" name="Picture 3" descr="decorative"/>
          <p:cNvPicPr>
            <a:picLocks noChangeAspect="1"/>
          </p:cNvPicPr>
          <p:nvPr/>
        </p:nvPicPr>
        <p:blipFill>
          <a:blip r:embed="rId2"/>
          <a:stretch>
            <a:fillRect/>
          </a:stretch>
        </p:blipFill>
        <p:spPr>
          <a:xfrm>
            <a:off x="679126" y="423232"/>
            <a:ext cx="688908" cy="688908"/>
          </a:xfrm>
          <a:prstGeom prst="rect">
            <a:avLst/>
          </a:prstGeom>
        </p:spPr>
      </p:pic>
    </p:spTree>
    <p:extLst>
      <p:ext uri="{BB962C8B-B14F-4D97-AF65-F5344CB8AC3E}">
        <p14:creationId xmlns:p14="http://schemas.microsoft.com/office/powerpoint/2010/main" val="1987391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the volley principle explain </a:t>
            </a:r>
            <a:br>
              <a:rPr lang="en-US" dirty="0"/>
            </a:br>
            <a:r>
              <a:rPr lang="en-US" dirty="0"/>
              <a:t>hearing higher frequency sounds?</a:t>
            </a:r>
          </a:p>
        </p:txBody>
      </p:sp>
      <p:sp>
        <p:nvSpPr>
          <p:cNvPr id="3" name="Content Placeholder 2"/>
          <p:cNvSpPr>
            <a:spLocks noGrp="1"/>
          </p:cNvSpPr>
          <p:nvPr>
            <p:ph idx="1"/>
          </p:nvPr>
        </p:nvSpPr>
        <p:spPr/>
        <p:txBody>
          <a:bodyPr>
            <a:normAutofit/>
          </a:bodyPr>
          <a:lstStyle/>
          <a:p>
            <a:endParaRPr lang="en-US" dirty="0"/>
          </a:p>
          <a:p>
            <a:r>
              <a:rPr lang="en-US" dirty="0"/>
              <a:t>By firing in rapid succession, neurons can achieve a </a:t>
            </a:r>
            <a:r>
              <a:rPr lang="en-US" i="1" dirty="0"/>
              <a:t>combined frequency </a:t>
            </a:r>
            <a:r>
              <a:rPr lang="en-US" dirty="0"/>
              <a:t>above 1000 waves per second </a:t>
            </a:r>
          </a:p>
          <a:p>
            <a:endParaRPr lang="en-US" dirty="0"/>
          </a:p>
          <a:p>
            <a:endParaRPr lang="en-US" dirty="0"/>
          </a:p>
          <a:p>
            <a:r>
              <a:rPr lang="en-US" i="1" dirty="0"/>
              <a:t>Like soldiers who alternate firing so that some can shoot while others reload, achieving greater combined fire power, neural cells </a:t>
            </a:r>
          </a:p>
          <a:p>
            <a:r>
              <a:rPr lang="en-US" i="1" dirty="0"/>
              <a:t>can alternate firing. </a:t>
            </a:r>
          </a:p>
          <a:p>
            <a:endParaRPr lang="en-US" dirty="0"/>
          </a:p>
          <a:p>
            <a:endParaRPr lang="en-US" dirty="0"/>
          </a:p>
        </p:txBody>
      </p:sp>
      <p:pic>
        <p:nvPicPr>
          <p:cNvPr id="4" name="Picture 3" descr="decorative"/>
          <p:cNvPicPr>
            <a:picLocks noChangeAspect="1"/>
          </p:cNvPicPr>
          <p:nvPr/>
        </p:nvPicPr>
        <p:blipFill>
          <a:blip r:embed="rId2"/>
          <a:stretch>
            <a:fillRect/>
          </a:stretch>
        </p:blipFill>
        <p:spPr>
          <a:xfrm>
            <a:off x="692775" y="423231"/>
            <a:ext cx="688908" cy="688908"/>
          </a:xfrm>
          <a:prstGeom prst="rect">
            <a:avLst/>
          </a:prstGeom>
        </p:spPr>
      </p:pic>
    </p:spTree>
    <p:extLst>
      <p:ext uri="{BB962C8B-B14F-4D97-AF65-F5344CB8AC3E}">
        <p14:creationId xmlns:p14="http://schemas.microsoft.com/office/powerpoint/2010/main" val="4992311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the two theories work together to explain how we hear pitch?</a:t>
            </a:r>
          </a:p>
        </p:txBody>
      </p:sp>
      <p:sp>
        <p:nvSpPr>
          <p:cNvPr id="3" name="Content Placeholder 2"/>
          <p:cNvSpPr>
            <a:spLocks noGrp="1"/>
          </p:cNvSpPr>
          <p:nvPr>
            <p:ph idx="1"/>
          </p:nvPr>
        </p:nvSpPr>
        <p:spPr/>
        <p:txBody>
          <a:bodyPr/>
          <a:lstStyle/>
          <a:p>
            <a:r>
              <a:rPr lang="en-US" dirty="0"/>
              <a:t>Place theory best explains how we sense </a:t>
            </a:r>
          </a:p>
          <a:p>
            <a:r>
              <a:rPr lang="en-US" i="1" dirty="0"/>
              <a:t>high pitches. </a:t>
            </a:r>
          </a:p>
          <a:p>
            <a:endParaRPr lang="en-US" i="1" dirty="0"/>
          </a:p>
          <a:p>
            <a:r>
              <a:rPr lang="en-US" dirty="0"/>
              <a:t>Frequency theory, extended by the volley principle, also explains how we sense </a:t>
            </a:r>
            <a:r>
              <a:rPr lang="en-US" i="1" dirty="0"/>
              <a:t>low pitches. </a:t>
            </a:r>
          </a:p>
          <a:p>
            <a:endParaRPr lang="en-US" i="1" dirty="0"/>
          </a:p>
          <a:p>
            <a:r>
              <a:rPr lang="en-US" dirty="0"/>
              <a:t>Finally, some combination of place</a:t>
            </a:r>
          </a:p>
          <a:p>
            <a:r>
              <a:rPr lang="en-US" dirty="0"/>
              <a:t>and frequency theories likely explains how we sense </a:t>
            </a:r>
            <a:r>
              <a:rPr lang="en-US" i="1" dirty="0"/>
              <a:t>pitches in the intermediate range.</a:t>
            </a:r>
            <a:endParaRPr lang="en-US" dirty="0"/>
          </a:p>
        </p:txBody>
      </p:sp>
    </p:spTree>
    <p:extLst>
      <p:ext uri="{BB962C8B-B14F-4D97-AF65-F5344CB8AC3E}">
        <p14:creationId xmlns:p14="http://schemas.microsoft.com/office/powerpoint/2010/main" val="13243278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F74ED-7AFE-409F-8A01-C39FA9501A46}"/>
              </a:ext>
            </a:extLst>
          </p:cNvPr>
          <p:cNvSpPr>
            <a:spLocks noGrp="1"/>
          </p:cNvSpPr>
          <p:nvPr>
            <p:ph type="title"/>
          </p:nvPr>
        </p:nvSpPr>
        <p:spPr>
          <a:xfrm>
            <a:off x="521208" y="365126"/>
            <a:ext cx="8101584" cy="1325563"/>
          </a:xfrm>
          <a:solidFill>
            <a:srgbClr val="D4E5F4"/>
          </a:solidFill>
        </p:spPr>
        <p:txBody>
          <a:bodyPr/>
          <a:lstStyle/>
          <a:p>
            <a:r>
              <a:rPr lang="en-US" dirty="0">
                <a:solidFill>
                  <a:schemeClr val="tx1"/>
                </a:solidFill>
              </a:rPr>
              <a:t>3. What Would You Answer?</a:t>
            </a:r>
          </a:p>
        </p:txBody>
      </p:sp>
      <p:sp>
        <p:nvSpPr>
          <p:cNvPr id="8" name="Content Placeholder 7"/>
          <p:cNvSpPr>
            <a:spLocks noGrp="1"/>
          </p:cNvSpPr>
          <p:nvPr>
            <p:ph idx="1"/>
          </p:nvPr>
        </p:nvSpPr>
        <p:spPr>
          <a:xfrm>
            <a:off x="521208" y="1885260"/>
            <a:ext cx="8101584" cy="4351338"/>
          </a:xfrm>
          <a:solidFill>
            <a:srgbClr val="E7D9B1"/>
          </a:solidFill>
          <a:ln w="76200">
            <a:solidFill>
              <a:srgbClr val="D4E5F4"/>
            </a:solidFill>
          </a:ln>
        </p:spPr>
        <p:txBody>
          <a:bodyPr anchor="ctr">
            <a:normAutofit/>
          </a:bodyPr>
          <a:lstStyle/>
          <a:p>
            <a:pPr marL="0" indent="0">
              <a:buNone/>
            </a:pPr>
            <a:r>
              <a:rPr lang="en-US" b="1" dirty="0"/>
              <a:t>Which of the following reflects the notion that pitch is related to the stimulation of different areas of the cochlea’s basilar membrane?</a:t>
            </a:r>
          </a:p>
          <a:p>
            <a:pPr marL="0" indent="0" algn="l">
              <a:lnSpc>
                <a:spcPct val="100000"/>
              </a:lnSpc>
              <a:spcBef>
                <a:spcPts val="0"/>
              </a:spcBef>
              <a:buNone/>
            </a:pPr>
            <a:endParaRPr lang="en-US" b="1" dirty="0"/>
          </a:p>
          <a:p>
            <a:pPr marL="457200" indent="-457200" algn="l">
              <a:buAutoNum type="alphaUcPeriod"/>
            </a:pPr>
            <a:r>
              <a:rPr lang="en-US" dirty="0"/>
              <a:t>place theory</a:t>
            </a:r>
            <a:endParaRPr lang="en-US" sz="2400" dirty="0"/>
          </a:p>
          <a:p>
            <a:pPr marL="0" indent="0" algn="l">
              <a:buNone/>
            </a:pPr>
            <a:r>
              <a:rPr lang="en-US" sz="2400" dirty="0"/>
              <a:t>B.  </a:t>
            </a:r>
            <a:r>
              <a:rPr lang="en-US" dirty="0"/>
              <a:t>frequency theory</a:t>
            </a:r>
            <a:endParaRPr lang="en-US" sz="2400" dirty="0"/>
          </a:p>
          <a:p>
            <a:pPr marL="0" indent="0" algn="l">
              <a:buNone/>
            </a:pPr>
            <a:r>
              <a:rPr lang="en-US" sz="2400" dirty="0"/>
              <a:t>C.  </a:t>
            </a:r>
            <a:r>
              <a:rPr lang="en-US" dirty="0"/>
              <a:t>volley principle</a:t>
            </a:r>
            <a:endParaRPr lang="en-US" sz="2400" dirty="0"/>
          </a:p>
          <a:p>
            <a:pPr marL="0" indent="0" algn="l">
              <a:buNone/>
            </a:pPr>
            <a:r>
              <a:rPr lang="en-US" sz="2400" dirty="0"/>
              <a:t>D.  s</a:t>
            </a:r>
            <a:r>
              <a:rPr lang="en-US" dirty="0"/>
              <a:t>ound localization</a:t>
            </a:r>
            <a:endParaRPr lang="en-US" sz="2400" dirty="0"/>
          </a:p>
          <a:p>
            <a:pPr marL="457200" indent="-457200" algn="l">
              <a:buAutoNum type="alphaUcPeriod" startAt="5"/>
            </a:pPr>
            <a:r>
              <a:rPr lang="en-US" dirty="0"/>
              <a:t>Stereophonic hearing</a:t>
            </a:r>
            <a:endParaRPr lang="en-US" sz="2400" dirty="0"/>
          </a:p>
        </p:txBody>
      </p:sp>
    </p:spTree>
    <p:extLst>
      <p:ext uri="{BB962C8B-B14F-4D97-AF65-F5344CB8AC3E}">
        <p14:creationId xmlns:p14="http://schemas.microsoft.com/office/powerpoint/2010/main" val="2512542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air pressure waves </a:t>
            </a:r>
            <a:br>
              <a:rPr lang="en-US" dirty="0"/>
            </a:br>
            <a:r>
              <a:rPr lang="en-US" dirty="0"/>
              <a:t>become sound?</a:t>
            </a:r>
          </a:p>
        </p:txBody>
      </p:sp>
      <p:sp>
        <p:nvSpPr>
          <p:cNvPr id="3" name="Content Placeholder 2"/>
          <p:cNvSpPr>
            <a:spLocks noGrp="1"/>
          </p:cNvSpPr>
          <p:nvPr>
            <p:ph idx="1"/>
          </p:nvPr>
        </p:nvSpPr>
        <p:spPr/>
        <p:txBody>
          <a:bodyPr/>
          <a:lstStyle/>
          <a:p>
            <a:r>
              <a:rPr lang="en-US" dirty="0"/>
              <a:t>Draw a bow across a violin, and you will unleash the energy of sound waves. </a:t>
            </a:r>
          </a:p>
          <a:p>
            <a:endParaRPr lang="en-US" dirty="0"/>
          </a:p>
          <a:p>
            <a:r>
              <a:rPr lang="en-US" dirty="0"/>
              <a:t>Air molecules, each bumping into the next, create waves of compressed and expanded air, like the ripples on a pond circling out from a tossed stone. </a:t>
            </a:r>
          </a:p>
          <a:p>
            <a:endParaRPr lang="en-US" dirty="0"/>
          </a:p>
          <a:p>
            <a:r>
              <a:rPr lang="en-US" dirty="0"/>
              <a:t>As we swim in our ocean of moving air molecules,</a:t>
            </a:r>
          </a:p>
          <a:p>
            <a:r>
              <a:rPr lang="en-US" dirty="0"/>
              <a:t>our ears detect these brief air pressure changes.</a:t>
            </a:r>
          </a:p>
        </p:txBody>
      </p:sp>
      <p:pic>
        <p:nvPicPr>
          <p:cNvPr id="4" name="Picture 3" descr="decorative"/>
          <p:cNvPicPr>
            <a:picLocks noChangeAspect="1"/>
          </p:cNvPicPr>
          <p:nvPr/>
        </p:nvPicPr>
        <p:blipFill>
          <a:blip r:embed="rId2"/>
          <a:stretch>
            <a:fillRect/>
          </a:stretch>
        </p:blipFill>
        <p:spPr>
          <a:xfrm>
            <a:off x="682437" y="413066"/>
            <a:ext cx="688908" cy="688908"/>
          </a:xfrm>
          <a:prstGeom prst="rect">
            <a:avLst/>
          </a:prstGeom>
        </p:spPr>
      </p:pic>
    </p:spTree>
    <p:extLst>
      <p:ext uri="{BB962C8B-B14F-4D97-AF65-F5344CB8AC3E}">
        <p14:creationId xmlns:p14="http://schemas.microsoft.com/office/powerpoint/2010/main" val="1002931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locate sounds?</a:t>
            </a:r>
          </a:p>
        </p:txBody>
      </p:sp>
      <p:sp>
        <p:nvSpPr>
          <p:cNvPr id="4" name="Content Placeholder 3"/>
          <p:cNvSpPr>
            <a:spLocks noGrp="1"/>
          </p:cNvSpPr>
          <p:nvPr>
            <p:ph sz="quarter" idx="13"/>
          </p:nvPr>
        </p:nvSpPr>
        <p:spPr>
          <a:xfrm>
            <a:off x="528638" y="5328124"/>
            <a:ext cx="8101012" cy="1219200"/>
          </a:xfrm>
        </p:spPr>
        <p:txBody>
          <a:bodyPr>
            <a:normAutofit fontScale="92500"/>
          </a:bodyPr>
          <a:lstStyle/>
          <a:p>
            <a:r>
              <a:rPr lang="en-US" dirty="0"/>
              <a:t>Sound waves strike one ear sooner and more intensely than</a:t>
            </a:r>
          </a:p>
          <a:p>
            <a:r>
              <a:rPr lang="en-US" dirty="0"/>
              <a:t>the other. From this information, our nimble brain can compute the sound’s location.</a:t>
            </a:r>
          </a:p>
        </p:txBody>
      </p:sp>
      <p:pic>
        <p:nvPicPr>
          <p:cNvPr id="5" name="Content Placeholder 4"/>
          <p:cNvPicPr>
            <a:picLocks noGrp="1" noChangeAspect="1"/>
          </p:cNvPicPr>
          <p:nvPr>
            <p:ph idx="1"/>
          </p:nvPr>
        </p:nvPicPr>
        <p:blipFill>
          <a:blip r:embed="rId2"/>
          <a:stretch>
            <a:fillRect/>
          </a:stretch>
        </p:blipFill>
        <p:spPr>
          <a:xfrm>
            <a:off x="2513672" y="1796620"/>
            <a:ext cx="4132788" cy="3217000"/>
          </a:xfrm>
          <a:prstGeom prst="rect">
            <a:avLst/>
          </a:prstGeom>
        </p:spPr>
      </p:pic>
      <p:pic>
        <p:nvPicPr>
          <p:cNvPr id="6" name="Picture 5" descr="decorative"/>
          <p:cNvPicPr>
            <a:picLocks noChangeAspect="1"/>
          </p:cNvPicPr>
          <p:nvPr/>
        </p:nvPicPr>
        <p:blipFill>
          <a:blip r:embed="rId3"/>
          <a:stretch>
            <a:fillRect/>
          </a:stretch>
        </p:blipFill>
        <p:spPr>
          <a:xfrm>
            <a:off x="597241" y="368641"/>
            <a:ext cx="688908" cy="688908"/>
          </a:xfrm>
          <a:prstGeom prst="rect">
            <a:avLst/>
          </a:prstGeom>
        </p:spPr>
      </p:pic>
    </p:spTree>
    <p:extLst>
      <p:ext uri="{BB962C8B-B14F-4D97-AF65-F5344CB8AC3E}">
        <p14:creationId xmlns:p14="http://schemas.microsoft.com/office/powerpoint/2010/main" val="39178384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C3443CF-AB11-44E0-B13D-815301F8262F}"/>
              </a:ext>
            </a:extLst>
          </p:cNvPr>
          <p:cNvSpPr>
            <a:spLocks noGrp="1"/>
          </p:cNvSpPr>
          <p:nvPr>
            <p:ph type="title"/>
          </p:nvPr>
        </p:nvSpPr>
        <p:spPr>
          <a:xfrm>
            <a:off x="521208" y="365126"/>
            <a:ext cx="8101584" cy="1325563"/>
          </a:xfrm>
        </p:spPr>
        <p:txBody>
          <a:bodyPr>
            <a:normAutofit/>
          </a:bodyPr>
          <a:lstStyle/>
          <a:p>
            <a:pPr algn="l"/>
            <a:r>
              <a:rPr lang="en-US" sz="3600" dirty="0"/>
              <a:t>Learning Target 20-1 Review</a:t>
            </a:r>
          </a:p>
        </p:txBody>
      </p:sp>
      <p:sp>
        <p:nvSpPr>
          <p:cNvPr id="4" name="Content Placeholder 3"/>
          <p:cNvSpPr>
            <a:spLocks noGrp="1"/>
          </p:cNvSpPr>
          <p:nvPr>
            <p:ph sz="quarter" idx="4294967295"/>
          </p:nvPr>
        </p:nvSpPr>
        <p:spPr>
          <a:xfrm>
            <a:off x="521208" y="1825625"/>
            <a:ext cx="8101012" cy="1336675"/>
          </a:xfrm>
          <a:solidFill>
            <a:srgbClr val="D4E5F4"/>
          </a:solidFill>
          <a:ln>
            <a:noFill/>
          </a:ln>
        </p:spPr>
        <p:txBody>
          <a:bodyPr>
            <a:noAutofit/>
          </a:bodyPr>
          <a:lstStyle/>
          <a:p>
            <a:pPr marL="0" indent="0">
              <a:buNone/>
            </a:pPr>
            <a:r>
              <a:rPr lang="en-US" dirty="0"/>
              <a:t>Describe the characteristics of air </a:t>
            </a:r>
          </a:p>
          <a:p>
            <a:pPr marL="0" indent="0">
              <a:buNone/>
            </a:pPr>
            <a:r>
              <a:rPr lang="en-US" dirty="0"/>
              <a:t>pressure waves that we hear as sound.</a:t>
            </a:r>
            <a:endParaRPr lang="en-US" sz="2800" dirty="0"/>
          </a:p>
        </p:txBody>
      </p:sp>
      <p:sp>
        <p:nvSpPr>
          <p:cNvPr id="3" name="Content Placeholder 2"/>
          <p:cNvSpPr>
            <a:spLocks noGrp="1"/>
          </p:cNvSpPr>
          <p:nvPr>
            <p:ph idx="1"/>
          </p:nvPr>
        </p:nvSpPr>
        <p:spPr>
          <a:xfrm>
            <a:off x="521208" y="3297236"/>
            <a:ext cx="8101584" cy="3113503"/>
          </a:xfrm>
          <a:solidFill>
            <a:schemeClr val="bg1"/>
          </a:solidFill>
        </p:spPr>
        <p:txBody>
          <a:bodyPr>
            <a:noAutofit/>
          </a:bodyPr>
          <a:lstStyle/>
          <a:p>
            <a:pPr marL="342900" indent="-342900" algn="l">
              <a:buFont typeface="Wingdings" panose="05000000000000000000" pitchFamily="2" charset="2"/>
              <a:buChar char="§"/>
            </a:pPr>
            <a:r>
              <a:rPr lang="en-US" sz="2400" dirty="0"/>
              <a:t>Sound waves are bands of compressed and expanded air.</a:t>
            </a:r>
          </a:p>
          <a:p>
            <a:pPr marL="342900" indent="-342900" algn="l">
              <a:buFont typeface="Wingdings" panose="05000000000000000000" pitchFamily="2" charset="2"/>
              <a:buChar char="§"/>
            </a:pPr>
            <a:r>
              <a:rPr lang="en-US" sz="2400" dirty="0"/>
              <a:t>Our ears detect these changes in air pressure and transform them into neural impulses, which the brain decodes as sound.  This is </a:t>
            </a:r>
            <a:r>
              <a:rPr lang="en-US" sz="2400" b="1" i="1" dirty="0"/>
              <a:t>audition</a:t>
            </a:r>
            <a:r>
              <a:rPr lang="en-US" sz="2400" dirty="0"/>
              <a:t>… or hearing.</a:t>
            </a:r>
          </a:p>
          <a:p>
            <a:pPr marL="342900" indent="-342900" algn="l">
              <a:buFont typeface="Wingdings" panose="05000000000000000000" pitchFamily="2" charset="2"/>
              <a:buChar char="§"/>
            </a:pPr>
            <a:r>
              <a:rPr lang="en-US" sz="2400" dirty="0"/>
              <a:t>Sound waves vary in amplitude, which we perceive as differing loudness (measured in decibels), and in </a:t>
            </a:r>
            <a:r>
              <a:rPr lang="en-US" sz="2400" b="1" i="1" dirty="0"/>
              <a:t>frequency</a:t>
            </a:r>
            <a:r>
              <a:rPr lang="en-US" sz="2400" i="1" dirty="0"/>
              <a:t>, </a:t>
            </a:r>
            <a:r>
              <a:rPr lang="en-US" sz="2400" dirty="0"/>
              <a:t>which we experience as differing </a:t>
            </a:r>
            <a:r>
              <a:rPr lang="en-US" sz="2400" b="1" i="1" dirty="0"/>
              <a:t>pitch</a:t>
            </a:r>
            <a:r>
              <a:rPr lang="en-US" sz="2400" i="1" dirty="0"/>
              <a:t>.</a:t>
            </a:r>
            <a:endParaRPr lang="en-US" sz="2400" dirty="0"/>
          </a:p>
        </p:txBody>
      </p:sp>
      <p:pic>
        <p:nvPicPr>
          <p:cNvPr id="5" name="Picture 4" descr="decorative"/>
          <p:cNvPicPr>
            <a:picLocks noChangeAspect="1"/>
          </p:cNvPicPr>
          <p:nvPr/>
        </p:nvPicPr>
        <p:blipFill>
          <a:blip r:embed="rId2"/>
          <a:stretch>
            <a:fillRect/>
          </a:stretch>
        </p:blipFill>
        <p:spPr>
          <a:xfrm>
            <a:off x="521208" y="1825625"/>
            <a:ext cx="688908" cy="688908"/>
          </a:xfrm>
          <a:prstGeom prst="rect">
            <a:avLst/>
          </a:prstGeom>
        </p:spPr>
      </p:pic>
    </p:spTree>
    <p:extLst>
      <p:ext uri="{BB962C8B-B14F-4D97-AF65-F5344CB8AC3E}">
        <p14:creationId xmlns:p14="http://schemas.microsoft.com/office/powerpoint/2010/main" val="38477800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374C951-09F4-485E-9169-0D1A8FBA7BD1}"/>
              </a:ext>
            </a:extLst>
          </p:cNvPr>
          <p:cNvSpPr>
            <a:spLocks noGrp="1"/>
          </p:cNvSpPr>
          <p:nvPr>
            <p:ph type="title"/>
          </p:nvPr>
        </p:nvSpPr>
        <p:spPr>
          <a:xfrm>
            <a:off x="521208" y="365126"/>
            <a:ext cx="8101584" cy="1325563"/>
          </a:xfrm>
        </p:spPr>
        <p:txBody>
          <a:bodyPr>
            <a:normAutofit/>
          </a:bodyPr>
          <a:lstStyle/>
          <a:p>
            <a:pPr algn="l"/>
            <a:r>
              <a:rPr lang="en-US" sz="3600" dirty="0"/>
              <a:t>Learning Target 20-2 Review</a:t>
            </a:r>
          </a:p>
        </p:txBody>
      </p:sp>
      <p:sp>
        <p:nvSpPr>
          <p:cNvPr id="4" name="Content Placeholder 3"/>
          <p:cNvSpPr>
            <a:spLocks noGrp="1"/>
          </p:cNvSpPr>
          <p:nvPr>
            <p:ph sz="quarter" idx="4294967295"/>
          </p:nvPr>
        </p:nvSpPr>
        <p:spPr>
          <a:xfrm>
            <a:off x="521780" y="1825625"/>
            <a:ext cx="8101012" cy="1287462"/>
          </a:xfrm>
          <a:solidFill>
            <a:srgbClr val="D4E5F4"/>
          </a:solidFill>
          <a:ln>
            <a:noFill/>
          </a:ln>
        </p:spPr>
        <p:txBody>
          <a:bodyPr>
            <a:noAutofit/>
          </a:bodyPr>
          <a:lstStyle/>
          <a:p>
            <a:pPr marL="0" indent="0">
              <a:buNone/>
            </a:pPr>
            <a:r>
              <a:rPr lang="en-US" dirty="0"/>
              <a:t>Explain how the ear transforms sound </a:t>
            </a:r>
          </a:p>
          <a:p>
            <a:pPr marL="0" indent="0">
              <a:buNone/>
            </a:pPr>
            <a:r>
              <a:rPr lang="en-US" dirty="0"/>
              <a:t>energy into neural messages.</a:t>
            </a:r>
            <a:endParaRPr lang="en-US" sz="2800" dirty="0"/>
          </a:p>
        </p:txBody>
      </p:sp>
      <p:sp>
        <p:nvSpPr>
          <p:cNvPr id="3" name="Content Placeholder 2"/>
          <p:cNvSpPr>
            <a:spLocks noGrp="1"/>
          </p:cNvSpPr>
          <p:nvPr>
            <p:ph idx="1"/>
          </p:nvPr>
        </p:nvSpPr>
        <p:spPr>
          <a:xfrm>
            <a:off x="521208" y="3248022"/>
            <a:ext cx="8101584" cy="3244851"/>
          </a:xfrm>
          <a:solidFill>
            <a:schemeClr val="bg1"/>
          </a:solidFill>
        </p:spPr>
        <p:txBody>
          <a:bodyPr>
            <a:normAutofit fontScale="92500" lnSpcReduction="10000"/>
          </a:bodyPr>
          <a:lstStyle/>
          <a:p>
            <a:pPr marL="342900" indent="-342900" algn="l">
              <a:buFont typeface="Wingdings" panose="05000000000000000000" pitchFamily="2" charset="2"/>
              <a:buChar char="§"/>
            </a:pPr>
            <a:r>
              <a:rPr lang="en-US" dirty="0"/>
              <a:t>The outer ear funnels sound to the </a:t>
            </a:r>
            <a:r>
              <a:rPr lang="en-US" b="1" i="1" dirty="0"/>
              <a:t>middle ear </a:t>
            </a:r>
          </a:p>
          <a:p>
            <a:pPr marL="342900" indent="-342900" algn="l">
              <a:buFont typeface="Wingdings" panose="05000000000000000000" pitchFamily="2" charset="2"/>
              <a:buChar char="§"/>
            </a:pPr>
            <a:r>
              <a:rPr lang="en-US" dirty="0"/>
              <a:t>The </a:t>
            </a:r>
            <a:r>
              <a:rPr lang="en-US" b="1" i="1" dirty="0"/>
              <a:t>inner ear </a:t>
            </a:r>
            <a:r>
              <a:rPr lang="en-US" dirty="0"/>
              <a:t>consists of the </a:t>
            </a:r>
            <a:r>
              <a:rPr lang="en-US" b="1" i="1" dirty="0"/>
              <a:t>cochlea</a:t>
            </a:r>
            <a:r>
              <a:rPr lang="en-US" dirty="0"/>
              <a:t>, semicircular canals, and vestibular sacs.</a:t>
            </a:r>
          </a:p>
          <a:p>
            <a:pPr marL="342900" indent="-342900" algn="l">
              <a:buFont typeface="Wingdings" panose="05000000000000000000" pitchFamily="2" charset="2"/>
              <a:buChar char="§"/>
            </a:pPr>
            <a:r>
              <a:rPr lang="en-US" dirty="0"/>
              <a:t>Sound waves traveling through the auditory canal cause tiny vibrations in the eardrum. The </a:t>
            </a:r>
            <a:r>
              <a:rPr lang="en-US" dirty="0" err="1"/>
              <a:t>ossicles</a:t>
            </a:r>
            <a:r>
              <a:rPr lang="en-US" dirty="0"/>
              <a:t> amplify the vibrations and relay them to the fluid-filled cochlea. Rippling of the basilar membrane, causes movement of the tiny hair cells, triggering neural messages to be sent to the auditory cortex in the brain.</a:t>
            </a:r>
            <a:endParaRPr lang="en-US" sz="2400" dirty="0"/>
          </a:p>
        </p:txBody>
      </p:sp>
      <p:pic>
        <p:nvPicPr>
          <p:cNvPr id="5" name="Picture 4" descr="decorative"/>
          <p:cNvPicPr>
            <a:picLocks noChangeAspect="1"/>
          </p:cNvPicPr>
          <p:nvPr/>
        </p:nvPicPr>
        <p:blipFill>
          <a:blip r:embed="rId2"/>
          <a:stretch>
            <a:fillRect/>
          </a:stretch>
        </p:blipFill>
        <p:spPr>
          <a:xfrm>
            <a:off x="521208" y="1825625"/>
            <a:ext cx="688908" cy="688908"/>
          </a:xfrm>
          <a:prstGeom prst="rect">
            <a:avLst/>
          </a:prstGeom>
        </p:spPr>
      </p:pic>
    </p:spTree>
    <p:extLst>
      <p:ext uri="{BB962C8B-B14F-4D97-AF65-F5344CB8AC3E}">
        <p14:creationId xmlns:p14="http://schemas.microsoft.com/office/powerpoint/2010/main" val="32813286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3E41C7-8A35-4853-A520-D31A3CC3938D}"/>
              </a:ext>
            </a:extLst>
          </p:cNvPr>
          <p:cNvSpPr>
            <a:spLocks noGrp="1"/>
          </p:cNvSpPr>
          <p:nvPr>
            <p:ph type="title"/>
          </p:nvPr>
        </p:nvSpPr>
        <p:spPr>
          <a:xfrm>
            <a:off x="521208" y="325370"/>
            <a:ext cx="8101584" cy="1325563"/>
          </a:xfrm>
        </p:spPr>
        <p:txBody>
          <a:bodyPr>
            <a:normAutofit/>
          </a:bodyPr>
          <a:lstStyle/>
          <a:p>
            <a:pPr algn="l"/>
            <a:r>
              <a:rPr lang="en-US" sz="3600" dirty="0"/>
              <a:t>Learning Target 20-2 Review cont.</a:t>
            </a:r>
          </a:p>
        </p:txBody>
      </p:sp>
      <p:sp>
        <p:nvSpPr>
          <p:cNvPr id="4" name="Content Placeholder 3"/>
          <p:cNvSpPr>
            <a:spLocks noGrp="1"/>
          </p:cNvSpPr>
          <p:nvPr>
            <p:ph sz="quarter" idx="4294967295"/>
          </p:nvPr>
        </p:nvSpPr>
        <p:spPr>
          <a:xfrm>
            <a:off x="521208" y="1750875"/>
            <a:ext cx="8101012" cy="1287462"/>
          </a:xfrm>
          <a:solidFill>
            <a:srgbClr val="D4E5F4"/>
          </a:solidFill>
          <a:ln>
            <a:noFill/>
          </a:ln>
        </p:spPr>
        <p:txBody>
          <a:bodyPr>
            <a:noAutofit/>
          </a:bodyPr>
          <a:lstStyle/>
          <a:p>
            <a:pPr marL="0" indent="0">
              <a:buNone/>
            </a:pPr>
            <a:r>
              <a:rPr lang="en-US" dirty="0"/>
              <a:t>Explain how the ear transforms sound </a:t>
            </a:r>
          </a:p>
          <a:p>
            <a:pPr marL="0" indent="0">
              <a:buNone/>
            </a:pPr>
            <a:r>
              <a:rPr lang="en-US" dirty="0"/>
              <a:t>energy into neural messages.</a:t>
            </a:r>
            <a:endParaRPr lang="en-US" sz="2800" dirty="0"/>
          </a:p>
        </p:txBody>
      </p:sp>
      <p:sp>
        <p:nvSpPr>
          <p:cNvPr id="3" name="Content Placeholder 2"/>
          <p:cNvSpPr>
            <a:spLocks noGrp="1"/>
          </p:cNvSpPr>
          <p:nvPr>
            <p:ph idx="1"/>
          </p:nvPr>
        </p:nvSpPr>
        <p:spPr>
          <a:xfrm>
            <a:off x="520636" y="3138279"/>
            <a:ext cx="8101584" cy="3200401"/>
          </a:xfrm>
          <a:solidFill>
            <a:schemeClr val="bg1"/>
          </a:solidFill>
        </p:spPr>
        <p:txBody>
          <a:bodyPr>
            <a:noAutofit/>
          </a:bodyPr>
          <a:lstStyle/>
          <a:p>
            <a:pPr marL="342900" indent="-342900" algn="l">
              <a:buFont typeface="Wingdings" panose="05000000000000000000" pitchFamily="2" charset="2"/>
              <a:buChar char="§"/>
            </a:pPr>
            <a:r>
              <a:rPr lang="en-US" sz="2400" b="1" i="1" dirty="0"/>
              <a:t>Sensorineural hearing loss </a:t>
            </a:r>
            <a:r>
              <a:rPr lang="en-US" sz="2400" dirty="0"/>
              <a:t>(or nerve deafness) results from damage to the cochlea’s hair cells or their associated nerves.</a:t>
            </a:r>
          </a:p>
          <a:p>
            <a:pPr marL="342900" indent="-342900" algn="l">
              <a:buFont typeface="Wingdings" panose="05000000000000000000" pitchFamily="2" charset="2"/>
              <a:buChar char="§"/>
            </a:pPr>
            <a:r>
              <a:rPr lang="en-US" sz="2400" b="1" i="1" dirty="0"/>
              <a:t>Conduction hearing loss </a:t>
            </a:r>
            <a:r>
              <a:rPr lang="en-US" sz="2400" dirty="0"/>
              <a:t>results from damage to the mechanical system that transmits sound waves to the cochlea.</a:t>
            </a:r>
          </a:p>
          <a:p>
            <a:pPr marL="342900" indent="-342900" algn="l">
              <a:buFont typeface="Wingdings" panose="05000000000000000000" pitchFamily="2" charset="2"/>
              <a:buChar char="§"/>
            </a:pPr>
            <a:r>
              <a:rPr lang="en-US" sz="2400" b="1" i="1" dirty="0"/>
              <a:t>Cochlear implants </a:t>
            </a:r>
            <a:r>
              <a:rPr lang="en-US" sz="2400" dirty="0"/>
              <a:t>can restore hearing for some people.</a:t>
            </a:r>
          </a:p>
        </p:txBody>
      </p:sp>
      <p:pic>
        <p:nvPicPr>
          <p:cNvPr id="5" name="Picture 4" descr="decorative"/>
          <p:cNvPicPr>
            <a:picLocks noChangeAspect="1"/>
          </p:cNvPicPr>
          <p:nvPr/>
        </p:nvPicPr>
        <p:blipFill>
          <a:blip r:embed="rId2"/>
          <a:stretch>
            <a:fillRect/>
          </a:stretch>
        </p:blipFill>
        <p:spPr>
          <a:xfrm>
            <a:off x="521208" y="1750875"/>
            <a:ext cx="688908" cy="688908"/>
          </a:xfrm>
          <a:prstGeom prst="rect">
            <a:avLst/>
          </a:prstGeom>
        </p:spPr>
      </p:pic>
    </p:spTree>
    <p:extLst>
      <p:ext uri="{BB962C8B-B14F-4D97-AF65-F5344CB8AC3E}">
        <p14:creationId xmlns:p14="http://schemas.microsoft.com/office/powerpoint/2010/main" val="2372495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F5A9497-4C80-41C9-9C7B-24B07CF54C49}"/>
              </a:ext>
            </a:extLst>
          </p:cNvPr>
          <p:cNvSpPr>
            <a:spLocks noGrp="1"/>
          </p:cNvSpPr>
          <p:nvPr>
            <p:ph type="title"/>
          </p:nvPr>
        </p:nvSpPr>
        <p:spPr>
          <a:xfrm>
            <a:off x="521208" y="355186"/>
            <a:ext cx="8101584" cy="1325563"/>
          </a:xfrm>
        </p:spPr>
        <p:txBody>
          <a:bodyPr>
            <a:normAutofit/>
          </a:bodyPr>
          <a:lstStyle/>
          <a:p>
            <a:pPr algn="l"/>
            <a:r>
              <a:rPr lang="en-US" sz="3600" dirty="0"/>
              <a:t>Learning Target 20-3 Review</a:t>
            </a:r>
          </a:p>
        </p:txBody>
      </p:sp>
      <p:sp>
        <p:nvSpPr>
          <p:cNvPr id="4" name="Content Placeholder 3"/>
          <p:cNvSpPr>
            <a:spLocks noGrp="1"/>
          </p:cNvSpPr>
          <p:nvPr>
            <p:ph sz="quarter" idx="4294967295"/>
          </p:nvPr>
        </p:nvSpPr>
        <p:spPr>
          <a:xfrm>
            <a:off x="521780" y="1812512"/>
            <a:ext cx="8101012" cy="1059898"/>
          </a:xfrm>
          <a:solidFill>
            <a:srgbClr val="D4E5F4"/>
          </a:solidFill>
          <a:ln>
            <a:noFill/>
          </a:ln>
        </p:spPr>
        <p:txBody>
          <a:bodyPr>
            <a:normAutofit/>
          </a:bodyPr>
          <a:lstStyle/>
          <a:p>
            <a:pPr marL="0" indent="0">
              <a:buNone/>
            </a:pPr>
            <a:r>
              <a:rPr lang="en-US" dirty="0"/>
              <a:t>Discuss how we detect loudness, </a:t>
            </a:r>
          </a:p>
          <a:p>
            <a:pPr marL="0" indent="0">
              <a:buNone/>
            </a:pPr>
            <a:r>
              <a:rPr lang="en-US" dirty="0"/>
              <a:t>discriminate pitch, and locate sounds.</a:t>
            </a:r>
          </a:p>
        </p:txBody>
      </p:sp>
      <p:sp>
        <p:nvSpPr>
          <p:cNvPr id="3" name="Content Placeholder 2"/>
          <p:cNvSpPr>
            <a:spLocks noGrp="1"/>
          </p:cNvSpPr>
          <p:nvPr>
            <p:ph idx="1"/>
          </p:nvPr>
        </p:nvSpPr>
        <p:spPr>
          <a:xfrm>
            <a:off x="521208" y="3004173"/>
            <a:ext cx="8101584" cy="3498641"/>
          </a:xfrm>
          <a:solidFill>
            <a:schemeClr val="bg1"/>
          </a:solidFill>
        </p:spPr>
        <p:txBody>
          <a:bodyPr>
            <a:noAutofit/>
          </a:bodyPr>
          <a:lstStyle/>
          <a:p>
            <a:pPr marL="342900" indent="-342900" algn="l">
              <a:buFont typeface="Wingdings" panose="05000000000000000000" pitchFamily="2" charset="2"/>
              <a:buChar char="§"/>
            </a:pPr>
            <a:r>
              <a:rPr lang="en-US" dirty="0"/>
              <a:t>Our </a:t>
            </a:r>
            <a:r>
              <a:rPr lang="en-US" sz="2400" dirty="0"/>
              <a:t>brain interprets loudness from the number of activated hair cells.</a:t>
            </a:r>
          </a:p>
          <a:p>
            <a:pPr marL="342900" indent="-342900" algn="l">
              <a:buFont typeface="Wingdings" panose="05000000000000000000" pitchFamily="2" charset="2"/>
              <a:buChar char="§"/>
            </a:pPr>
            <a:r>
              <a:rPr lang="en-US" sz="2400" b="1" i="1" dirty="0"/>
              <a:t>Place theory </a:t>
            </a:r>
            <a:r>
              <a:rPr lang="en-US" sz="2400" dirty="0"/>
              <a:t>explains how we hear high-pitched sounds, and </a:t>
            </a:r>
            <a:r>
              <a:rPr lang="en-US" sz="2400" b="1" i="1" dirty="0"/>
              <a:t>frequency theory </a:t>
            </a:r>
            <a:r>
              <a:rPr lang="en-US" sz="2400" dirty="0"/>
              <a:t>explains how we hear low-pitched sounds. A combination of the two theories explains how we hear pitches in the middle range.</a:t>
            </a:r>
          </a:p>
          <a:p>
            <a:pPr marL="342900" indent="-342900" algn="l">
              <a:buFont typeface="Wingdings" panose="05000000000000000000" pitchFamily="2" charset="2"/>
              <a:buChar char="§"/>
            </a:pPr>
            <a:r>
              <a:rPr lang="en-US" sz="2400" b="1" i="1" dirty="0"/>
              <a:t>Place theory </a:t>
            </a:r>
            <a:r>
              <a:rPr lang="en-US" sz="2400" dirty="0"/>
              <a:t>proposes that our brain interprets a particular pitch by decoding the place where a sound wave stimulates the cochlea’s basilar membrane.</a:t>
            </a:r>
          </a:p>
        </p:txBody>
      </p:sp>
      <p:pic>
        <p:nvPicPr>
          <p:cNvPr id="5" name="Picture 4" descr="decorative"/>
          <p:cNvPicPr>
            <a:picLocks noChangeAspect="1"/>
          </p:cNvPicPr>
          <p:nvPr/>
        </p:nvPicPr>
        <p:blipFill>
          <a:blip r:embed="rId2"/>
          <a:stretch>
            <a:fillRect/>
          </a:stretch>
        </p:blipFill>
        <p:spPr>
          <a:xfrm>
            <a:off x="521208" y="1812512"/>
            <a:ext cx="688908" cy="688908"/>
          </a:xfrm>
          <a:prstGeom prst="rect">
            <a:avLst/>
          </a:prstGeom>
        </p:spPr>
      </p:pic>
    </p:spTree>
    <p:extLst>
      <p:ext uri="{BB962C8B-B14F-4D97-AF65-F5344CB8AC3E}">
        <p14:creationId xmlns:p14="http://schemas.microsoft.com/office/powerpoint/2010/main" val="28689422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E8BD4F-2F9A-46A0-A8CA-A701863CA742}"/>
              </a:ext>
            </a:extLst>
          </p:cNvPr>
          <p:cNvSpPr>
            <a:spLocks noGrp="1"/>
          </p:cNvSpPr>
          <p:nvPr>
            <p:ph type="title"/>
          </p:nvPr>
        </p:nvSpPr>
        <p:spPr>
          <a:xfrm>
            <a:off x="521208" y="284402"/>
            <a:ext cx="8101584" cy="1325563"/>
          </a:xfrm>
        </p:spPr>
        <p:txBody>
          <a:bodyPr>
            <a:normAutofit/>
          </a:bodyPr>
          <a:lstStyle/>
          <a:p>
            <a:pPr algn="l"/>
            <a:r>
              <a:rPr lang="en-US" sz="3600" dirty="0"/>
              <a:t>Learning Target 20-3 Review cont.</a:t>
            </a:r>
          </a:p>
        </p:txBody>
      </p:sp>
      <p:sp>
        <p:nvSpPr>
          <p:cNvPr id="4" name="Content Placeholder 3"/>
          <p:cNvSpPr>
            <a:spLocks noGrp="1"/>
          </p:cNvSpPr>
          <p:nvPr>
            <p:ph sz="quarter" idx="4294967295"/>
          </p:nvPr>
        </p:nvSpPr>
        <p:spPr>
          <a:xfrm>
            <a:off x="521208" y="1705095"/>
            <a:ext cx="8101012" cy="984250"/>
          </a:xfrm>
          <a:solidFill>
            <a:srgbClr val="D4E5F4"/>
          </a:solidFill>
          <a:ln>
            <a:noFill/>
          </a:ln>
        </p:spPr>
        <p:txBody>
          <a:bodyPr>
            <a:normAutofit/>
          </a:bodyPr>
          <a:lstStyle/>
          <a:p>
            <a:pPr marL="0" indent="0">
              <a:buNone/>
            </a:pPr>
            <a:r>
              <a:rPr lang="en-US" dirty="0"/>
              <a:t>Discuss how we detect loudness, </a:t>
            </a:r>
          </a:p>
          <a:p>
            <a:pPr marL="0" indent="0">
              <a:buNone/>
            </a:pPr>
            <a:r>
              <a:rPr lang="en-US" dirty="0"/>
              <a:t>discriminate pitch, and locate sounds.</a:t>
            </a:r>
          </a:p>
        </p:txBody>
      </p:sp>
      <p:sp>
        <p:nvSpPr>
          <p:cNvPr id="3" name="Content Placeholder 2"/>
          <p:cNvSpPr>
            <a:spLocks noGrp="1"/>
          </p:cNvSpPr>
          <p:nvPr>
            <p:ph idx="1"/>
          </p:nvPr>
        </p:nvSpPr>
        <p:spPr>
          <a:xfrm>
            <a:off x="520636" y="2862469"/>
            <a:ext cx="8101584" cy="3558209"/>
          </a:xfrm>
          <a:solidFill>
            <a:schemeClr val="bg1"/>
          </a:solidFill>
        </p:spPr>
        <p:txBody>
          <a:bodyPr>
            <a:noAutofit/>
          </a:bodyPr>
          <a:lstStyle/>
          <a:p>
            <a:pPr marL="342900" indent="-342900" algn="l">
              <a:buFont typeface="Wingdings" panose="05000000000000000000" pitchFamily="2" charset="2"/>
              <a:buChar char="§"/>
            </a:pPr>
            <a:r>
              <a:rPr lang="en-US" sz="2400" b="1" i="1" dirty="0"/>
              <a:t>Frequency theory </a:t>
            </a:r>
            <a:r>
              <a:rPr lang="en-US" sz="2400" dirty="0"/>
              <a:t>proposes that the brain deciphers the frequency of the neural impulses traveling up the auditory nerve to the brain. </a:t>
            </a:r>
          </a:p>
          <a:p>
            <a:pPr marL="342900" indent="-342900" algn="l">
              <a:buFont typeface="Wingdings" panose="05000000000000000000" pitchFamily="2" charset="2"/>
              <a:buChar char="§"/>
            </a:pPr>
            <a:r>
              <a:rPr lang="en-US" sz="2400" dirty="0"/>
              <a:t>By alternating their firing (the volley principle), neural cells enable us to sense sounds with high 	frequencies.</a:t>
            </a:r>
          </a:p>
          <a:p>
            <a:pPr marL="342900" indent="-342900" algn="l">
              <a:buFont typeface="Wingdings" panose="05000000000000000000" pitchFamily="2" charset="2"/>
              <a:buChar char="§"/>
            </a:pPr>
            <a:r>
              <a:rPr lang="en-US" sz="2400" dirty="0"/>
              <a:t>Sound waves strike one ear sooner and more intensely   than the other. The brain analyzes the minute differences in the sounds received by the two ears and computes the sound’s source.</a:t>
            </a:r>
          </a:p>
        </p:txBody>
      </p:sp>
      <p:pic>
        <p:nvPicPr>
          <p:cNvPr id="5" name="Picture 4" descr="decorative"/>
          <p:cNvPicPr>
            <a:picLocks noChangeAspect="1"/>
          </p:cNvPicPr>
          <p:nvPr/>
        </p:nvPicPr>
        <p:blipFill>
          <a:blip r:embed="rId2"/>
          <a:stretch>
            <a:fillRect/>
          </a:stretch>
        </p:blipFill>
        <p:spPr>
          <a:xfrm>
            <a:off x="521208" y="1705095"/>
            <a:ext cx="688908" cy="688908"/>
          </a:xfrm>
          <a:prstGeom prst="rect">
            <a:avLst/>
          </a:prstGeom>
        </p:spPr>
      </p:pic>
    </p:spTree>
    <p:extLst>
      <p:ext uri="{BB962C8B-B14F-4D97-AF65-F5344CB8AC3E}">
        <p14:creationId xmlns:p14="http://schemas.microsoft.com/office/powerpoint/2010/main" val="370928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characteristics of </a:t>
            </a:r>
            <a:br>
              <a:rPr lang="en-US" dirty="0"/>
            </a:br>
            <a:r>
              <a:rPr lang="en-US" dirty="0"/>
              <a:t>sound waves?</a:t>
            </a:r>
          </a:p>
        </p:txBody>
      </p:sp>
      <p:sp>
        <p:nvSpPr>
          <p:cNvPr id="3" name="Text Placeholder 2"/>
          <p:cNvSpPr>
            <a:spLocks noGrp="1"/>
          </p:cNvSpPr>
          <p:nvPr>
            <p:ph type="body" idx="1"/>
          </p:nvPr>
        </p:nvSpPr>
        <p:spPr>
          <a:xfrm>
            <a:off x="629841" y="1969046"/>
            <a:ext cx="3868340" cy="823912"/>
          </a:xfrm>
        </p:spPr>
        <p:txBody>
          <a:bodyPr/>
          <a:lstStyle/>
          <a:p>
            <a:r>
              <a:rPr lang="en-US" b="0" dirty="0"/>
              <a:t>frequency (wavelength)</a:t>
            </a:r>
          </a:p>
        </p:txBody>
      </p:sp>
      <p:pic>
        <p:nvPicPr>
          <p:cNvPr id="6" name="Content Placeholder 5"/>
          <p:cNvPicPr>
            <a:picLocks noGrp="1" noChangeAspect="1"/>
          </p:cNvPicPr>
          <p:nvPr>
            <p:ph sz="half" idx="2"/>
          </p:nvPr>
        </p:nvPicPr>
        <p:blipFill>
          <a:blip r:embed="rId2"/>
          <a:stretch>
            <a:fillRect/>
          </a:stretch>
        </p:blipFill>
        <p:spPr>
          <a:xfrm>
            <a:off x="697158" y="3071315"/>
            <a:ext cx="3801023" cy="2917109"/>
          </a:xfrm>
          <a:prstGeom prst="rect">
            <a:avLst/>
          </a:prstGeom>
        </p:spPr>
      </p:pic>
      <p:sp>
        <p:nvSpPr>
          <p:cNvPr id="5" name="Text Placeholder 4"/>
          <p:cNvSpPr>
            <a:spLocks noGrp="1"/>
          </p:cNvSpPr>
          <p:nvPr>
            <p:ph type="body" sz="quarter" idx="3"/>
          </p:nvPr>
        </p:nvSpPr>
        <p:spPr>
          <a:xfrm>
            <a:off x="4844034" y="1969046"/>
            <a:ext cx="3887391" cy="823912"/>
          </a:xfrm>
        </p:spPr>
        <p:txBody>
          <a:bodyPr/>
          <a:lstStyle/>
          <a:p>
            <a:r>
              <a:rPr lang="en-US" b="0" dirty="0"/>
              <a:t>amplitude (height)</a:t>
            </a:r>
          </a:p>
        </p:txBody>
      </p:sp>
      <p:pic>
        <p:nvPicPr>
          <p:cNvPr id="11" name="Content Placeholder 10"/>
          <p:cNvPicPr>
            <a:picLocks noGrp="1" noChangeAspect="1"/>
          </p:cNvPicPr>
          <p:nvPr>
            <p:ph sz="quarter" idx="4"/>
          </p:nvPr>
        </p:nvPicPr>
        <p:blipFill>
          <a:blip r:embed="rId3"/>
          <a:stretch>
            <a:fillRect/>
          </a:stretch>
        </p:blipFill>
        <p:spPr>
          <a:xfrm>
            <a:off x="4967899" y="3071315"/>
            <a:ext cx="3763526" cy="2917109"/>
          </a:xfrm>
          <a:prstGeom prst="rect">
            <a:avLst/>
          </a:prstGeom>
        </p:spPr>
      </p:pic>
      <p:pic>
        <p:nvPicPr>
          <p:cNvPr id="9" name="Picture 8" descr="decorative"/>
          <p:cNvPicPr>
            <a:picLocks noChangeAspect="1"/>
          </p:cNvPicPr>
          <p:nvPr/>
        </p:nvPicPr>
        <p:blipFill>
          <a:blip r:embed="rId4"/>
          <a:stretch>
            <a:fillRect/>
          </a:stretch>
        </p:blipFill>
        <p:spPr>
          <a:xfrm>
            <a:off x="697158" y="436880"/>
            <a:ext cx="688908" cy="688908"/>
          </a:xfrm>
          <a:prstGeom prst="rect">
            <a:avLst/>
          </a:prstGeom>
        </p:spPr>
      </p:pic>
    </p:spTree>
    <p:extLst>
      <p:ext uri="{BB962C8B-B14F-4D97-AF65-F5344CB8AC3E}">
        <p14:creationId xmlns:p14="http://schemas.microsoft.com/office/powerpoint/2010/main" val="3584379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information do sound waves </a:t>
            </a:r>
            <a:br>
              <a:rPr lang="en-US" dirty="0"/>
            </a:br>
            <a:r>
              <a:rPr lang="en-US" dirty="0"/>
              <a:t>give us?</a:t>
            </a:r>
          </a:p>
        </p:txBody>
      </p:sp>
      <p:sp>
        <p:nvSpPr>
          <p:cNvPr id="3" name="Text Placeholder 2"/>
          <p:cNvSpPr>
            <a:spLocks noGrp="1"/>
          </p:cNvSpPr>
          <p:nvPr>
            <p:ph type="body" idx="1"/>
          </p:nvPr>
        </p:nvSpPr>
        <p:spPr>
          <a:xfrm>
            <a:off x="629841" y="1969046"/>
            <a:ext cx="3868340" cy="823912"/>
          </a:xfrm>
        </p:spPr>
        <p:txBody>
          <a:bodyPr>
            <a:normAutofit/>
          </a:bodyPr>
          <a:lstStyle/>
          <a:p>
            <a:r>
              <a:rPr lang="en-US" b="0" dirty="0"/>
              <a:t>What pitch am I hearing?</a:t>
            </a:r>
          </a:p>
        </p:txBody>
      </p:sp>
      <p:sp>
        <p:nvSpPr>
          <p:cNvPr id="5" name="Text Placeholder 4"/>
          <p:cNvSpPr>
            <a:spLocks noGrp="1"/>
          </p:cNvSpPr>
          <p:nvPr>
            <p:ph type="body" sz="quarter" idx="3"/>
          </p:nvPr>
        </p:nvSpPr>
        <p:spPr>
          <a:xfrm>
            <a:off x="4844034" y="1969046"/>
            <a:ext cx="3887391" cy="823912"/>
          </a:xfrm>
        </p:spPr>
        <p:txBody>
          <a:bodyPr>
            <a:normAutofit lnSpcReduction="10000"/>
          </a:bodyPr>
          <a:lstStyle/>
          <a:p>
            <a:r>
              <a:rPr lang="en-US" b="0" dirty="0"/>
              <a:t>How loud is the sound I am hearing?</a:t>
            </a:r>
          </a:p>
        </p:txBody>
      </p:sp>
      <p:pic>
        <p:nvPicPr>
          <p:cNvPr id="9" name="Content Placeholder 8"/>
          <p:cNvPicPr>
            <a:picLocks noGrp="1" noChangeAspect="1"/>
          </p:cNvPicPr>
          <p:nvPr>
            <p:ph sz="half" idx="2"/>
          </p:nvPr>
        </p:nvPicPr>
        <p:blipFill>
          <a:blip r:embed="rId2"/>
          <a:stretch>
            <a:fillRect/>
          </a:stretch>
        </p:blipFill>
        <p:spPr>
          <a:xfrm>
            <a:off x="677804" y="3144816"/>
            <a:ext cx="3820377" cy="2861538"/>
          </a:xfrm>
          <a:prstGeom prst="rect">
            <a:avLst/>
          </a:prstGeom>
        </p:spPr>
      </p:pic>
      <p:pic>
        <p:nvPicPr>
          <p:cNvPr id="11" name="Content Placeholder 10"/>
          <p:cNvPicPr>
            <a:picLocks noGrp="1" noChangeAspect="1"/>
          </p:cNvPicPr>
          <p:nvPr>
            <p:ph sz="quarter" idx="4"/>
          </p:nvPr>
        </p:nvPicPr>
        <p:blipFill>
          <a:blip r:embed="rId3"/>
          <a:stretch>
            <a:fillRect/>
          </a:stretch>
        </p:blipFill>
        <p:spPr>
          <a:xfrm>
            <a:off x="4944767" y="3071315"/>
            <a:ext cx="3786657" cy="2935039"/>
          </a:xfrm>
          <a:prstGeom prst="rect">
            <a:avLst/>
          </a:prstGeom>
        </p:spPr>
      </p:pic>
      <p:pic>
        <p:nvPicPr>
          <p:cNvPr id="4" name="Picture 3" descr="decorative"/>
          <p:cNvPicPr>
            <a:picLocks noChangeAspect="1"/>
          </p:cNvPicPr>
          <p:nvPr/>
        </p:nvPicPr>
        <p:blipFill>
          <a:blip r:embed="rId4"/>
          <a:stretch>
            <a:fillRect/>
          </a:stretch>
        </p:blipFill>
        <p:spPr>
          <a:xfrm>
            <a:off x="677804" y="406070"/>
            <a:ext cx="688908" cy="688908"/>
          </a:xfrm>
          <a:prstGeom prst="rect">
            <a:avLst/>
          </a:prstGeom>
        </p:spPr>
      </p:pic>
    </p:spTree>
    <p:extLst>
      <p:ext uri="{BB962C8B-B14F-4D97-AF65-F5344CB8AC3E}">
        <p14:creationId xmlns:p14="http://schemas.microsoft.com/office/powerpoint/2010/main" val="2989207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886700" cy="1163510"/>
          </a:xfrm>
        </p:spPr>
        <p:txBody>
          <a:bodyPr>
            <a:normAutofit/>
          </a:bodyPr>
          <a:lstStyle/>
          <a:p>
            <a:r>
              <a:rPr lang="en-US" dirty="0"/>
              <a:t>Would you expect long or short </a:t>
            </a:r>
            <a:br>
              <a:rPr lang="en-US" dirty="0"/>
            </a:br>
            <a:r>
              <a:rPr lang="en-US" dirty="0"/>
              <a:t>wavelengths…</a:t>
            </a:r>
          </a:p>
        </p:txBody>
      </p:sp>
      <p:sp>
        <p:nvSpPr>
          <p:cNvPr id="3" name="Text Placeholder 2"/>
          <p:cNvSpPr>
            <a:spLocks noGrp="1"/>
          </p:cNvSpPr>
          <p:nvPr>
            <p:ph type="body" sz="quarter" idx="14"/>
          </p:nvPr>
        </p:nvSpPr>
        <p:spPr>
          <a:xfrm>
            <a:off x="628650" y="3129752"/>
            <a:ext cx="1289050" cy="1244600"/>
          </a:xfrm>
        </p:spPr>
        <p:txBody>
          <a:bodyPr/>
          <a:lstStyle/>
          <a:p>
            <a:r>
              <a:rPr lang="en-US" dirty="0"/>
              <a:t>1</a:t>
            </a:r>
          </a:p>
        </p:txBody>
      </p:sp>
      <p:sp>
        <p:nvSpPr>
          <p:cNvPr id="5" name="Text Placeholder 4"/>
          <p:cNvSpPr>
            <a:spLocks noGrp="1"/>
          </p:cNvSpPr>
          <p:nvPr>
            <p:ph type="body" sz="quarter" idx="17"/>
          </p:nvPr>
        </p:nvSpPr>
        <p:spPr>
          <a:xfrm>
            <a:off x="2235200" y="3129752"/>
            <a:ext cx="6280150" cy="1244600"/>
          </a:xfrm>
        </p:spPr>
        <p:txBody>
          <a:bodyPr/>
          <a:lstStyle/>
          <a:p>
            <a:r>
              <a:rPr lang="en-US" dirty="0"/>
              <a:t>…when a soprano sings an aria?</a:t>
            </a:r>
          </a:p>
        </p:txBody>
      </p:sp>
      <p:sp>
        <p:nvSpPr>
          <p:cNvPr id="4" name="Text Placeholder 3"/>
          <p:cNvSpPr>
            <a:spLocks noGrp="1"/>
          </p:cNvSpPr>
          <p:nvPr>
            <p:ph type="body" sz="quarter" idx="15"/>
          </p:nvPr>
        </p:nvSpPr>
        <p:spPr/>
        <p:txBody>
          <a:bodyPr/>
          <a:lstStyle/>
          <a:p>
            <a:r>
              <a:rPr lang="en-US" dirty="0"/>
              <a:t>2</a:t>
            </a:r>
          </a:p>
        </p:txBody>
      </p:sp>
      <p:sp>
        <p:nvSpPr>
          <p:cNvPr id="6" name="Text Placeholder 5"/>
          <p:cNvSpPr>
            <a:spLocks noGrp="1"/>
          </p:cNvSpPr>
          <p:nvPr>
            <p:ph type="body" sz="quarter" idx="18"/>
          </p:nvPr>
        </p:nvSpPr>
        <p:spPr/>
        <p:txBody>
          <a:bodyPr/>
          <a:lstStyle/>
          <a:p>
            <a:r>
              <a:rPr lang="en-US" dirty="0"/>
              <a:t>…when a baritone sings along?</a:t>
            </a:r>
          </a:p>
        </p:txBody>
      </p:sp>
    </p:spTree>
    <p:extLst>
      <p:ext uri="{BB962C8B-B14F-4D97-AF65-F5344CB8AC3E}">
        <p14:creationId xmlns:p14="http://schemas.microsoft.com/office/powerpoint/2010/main" val="2850482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dirty="0">
                <a:solidFill>
                  <a:schemeClr val="bg1"/>
                </a:solidFill>
              </a:rPr>
              <a:t>AP</a:t>
            </a:r>
            <a:r>
              <a:rPr lang="en-US" baseline="30000" dirty="0">
                <a:solidFill>
                  <a:schemeClr val="bg1"/>
                </a:solidFill>
              </a:rPr>
              <a:t>®</a:t>
            </a:r>
            <a:r>
              <a:rPr lang="en-US" dirty="0">
                <a:solidFill>
                  <a:schemeClr val="bg1"/>
                </a:solidFill>
              </a:rPr>
              <a:t> Exam Tip 1</a:t>
            </a:r>
          </a:p>
        </p:txBody>
      </p:sp>
      <p:sp>
        <p:nvSpPr>
          <p:cNvPr id="3" name="Content Placeholder 2"/>
          <p:cNvSpPr>
            <a:spLocks noGrp="1"/>
          </p:cNvSpPr>
          <p:nvPr>
            <p:ph idx="1"/>
          </p:nvPr>
        </p:nvSpPr>
        <p:spPr>
          <a:xfrm>
            <a:off x="628650" y="2309414"/>
            <a:ext cx="8101584" cy="2997691"/>
          </a:xfrm>
          <a:solidFill>
            <a:srgbClr val="E7D9B1"/>
          </a:solidFill>
          <a:ln w="76200">
            <a:solidFill>
              <a:schemeClr val="accent4"/>
            </a:solidFill>
          </a:ln>
        </p:spPr>
        <p:txBody>
          <a:bodyPr>
            <a:normAutofit/>
          </a:bodyPr>
          <a:lstStyle/>
          <a:p>
            <a:r>
              <a:rPr lang="en-US" sz="2400" dirty="0"/>
              <a:t>Note that both light and sound travel in waves. </a:t>
            </a:r>
          </a:p>
          <a:p>
            <a:endParaRPr lang="en-US" sz="2400" dirty="0"/>
          </a:p>
          <a:p>
            <a:r>
              <a:rPr lang="en-US" sz="2400" dirty="0"/>
              <a:t>In each case, the amplitude and length of the waves</a:t>
            </a:r>
          </a:p>
          <a:p>
            <a:r>
              <a:rPr lang="en-US" sz="2400" dirty="0"/>
              <a:t>are important to learn for the AP</a:t>
            </a:r>
            <a:r>
              <a:rPr lang="en-US" sz="2400" baseline="30000" dirty="0"/>
              <a:t>®</a:t>
            </a:r>
            <a:r>
              <a:rPr lang="en-US" sz="2400" dirty="0"/>
              <a:t> exam.</a:t>
            </a:r>
          </a:p>
        </p:txBody>
      </p:sp>
      <p:pic>
        <p:nvPicPr>
          <p:cNvPr id="4" name="Picture 3" descr="decorative"/>
          <p:cNvPicPr>
            <a:picLocks noChangeAspect="1"/>
          </p:cNvPicPr>
          <p:nvPr/>
        </p:nvPicPr>
        <p:blipFill>
          <a:blip r:embed="rId2"/>
          <a:stretch>
            <a:fillRect/>
          </a:stretch>
        </p:blipFill>
        <p:spPr>
          <a:xfrm>
            <a:off x="702818" y="413735"/>
            <a:ext cx="914479" cy="914479"/>
          </a:xfrm>
          <a:prstGeom prst="rect">
            <a:avLst/>
          </a:prstGeom>
        </p:spPr>
      </p:pic>
    </p:spTree>
    <p:extLst>
      <p:ext uri="{BB962C8B-B14F-4D97-AF65-F5344CB8AC3E}">
        <p14:creationId xmlns:p14="http://schemas.microsoft.com/office/powerpoint/2010/main" val="3513203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three divisions of the ear?</a:t>
            </a:r>
          </a:p>
        </p:txBody>
      </p:sp>
      <p:sp>
        <p:nvSpPr>
          <p:cNvPr id="4" name="Content Placeholder 3"/>
          <p:cNvSpPr>
            <a:spLocks noGrp="1"/>
          </p:cNvSpPr>
          <p:nvPr>
            <p:ph sz="quarter" idx="14"/>
          </p:nvPr>
        </p:nvSpPr>
        <p:spPr>
          <a:xfrm>
            <a:off x="628650" y="5262976"/>
            <a:ext cx="8101013" cy="825500"/>
          </a:xfrm>
        </p:spPr>
        <p:txBody>
          <a:bodyPr/>
          <a:lstStyle/>
          <a:p>
            <a:r>
              <a:rPr lang="en-US" dirty="0"/>
              <a:t>The ear is divided into outer, middle and inner sections.</a:t>
            </a:r>
          </a:p>
        </p:txBody>
      </p:sp>
      <p:pic>
        <p:nvPicPr>
          <p:cNvPr id="5" name="Content Placeholder 4"/>
          <p:cNvPicPr>
            <a:picLocks noGrp="1" noChangeAspect="1"/>
          </p:cNvPicPr>
          <p:nvPr>
            <p:ph sz="quarter" idx="13"/>
          </p:nvPr>
        </p:nvPicPr>
        <p:blipFill>
          <a:blip r:embed="rId2"/>
          <a:stretch>
            <a:fillRect/>
          </a:stretch>
        </p:blipFill>
        <p:spPr>
          <a:xfrm>
            <a:off x="2329133" y="1879621"/>
            <a:ext cx="4710022" cy="3194422"/>
          </a:xfrm>
          <a:prstGeom prst="rect">
            <a:avLst/>
          </a:prstGeom>
        </p:spPr>
      </p:pic>
    </p:spTree>
    <p:extLst>
      <p:ext uri="{BB962C8B-B14F-4D97-AF65-F5344CB8AC3E}">
        <p14:creationId xmlns:p14="http://schemas.microsoft.com/office/powerpoint/2010/main" val="143580234"/>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1">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6436</TotalTime>
  <Words>2030</Words>
  <Application>Microsoft Office PowerPoint</Application>
  <PresentationFormat>On-screen Show (4:3)</PresentationFormat>
  <Paragraphs>218</Paragraphs>
  <Slides>45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45</vt:i4>
      </vt:variant>
    </vt:vector>
  </HeadingPairs>
  <TitlesOfParts>
    <vt:vector size="50" baseType="lpstr">
      <vt:lpstr>Arial</vt:lpstr>
      <vt:lpstr>Calibri</vt:lpstr>
      <vt:lpstr>Wingdings</vt:lpstr>
      <vt:lpstr>Office Theme</vt:lpstr>
      <vt:lpstr>Custom Design</vt:lpstr>
      <vt:lpstr>Unit 4 Sensation and Perception</vt:lpstr>
      <vt:lpstr>Learning Targets</vt:lpstr>
      <vt:lpstr>What is audition?</vt:lpstr>
      <vt:lpstr>How do air pressure waves  become sound?</vt:lpstr>
      <vt:lpstr>What are characteristics of  sound waves?</vt:lpstr>
      <vt:lpstr>What information do sound waves  give us?</vt:lpstr>
      <vt:lpstr>Would you expect long or short  wavelengths…</vt:lpstr>
      <vt:lpstr>AP® Exam Tip 1</vt:lpstr>
      <vt:lpstr>What are the three divisions of the ear?</vt:lpstr>
      <vt:lpstr>How does the ear transform sound  into neural messages?</vt:lpstr>
      <vt:lpstr>What is the auditory canal?</vt:lpstr>
      <vt:lpstr>What is the ear drum (tympanic membrane)?</vt:lpstr>
      <vt:lpstr>What are the ossicles?</vt:lpstr>
      <vt:lpstr>What is the oval window?</vt:lpstr>
      <vt:lpstr>What is the cochlea?</vt:lpstr>
      <vt:lpstr>Can you trace the path of sound  through the ear so far?</vt:lpstr>
      <vt:lpstr>1. What Would You Answer?</vt:lpstr>
      <vt:lpstr>AP® Exam Tip 2</vt:lpstr>
      <vt:lpstr>How does the sound wave move  through the inner ear?</vt:lpstr>
      <vt:lpstr>How does transduction  occur in the inner ear?</vt:lpstr>
      <vt:lpstr>AP® Exam Tip 3</vt:lpstr>
      <vt:lpstr>How does the nerve impulse  move out of the ear?</vt:lpstr>
      <vt:lpstr>How does the message carry to the brain?</vt:lpstr>
      <vt:lpstr>Trace the path of sound through the ear.</vt:lpstr>
      <vt:lpstr>AP® Exam Tip 4</vt:lpstr>
      <vt:lpstr>What are two types of hearing loss?</vt:lpstr>
      <vt:lpstr>How much sound is too much sound?</vt:lpstr>
      <vt:lpstr>What is the problem with headphones?</vt:lpstr>
      <vt:lpstr>How can headphones help?</vt:lpstr>
      <vt:lpstr>What is the research on hearing loss?</vt:lpstr>
      <vt:lpstr>What is a cochlear implant?</vt:lpstr>
      <vt:lpstr>How does a cochlear implant work?</vt:lpstr>
      <vt:lpstr>2. What Would You Answer?</vt:lpstr>
      <vt:lpstr>How does the brain detect loudness?</vt:lpstr>
      <vt:lpstr>What is one theory of how the  brain detects pitch?</vt:lpstr>
      <vt:lpstr>What is the frequency theory?</vt:lpstr>
      <vt:lpstr>How does the volley principle explain  hearing higher frequency sounds?</vt:lpstr>
      <vt:lpstr>How do the two theories work together to explain how we hear pitch?</vt:lpstr>
      <vt:lpstr>3. What Would You Answer?</vt:lpstr>
      <vt:lpstr>How do we locate sounds?</vt:lpstr>
      <vt:lpstr>Learning Target 20-1 Review</vt:lpstr>
      <vt:lpstr>Learning Target 20-2 Review</vt:lpstr>
      <vt:lpstr>Learning Target 20-2 Review cont.</vt:lpstr>
      <vt:lpstr>Learning Target 20-3 Review</vt:lpstr>
      <vt:lpstr>Learning Target 20-3 Review cont.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Fenton</dc:creator>
  <cp:keywords/>
  <dc:description/>
  <cp:lastModifiedBy>Sabrina Van Glahn</cp:lastModifiedBy>
  <cp:revision>877</cp:revision>
  <dcterms:created xsi:type="dcterms:W3CDTF">2017-07-06T19:56:42Z</dcterms:created>
  <dcterms:modified xsi:type="dcterms:W3CDTF">2017-11-11T19:20:42Z</dcterms:modified>
  <cp:category/>
</cp:coreProperties>
</file>