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9" r:id="rId3"/>
  </p:sldMasterIdLst>
  <p:handoutMasterIdLst>
    <p:handoutMasterId r:id="rId176"/>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438" r:id="rId27"/>
    <p:sldId id="280" r:id="rId28"/>
    <p:sldId id="281" r:id="rId29"/>
    <p:sldId id="282" r:id="rId30"/>
    <p:sldId id="283" r:id="rId31"/>
    <p:sldId id="284" r:id="rId32"/>
    <p:sldId id="285" r:id="rId33"/>
    <p:sldId id="439" r:id="rId34"/>
    <p:sldId id="448" r:id="rId35"/>
    <p:sldId id="440" r:id="rId36"/>
    <p:sldId id="447" r:id="rId37"/>
    <p:sldId id="286" r:id="rId38"/>
    <p:sldId id="287" r:id="rId39"/>
    <p:sldId id="288" r:id="rId40"/>
    <p:sldId id="289" r:id="rId41"/>
    <p:sldId id="449" r:id="rId42"/>
    <p:sldId id="291" r:id="rId43"/>
    <p:sldId id="292" r:id="rId44"/>
    <p:sldId id="293" r:id="rId45"/>
    <p:sldId id="294" r:id="rId46"/>
    <p:sldId id="295" r:id="rId47"/>
    <p:sldId id="296" r:id="rId48"/>
    <p:sldId id="297" r:id="rId49"/>
    <p:sldId id="450"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25" r:id="rId67"/>
    <p:sldId id="326" r:id="rId68"/>
    <p:sldId id="327" r:id="rId69"/>
    <p:sldId id="328" r:id="rId70"/>
    <p:sldId id="329" r:id="rId71"/>
    <p:sldId id="330" r:id="rId72"/>
    <p:sldId id="331" r:id="rId73"/>
    <p:sldId id="332" r:id="rId74"/>
    <p:sldId id="451"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441" r:id="rId112"/>
    <p:sldId id="373" r:id="rId113"/>
    <p:sldId id="374" r:id="rId114"/>
    <p:sldId id="457" r:id="rId115"/>
    <p:sldId id="375" r:id="rId116"/>
    <p:sldId id="376" r:id="rId117"/>
    <p:sldId id="377" r:id="rId118"/>
    <p:sldId id="378" r:id="rId119"/>
    <p:sldId id="379" r:id="rId120"/>
    <p:sldId id="380"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9" r:id="rId134"/>
    <p:sldId id="400"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 id="426" r:id="rId158"/>
    <p:sldId id="427" r:id="rId159"/>
    <p:sldId id="428" r:id="rId160"/>
    <p:sldId id="429" r:id="rId161"/>
    <p:sldId id="430" r:id="rId162"/>
    <p:sldId id="431" r:id="rId163"/>
    <p:sldId id="432" r:id="rId164"/>
    <p:sldId id="433" r:id="rId165"/>
    <p:sldId id="434" r:id="rId166"/>
    <p:sldId id="435" r:id="rId167"/>
    <p:sldId id="456" r:id="rId168"/>
    <p:sldId id="452" r:id="rId169"/>
    <p:sldId id="453" r:id="rId170"/>
    <p:sldId id="454" r:id="rId171"/>
    <p:sldId id="455" r:id="rId172"/>
    <p:sldId id="436" r:id="rId173"/>
    <p:sldId id="437" r:id="rId174"/>
    <p:sldId id="398" r:id="rId1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61" d="100"/>
          <a:sy n="61" d="100"/>
        </p:scale>
        <p:origin x="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presProps" Target="presProps.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tableStyles" Target="tableStyle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handoutMaster" Target="handoutMasters/handoutMaster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0FF565-F61F-4684-B778-2DE155D9E2C2}" type="datetimeFigureOut">
              <a:rPr lang="en-US" smtClean="0"/>
              <a:t>3/6/2020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85B7D6-FCA1-4200-AB15-1150B2318360}" type="slidenum">
              <a:rPr lang="en-US" smtClean="0"/>
              <a:t>‹#›</a:t>
            </a:fld>
            <a:endParaRPr lang="en-US"/>
          </a:p>
        </p:txBody>
      </p:sp>
    </p:spTree>
    <p:extLst>
      <p:ext uri="{BB962C8B-B14F-4D97-AF65-F5344CB8AC3E}">
        <p14:creationId xmlns:p14="http://schemas.microsoft.com/office/powerpoint/2010/main" val="24612145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90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93724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8" name="Content Placeholder 7"/>
          <p:cNvSpPr>
            <a:spLocks noGrp="1"/>
          </p:cNvSpPr>
          <p:nvPr>
            <p:ph sz="quarter" idx="13" hasCustomPrompt="1"/>
          </p:nvPr>
        </p:nvSpPr>
        <p:spPr>
          <a:xfrm>
            <a:off x="838200" y="3073400"/>
            <a:ext cx="2379133"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7192434" y="5099051"/>
            <a:ext cx="2379133"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988734" y="5099051"/>
            <a:ext cx="2379133"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5008034" y="3073400"/>
            <a:ext cx="2379133"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8974667" y="3073400"/>
            <a:ext cx="2379133"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35820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58800"/>
            <a:ext cx="1109472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1283208" y="2003172"/>
            <a:ext cx="10204704"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472354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83063"/>
            <a:ext cx="10802112"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838200" y="2007394"/>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838200" y="3419475"/>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838200" y="4813300"/>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980267" y="2008188"/>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980267" y="3422650"/>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980267" y="4813300"/>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2267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4944" y="441048"/>
            <a:ext cx="10802112"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838200" y="2564210"/>
            <a:ext cx="32004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838200" y="4598391"/>
            <a:ext cx="32004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5096933" y="2309020"/>
            <a:ext cx="6256867"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5096933" y="4332685"/>
            <a:ext cx="6256867"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577002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4762500" y="2159000"/>
            <a:ext cx="287020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6718300" y="4295775"/>
            <a:ext cx="287020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908300" y="4330700"/>
            <a:ext cx="287020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914400" y="2159000"/>
            <a:ext cx="287020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8610600" y="2159000"/>
            <a:ext cx="287020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461285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68677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512733"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1016000" y="5627687"/>
            <a:ext cx="4157133"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298806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055533" cy="3975100"/>
          </a:xfrm>
        </p:spPr>
        <p:txBody>
          <a:bodyPr/>
          <a:lstStyle/>
          <a:p>
            <a:endParaRPr lang="en-US" dirty="0"/>
          </a:p>
        </p:txBody>
      </p:sp>
      <p:sp>
        <p:nvSpPr>
          <p:cNvPr id="14" name="Text Placeholder 13"/>
          <p:cNvSpPr>
            <a:spLocks noGrp="1"/>
          </p:cNvSpPr>
          <p:nvPr>
            <p:ph type="body" sz="quarter" idx="14"/>
          </p:nvPr>
        </p:nvSpPr>
        <p:spPr>
          <a:xfrm>
            <a:off x="7068312" y="2032000"/>
            <a:ext cx="4572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947848" y="421960"/>
            <a:ext cx="918544" cy="688908"/>
          </a:xfrm>
          <a:prstGeom prst="rect">
            <a:avLst/>
          </a:prstGeom>
        </p:spPr>
      </p:pic>
      <p:sp>
        <p:nvSpPr>
          <p:cNvPr id="7" name="Picture Placeholder 6"/>
          <p:cNvSpPr>
            <a:spLocks noGrp="1" noChangeAspect="1"/>
          </p:cNvSpPr>
          <p:nvPr>
            <p:ph type="pic" sz="quarter" idx="15"/>
          </p:nvPr>
        </p:nvSpPr>
        <p:spPr>
          <a:xfrm>
            <a:off x="947848" y="421960"/>
            <a:ext cx="926592"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170865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896100" y="1881190"/>
            <a:ext cx="342900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838200" y="1858170"/>
            <a:ext cx="3437467" cy="4305300"/>
          </a:xfrm>
        </p:spPr>
        <p:txBody>
          <a:bodyPr/>
          <a:lstStyle/>
          <a:p>
            <a:endParaRPr lang="en-US"/>
          </a:p>
        </p:txBody>
      </p:sp>
      <p:sp>
        <p:nvSpPr>
          <p:cNvPr id="11" name="Text Placeholder 10"/>
          <p:cNvSpPr>
            <a:spLocks noGrp="1"/>
          </p:cNvSpPr>
          <p:nvPr>
            <p:ph type="body" sz="quarter" idx="15"/>
          </p:nvPr>
        </p:nvSpPr>
        <p:spPr>
          <a:xfrm>
            <a:off x="6896100" y="4445000"/>
            <a:ext cx="342900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1867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57200" y="393700"/>
            <a:ext cx="3318933"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457200" y="2390139"/>
            <a:ext cx="3285067"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457200" y="4432300"/>
            <a:ext cx="33020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982133" y="762000"/>
            <a:ext cx="10802112"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4163484" y="2264087"/>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4163484" y="3126740"/>
            <a:ext cx="7620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4163484" y="3967319"/>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4163484" y="4749791"/>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4163484" y="5493698"/>
            <a:ext cx="7620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8191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023940"/>
            <a:ext cx="105156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293507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58712" y="1825625"/>
            <a:ext cx="51816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6411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838200" y="1849438"/>
            <a:ext cx="5157787"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838200" y="2832100"/>
            <a:ext cx="5157787"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6458710" y="1849438"/>
            <a:ext cx="5183188"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6458711" y="2832099"/>
            <a:ext cx="5183188"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93586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61966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660400" y="520700"/>
            <a:ext cx="10802112"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660399" y="2164390"/>
            <a:ext cx="10801351"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660399" y="3219915"/>
            <a:ext cx="10801351"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660398" y="4276396"/>
            <a:ext cx="10801351"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397801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5183188" y="987427"/>
            <a:ext cx="617220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839788" y="2247900"/>
            <a:ext cx="3932237"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4060540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209800"/>
            <a:ext cx="3932237"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062294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83857"/>
            <a:ext cx="10802112"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909234" y="1879599"/>
            <a:ext cx="8373533"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909234" y="3346449"/>
            <a:ext cx="8373533"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4813299"/>
            <a:ext cx="8373533"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70835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05893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838200" y="1825625"/>
            <a:ext cx="515620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6484112" y="1825625"/>
            <a:ext cx="515620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63137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529821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944" y="355601"/>
            <a:ext cx="10802112"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94945" y="1857375"/>
            <a:ext cx="5158316"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94945" y="2857500"/>
            <a:ext cx="5158316"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6313339" y="1857375"/>
            <a:ext cx="518371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13339" y="2857500"/>
            <a:ext cx="5183717"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216480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944" y="355601"/>
            <a:ext cx="10802112"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94942" y="1764507"/>
            <a:ext cx="5158316"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94943" y="2712243"/>
            <a:ext cx="5158316"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6313339" y="1764507"/>
            <a:ext cx="518371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6313339" y="2712245"/>
            <a:ext cx="5183717"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694942" y="5127625"/>
            <a:ext cx="5158316"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6313341" y="5127625"/>
            <a:ext cx="5183716"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257832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838200" y="1955800"/>
            <a:ext cx="10801351"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838200" y="5194300"/>
            <a:ext cx="10801351"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18003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541867" y="330200"/>
            <a:ext cx="11192933"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541867" y="5156200"/>
            <a:ext cx="11192933"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52471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840318" y="2425700"/>
            <a:ext cx="3932767"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58304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840318" y="2336800"/>
            <a:ext cx="3932767"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6838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B72709-F579-4EB2-A239-0A121532E5AD}" type="datetimeFigureOut">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4AFE2B-0C63-4C43-885B-2680F621946C}" type="slidenum">
              <a:rPr lang="en-US"/>
              <a:pPr>
                <a:defRPr/>
              </a:pPr>
              <a:t>‹#›</a:t>
            </a:fld>
            <a:endParaRPr lang="en-US"/>
          </a:p>
        </p:txBody>
      </p:sp>
    </p:spTree>
    <p:extLst>
      <p:ext uri="{BB962C8B-B14F-4D97-AF65-F5344CB8AC3E}">
        <p14:creationId xmlns:p14="http://schemas.microsoft.com/office/powerpoint/2010/main" val="129889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16AF55-CA7C-4BE1-B0F1-129CE6F27AF2}" type="datetimeFigureOut">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8C1F2F-3E8B-4AE8-91EE-95C436CF8E87}" type="slidenum">
              <a:rPr lang="en-US"/>
              <a:pPr>
                <a:defRPr/>
              </a:pPr>
              <a:t>‹#›</a:t>
            </a:fld>
            <a:endParaRPr lang="en-US"/>
          </a:p>
        </p:txBody>
      </p:sp>
    </p:spTree>
    <p:extLst>
      <p:ext uri="{BB962C8B-B14F-4D97-AF65-F5344CB8AC3E}">
        <p14:creationId xmlns:p14="http://schemas.microsoft.com/office/powerpoint/2010/main" val="3917066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E7DC34-504F-46D1-A723-411015FFF9D0}" type="datetimeFigureOut">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90147E-6CCC-4F52-8D85-037762BADE6E}" type="slidenum">
              <a:rPr lang="en-US"/>
              <a:pPr>
                <a:defRPr/>
              </a:pPr>
              <a:t>‹#›</a:t>
            </a:fld>
            <a:endParaRPr lang="en-US"/>
          </a:p>
        </p:txBody>
      </p:sp>
    </p:spTree>
    <p:extLst>
      <p:ext uri="{BB962C8B-B14F-4D97-AF65-F5344CB8AC3E}">
        <p14:creationId xmlns:p14="http://schemas.microsoft.com/office/powerpoint/2010/main" val="3408757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1A73A6-DD10-4661-A921-D6FA9A428AB0}" type="datetimeFigureOut">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31F905-34DA-4226-A1F1-0770663C4A66}" type="slidenum">
              <a:rPr lang="en-US"/>
              <a:pPr>
                <a:defRPr/>
              </a:pPr>
              <a:t>‹#›</a:t>
            </a:fld>
            <a:endParaRPr lang="en-US"/>
          </a:p>
        </p:txBody>
      </p:sp>
    </p:spTree>
    <p:extLst>
      <p:ext uri="{BB962C8B-B14F-4D97-AF65-F5344CB8AC3E}">
        <p14:creationId xmlns:p14="http://schemas.microsoft.com/office/powerpoint/2010/main" val="66699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838200" y="363112"/>
            <a:ext cx="10802112"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838199" y="3187700"/>
            <a:ext cx="10801351"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838200" y="1846363"/>
            <a:ext cx="10801351"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1368819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5E3A0C-0893-4A2F-9E39-786AF4F5F30D}" type="datetimeFigureOut">
              <a:rPr lang="en-US"/>
              <a:pPr>
                <a:defRPr/>
              </a:pPr>
              <a:t>3/6/2020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AB318A-4C3D-4274-A09B-BA99D4E25CBA}" type="slidenum">
              <a:rPr lang="en-US"/>
              <a:pPr>
                <a:defRPr/>
              </a:pPr>
              <a:t>‹#›</a:t>
            </a:fld>
            <a:endParaRPr lang="en-US"/>
          </a:p>
        </p:txBody>
      </p:sp>
    </p:spTree>
    <p:extLst>
      <p:ext uri="{BB962C8B-B14F-4D97-AF65-F5344CB8AC3E}">
        <p14:creationId xmlns:p14="http://schemas.microsoft.com/office/powerpoint/2010/main" val="1337984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C6AF22-3764-4D2B-AF00-F1128B56FEA3}" type="datetimeFigureOut">
              <a:rPr lang="en-US"/>
              <a:pPr>
                <a:defRPr/>
              </a:pPr>
              <a:t>3/6/2020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866582-7B2C-44B0-A57C-105A1FC5D70F}" type="slidenum">
              <a:rPr lang="en-US"/>
              <a:pPr>
                <a:defRPr/>
              </a:pPr>
              <a:t>‹#›</a:t>
            </a:fld>
            <a:endParaRPr lang="en-US"/>
          </a:p>
        </p:txBody>
      </p:sp>
    </p:spTree>
    <p:extLst>
      <p:ext uri="{BB962C8B-B14F-4D97-AF65-F5344CB8AC3E}">
        <p14:creationId xmlns:p14="http://schemas.microsoft.com/office/powerpoint/2010/main" val="39790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790BA1-1FD0-4D75-98D8-84DFC52854B4}" type="datetimeFigureOut">
              <a:rPr lang="en-US"/>
              <a:pPr>
                <a:defRPr/>
              </a:pPr>
              <a:t>3/6/2020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09B191-756D-41E1-B46F-AE34E50D8C68}" type="slidenum">
              <a:rPr lang="en-US"/>
              <a:pPr>
                <a:defRPr/>
              </a:pPr>
              <a:t>‹#›</a:t>
            </a:fld>
            <a:endParaRPr lang="en-US"/>
          </a:p>
        </p:txBody>
      </p:sp>
    </p:spTree>
    <p:extLst>
      <p:ext uri="{BB962C8B-B14F-4D97-AF65-F5344CB8AC3E}">
        <p14:creationId xmlns:p14="http://schemas.microsoft.com/office/powerpoint/2010/main" val="197838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3327BA-D221-4345-BEE4-B0010E523D10}" type="datetimeFigureOut">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A8DAF6-C043-43E2-A259-61BE0DF65E0D}" type="slidenum">
              <a:rPr lang="en-US"/>
              <a:pPr>
                <a:defRPr/>
              </a:pPr>
              <a:t>‹#›</a:t>
            </a:fld>
            <a:endParaRPr lang="en-US"/>
          </a:p>
        </p:txBody>
      </p:sp>
    </p:spTree>
    <p:extLst>
      <p:ext uri="{BB962C8B-B14F-4D97-AF65-F5344CB8AC3E}">
        <p14:creationId xmlns:p14="http://schemas.microsoft.com/office/powerpoint/2010/main" val="130759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EC1DFD-C6C4-4A1D-8D76-DC706004EAC8}" type="datetimeFigureOut">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576505-59D8-4B37-B0FB-D25F4320A560}" type="slidenum">
              <a:rPr lang="en-US"/>
              <a:pPr>
                <a:defRPr/>
              </a:pPr>
              <a:t>‹#›</a:t>
            </a:fld>
            <a:endParaRPr lang="en-US"/>
          </a:p>
        </p:txBody>
      </p:sp>
    </p:spTree>
    <p:extLst>
      <p:ext uri="{BB962C8B-B14F-4D97-AF65-F5344CB8AC3E}">
        <p14:creationId xmlns:p14="http://schemas.microsoft.com/office/powerpoint/2010/main" val="3645985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249B8-D4A0-4F40-998A-DD2BA1065D95}" type="datetimeFigureOut">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DD065-7773-4B97-9280-E58DB6AD5AF1}" type="slidenum">
              <a:rPr lang="en-US"/>
              <a:pPr>
                <a:defRPr/>
              </a:pPr>
              <a:t>‹#›</a:t>
            </a:fld>
            <a:endParaRPr lang="en-US"/>
          </a:p>
        </p:txBody>
      </p:sp>
    </p:spTree>
    <p:extLst>
      <p:ext uri="{BB962C8B-B14F-4D97-AF65-F5344CB8AC3E}">
        <p14:creationId xmlns:p14="http://schemas.microsoft.com/office/powerpoint/2010/main" val="338097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D4F3B2-132A-4884-BE13-40F5770DD44D}" type="datetimeFigureOut">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724DC4-60AB-4C76-9620-389C598F2788}" type="slidenum">
              <a:rPr lang="en-US"/>
              <a:pPr>
                <a:defRPr/>
              </a:pPr>
              <a:t>‹#›</a:t>
            </a:fld>
            <a:endParaRPr lang="en-US"/>
          </a:p>
        </p:txBody>
      </p:sp>
    </p:spTree>
    <p:extLst>
      <p:ext uri="{BB962C8B-B14F-4D97-AF65-F5344CB8AC3E}">
        <p14:creationId xmlns:p14="http://schemas.microsoft.com/office/powerpoint/2010/main" val="67356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55018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838200" y="1825625"/>
            <a:ext cx="10802112"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8930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296069"/>
            <a:ext cx="10802112"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94944" y="1825626"/>
            <a:ext cx="10802112"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704851" y="4864100"/>
            <a:ext cx="10801349"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41265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5156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838200" y="2570161"/>
            <a:ext cx="1718733"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838200" y="4813300"/>
            <a:ext cx="1718733"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980267" y="2541460"/>
            <a:ext cx="8373533"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980267" y="4813300"/>
            <a:ext cx="8373533"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Tree>
    <p:extLst>
      <p:ext uri="{BB962C8B-B14F-4D97-AF65-F5344CB8AC3E}">
        <p14:creationId xmlns:p14="http://schemas.microsoft.com/office/powerpoint/2010/main" val="846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36246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3/6/2020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2743537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802112"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838200" y="2552700"/>
            <a:ext cx="10802112"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3/6/2020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33988463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0748FF-FE1B-4AC5-A24D-8CBBFEE63958}" type="datetimeFigureOut">
              <a:rPr lang="en-US"/>
              <a:pPr>
                <a:defRPr/>
              </a:pPr>
              <a:t>3/6/2020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E85E14-874F-41E8-8E44-BDCE32A82C09}" type="slidenum">
              <a:rPr lang="en-US"/>
              <a:pPr>
                <a:defRPr/>
              </a:pPr>
              <a:t>‹#›</a:t>
            </a:fld>
            <a:endParaRPr lang="en-US"/>
          </a:p>
        </p:txBody>
      </p:sp>
    </p:spTree>
    <p:extLst>
      <p:ext uri="{BB962C8B-B14F-4D97-AF65-F5344CB8AC3E}">
        <p14:creationId xmlns:p14="http://schemas.microsoft.com/office/powerpoint/2010/main" val="14066756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1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1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frm=1&amp;source=images&amp;cd=&amp;cad=rja&amp;docid=OJh6zgbRSW0M6M&amp;tbnid=A-jqP3azdxrpfM:&amp;ved=0CAUQjRw&amp;url=http://www.positive-parenting-ally.com/carl-rogers.html&amp;ei=qUYXU9aGCcjT0QGEjIGYCg&amp;bvm=bv.62286460,d.eW0&amp;psig=AFQjCNEVHuYP645m9nfJ8MslUqXHQ0rtZw&amp;ust=1394120248815842"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98812A-9DEB-41B0-88A1-99F98A8BB3B1}"/>
              </a:ext>
            </a:extLst>
          </p:cNvPr>
          <p:cNvSpPr>
            <a:spLocks noGrp="1"/>
          </p:cNvSpPr>
          <p:nvPr>
            <p:ph type="ctrTitle"/>
          </p:nvPr>
        </p:nvSpPr>
        <p:spPr>
          <a:xfrm>
            <a:off x="8173375" y="145821"/>
            <a:ext cx="2372557" cy="662049"/>
          </a:xfrm>
          <a:noFill/>
        </p:spPr>
        <p:txBody>
          <a:bodyPr>
            <a:normAutofit fontScale="90000"/>
          </a:bodyPr>
          <a:lstStyle/>
          <a:p>
            <a:r>
              <a:rPr lang="en-US" sz="2000" dirty="0"/>
              <a:t>Unit 10</a:t>
            </a:r>
            <a:br>
              <a:rPr lang="en-US" sz="2000" dirty="0"/>
            </a:br>
            <a:r>
              <a:rPr lang="en-US" sz="2000" dirty="0"/>
              <a:t>Personality</a:t>
            </a:r>
          </a:p>
        </p:txBody>
      </p:sp>
      <p:pic>
        <p:nvPicPr>
          <p:cNvPr id="6" name="Picture 5" descr="Unit 10&#10;Personality"/>
          <p:cNvPicPr>
            <a:picLocks noChangeAspect="1"/>
          </p:cNvPicPr>
          <p:nvPr/>
        </p:nvPicPr>
        <p:blipFill>
          <a:blip r:embed="rId2"/>
          <a:stretch>
            <a:fillRect/>
          </a:stretch>
        </p:blipFill>
        <p:spPr>
          <a:xfrm>
            <a:off x="1524000" y="1"/>
            <a:ext cx="9144000" cy="2288088"/>
          </a:xfrm>
          <a:prstGeom prst="rect">
            <a:avLst/>
          </a:prstGeom>
        </p:spPr>
      </p:pic>
      <p:pic>
        <p:nvPicPr>
          <p:cNvPr id="7" name="Picture 6" descr="Modules&#10;55. Psychoanalytic and Psychodynamic Theories&#10;56. Humanistic Theories&#10;57. Trait Theories&#10;58. Social-Cognitive Theories&#10;59. Exploring the Self"/>
          <p:cNvPicPr>
            <a:picLocks noChangeAspect="1"/>
          </p:cNvPicPr>
          <p:nvPr/>
        </p:nvPicPr>
        <p:blipFill>
          <a:blip r:embed="rId3"/>
          <a:stretch>
            <a:fillRect/>
          </a:stretch>
        </p:blipFill>
        <p:spPr>
          <a:xfrm>
            <a:off x="2298564" y="2288089"/>
            <a:ext cx="2420920" cy="21931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7854" y="2379064"/>
            <a:ext cx="3239669" cy="4404917"/>
          </a:xfrm>
          <a:prstGeom prst="rect">
            <a:avLst/>
          </a:prstGeom>
        </p:spPr>
      </p:pic>
      <p:pic>
        <p:nvPicPr>
          <p:cNvPr id="9" name="Picture 8" descr="Melissa Medina/EyeEm/Getty Images"/>
          <p:cNvPicPr>
            <a:picLocks noChangeAspect="1"/>
          </p:cNvPicPr>
          <p:nvPr/>
        </p:nvPicPr>
        <p:blipFill>
          <a:blip r:embed="rId5"/>
          <a:stretch>
            <a:fillRect/>
          </a:stretch>
        </p:blipFill>
        <p:spPr>
          <a:xfrm>
            <a:off x="5786630" y="4814976"/>
            <a:ext cx="198137" cy="1112616"/>
          </a:xfrm>
          <a:prstGeom prst="rect">
            <a:avLst/>
          </a:prstGeom>
        </p:spPr>
      </p:pic>
      <p:sp>
        <p:nvSpPr>
          <p:cNvPr id="3" name="Rectangle 2"/>
          <p:cNvSpPr/>
          <p:nvPr/>
        </p:nvSpPr>
        <p:spPr>
          <a:xfrm>
            <a:off x="7678267" y="682380"/>
            <a:ext cx="2518511" cy="923330"/>
          </a:xfrm>
          <a:prstGeom prst="rect">
            <a:avLst/>
          </a:prstGeom>
          <a:noFill/>
        </p:spPr>
        <p:txBody>
          <a:bodyPr wrap="none" lIns="91440" tIns="45720" rIns="91440" bIns="45720">
            <a:spAutoFit/>
          </a:bodyPr>
          <a:lstStyle/>
          <a:p>
            <a:pPr algn="ctr"/>
            <a:r>
              <a:rPr lang="en-US" sz="5400" dirty="0" smtClean="0">
                <a:ln w="0"/>
                <a:solidFill>
                  <a:schemeClr val="bg1"/>
                </a:solidFill>
                <a:effectLst>
                  <a:outerShdw blurRad="38100" dist="19050" dir="2700000" algn="tl" rotWithShape="0">
                    <a:schemeClr val="dk1">
                      <a:alpha val="40000"/>
                    </a:schemeClr>
                  </a:outerShdw>
                </a:effectLst>
              </a:rPr>
              <a:t>11-15</a:t>
            </a:r>
            <a:r>
              <a:rPr lang="en-US" sz="5400" b="0" cap="none" spc="0" dirty="0" smtClean="0">
                <a:ln w="0"/>
                <a:solidFill>
                  <a:schemeClr val="bg1"/>
                </a:solidFill>
                <a:effectLst>
                  <a:outerShdw blurRad="38100" dist="19050" dir="2700000" algn="tl" rotWithShape="0">
                    <a:schemeClr val="dk1">
                      <a:alpha val="40000"/>
                    </a:schemeClr>
                  </a:outerShdw>
                </a:effectLst>
              </a:rPr>
              <a:t>%</a:t>
            </a: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698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Sigmund Freud explore the </a:t>
            </a:r>
            <a:r>
              <a:rPr lang="en-US" i="1" dirty="0"/>
              <a:t>unconscious</a:t>
            </a:r>
            <a:r>
              <a:rPr lang="en-US" dirty="0"/>
              <a:t>?</a:t>
            </a:r>
          </a:p>
        </p:txBody>
      </p:sp>
      <p:sp>
        <p:nvSpPr>
          <p:cNvPr id="3" name="Content Placeholder 2"/>
          <p:cNvSpPr>
            <a:spLocks noGrp="1"/>
          </p:cNvSpPr>
          <p:nvPr>
            <p:ph idx="1"/>
          </p:nvPr>
        </p:nvSpPr>
        <p:spPr>
          <a:xfrm>
            <a:off x="2045208" y="1825626"/>
            <a:ext cx="8101584" cy="1607122"/>
          </a:xfrm>
        </p:spPr>
        <p:txBody>
          <a:bodyPr/>
          <a:lstStyle/>
          <a:p>
            <a:r>
              <a:rPr lang="en-US" dirty="0"/>
              <a:t>To explore the unconscious, the hidden part of a patient’s mind, Freud used </a:t>
            </a:r>
            <a:r>
              <a:rPr lang="en-US" b="1" i="1" dirty="0"/>
              <a:t>free association </a:t>
            </a:r>
            <a:r>
              <a:rPr lang="en-US" dirty="0"/>
              <a:t>and dream analysis.</a:t>
            </a:r>
          </a:p>
        </p:txBody>
      </p:sp>
      <p:sp>
        <p:nvSpPr>
          <p:cNvPr id="4" name="Content Placeholder 3"/>
          <p:cNvSpPr>
            <a:spLocks noGrp="1"/>
          </p:cNvSpPr>
          <p:nvPr>
            <p:ph sz="quarter" idx="13"/>
          </p:nvPr>
        </p:nvSpPr>
        <p:spPr>
          <a:xfrm>
            <a:off x="2045208" y="3882454"/>
            <a:ext cx="8101012" cy="1811103"/>
          </a:xfrm>
        </p:spPr>
        <p:txBody>
          <a:bodyPr/>
          <a:lstStyle/>
          <a:p>
            <a:r>
              <a:rPr lang="en-US" dirty="0"/>
              <a:t>In </a:t>
            </a:r>
            <a:r>
              <a:rPr lang="en-US" b="1" i="1" dirty="0"/>
              <a:t>psychoanalysis</a:t>
            </a:r>
            <a:r>
              <a:rPr lang="en-US" dirty="0"/>
              <a:t>, </a:t>
            </a:r>
            <a:r>
              <a:rPr lang="en-US" b="1" i="1" dirty="0"/>
              <a:t>free association </a:t>
            </a:r>
            <a:r>
              <a:rPr lang="en-US" dirty="0"/>
              <a:t>is a method of exploring the unconscious in which the person</a:t>
            </a:r>
          </a:p>
          <a:p>
            <a:r>
              <a:rPr lang="en-US" dirty="0"/>
              <a:t>relaxes and says whatever comes to mind, no matter </a:t>
            </a:r>
          </a:p>
          <a:p>
            <a:r>
              <a:rPr lang="en-US" dirty="0"/>
              <a:t>how trivial or embarrassing.</a:t>
            </a:r>
          </a:p>
        </p:txBody>
      </p:sp>
    </p:spTree>
    <p:extLst>
      <p:ext uri="{BB962C8B-B14F-4D97-AF65-F5344CB8AC3E}">
        <p14:creationId xmlns:p14="http://schemas.microsoft.com/office/powerpoint/2010/main" val="26859925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2066" y="296068"/>
            <a:ext cx="8101584" cy="1434306"/>
          </a:xfrm>
        </p:spPr>
        <p:txBody>
          <a:bodyPr>
            <a:normAutofit/>
          </a:bodyPr>
          <a:lstStyle/>
          <a:p>
            <a:r>
              <a:rPr lang="en-US" dirty="0"/>
              <a:t>Which traits provide useful </a:t>
            </a:r>
            <a:br>
              <a:rPr lang="en-US" dirty="0"/>
            </a:br>
            <a:r>
              <a:rPr lang="en-US" dirty="0"/>
              <a:t>information about personality variation?</a:t>
            </a:r>
          </a:p>
        </p:txBody>
      </p:sp>
      <p:sp>
        <p:nvSpPr>
          <p:cNvPr id="3" name="Content Placeholder 2"/>
          <p:cNvSpPr>
            <a:spLocks noGrp="1"/>
          </p:cNvSpPr>
          <p:nvPr>
            <p:ph idx="1"/>
          </p:nvPr>
        </p:nvSpPr>
        <p:spPr>
          <a:xfrm>
            <a:off x="2045208" y="1898650"/>
            <a:ext cx="8101584" cy="2797175"/>
          </a:xfrm>
        </p:spPr>
        <p:txBody>
          <a:bodyPr/>
          <a:lstStyle/>
          <a:p>
            <a:r>
              <a:rPr lang="en-US" dirty="0"/>
              <a:t>Today’s trait researchers believe that simple trait factors, such as the </a:t>
            </a:r>
            <a:r>
              <a:rPr lang="en-US" dirty="0" err="1"/>
              <a:t>Eysencks</a:t>
            </a:r>
            <a:r>
              <a:rPr lang="en-US" dirty="0"/>
              <a:t>’ introversion–</a:t>
            </a:r>
          </a:p>
          <a:p>
            <a:r>
              <a:rPr lang="en-US" dirty="0"/>
              <a:t>extraversion and stability–instability dimensions, are important, but they do not tell the whole story. </a:t>
            </a:r>
          </a:p>
        </p:txBody>
      </p:sp>
      <p:sp>
        <p:nvSpPr>
          <p:cNvPr id="4" name="Content Placeholder 3"/>
          <p:cNvSpPr>
            <a:spLocks noGrp="1"/>
          </p:cNvSpPr>
          <p:nvPr>
            <p:ph sz="quarter" idx="13"/>
          </p:nvPr>
        </p:nvSpPr>
        <p:spPr>
          <a:xfrm>
            <a:off x="2052638" y="4864100"/>
            <a:ext cx="8101012" cy="1527075"/>
          </a:xfrm>
        </p:spPr>
        <p:txBody>
          <a:bodyPr/>
          <a:lstStyle/>
          <a:p>
            <a:r>
              <a:rPr lang="en-US" dirty="0"/>
              <a:t>A slightly expanded set of factors developed by Robert McCrae and Paul Costa—dubbed the </a:t>
            </a:r>
            <a:r>
              <a:rPr lang="en-US" i="1" dirty="0"/>
              <a:t>Big Five</a:t>
            </a:r>
            <a:r>
              <a:rPr lang="en-US" dirty="0"/>
              <a:t>—does a better job. </a:t>
            </a:r>
            <a:r>
              <a:rPr lang="en-US" i="1" dirty="0"/>
              <a:t>(Costa &amp; McCrae, 2011)</a:t>
            </a:r>
          </a:p>
        </p:txBody>
      </p:sp>
      <p:pic>
        <p:nvPicPr>
          <p:cNvPr id="5" name="Picture 4" descr="decorative"/>
          <p:cNvPicPr>
            <a:picLocks noChangeAspect="1"/>
          </p:cNvPicPr>
          <p:nvPr/>
        </p:nvPicPr>
        <p:blipFill>
          <a:blip r:embed="rId2"/>
          <a:stretch>
            <a:fillRect/>
          </a:stretch>
        </p:blipFill>
        <p:spPr>
          <a:xfrm>
            <a:off x="2091159" y="324911"/>
            <a:ext cx="688908" cy="688908"/>
          </a:xfrm>
          <a:prstGeom prst="rect">
            <a:avLst/>
          </a:prstGeom>
        </p:spPr>
      </p:pic>
    </p:spTree>
    <p:extLst>
      <p:ext uri="{BB962C8B-B14F-4D97-AF65-F5344CB8AC3E}">
        <p14:creationId xmlns:p14="http://schemas.microsoft.com/office/powerpoint/2010/main" val="26195183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Five personality factors?</a:t>
            </a:r>
          </a:p>
        </p:txBody>
      </p:sp>
      <p:pic>
        <p:nvPicPr>
          <p:cNvPr id="5" name="Content Placeholder 4"/>
          <p:cNvPicPr>
            <a:picLocks noGrp="1" noChangeAspect="1"/>
          </p:cNvPicPr>
          <p:nvPr>
            <p:ph idx="1"/>
          </p:nvPr>
        </p:nvPicPr>
        <p:blipFill>
          <a:blip r:embed="rId2"/>
          <a:stretch>
            <a:fillRect/>
          </a:stretch>
        </p:blipFill>
        <p:spPr>
          <a:xfrm>
            <a:off x="506677" y="1347922"/>
            <a:ext cx="11192933" cy="3753240"/>
          </a:xfrm>
          <a:prstGeom prst="rect">
            <a:avLst/>
          </a:prstGeom>
        </p:spPr>
      </p:pic>
      <p:sp>
        <p:nvSpPr>
          <p:cNvPr id="4" name="Content Placeholder 3"/>
          <p:cNvSpPr>
            <a:spLocks noGrp="1"/>
          </p:cNvSpPr>
          <p:nvPr>
            <p:ph sz="quarter" idx="13"/>
          </p:nvPr>
        </p:nvSpPr>
        <p:spPr>
          <a:xfrm>
            <a:off x="2052638" y="5101162"/>
            <a:ext cx="8101012" cy="1733345"/>
          </a:xfrm>
        </p:spPr>
        <p:txBody>
          <a:bodyPr/>
          <a:lstStyle/>
          <a:p>
            <a:r>
              <a:rPr lang="en-US" dirty="0"/>
              <a:t>Around the world-across 56 nations and 29 languages in one study-people describe others in terms roughly consistent with this list.</a:t>
            </a:r>
          </a:p>
          <a:p>
            <a:r>
              <a:rPr lang="en-US" i="1" dirty="0"/>
              <a:t>(Schmitt et al., 2007)</a:t>
            </a:r>
          </a:p>
        </p:txBody>
      </p:sp>
    </p:spTree>
    <p:extLst>
      <p:ext uri="{BB962C8B-B14F-4D97-AF65-F5344CB8AC3E}">
        <p14:creationId xmlns:p14="http://schemas.microsoft.com/office/powerpoint/2010/main" val="6242856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conscientiousness?</a:t>
            </a:r>
          </a:p>
        </p:txBody>
      </p:sp>
      <p:pic>
        <p:nvPicPr>
          <p:cNvPr id="5" name="Content Placeholder 4"/>
          <p:cNvPicPr>
            <a:picLocks noGrp="1" noChangeAspect="1"/>
          </p:cNvPicPr>
          <p:nvPr>
            <p:ph idx="1"/>
          </p:nvPr>
        </p:nvPicPr>
        <p:blipFill>
          <a:blip r:embed="rId2"/>
          <a:stretch>
            <a:fillRect/>
          </a:stretch>
        </p:blipFill>
        <p:spPr>
          <a:xfrm>
            <a:off x="647816" y="1232173"/>
            <a:ext cx="10914655" cy="3659927"/>
          </a:xfrm>
          <a:prstGeom prst="rect">
            <a:avLst/>
          </a:prstGeom>
        </p:spPr>
      </p:pic>
      <p:sp>
        <p:nvSpPr>
          <p:cNvPr id="4" name="Content Placeholder 3"/>
          <p:cNvSpPr>
            <a:spLocks noGrp="1"/>
          </p:cNvSpPr>
          <p:nvPr>
            <p:ph sz="quarter" idx="13"/>
          </p:nvPr>
        </p:nvSpPr>
        <p:spPr/>
        <p:txBody>
          <a:bodyPr/>
          <a:lstStyle/>
          <a:p>
            <a:r>
              <a:rPr lang="en-US" dirty="0"/>
              <a:t>Highly conscientious individuals tend to be highly organized with great attention to detail.  They are also goal-oriented and driven to succeed.</a:t>
            </a:r>
          </a:p>
        </p:txBody>
      </p:sp>
    </p:spTree>
    <p:extLst>
      <p:ext uri="{BB962C8B-B14F-4D97-AF65-F5344CB8AC3E}">
        <p14:creationId xmlns:p14="http://schemas.microsoft.com/office/powerpoint/2010/main" val="10246333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agreeableness?</a:t>
            </a:r>
          </a:p>
        </p:txBody>
      </p:sp>
      <p:pic>
        <p:nvPicPr>
          <p:cNvPr id="5" name="Content Placeholder 4"/>
          <p:cNvPicPr>
            <a:picLocks noGrp="1" noChangeAspect="1"/>
          </p:cNvPicPr>
          <p:nvPr>
            <p:ph idx="1"/>
          </p:nvPr>
        </p:nvPicPr>
        <p:blipFill>
          <a:blip r:embed="rId2"/>
          <a:stretch>
            <a:fillRect/>
          </a:stretch>
        </p:blipFill>
        <p:spPr>
          <a:xfrm>
            <a:off x="502596" y="1195682"/>
            <a:ext cx="11205095" cy="3757318"/>
          </a:xfrm>
          <a:prstGeom prst="rect">
            <a:avLst/>
          </a:prstGeom>
        </p:spPr>
      </p:pic>
      <p:sp>
        <p:nvSpPr>
          <p:cNvPr id="4" name="Content Placeholder 3"/>
          <p:cNvSpPr>
            <a:spLocks noGrp="1"/>
          </p:cNvSpPr>
          <p:nvPr>
            <p:ph sz="quarter" idx="13"/>
          </p:nvPr>
        </p:nvSpPr>
        <p:spPr/>
        <p:txBody>
          <a:bodyPr/>
          <a:lstStyle/>
          <a:p>
            <a:r>
              <a:rPr lang="en-US" dirty="0"/>
              <a:t>People high in agreeableness are cooperative, empathetic and caring.  They enjoy helping and being part of a group.</a:t>
            </a:r>
          </a:p>
        </p:txBody>
      </p:sp>
    </p:spTree>
    <p:extLst>
      <p:ext uri="{BB962C8B-B14F-4D97-AF65-F5344CB8AC3E}">
        <p14:creationId xmlns:p14="http://schemas.microsoft.com/office/powerpoint/2010/main" val="17807526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neuroticism?</a:t>
            </a:r>
          </a:p>
        </p:txBody>
      </p:sp>
      <p:pic>
        <p:nvPicPr>
          <p:cNvPr id="5" name="Content Placeholder 4"/>
          <p:cNvPicPr>
            <a:picLocks noGrp="1" noChangeAspect="1"/>
          </p:cNvPicPr>
          <p:nvPr>
            <p:ph idx="1"/>
          </p:nvPr>
        </p:nvPicPr>
        <p:blipFill>
          <a:blip r:embed="rId2"/>
          <a:stretch>
            <a:fillRect/>
          </a:stretch>
        </p:blipFill>
        <p:spPr>
          <a:xfrm>
            <a:off x="725041" y="1255963"/>
            <a:ext cx="10760206" cy="3608137"/>
          </a:xfrm>
          <a:prstGeom prst="rect">
            <a:avLst/>
          </a:prstGeom>
        </p:spPr>
      </p:pic>
      <p:sp>
        <p:nvSpPr>
          <p:cNvPr id="4" name="Content Placeholder 3"/>
          <p:cNvSpPr>
            <a:spLocks noGrp="1"/>
          </p:cNvSpPr>
          <p:nvPr>
            <p:ph sz="quarter" idx="13"/>
          </p:nvPr>
        </p:nvSpPr>
        <p:spPr/>
        <p:txBody>
          <a:bodyPr/>
          <a:lstStyle/>
          <a:p>
            <a:r>
              <a:rPr lang="en-US" dirty="0"/>
              <a:t>People high in neuroticism experience mood swings and are often irritable. They worry about many things and get upset and anxious easily.</a:t>
            </a:r>
          </a:p>
        </p:txBody>
      </p:sp>
    </p:spTree>
    <p:extLst>
      <p:ext uri="{BB962C8B-B14F-4D97-AF65-F5344CB8AC3E}">
        <p14:creationId xmlns:p14="http://schemas.microsoft.com/office/powerpoint/2010/main" val="6712762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openness?</a:t>
            </a:r>
          </a:p>
        </p:txBody>
      </p:sp>
      <p:pic>
        <p:nvPicPr>
          <p:cNvPr id="5" name="Content Placeholder 4"/>
          <p:cNvPicPr>
            <a:picLocks noGrp="1" noChangeAspect="1"/>
          </p:cNvPicPr>
          <p:nvPr>
            <p:ph idx="1"/>
          </p:nvPr>
        </p:nvPicPr>
        <p:blipFill>
          <a:blip r:embed="rId2"/>
          <a:stretch>
            <a:fillRect/>
          </a:stretch>
        </p:blipFill>
        <p:spPr>
          <a:xfrm>
            <a:off x="746229" y="1256042"/>
            <a:ext cx="10759971" cy="3608058"/>
          </a:xfrm>
          <a:prstGeom prst="rect">
            <a:avLst/>
          </a:prstGeom>
        </p:spPr>
      </p:pic>
      <p:sp>
        <p:nvSpPr>
          <p:cNvPr id="4" name="Content Placeholder 3"/>
          <p:cNvSpPr>
            <a:spLocks noGrp="1"/>
          </p:cNvSpPr>
          <p:nvPr>
            <p:ph sz="quarter" idx="13"/>
          </p:nvPr>
        </p:nvSpPr>
        <p:spPr/>
        <p:txBody>
          <a:bodyPr/>
          <a:lstStyle/>
          <a:p>
            <a:r>
              <a:rPr lang="en-US" dirty="0"/>
              <a:t>People high in openness are creative and adventurous.  They enjoy trying new things and taking on new challenges.</a:t>
            </a:r>
          </a:p>
        </p:txBody>
      </p:sp>
    </p:spTree>
    <p:extLst>
      <p:ext uri="{BB962C8B-B14F-4D97-AF65-F5344CB8AC3E}">
        <p14:creationId xmlns:p14="http://schemas.microsoft.com/office/powerpoint/2010/main" val="2425251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extraversion?</a:t>
            </a:r>
          </a:p>
        </p:txBody>
      </p:sp>
      <p:pic>
        <p:nvPicPr>
          <p:cNvPr id="5" name="Content Placeholder 4"/>
          <p:cNvPicPr>
            <a:picLocks noGrp="1" noChangeAspect="1"/>
          </p:cNvPicPr>
          <p:nvPr>
            <p:ph idx="1"/>
          </p:nvPr>
        </p:nvPicPr>
        <p:blipFill>
          <a:blip r:embed="rId2"/>
          <a:stretch>
            <a:fillRect/>
          </a:stretch>
        </p:blipFill>
        <p:spPr>
          <a:xfrm>
            <a:off x="750409" y="1272976"/>
            <a:ext cx="10709470" cy="3591124"/>
          </a:xfrm>
          <a:prstGeom prst="rect">
            <a:avLst/>
          </a:prstGeom>
        </p:spPr>
      </p:pic>
      <p:sp>
        <p:nvSpPr>
          <p:cNvPr id="4" name="Content Placeholder 3"/>
          <p:cNvSpPr>
            <a:spLocks noGrp="1"/>
          </p:cNvSpPr>
          <p:nvPr>
            <p:ph sz="quarter" idx="13"/>
          </p:nvPr>
        </p:nvSpPr>
        <p:spPr/>
        <p:txBody>
          <a:bodyPr/>
          <a:lstStyle/>
          <a:p>
            <a:r>
              <a:rPr lang="en-US" dirty="0"/>
              <a:t>People high in extraversion are outgoing and gain energy from being with others. They like to meet new people, start conversations and have a wide variety of friendships.</a:t>
            </a:r>
          </a:p>
        </p:txBody>
      </p:sp>
    </p:spTree>
    <p:extLst>
      <p:ext uri="{BB962C8B-B14F-4D97-AF65-F5344CB8AC3E}">
        <p14:creationId xmlns:p14="http://schemas.microsoft.com/office/powerpoint/2010/main" val="41726251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fall?</a:t>
            </a:r>
          </a:p>
        </p:txBody>
      </p:sp>
      <p:sp>
        <p:nvSpPr>
          <p:cNvPr id="3" name="Text Placeholder 2"/>
          <p:cNvSpPr>
            <a:spLocks noGrp="1"/>
          </p:cNvSpPr>
          <p:nvPr>
            <p:ph type="body" sz="quarter" idx="18"/>
          </p:nvPr>
        </p:nvSpPr>
        <p:spPr>
          <a:xfrm>
            <a:off x="2152650" y="5860026"/>
            <a:ext cx="7994650" cy="762000"/>
          </a:xfrm>
        </p:spPr>
        <p:txBody>
          <a:bodyPr/>
          <a:lstStyle/>
          <a:p>
            <a:r>
              <a:rPr lang="en-US" dirty="0"/>
              <a:t>Write down your scores on the 10 questions above.</a:t>
            </a:r>
          </a:p>
        </p:txBody>
      </p:sp>
      <p:pic>
        <p:nvPicPr>
          <p:cNvPr id="5" name="Content Placeholder 4"/>
          <p:cNvPicPr>
            <a:picLocks noGrp="1" noChangeAspect="1"/>
          </p:cNvPicPr>
          <p:nvPr>
            <p:ph sz="quarter" idx="19"/>
          </p:nvPr>
        </p:nvPicPr>
        <p:blipFill>
          <a:blip r:embed="rId2"/>
          <a:stretch>
            <a:fillRect/>
          </a:stretch>
        </p:blipFill>
        <p:spPr>
          <a:xfrm>
            <a:off x="226009" y="-2714805"/>
            <a:ext cx="12370614" cy="9488140"/>
          </a:xfrm>
          <a:prstGeom prst="rect">
            <a:avLst/>
          </a:prstGeom>
        </p:spPr>
      </p:pic>
    </p:spTree>
    <p:extLst>
      <p:ext uri="{BB962C8B-B14F-4D97-AF65-F5344CB8AC3E}">
        <p14:creationId xmlns:p14="http://schemas.microsoft.com/office/powerpoint/2010/main" val="42361791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score yourself</a:t>
            </a:r>
          </a:p>
        </p:txBody>
      </p:sp>
      <p:sp>
        <p:nvSpPr>
          <p:cNvPr id="3" name="Text Placeholder 2"/>
          <p:cNvSpPr>
            <a:spLocks noGrp="1"/>
          </p:cNvSpPr>
          <p:nvPr>
            <p:ph type="body" sz="quarter" idx="18"/>
          </p:nvPr>
        </p:nvSpPr>
        <p:spPr>
          <a:xfrm>
            <a:off x="2152650" y="5295900"/>
            <a:ext cx="7994650" cy="1272048"/>
          </a:xfrm>
        </p:spPr>
        <p:txBody>
          <a:bodyPr/>
          <a:lstStyle/>
          <a:p>
            <a:r>
              <a:rPr lang="en-US" dirty="0"/>
              <a:t>Consider your results.  How well do they align with how you see yourself?</a:t>
            </a:r>
          </a:p>
        </p:txBody>
      </p:sp>
      <p:pic>
        <p:nvPicPr>
          <p:cNvPr id="5" name="Content Placeholder 4"/>
          <p:cNvPicPr>
            <a:picLocks noGrp="1" noChangeAspect="1"/>
          </p:cNvPicPr>
          <p:nvPr>
            <p:ph sz="quarter" idx="19"/>
          </p:nvPr>
        </p:nvPicPr>
        <p:blipFill>
          <a:blip r:embed="rId2"/>
          <a:stretch>
            <a:fillRect/>
          </a:stretch>
        </p:blipFill>
        <p:spPr>
          <a:xfrm>
            <a:off x="0" y="1377951"/>
            <a:ext cx="12153049" cy="3176364"/>
          </a:xfrm>
          <a:prstGeom prst="rect">
            <a:avLst/>
          </a:prstGeom>
        </p:spPr>
      </p:pic>
    </p:spTree>
    <p:extLst>
      <p:ext uri="{BB962C8B-B14F-4D97-AF65-F5344CB8AC3E}">
        <p14:creationId xmlns:p14="http://schemas.microsoft.com/office/powerpoint/2010/main" val="17435643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Five personality factors?</a:t>
            </a:r>
          </a:p>
        </p:txBody>
      </p:sp>
      <p:pic>
        <p:nvPicPr>
          <p:cNvPr id="5" name="Content Placeholder 4"/>
          <p:cNvPicPr>
            <a:picLocks noGrp="1" noChangeAspect="1"/>
          </p:cNvPicPr>
          <p:nvPr>
            <p:ph idx="1"/>
          </p:nvPr>
        </p:nvPicPr>
        <p:blipFill>
          <a:blip r:embed="rId2"/>
          <a:stretch>
            <a:fillRect/>
          </a:stretch>
        </p:blipFill>
        <p:spPr>
          <a:xfrm>
            <a:off x="1" y="1545354"/>
            <a:ext cx="12192000" cy="4556430"/>
          </a:xfrm>
          <a:prstGeom prst="rect">
            <a:avLst/>
          </a:prstGeom>
        </p:spPr>
      </p:pic>
    </p:spTree>
    <p:extLst>
      <p:ext uri="{BB962C8B-B14F-4D97-AF65-F5344CB8AC3E}">
        <p14:creationId xmlns:p14="http://schemas.microsoft.com/office/powerpoint/2010/main" val="2739472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52922"/>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1769799"/>
            <a:ext cx="7653528" cy="4718304"/>
          </a:xfrm>
        </p:spPr>
        <p:txBody>
          <a:bodyPr/>
          <a:lstStyle/>
          <a:p>
            <a:r>
              <a:rPr lang="en-US" b="1" dirty="0"/>
              <a:t>Carly’s therapist asks her to simply say what is on her mind rather than responding to specific questions or topics. Her therapist is making use of a technique known as</a:t>
            </a:r>
          </a:p>
          <a:p>
            <a:pPr algn="l"/>
            <a:r>
              <a:rPr lang="en-US" dirty="0"/>
              <a:t>A. the ego.</a:t>
            </a:r>
          </a:p>
          <a:p>
            <a:pPr algn="l"/>
            <a:r>
              <a:rPr lang="en-US" dirty="0"/>
              <a:t>B. self-efficacy.</a:t>
            </a:r>
          </a:p>
          <a:p>
            <a:pPr algn="l"/>
            <a:r>
              <a:rPr lang="en-US" dirty="0"/>
              <a:t>C. sublimation.</a:t>
            </a:r>
          </a:p>
          <a:p>
            <a:pPr algn="l"/>
            <a:r>
              <a:rPr lang="en-US" dirty="0"/>
              <a:t>D. free association.</a:t>
            </a:r>
          </a:p>
          <a:p>
            <a:pPr algn="l"/>
            <a:r>
              <a:rPr lang="en-US" dirty="0"/>
              <a:t>E. identification.</a:t>
            </a:r>
          </a:p>
        </p:txBody>
      </p:sp>
    </p:spTree>
    <p:extLst>
      <p:ext uri="{BB962C8B-B14F-4D97-AF65-F5344CB8AC3E}">
        <p14:creationId xmlns:p14="http://schemas.microsoft.com/office/powerpoint/2010/main" val="18218196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critically.</a:t>
            </a:r>
          </a:p>
        </p:txBody>
      </p:sp>
      <p:sp>
        <p:nvSpPr>
          <p:cNvPr id="4" name="Content Placeholder 3"/>
          <p:cNvSpPr>
            <a:spLocks noGrp="1"/>
          </p:cNvSpPr>
          <p:nvPr>
            <p:ph sz="quarter" idx="19"/>
          </p:nvPr>
        </p:nvSpPr>
        <p:spPr/>
        <p:txBody>
          <a:bodyPr/>
          <a:lstStyle/>
          <a:p>
            <a:r>
              <a:rPr lang="en-US" dirty="0"/>
              <a:t>Before trying the self-assessment where would you have placed yourself on the Big Five personality dimensions?</a:t>
            </a:r>
          </a:p>
          <a:p>
            <a:r>
              <a:rPr lang="en-US" dirty="0"/>
              <a:t>Where might your family and friends place you? </a:t>
            </a:r>
          </a:p>
          <a:p>
            <a:r>
              <a:rPr lang="en-US" dirty="0"/>
              <a:t>Did the actual results surprise you, and do you think these results would surprise them?</a:t>
            </a:r>
          </a:p>
        </p:txBody>
      </p:sp>
      <p:sp>
        <p:nvSpPr>
          <p:cNvPr id="3" name="Text Placeholder 2"/>
          <p:cNvSpPr>
            <a:spLocks noGrp="1"/>
          </p:cNvSpPr>
          <p:nvPr>
            <p:ph type="body" sz="quarter" idx="18"/>
          </p:nvPr>
        </p:nvSpPr>
        <p:spPr/>
        <p:txBody>
          <a:bodyPr/>
          <a:lstStyle/>
          <a:p>
            <a:r>
              <a:rPr lang="en-US" dirty="0"/>
              <a:t>Share with your partner.</a:t>
            </a:r>
          </a:p>
        </p:txBody>
      </p:sp>
    </p:spTree>
    <p:extLst>
      <p:ext uri="{BB962C8B-B14F-4D97-AF65-F5344CB8AC3E}">
        <p14:creationId xmlns:p14="http://schemas.microsoft.com/office/powerpoint/2010/main" val="34171639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395170"/>
            <a:ext cx="8321040" cy="1124712"/>
          </a:xfrm>
        </p:spPr>
        <p:txBody>
          <a:bodyPr/>
          <a:lstStyle/>
          <a:p>
            <a:r>
              <a:rPr lang="en-US" dirty="0"/>
              <a:t>2. What Would You Answer?</a:t>
            </a:r>
          </a:p>
        </p:txBody>
      </p:sp>
      <p:sp>
        <p:nvSpPr>
          <p:cNvPr id="3" name="Content Placeholder 2"/>
          <p:cNvSpPr>
            <a:spLocks noGrp="1"/>
          </p:cNvSpPr>
          <p:nvPr>
            <p:ph sz="quarter" idx="19"/>
          </p:nvPr>
        </p:nvSpPr>
        <p:spPr>
          <a:xfrm>
            <a:off x="2269236" y="1722716"/>
            <a:ext cx="7653528" cy="4902508"/>
          </a:xfrm>
        </p:spPr>
        <p:txBody>
          <a:bodyPr/>
          <a:lstStyle/>
          <a:p>
            <a:r>
              <a:rPr lang="en-US" b="1" dirty="0"/>
              <a:t>Jayne refuses to cheat on an exam that many of her friends have shown her copies of. Jayne would rank high on the Big Five trait of</a:t>
            </a:r>
          </a:p>
          <a:p>
            <a:endParaRPr lang="en-US" b="1" dirty="0"/>
          </a:p>
          <a:p>
            <a:pPr algn="l"/>
            <a:r>
              <a:rPr lang="en-US" dirty="0"/>
              <a:t>A. conscientiousness.</a:t>
            </a:r>
          </a:p>
          <a:p>
            <a:pPr algn="l"/>
            <a:r>
              <a:rPr lang="en-US" dirty="0"/>
              <a:t>B. agreeableness.</a:t>
            </a:r>
          </a:p>
          <a:p>
            <a:pPr algn="l"/>
            <a:r>
              <a:rPr lang="en-US" dirty="0"/>
              <a:t>C. openness.</a:t>
            </a:r>
          </a:p>
          <a:p>
            <a:pPr algn="l"/>
            <a:r>
              <a:rPr lang="en-US" dirty="0"/>
              <a:t>D. extraversion.</a:t>
            </a:r>
          </a:p>
          <a:p>
            <a:pPr algn="l"/>
            <a:r>
              <a:rPr lang="en-US" dirty="0"/>
              <a:t>E. neuroticism.</a:t>
            </a:r>
          </a:p>
        </p:txBody>
      </p:sp>
    </p:spTree>
    <p:extLst>
      <p:ext uri="{BB962C8B-B14F-4D97-AF65-F5344CB8AC3E}">
        <p14:creationId xmlns:p14="http://schemas.microsoft.com/office/powerpoint/2010/main" val="32208266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Five personality factors?</a:t>
            </a:r>
          </a:p>
        </p:txBody>
      </p:sp>
      <p:pic>
        <p:nvPicPr>
          <p:cNvPr id="5" name="Content Placeholder 4"/>
          <p:cNvPicPr>
            <a:picLocks noGrp="1" noChangeAspect="1"/>
          </p:cNvPicPr>
          <p:nvPr>
            <p:ph idx="1"/>
          </p:nvPr>
        </p:nvPicPr>
        <p:blipFill>
          <a:blip r:embed="rId2"/>
          <a:stretch>
            <a:fillRect/>
          </a:stretch>
        </p:blipFill>
        <p:spPr>
          <a:xfrm>
            <a:off x="1" y="1545354"/>
            <a:ext cx="12192000" cy="4556430"/>
          </a:xfrm>
          <a:prstGeom prst="rect">
            <a:avLst/>
          </a:prstGeom>
        </p:spPr>
      </p:pic>
    </p:spTree>
    <p:extLst>
      <p:ext uri="{BB962C8B-B14F-4D97-AF65-F5344CB8AC3E}">
        <p14:creationId xmlns:p14="http://schemas.microsoft.com/office/powerpoint/2010/main" val="349696526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personality traits consistent </a:t>
            </a:r>
            <a:br>
              <a:rPr lang="en-US" dirty="0"/>
            </a:br>
            <a:r>
              <a:rPr lang="en-US" dirty="0"/>
              <a:t>over time?</a:t>
            </a:r>
          </a:p>
        </p:txBody>
      </p:sp>
      <p:sp>
        <p:nvSpPr>
          <p:cNvPr id="3" name="Content Placeholder 2"/>
          <p:cNvSpPr>
            <a:spLocks noGrp="1"/>
          </p:cNvSpPr>
          <p:nvPr>
            <p:ph idx="1"/>
          </p:nvPr>
        </p:nvSpPr>
        <p:spPr>
          <a:xfrm>
            <a:off x="2152650" y="1825625"/>
            <a:ext cx="8101584" cy="4771820"/>
          </a:xfrm>
        </p:spPr>
        <p:txBody>
          <a:bodyPr/>
          <a:lstStyle/>
          <a:p>
            <a:r>
              <a:rPr lang="en-US" dirty="0"/>
              <a:t>In some ways, our personality seems stable. </a:t>
            </a:r>
          </a:p>
          <a:p>
            <a:endParaRPr lang="en-US" dirty="0"/>
          </a:p>
          <a:p>
            <a:r>
              <a:rPr lang="en-US" dirty="0"/>
              <a:t>Cheerful, friendly children tend to become cheerful, friendly adults.</a:t>
            </a:r>
          </a:p>
          <a:p>
            <a:endParaRPr lang="en-US" dirty="0"/>
          </a:p>
          <a:p>
            <a:r>
              <a:rPr lang="en-US" dirty="0"/>
              <a:t>But it’s also true that a fun-loving jokester can suddenly turn serious and respectful at a job interview. </a:t>
            </a:r>
          </a:p>
          <a:p>
            <a:endParaRPr lang="en-US" dirty="0"/>
          </a:p>
          <a:p>
            <a:r>
              <a:rPr lang="en-US" dirty="0"/>
              <a:t>New situations and major life events can shift the personality traits we express.</a:t>
            </a:r>
          </a:p>
        </p:txBody>
      </p:sp>
      <p:pic>
        <p:nvPicPr>
          <p:cNvPr id="4" name="Picture 3" descr="decorative"/>
          <p:cNvPicPr>
            <a:picLocks noChangeAspect="1"/>
          </p:cNvPicPr>
          <p:nvPr/>
        </p:nvPicPr>
        <p:blipFill>
          <a:blip r:embed="rId2"/>
          <a:stretch>
            <a:fillRect/>
          </a:stretch>
        </p:blipFill>
        <p:spPr>
          <a:xfrm>
            <a:off x="2189479" y="423231"/>
            <a:ext cx="688908" cy="688908"/>
          </a:xfrm>
          <a:prstGeom prst="rect">
            <a:avLst/>
          </a:prstGeom>
        </p:spPr>
      </p:pic>
    </p:spTree>
    <p:extLst>
      <p:ext uri="{BB962C8B-B14F-4D97-AF65-F5344CB8AC3E}">
        <p14:creationId xmlns:p14="http://schemas.microsoft.com/office/powerpoint/2010/main" val="3977546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person-situation controversy?</a:t>
            </a:r>
          </a:p>
        </p:txBody>
      </p:sp>
      <p:sp>
        <p:nvSpPr>
          <p:cNvPr id="3" name="Content Placeholder 2"/>
          <p:cNvSpPr>
            <a:spLocks noGrp="1"/>
          </p:cNvSpPr>
          <p:nvPr>
            <p:ph idx="1"/>
          </p:nvPr>
        </p:nvSpPr>
        <p:spPr>
          <a:xfrm>
            <a:off x="2045208" y="1825626"/>
            <a:ext cx="8101584" cy="2480904"/>
          </a:xfrm>
        </p:spPr>
        <p:txBody>
          <a:bodyPr/>
          <a:lstStyle/>
          <a:p>
            <a:r>
              <a:rPr lang="en-US" dirty="0"/>
              <a:t>Our behavior is influenced by the interaction of our inner disposition with our environment.</a:t>
            </a:r>
          </a:p>
          <a:p>
            <a:r>
              <a:rPr lang="en-US" dirty="0"/>
              <a:t>Still, the question lingers: Which is more important? When we explore this </a:t>
            </a:r>
            <a:r>
              <a:rPr lang="en-US" i="1" dirty="0"/>
              <a:t>person-situation</a:t>
            </a:r>
          </a:p>
          <a:p>
            <a:r>
              <a:rPr lang="en-US" i="1" dirty="0"/>
              <a:t>controversy, </a:t>
            </a:r>
            <a:r>
              <a:rPr lang="en-US" dirty="0"/>
              <a:t>we look for genuine personality traits that persist over time </a:t>
            </a:r>
            <a:r>
              <a:rPr lang="en-US" i="1" dirty="0"/>
              <a:t>and </a:t>
            </a:r>
            <a:r>
              <a:rPr lang="en-US" dirty="0"/>
              <a:t>across situations.</a:t>
            </a:r>
          </a:p>
        </p:txBody>
      </p:sp>
      <p:sp>
        <p:nvSpPr>
          <p:cNvPr id="4" name="Content Placeholder 3"/>
          <p:cNvSpPr>
            <a:spLocks noGrp="1"/>
          </p:cNvSpPr>
          <p:nvPr>
            <p:ph sz="quarter" idx="13"/>
          </p:nvPr>
        </p:nvSpPr>
        <p:spPr>
          <a:xfrm>
            <a:off x="2052638" y="4424516"/>
            <a:ext cx="8101012" cy="2241755"/>
          </a:xfrm>
        </p:spPr>
        <p:txBody>
          <a:bodyPr/>
          <a:lstStyle/>
          <a:p>
            <a:r>
              <a:rPr lang="en-US" dirty="0"/>
              <a:t>Are some people dependably conscientious and others unreliable, some cheerful and others dour, some friendly and outgoing and others shy? </a:t>
            </a:r>
          </a:p>
          <a:p>
            <a:r>
              <a:rPr lang="en-US" dirty="0"/>
              <a:t>If we are to consider friendliness a trait, friendly people must act friendly at different times and places. Do they?</a:t>
            </a:r>
          </a:p>
        </p:txBody>
      </p:sp>
    </p:spTree>
    <p:extLst>
      <p:ext uri="{BB962C8B-B14F-4D97-AF65-F5344CB8AC3E}">
        <p14:creationId xmlns:p14="http://schemas.microsoft.com/office/powerpoint/2010/main" val="23912783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personality stable?</a:t>
            </a:r>
          </a:p>
        </p:txBody>
      </p:sp>
      <p:sp>
        <p:nvSpPr>
          <p:cNvPr id="4" name="Content Placeholder 3"/>
          <p:cNvSpPr>
            <a:spLocks noGrp="1"/>
          </p:cNvSpPr>
          <p:nvPr>
            <p:ph sz="quarter" idx="13"/>
          </p:nvPr>
        </p:nvSpPr>
        <p:spPr>
          <a:xfrm>
            <a:off x="2052638" y="4864100"/>
            <a:ext cx="8101012" cy="1694016"/>
          </a:xfrm>
        </p:spPr>
        <p:txBody>
          <a:bodyPr/>
          <a:lstStyle/>
          <a:p>
            <a:r>
              <a:rPr lang="en-US" dirty="0"/>
              <a:t>With age, personality traits become more stable, as reflected in the stronger correlation of trait scores with follow-up scores 7 years later.</a:t>
            </a:r>
          </a:p>
          <a:p>
            <a:r>
              <a:rPr lang="en-US" dirty="0"/>
              <a:t> </a:t>
            </a:r>
            <a:r>
              <a:rPr lang="en-US" i="1" dirty="0"/>
              <a:t>(Data from Roberts &amp; </a:t>
            </a:r>
            <a:r>
              <a:rPr lang="en-US" i="1" dirty="0" err="1"/>
              <a:t>DelVecchio</a:t>
            </a:r>
            <a:r>
              <a:rPr lang="en-US" i="1" dirty="0"/>
              <a:t>, 2000.)</a:t>
            </a:r>
          </a:p>
        </p:txBody>
      </p:sp>
      <p:pic>
        <p:nvPicPr>
          <p:cNvPr id="5" name="Content Placeholder 4"/>
          <p:cNvPicPr>
            <a:picLocks noGrp="1" noChangeAspect="1"/>
          </p:cNvPicPr>
          <p:nvPr>
            <p:ph idx="1"/>
          </p:nvPr>
        </p:nvPicPr>
        <p:blipFill>
          <a:blip r:embed="rId2"/>
          <a:stretch>
            <a:fillRect/>
          </a:stretch>
        </p:blipFill>
        <p:spPr>
          <a:xfrm>
            <a:off x="3073541" y="1239398"/>
            <a:ext cx="6059205" cy="3624702"/>
          </a:xfrm>
          <a:prstGeom prst="rect">
            <a:avLst/>
          </a:prstGeom>
        </p:spPr>
      </p:pic>
    </p:spTree>
    <p:extLst>
      <p:ext uri="{BB962C8B-B14F-4D97-AF65-F5344CB8AC3E}">
        <p14:creationId xmlns:p14="http://schemas.microsoft.com/office/powerpoint/2010/main" val="13176401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3841" y="486697"/>
            <a:ext cx="3509540" cy="1600200"/>
          </a:xfrm>
        </p:spPr>
        <p:txBody>
          <a:bodyPr/>
          <a:lstStyle/>
          <a:p>
            <a:r>
              <a:rPr lang="en-US" dirty="0"/>
              <a:t>Do traits = behaviors?</a:t>
            </a:r>
          </a:p>
        </p:txBody>
      </p:sp>
      <p:sp>
        <p:nvSpPr>
          <p:cNvPr id="4" name="Text Placeholder 3"/>
          <p:cNvSpPr>
            <a:spLocks noGrp="1"/>
          </p:cNvSpPr>
          <p:nvPr>
            <p:ph type="body" sz="half" idx="2"/>
          </p:nvPr>
        </p:nvSpPr>
        <p:spPr>
          <a:xfrm>
            <a:off x="2153841" y="2247900"/>
            <a:ext cx="3509540" cy="4202061"/>
          </a:xfrm>
        </p:spPr>
        <p:txBody>
          <a:bodyPr/>
          <a:lstStyle/>
          <a:p>
            <a:r>
              <a:rPr lang="en-US" dirty="0"/>
              <a:t>Although our personality </a:t>
            </a:r>
            <a:r>
              <a:rPr lang="en-US" i="1" dirty="0"/>
              <a:t>traits </a:t>
            </a:r>
            <a:r>
              <a:rPr lang="en-US" dirty="0"/>
              <a:t>may be both stable and</a:t>
            </a:r>
          </a:p>
          <a:p>
            <a:r>
              <a:rPr lang="en-US" dirty="0"/>
              <a:t>strong, the consistency of our specific </a:t>
            </a:r>
            <a:r>
              <a:rPr lang="en-US" i="1" dirty="0"/>
              <a:t>behaviors </a:t>
            </a:r>
            <a:r>
              <a:rPr lang="en-US" dirty="0"/>
              <a:t>from one situation to the next is another matter.</a:t>
            </a:r>
          </a:p>
        </p:txBody>
      </p:sp>
      <p:pic>
        <p:nvPicPr>
          <p:cNvPr id="5" name="Content Placeholder 4"/>
          <p:cNvPicPr>
            <a:picLocks noGrp="1" noChangeAspect="1"/>
          </p:cNvPicPr>
          <p:nvPr>
            <p:ph idx="1"/>
          </p:nvPr>
        </p:nvPicPr>
        <p:blipFill>
          <a:blip r:embed="rId2"/>
          <a:stretch>
            <a:fillRect/>
          </a:stretch>
        </p:blipFill>
        <p:spPr>
          <a:xfrm>
            <a:off x="5663381" y="627034"/>
            <a:ext cx="6528619" cy="5585860"/>
          </a:xfrm>
          <a:prstGeom prst="rect">
            <a:avLst/>
          </a:prstGeom>
        </p:spPr>
      </p:pic>
    </p:spTree>
    <p:extLst>
      <p:ext uri="{BB962C8B-B14F-4D97-AF65-F5344CB8AC3E}">
        <p14:creationId xmlns:p14="http://schemas.microsoft.com/office/powerpoint/2010/main" val="19731359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4974148" cy="1600200"/>
          </a:xfrm>
        </p:spPr>
        <p:txBody>
          <a:bodyPr/>
          <a:lstStyle/>
          <a:p>
            <a:r>
              <a:rPr lang="en-US" dirty="0"/>
              <a:t>When do environments limit or encourage expression of traits?</a:t>
            </a:r>
          </a:p>
        </p:txBody>
      </p:sp>
      <p:sp>
        <p:nvSpPr>
          <p:cNvPr id="4" name="Text Placeholder 3"/>
          <p:cNvSpPr>
            <a:spLocks noGrp="1"/>
          </p:cNvSpPr>
          <p:nvPr>
            <p:ph type="body" sz="half" idx="2"/>
          </p:nvPr>
        </p:nvSpPr>
        <p:spPr>
          <a:xfrm>
            <a:off x="2154238" y="2425700"/>
            <a:ext cx="4974148" cy="4240571"/>
          </a:xfrm>
        </p:spPr>
        <p:txBody>
          <a:bodyPr/>
          <a:lstStyle/>
          <a:p>
            <a:r>
              <a:rPr lang="en-US" dirty="0"/>
              <a:t>In unfamiliar, formal situations—perhaps as a guest in the home of a person from another culture—our traits remain hidden as we carefully attend to social cues. In familiar, informal situations—just hanging out with friends—we feel less constrained, allowing our traits to emerge. </a:t>
            </a:r>
            <a:r>
              <a:rPr lang="en-US" sz="2400" i="1" dirty="0"/>
              <a:t>(Buss, 1989)</a:t>
            </a:r>
          </a:p>
        </p:txBody>
      </p:sp>
      <p:pic>
        <p:nvPicPr>
          <p:cNvPr id="5" name="Picture 4"/>
          <p:cNvPicPr>
            <a:picLocks noChangeAspect="1"/>
          </p:cNvPicPr>
          <p:nvPr/>
        </p:nvPicPr>
        <p:blipFill>
          <a:blip r:embed="rId2"/>
          <a:stretch>
            <a:fillRect/>
          </a:stretch>
        </p:blipFill>
        <p:spPr>
          <a:xfrm>
            <a:off x="7469240" y="147480"/>
            <a:ext cx="4591381" cy="6420469"/>
          </a:xfrm>
          <a:prstGeom prst="rect">
            <a:avLst/>
          </a:prstGeom>
          <a:ln w="76200">
            <a:solidFill>
              <a:schemeClr val="accent5"/>
            </a:solidFill>
          </a:ln>
        </p:spPr>
      </p:pic>
    </p:spTree>
    <p:extLst>
      <p:ext uri="{BB962C8B-B14F-4D97-AF65-F5344CB8AC3E}">
        <p14:creationId xmlns:p14="http://schemas.microsoft.com/office/powerpoint/2010/main" val="23188851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research apply to you?</a:t>
            </a:r>
          </a:p>
        </p:txBody>
      </p:sp>
      <p:sp>
        <p:nvSpPr>
          <p:cNvPr id="4" name="Content Placeholder 3"/>
          <p:cNvSpPr>
            <a:spLocks noGrp="1"/>
          </p:cNvSpPr>
          <p:nvPr>
            <p:ph sz="quarter" idx="19"/>
          </p:nvPr>
        </p:nvSpPr>
        <p:spPr>
          <a:xfrm>
            <a:off x="2152650" y="2400300"/>
            <a:ext cx="7994650" cy="3036673"/>
          </a:xfrm>
        </p:spPr>
        <p:txBody>
          <a:bodyPr/>
          <a:lstStyle/>
          <a:p>
            <a:r>
              <a:rPr lang="en-US" dirty="0"/>
              <a:t>How do think your own personality traits shine through in your music preferences, communication style, online presence and personal spaces? </a:t>
            </a:r>
          </a:p>
          <a:p>
            <a:endParaRPr lang="en-US" dirty="0"/>
          </a:p>
          <a:p>
            <a:r>
              <a:rPr lang="en-US" dirty="0"/>
              <a:t>Can you recall a recent time in which the situation you were in definitely constrained your usual behavior?</a:t>
            </a:r>
          </a:p>
        </p:txBody>
      </p:sp>
      <p:sp>
        <p:nvSpPr>
          <p:cNvPr id="3" name="Text Placeholder 2"/>
          <p:cNvSpPr>
            <a:spLocks noGrp="1"/>
          </p:cNvSpPr>
          <p:nvPr>
            <p:ph type="body" sz="quarter" idx="18"/>
          </p:nvPr>
        </p:nvSpPr>
        <p:spPr>
          <a:xfrm>
            <a:off x="2152650" y="5864310"/>
            <a:ext cx="7994650" cy="762000"/>
          </a:xfrm>
        </p:spPr>
        <p:txBody>
          <a:bodyPr/>
          <a:lstStyle/>
          <a:p>
            <a:r>
              <a:rPr lang="en-US" dirty="0"/>
              <a:t>Share with a classmate.</a:t>
            </a:r>
          </a:p>
        </p:txBody>
      </p:sp>
    </p:spTree>
    <p:extLst>
      <p:ext uri="{BB962C8B-B14F-4D97-AF65-F5344CB8AC3E}">
        <p14:creationId xmlns:p14="http://schemas.microsoft.com/office/powerpoint/2010/main" val="774853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240632"/>
            <a:ext cx="2248916" cy="6448926"/>
          </a:xfrm>
          <a:ln>
            <a:noFill/>
          </a:ln>
        </p:spPr>
        <p:txBody>
          <a:bodyPr>
            <a:normAutofit/>
          </a:bodyPr>
          <a:lstStyle/>
          <a:p>
            <a:pPr marL="0" indent="0">
              <a:buNone/>
            </a:pPr>
            <a:r>
              <a:rPr lang="en-US" sz="4100" dirty="0"/>
              <a:t>Module 58</a:t>
            </a:r>
          </a:p>
        </p:txBody>
      </p:sp>
      <p:sp>
        <p:nvSpPr>
          <p:cNvPr id="4" name="Text Placeholder 3"/>
          <p:cNvSpPr>
            <a:spLocks noGrp="1"/>
          </p:cNvSpPr>
          <p:nvPr>
            <p:ph type="body" sz="quarter" idx="4294967295"/>
          </p:nvPr>
        </p:nvSpPr>
        <p:spPr>
          <a:xfrm>
            <a:off x="1751584" y="4432300"/>
            <a:ext cx="2236216" cy="1790700"/>
          </a:xfrm>
          <a:noFill/>
          <a:ln>
            <a:noFill/>
          </a:ln>
        </p:spPr>
        <p:txBody>
          <a:bodyPr>
            <a:normAutofit/>
          </a:bodyPr>
          <a:lstStyle/>
          <a:p>
            <a:pPr marL="0" indent="0">
              <a:buNone/>
            </a:pPr>
            <a:r>
              <a:rPr lang="en-US" dirty="0"/>
              <a:t>Social-Cognitive Theories</a:t>
            </a:r>
          </a:p>
        </p:txBody>
      </p:sp>
      <p:sp>
        <p:nvSpPr>
          <p:cNvPr id="8" name="Title 7">
            <a:extLst>
              <a:ext uri="{FF2B5EF4-FFF2-40B4-BE49-F238E27FC236}">
                <a16:creationId xmlns:a16="http://schemas.microsoft.com/office/drawing/2014/main" id="{91AC4839-908E-4D94-97DC-D4496A3BFC47}"/>
              </a:ext>
            </a:extLst>
          </p:cNvPr>
          <p:cNvSpPr>
            <a:spLocks noGrp="1"/>
          </p:cNvSpPr>
          <p:nvPr>
            <p:ph type="title"/>
          </p:nvPr>
        </p:nvSpPr>
        <p:spPr>
          <a:xfrm>
            <a:off x="2045208" y="510026"/>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404608" y="2053117"/>
            <a:ext cx="457240" cy="457240"/>
          </a:xfrm>
          <a:prstGeom prst="rect">
            <a:avLst/>
          </a:prstGeom>
        </p:spPr>
      </p:pic>
      <p:sp>
        <p:nvSpPr>
          <p:cNvPr id="6" name="Content Placeholder 5"/>
          <p:cNvSpPr>
            <a:spLocks noGrp="1"/>
          </p:cNvSpPr>
          <p:nvPr>
            <p:ph idx="1"/>
          </p:nvPr>
        </p:nvSpPr>
        <p:spPr>
          <a:xfrm>
            <a:off x="4861848" y="2302792"/>
            <a:ext cx="5392386" cy="1126209"/>
          </a:xfrm>
          <a:noFill/>
          <a:ln>
            <a:noFill/>
          </a:ln>
        </p:spPr>
        <p:txBody>
          <a:bodyPr>
            <a:noAutofit/>
          </a:bodyPr>
          <a:lstStyle/>
          <a:p>
            <a:pPr algn="l"/>
            <a:r>
              <a:rPr lang="en-US" sz="2400" b="1" dirty="0">
                <a:solidFill>
                  <a:srgbClr val="C00000"/>
                </a:solidFill>
              </a:rPr>
              <a:t>58-1</a:t>
            </a:r>
            <a:r>
              <a:rPr lang="en-US" sz="2400" dirty="0"/>
              <a:t> Describe how </a:t>
            </a:r>
            <a:r>
              <a:rPr lang="en-US" sz="2400" b="1" i="1" dirty="0"/>
              <a:t>social-cognitive</a:t>
            </a:r>
            <a:r>
              <a:rPr lang="en-US" sz="2400" dirty="0"/>
              <a:t> theorists view personality development and how they explore behavior.</a:t>
            </a:r>
          </a:p>
        </p:txBody>
      </p:sp>
      <p:pic>
        <p:nvPicPr>
          <p:cNvPr id="12" name="Picture 11" descr="decorative"/>
          <p:cNvPicPr>
            <a:picLocks noChangeAspect="1"/>
          </p:cNvPicPr>
          <p:nvPr/>
        </p:nvPicPr>
        <p:blipFill>
          <a:blip r:embed="rId2"/>
          <a:stretch>
            <a:fillRect/>
          </a:stretch>
        </p:blipFill>
        <p:spPr>
          <a:xfrm>
            <a:off x="4404628" y="3864058"/>
            <a:ext cx="457240" cy="457240"/>
          </a:xfrm>
          <a:prstGeom prst="rect">
            <a:avLst/>
          </a:prstGeom>
        </p:spPr>
      </p:pic>
      <p:sp>
        <p:nvSpPr>
          <p:cNvPr id="7" name="Content Placeholder 6"/>
          <p:cNvSpPr>
            <a:spLocks noGrp="1"/>
          </p:cNvSpPr>
          <p:nvPr>
            <p:ph sz="quarter" idx="4294967295"/>
          </p:nvPr>
        </p:nvSpPr>
        <p:spPr>
          <a:xfrm>
            <a:off x="4861848" y="3906168"/>
            <a:ext cx="5715000" cy="830263"/>
          </a:xfrm>
          <a:noFill/>
          <a:ln>
            <a:noFill/>
          </a:ln>
        </p:spPr>
        <p:txBody>
          <a:bodyPr>
            <a:normAutofit/>
          </a:bodyPr>
          <a:lstStyle/>
          <a:p>
            <a:pPr marL="0" indent="0" algn="l">
              <a:buNone/>
            </a:pPr>
            <a:r>
              <a:rPr lang="en-US" sz="2400" b="1" dirty="0">
                <a:solidFill>
                  <a:srgbClr val="C00000"/>
                </a:solidFill>
              </a:rPr>
              <a:t>58-2</a:t>
            </a:r>
            <a:r>
              <a:rPr lang="en-US" sz="2400" b="1" dirty="0">
                <a:solidFill>
                  <a:srgbClr val="FF0000"/>
                </a:solidFill>
              </a:rPr>
              <a:t> </a:t>
            </a:r>
            <a:r>
              <a:rPr lang="en-US" sz="2400" dirty="0"/>
              <a:t>Discuss the criticisms </a:t>
            </a:r>
            <a:r>
              <a:rPr lang="en-US" sz="2400" b="1" i="1" dirty="0"/>
              <a:t>social-cognitive </a:t>
            </a:r>
            <a:r>
              <a:rPr lang="en-US" sz="2400" dirty="0"/>
              <a:t>theorists have faced.</a:t>
            </a:r>
          </a:p>
        </p:txBody>
      </p:sp>
    </p:spTree>
    <p:extLst>
      <p:ext uri="{BB962C8B-B14F-4D97-AF65-F5344CB8AC3E}">
        <p14:creationId xmlns:p14="http://schemas.microsoft.com/office/powerpoint/2010/main" val="197659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Freud’s view of the mind depicted?</a:t>
            </a:r>
          </a:p>
        </p:txBody>
      </p:sp>
      <p:sp>
        <p:nvSpPr>
          <p:cNvPr id="4" name="Text Placeholder 3"/>
          <p:cNvSpPr>
            <a:spLocks noGrp="1"/>
          </p:cNvSpPr>
          <p:nvPr>
            <p:ph type="body" sz="half" idx="2"/>
          </p:nvPr>
        </p:nvSpPr>
        <p:spPr/>
        <p:txBody>
          <a:bodyPr/>
          <a:lstStyle/>
          <a:p>
            <a:r>
              <a:rPr lang="en-US" dirty="0"/>
              <a:t>Psychologists have used an iceberg image to illustrate Freud’s idea that the mind is mostly hidden beneath the</a:t>
            </a:r>
          </a:p>
          <a:p>
            <a:r>
              <a:rPr lang="en-US" dirty="0"/>
              <a:t>conscious surface.</a:t>
            </a:r>
          </a:p>
        </p:txBody>
      </p:sp>
      <p:pic>
        <p:nvPicPr>
          <p:cNvPr id="7" name="Picture 6"/>
          <p:cNvPicPr>
            <a:picLocks noChangeAspect="1"/>
          </p:cNvPicPr>
          <p:nvPr/>
        </p:nvPicPr>
        <p:blipFill>
          <a:blip r:embed="rId2"/>
          <a:stretch>
            <a:fillRect/>
          </a:stretch>
        </p:blipFill>
        <p:spPr>
          <a:xfrm>
            <a:off x="4734359" y="100366"/>
            <a:ext cx="7457640" cy="6486701"/>
          </a:xfrm>
          <a:prstGeom prst="rect">
            <a:avLst/>
          </a:prstGeom>
          <a:ln w="76200">
            <a:solidFill>
              <a:schemeClr val="accent4"/>
            </a:solidFill>
          </a:ln>
        </p:spPr>
      </p:pic>
    </p:spTree>
    <p:extLst>
      <p:ext uri="{BB962C8B-B14F-4D97-AF65-F5344CB8AC3E}">
        <p14:creationId xmlns:p14="http://schemas.microsoft.com/office/powerpoint/2010/main" val="22087758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theories.</a:t>
            </a:r>
          </a:p>
        </p:txBody>
      </p:sp>
      <p:sp>
        <p:nvSpPr>
          <p:cNvPr id="4" name="Content Placeholder 3"/>
          <p:cNvSpPr>
            <a:spLocks noGrp="1"/>
          </p:cNvSpPr>
          <p:nvPr>
            <p:ph sz="quarter" idx="19"/>
          </p:nvPr>
        </p:nvSpPr>
        <p:spPr/>
        <p:txBody>
          <a:bodyPr/>
          <a:lstStyle/>
          <a:p>
            <a:r>
              <a:rPr lang="en-US" dirty="0"/>
              <a:t>Can you think of a recent situation in which your personality led you to react differently than did some classmates who experienced the same event?</a:t>
            </a:r>
          </a:p>
        </p:txBody>
      </p:sp>
      <p:sp>
        <p:nvSpPr>
          <p:cNvPr id="3" name="Text Placeholder 2"/>
          <p:cNvSpPr>
            <a:spLocks noGrp="1"/>
          </p:cNvSpPr>
          <p:nvPr>
            <p:ph type="body" sz="quarter" idx="18"/>
          </p:nvPr>
        </p:nvSpPr>
        <p:spPr/>
        <p:txBody>
          <a:bodyPr/>
          <a:lstStyle/>
          <a:p>
            <a:r>
              <a:rPr lang="en-US" dirty="0"/>
              <a:t>Talk about it with your class.</a:t>
            </a:r>
          </a:p>
        </p:txBody>
      </p:sp>
    </p:spTree>
    <p:extLst>
      <p:ext uri="{BB962C8B-B14F-4D97-AF65-F5344CB8AC3E}">
        <p14:creationId xmlns:p14="http://schemas.microsoft.com/office/powerpoint/2010/main" val="212802404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social-cognitive </a:t>
            </a:r>
            <a:br>
              <a:rPr lang="en-US" i="1" dirty="0"/>
            </a:br>
            <a:r>
              <a:rPr lang="en-US" i="1" dirty="0"/>
              <a:t>perspective</a:t>
            </a:r>
            <a:r>
              <a:rPr lang="en-US" dirty="0"/>
              <a:t>?</a:t>
            </a:r>
          </a:p>
        </p:txBody>
      </p:sp>
      <p:sp>
        <p:nvSpPr>
          <p:cNvPr id="3" name="Content Placeholder 2"/>
          <p:cNvSpPr>
            <a:spLocks noGrp="1"/>
          </p:cNvSpPr>
          <p:nvPr>
            <p:ph idx="1"/>
          </p:nvPr>
        </p:nvSpPr>
        <p:spPr>
          <a:xfrm>
            <a:off x="2045208" y="1825626"/>
            <a:ext cx="8101584" cy="1831975"/>
          </a:xfrm>
        </p:spPr>
        <p:txBody>
          <a:bodyPr/>
          <a:lstStyle/>
          <a:p>
            <a:r>
              <a:rPr lang="en-US" dirty="0"/>
              <a:t>views behavior as influenced by the interaction between people’s traits (including their thinking)</a:t>
            </a:r>
          </a:p>
          <a:p>
            <a:r>
              <a:rPr lang="en-US" dirty="0"/>
              <a:t>and their social context</a:t>
            </a:r>
          </a:p>
        </p:txBody>
      </p:sp>
      <p:sp>
        <p:nvSpPr>
          <p:cNvPr id="4" name="Content Placeholder 3"/>
          <p:cNvSpPr>
            <a:spLocks noGrp="1"/>
          </p:cNvSpPr>
          <p:nvPr>
            <p:ph sz="quarter" idx="13"/>
          </p:nvPr>
        </p:nvSpPr>
        <p:spPr>
          <a:xfrm>
            <a:off x="2052638" y="4332158"/>
            <a:ext cx="8101012" cy="1751143"/>
          </a:xfrm>
        </p:spPr>
        <p:txBody>
          <a:bodyPr/>
          <a:lstStyle/>
          <a:p>
            <a:r>
              <a:rPr lang="en-US" dirty="0"/>
              <a:t>Much as nature and nurture always work together, so do individuals and their situations.</a:t>
            </a:r>
          </a:p>
        </p:txBody>
      </p:sp>
      <p:pic>
        <p:nvPicPr>
          <p:cNvPr id="5" name="Picture 4" descr="decorative"/>
          <p:cNvPicPr>
            <a:picLocks noChangeAspect="1"/>
          </p:cNvPicPr>
          <p:nvPr/>
        </p:nvPicPr>
        <p:blipFill>
          <a:blip r:embed="rId2"/>
          <a:stretch>
            <a:fillRect/>
          </a:stretch>
        </p:blipFill>
        <p:spPr>
          <a:xfrm>
            <a:off x="2144509" y="363271"/>
            <a:ext cx="688908" cy="688908"/>
          </a:xfrm>
          <a:prstGeom prst="rect">
            <a:avLst/>
          </a:prstGeom>
        </p:spPr>
      </p:pic>
    </p:spTree>
    <p:extLst>
      <p:ext uri="{BB962C8B-B14F-4D97-AF65-F5344CB8AC3E}">
        <p14:creationId xmlns:p14="http://schemas.microsoft.com/office/powerpoint/2010/main" val="18849586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behavioral approach</a:t>
            </a:r>
            <a:r>
              <a:rPr lang="en-US" dirty="0"/>
              <a:t>?</a:t>
            </a:r>
          </a:p>
        </p:txBody>
      </p:sp>
      <p:sp>
        <p:nvSpPr>
          <p:cNvPr id="3" name="Content Placeholder 2"/>
          <p:cNvSpPr>
            <a:spLocks noGrp="1"/>
          </p:cNvSpPr>
          <p:nvPr>
            <p:ph idx="1"/>
          </p:nvPr>
        </p:nvSpPr>
        <p:spPr>
          <a:xfrm>
            <a:off x="2045208" y="1825626"/>
            <a:ext cx="8101584" cy="1367280"/>
          </a:xfrm>
        </p:spPr>
        <p:txBody>
          <a:bodyPr/>
          <a:lstStyle/>
          <a:p>
            <a:r>
              <a:rPr lang="en-US" dirty="0"/>
              <a:t>focuses on the effects of learning on our</a:t>
            </a:r>
          </a:p>
          <a:p>
            <a:r>
              <a:rPr lang="en-US" dirty="0"/>
              <a:t>personality development</a:t>
            </a:r>
          </a:p>
        </p:txBody>
      </p:sp>
      <p:sp>
        <p:nvSpPr>
          <p:cNvPr id="4" name="Content Placeholder 3"/>
          <p:cNvSpPr>
            <a:spLocks noGrp="1"/>
          </p:cNvSpPr>
          <p:nvPr>
            <p:ph sz="quarter" idx="13"/>
          </p:nvPr>
        </p:nvSpPr>
        <p:spPr>
          <a:xfrm>
            <a:off x="2052638" y="3649897"/>
            <a:ext cx="8101012" cy="2780883"/>
          </a:xfrm>
        </p:spPr>
        <p:txBody>
          <a:bodyPr/>
          <a:lstStyle/>
          <a:p>
            <a:r>
              <a:rPr lang="en-US" dirty="0"/>
              <a:t>We are conditioned to repeat certain behaviors, and we learn by observing and imitating others.</a:t>
            </a:r>
          </a:p>
          <a:p>
            <a:endParaRPr lang="en-US" i="1" dirty="0"/>
          </a:p>
          <a:p>
            <a:r>
              <a:rPr lang="en-US" i="1" dirty="0"/>
              <a:t>For example, a child with a very controlling parent may learn to follow orders rather than think independently, and may exhibit a more timid personality.</a:t>
            </a:r>
          </a:p>
        </p:txBody>
      </p:sp>
    </p:spTree>
    <p:extLst>
      <p:ext uri="{BB962C8B-B14F-4D97-AF65-F5344CB8AC3E}">
        <p14:creationId xmlns:p14="http://schemas.microsoft.com/office/powerpoint/2010/main" val="16259450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two approaches relate?</a:t>
            </a:r>
          </a:p>
        </p:txBody>
      </p:sp>
      <p:sp>
        <p:nvSpPr>
          <p:cNvPr id="3" name="Content Placeholder 2"/>
          <p:cNvSpPr>
            <a:spLocks noGrp="1"/>
          </p:cNvSpPr>
          <p:nvPr>
            <p:ph idx="1"/>
          </p:nvPr>
        </p:nvSpPr>
        <p:spPr>
          <a:xfrm>
            <a:off x="2152650" y="1825625"/>
            <a:ext cx="8101584" cy="4740067"/>
          </a:xfrm>
        </p:spPr>
        <p:txBody>
          <a:bodyPr/>
          <a:lstStyle/>
          <a:p>
            <a:r>
              <a:rPr lang="en-US" b="1" i="1" dirty="0"/>
              <a:t>Social-cognitive</a:t>
            </a:r>
            <a:r>
              <a:rPr lang="en-US" dirty="0"/>
              <a:t> theorists do consider the behavioral perspective, believing that we learn many of our behaviors either through conditioning or by observing and imitating others.</a:t>
            </a:r>
          </a:p>
          <a:p>
            <a:r>
              <a:rPr lang="en-US" dirty="0"/>
              <a:t>They also emphasize the importance of mental processes: What we </a:t>
            </a:r>
            <a:r>
              <a:rPr lang="en-US" i="1" dirty="0"/>
              <a:t>think </a:t>
            </a:r>
            <a:r>
              <a:rPr lang="en-US" dirty="0"/>
              <a:t>about a situation affects our resulting behavior. </a:t>
            </a:r>
          </a:p>
          <a:p>
            <a:r>
              <a:rPr lang="en-US" dirty="0"/>
              <a:t>Instead of focusing solely on how our environment </a:t>
            </a:r>
            <a:r>
              <a:rPr lang="en-US" i="1" dirty="0"/>
              <a:t>controls </a:t>
            </a:r>
            <a:r>
              <a:rPr lang="en-US" dirty="0"/>
              <a:t>us, as behaviorists do, social-cognitive</a:t>
            </a:r>
          </a:p>
          <a:p>
            <a:r>
              <a:rPr lang="en-US" dirty="0"/>
              <a:t>theorists focus on how we and our environment </a:t>
            </a:r>
            <a:r>
              <a:rPr lang="en-US" i="1" dirty="0"/>
              <a:t>interact.</a:t>
            </a:r>
            <a:endParaRPr lang="en-US" dirty="0"/>
          </a:p>
        </p:txBody>
      </p:sp>
      <p:pic>
        <p:nvPicPr>
          <p:cNvPr id="4" name="Picture 3" descr="decorative"/>
          <p:cNvPicPr>
            <a:picLocks noChangeAspect="1"/>
          </p:cNvPicPr>
          <p:nvPr/>
        </p:nvPicPr>
        <p:blipFill>
          <a:blip r:embed="rId2"/>
          <a:stretch>
            <a:fillRect/>
          </a:stretch>
        </p:blipFill>
        <p:spPr>
          <a:xfrm>
            <a:off x="2204469" y="393251"/>
            <a:ext cx="688908" cy="688908"/>
          </a:xfrm>
          <a:prstGeom prst="rect">
            <a:avLst/>
          </a:prstGeom>
        </p:spPr>
      </p:pic>
    </p:spTree>
    <p:extLst>
      <p:ext uri="{BB962C8B-B14F-4D97-AF65-F5344CB8AC3E}">
        <p14:creationId xmlns:p14="http://schemas.microsoft.com/office/powerpoint/2010/main" val="29806998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reciprocal determinism</a:t>
            </a:r>
            <a:r>
              <a:rPr lang="en-US" dirty="0"/>
              <a:t>?</a:t>
            </a:r>
          </a:p>
        </p:txBody>
      </p:sp>
      <p:sp>
        <p:nvSpPr>
          <p:cNvPr id="4" name="Content Placeholder 3"/>
          <p:cNvSpPr>
            <a:spLocks noGrp="1"/>
          </p:cNvSpPr>
          <p:nvPr>
            <p:ph sz="quarter" idx="13"/>
          </p:nvPr>
        </p:nvSpPr>
        <p:spPr>
          <a:xfrm>
            <a:off x="704851" y="5524489"/>
            <a:ext cx="10801349" cy="1219200"/>
          </a:xfrm>
        </p:spPr>
        <p:txBody>
          <a:bodyPr/>
          <a:lstStyle/>
          <a:p>
            <a:r>
              <a:rPr lang="en-US" dirty="0"/>
              <a:t>the interacting influences of behavior, internal </a:t>
            </a:r>
          </a:p>
          <a:p>
            <a:r>
              <a:rPr lang="en-US" dirty="0"/>
              <a:t>cognition, and environment</a:t>
            </a:r>
          </a:p>
        </p:txBody>
      </p:sp>
      <p:pic>
        <p:nvPicPr>
          <p:cNvPr id="5" name="Content Placeholder 4"/>
          <p:cNvPicPr>
            <a:picLocks noGrp="1" noChangeAspect="1"/>
          </p:cNvPicPr>
          <p:nvPr>
            <p:ph idx="1"/>
          </p:nvPr>
        </p:nvPicPr>
        <p:blipFill>
          <a:blip r:embed="rId2"/>
          <a:stretch>
            <a:fillRect/>
          </a:stretch>
        </p:blipFill>
        <p:spPr>
          <a:xfrm>
            <a:off x="1257019" y="1180677"/>
            <a:ext cx="9696250" cy="4343812"/>
          </a:xfrm>
          <a:prstGeom prst="rect">
            <a:avLst/>
          </a:prstGeom>
        </p:spPr>
      </p:pic>
    </p:spTree>
    <p:extLst>
      <p:ext uri="{BB962C8B-B14F-4D97-AF65-F5344CB8AC3E}">
        <p14:creationId xmlns:p14="http://schemas.microsoft.com/office/powerpoint/2010/main" val="208219250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i="1" dirty="0"/>
              <a:t>reciprocal determinism </a:t>
            </a:r>
            <a:r>
              <a:rPr lang="en-US" dirty="0"/>
              <a:t>explain personality development?</a:t>
            </a:r>
          </a:p>
        </p:txBody>
      </p:sp>
      <p:sp>
        <p:nvSpPr>
          <p:cNvPr id="4" name="Content Placeholder 3"/>
          <p:cNvSpPr>
            <a:spLocks noGrp="1"/>
          </p:cNvSpPr>
          <p:nvPr>
            <p:ph sz="quarter" idx="13"/>
          </p:nvPr>
        </p:nvSpPr>
        <p:spPr>
          <a:xfrm>
            <a:off x="2052638" y="4864100"/>
            <a:ext cx="8101012" cy="1746562"/>
          </a:xfrm>
        </p:spPr>
        <p:txBody>
          <a:bodyPr/>
          <a:lstStyle/>
          <a:p>
            <a:r>
              <a:rPr lang="en-US" b="1" dirty="0"/>
              <a:t>Albert Bandura </a:t>
            </a:r>
            <a:r>
              <a:rPr lang="en-US" dirty="0"/>
              <a:t>proposes that our personalities are shaped by the interaction of our personal traits (including our thoughts and feelings), our environment, and our behaviors.</a:t>
            </a:r>
          </a:p>
        </p:txBody>
      </p:sp>
      <p:pic>
        <p:nvPicPr>
          <p:cNvPr id="5" name="Content Placeholder 4"/>
          <p:cNvPicPr>
            <a:picLocks noGrp="1" noChangeAspect="1"/>
          </p:cNvPicPr>
          <p:nvPr>
            <p:ph idx="1"/>
          </p:nvPr>
        </p:nvPicPr>
        <p:blipFill>
          <a:blip r:embed="rId2"/>
          <a:stretch>
            <a:fillRect/>
          </a:stretch>
        </p:blipFill>
        <p:spPr>
          <a:xfrm>
            <a:off x="2333453" y="1486541"/>
            <a:ext cx="7539381" cy="3377559"/>
          </a:xfrm>
          <a:prstGeom prst="rect">
            <a:avLst/>
          </a:prstGeom>
        </p:spPr>
      </p:pic>
    </p:spTree>
    <p:extLst>
      <p:ext uri="{BB962C8B-B14F-4D97-AF65-F5344CB8AC3E}">
        <p14:creationId xmlns:p14="http://schemas.microsoft.com/office/powerpoint/2010/main" val="5484513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understanding.</a:t>
            </a:r>
          </a:p>
        </p:txBody>
      </p:sp>
      <p:sp>
        <p:nvSpPr>
          <p:cNvPr id="3" name="Text Placeholder 2"/>
          <p:cNvSpPr>
            <a:spLocks noGrp="1"/>
          </p:cNvSpPr>
          <p:nvPr>
            <p:ph type="body" sz="quarter" idx="18"/>
          </p:nvPr>
        </p:nvSpPr>
        <p:spPr>
          <a:xfrm>
            <a:off x="2152650" y="5295900"/>
            <a:ext cx="7994650" cy="1419693"/>
          </a:xfrm>
        </p:spPr>
        <p:txBody>
          <a:bodyPr>
            <a:noAutofit/>
          </a:bodyPr>
          <a:lstStyle/>
          <a:p>
            <a:r>
              <a:rPr lang="en-US" sz="2400" dirty="0"/>
              <a:t>Choose a personality trait such as the one pictured above and identify how each of the three parts of </a:t>
            </a:r>
            <a:r>
              <a:rPr lang="en-US" sz="2400" b="1" i="1" dirty="0"/>
              <a:t>reciprocal determinism</a:t>
            </a:r>
            <a:r>
              <a:rPr lang="en-US" sz="2400" dirty="0"/>
              <a:t> interact and influence each of the others. </a:t>
            </a:r>
          </a:p>
        </p:txBody>
      </p:sp>
      <p:pic>
        <p:nvPicPr>
          <p:cNvPr id="5" name="Content Placeholder 4"/>
          <p:cNvPicPr>
            <a:picLocks noGrp="1" noChangeAspect="1"/>
          </p:cNvPicPr>
          <p:nvPr>
            <p:ph sz="quarter" idx="19"/>
          </p:nvPr>
        </p:nvPicPr>
        <p:blipFill>
          <a:blip r:embed="rId2"/>
          <a:stretch>
            <a:fillRect/>
          </a:stretch>
        </p:blipFill>
        <p:spPr>
          <a:xfrm>
            <a:off x="616993" y="129171"/>
            <a:ext cx="11533164" cy="5166729"/>
          </a:xfrm>
          <a:prstGeom prst="rect">
            <a:avLst/>
          </a:prstGeom>
        </p:spPr>
      </p:pic>
    </p:spTree>
    <p:extLst>
      <p:ext uri="{BB962C8B-B14F-4D97-AF65-F5344CB8AC3E}">
        <p14:creationId xmlns:p14="http://schemas.microsoft.com/office/powerpoint/2010/main" val="119183372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three specific ways in which individuals and environments interact?</a:t>
            </a:r>
          </a:p>
        </p:txBody>
      </p:sp>
      <p:sp>
        <p:nvSpPr>
          <p:cNvPr id="3" name="Text Placeholder 2"/>
          <p:cNvSpPr>
            <a:spLocks noGrp="1"/>
          </p:cNvSpPr>
          <p:nvPr>
            <p:ph type="body" sz="quarter" idx="13"/>
          </p:nvPr>
        </p:nvSpPr>
        <p:spPr>
          <a:xfrm>
            <a:off x="2152651" y="1906795"/>
            <a:ext cx="2849069" cy="1244600"/>
          </a:xfrm>
        </p:spPr>
        <p:txBody>
          <a:bodyPr/>
          <a:lstStyle/>
          <a:p>
            <a:r>
              <a:rPr lang="en-US" sz="2400" dirty="0"/>
              <a:t>Different people choose different environments.</a:t>
            </a:r>
          </a:p>
        </p:txBody>
      </p:sp>
      <p:sp>
        <p:nvSpPr>
          <p:cNvPr id="6" name="Text Placeholder 5"/>
          <p:cNvSpPr>
            <a:spLocks noGrp="1"/>
          </p:cNvSpPr>
          <p:nvPr>
            <p:ph type="body" sz="quarter" idx="16"/>
          </p:nvPr>
        </p:nvSpPr>
        <p:spPr>
          <a:xfrm>
            <a:off x="5871148" y="1906795"/>
            <a:ext cx="4168202" cy="1244600"/>
          </a:xfrm>
        </p:spPr>
        <p:txBody>
          <a:bodyPr/>
          <a:lstStyle/>
          <a:p>
            <a:r>
              <a:rPr lang="en-US" dirty="0"/>
              <a:t>…the reading you do, the shows you watch, the music you listen to…</a:t>
            </a:r>
          </a:p>
        </p:txBody>
      </p:sp>
      <p:sp>
        <p:nvSpPr>
          <p:cNvPr id="4" name="Text Placeholder 3"/>
          <p:cNvSpPr>
            <a:spLocks noGrp="1"/>
          </p:cNvSpPr>
          <p:nvPr>
            <p:ph type="body" sz="quarter" idx="14"/>
          </p:nvPr>
        </p:nvSpPr>
        <p:spPr>
          <a:xfrm>
            <a:off x="2152651" y="3412721"/>
            <a:ext cx="2849069" cy="1618937"/>
          </a:xfrm>
        </p:spPr>
        <p:txBody>
          <a:bodyPr/>
          <a:lstStyle/>
          <a:p>
            <a:r>
              <a:rPr lang="en-US" sz="2400" dirty="0"/>
              <a:t>Our personalities shape how we interpret and react .</a:t>
            </a:r>
          </a:p>
        </p:txBody>
      </p:sp>
      <p:sp>
        <p:nvSpPr>
          <p:cNvPr id="7" name="Text Placeholder 6"/>
          <p:cNvSpPr>
            <a:spLocks noGrp="1"/>
          </p:cNvSpPr>
          <p:nvPr>
            <p:ph type="body" sz="quarter" idx="17"/>
          </p:nvPr>
        </p:nvSpPr>
        <p:spPr>
          <a:xfrm>
            <a:off x="5871148" y="3412722"/>
            <a:ext cx="4168202" cy="1618937"/>
          </a:xfrm>
        </p:spPr>
        <p:txBody>
          <a:bodyPr/>
          <a:lstStyle/>
          <a:p>
            <a:r>
              <a:rPr lang="en-US" dirty="0"/>
              <a:t>If we perceive the world as threatening, we watch for threats and prepare to defend ourselves.</a:t>
            </a:r>
          </a:p>
        </p:txBody>
      </p:sp>
      <p:sp>
        <p:nvSpPr>
          <p:cNvPr id="5" name="Text Placeholder 4"/>
          <p:cNvSpPr>
            <a:spLocks noGrp="1"/>
          </p:cNvSpPr>
          <p:nvPr>
            <p:ph type="body" sz="quarter" idx="15"/>
          </p:nvPr>
        </p:nvSpPr>
        <p:spPr>
          <a:xfrm>
            <a:off x="2152651" y="5292985"/>
            <a:ext cx="2849069" cy="1244600"/>
          </a:xfrm>
        </p:spPr>
        <p:txBody>
          <a:bodyPr/>
          <a:lstStyle/>
          <a:p>
            <a:r>
              <a:rPr lang="en-US" sz="2400" dirty="0"/>
              <a:t>Our personalities create situations to which we react.</a:t>
            </a:r>
          </a:p>
        </p:txBody>
      </p:sp>
      <p:sp>
        <p:nvSpPr>
          <p:cNvPr id="8" name="Text Placeholder 7"/>
          <p:cNvSpPr>
            <a:spLocks noGrp="1"/>
          </p:cNvSpPr>
          <p:nvPr>
            <p:ph type="body" sz="quarter" idx="18"/>
          </p:nvPr>
        </p:nvSpPr>
        <p:spPr>
          <a:xfrm>
            <a:off x="5871148" y="5292985"/>
            <a:ext cx="4168202" cy="1244600"/>
          </a:xfrm>
        </p:spPr>
        <p:txBody>
          <a:bodyPr/>
          <a:lstStyle/>
          <a:p>
            <a:r>
              <a:rPr lang="en-US" dirty="0"/>
              <a:t>How we view and treat</a:t>
            </a:r>
          </a:p>
          <a:p>
            <a:r>
              <a:rPr lang="en-US" dirty="0"/>
              <a:t>people influences how they then treat us.</a:t>
            </a:r>
          </a:p>
        </p:txBody>
      </p:sp>
    </p:spTree>
    <p:extLst>
      <p:ext uri="{BB962C8B-B14F-4D97-AF65-F5344CB8AC3E}">
        <p14:creationId xmlns:p14="http://schemas.microsoft.com/office/powerpoint/2010/main" val="23917387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biopsychosocial approach</a:t>
            </a:r>
          </a:p>
        </p:txBody>
      </p:sp>
      <p:pic>
        <p:nvPicPr>
          <p:cNvPr id="5" name="Content Placeholder 4"/>
          <p:cNvPicPr>
            <a:picLocks noGrp="1" noChangeAspect="1"/>
          </p:cNvPicPr>
          <p:nvPr>
            <p:ph idx="1"/>
          </p:nvPr>
        </p:nvPicPr>
        <p:blipFill>
          <a:blip r:embed="rId2"/>
          <a:stretch>
            <a:fillRect/>
          </a:stretch>
        </p:blipFill>
        <p:spPr>
          <a:xfrm>
            <a:off x="1267137" y="0"/>
            <a:ext cx="9040353" cy="5433580"/>
          </a:xfrm>
          <a:prstGeom prst="rect">
            <a:avLst/>
          </a:prstGeom>
        </p:spPr>
      </p:pic>
      <p:sp>
        <p:nvSpPr>
          <p:cNvPr id="4" name="Content Placeholder 3"/>
          <p:cNvSpPr>
            <a:spLocks noGrp="1"/>
          </p:cNvSpPr>
          <p:nvPr>
            <p:ph sz="quarter" idx="13"/>
          </p:nvPr>
        </p:nvSpPr>
        <p:spPr>
          <a:xfrm>
            <a:off x="2052638" y="5283824"/>
            <a:ext cx="8101012" cy="1219200"/>
          </a:xfrm>
        </p:spPr>
        <p:txBody>
          <a:bodyPr/>
          <a:lstStyle/>
          <a:p>
            <a:r>
              <a:rPr lang="en-US" dirty="0"/>
              <a:t>As with other psychological phenomena, personality is</a:t>
            </a:r>
          </a:p>
          <a:p>
            <a:r>
              <a:rPr lang="en-US" dirty="0"/>
              <a:t>fruitfully studied at multiple levels.</a:t>
            </a:r>
          </a:p>
        </p:txBody>
      </p:sp>
    </p:spTree>
    <p:extLst>
      <p:ext uri="{BB962C8B-B14F-4D97-AF65-F5344CB8AC3E}">
        <p14:creationId xmlns:p14="http://schemas.microsoft.com/office/powerpoint/2010/main" val="313537695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638" y="165210"/>
            <a:ext cx="8101584" cy="1325563"/>
          </a:xfrm>
        </p:spPr>
        <p:txBody>
          <a:bodyPr/>
          <a:lstStyle/>
          <a:p>
            <a:r>
              <a:rPr lang="en-US" dirty="0"/>
              <a:t>What is the gene-environment interaction?</a:t>
            </a:r>
          </a:p>
        </p:txBody>
      </p:sp>
      <p:sp>
        <p:nvSpPr>
          <p:cNvPr id="3" name="Content Placeholder 2"/>
          <p:cNvSpPr>
            <a:spLocks noGrp="1"/>
          </p:cNvSpPr>
          <p:nvPr>
            <p:ph idx="1"/>
          </p:nvPr>
        </p:nvSpPr>
        <p:spPr>
          <a:xfrm>
            <a:off x="2052638" y="1633120"/>
            <a:ext cx="8101584" cy="2671424"/>
          </a:xfrm>
        </p:spPr>
        <p:txBody>
          <a:bodyPr/>
          <a:lstStyle/>
          <a:p>
            <a:r>
              <a:rPr lang="en-US" dirty="0"/>
              <a:t>In addition to the interaction of internal personal factors, the environment, and our behaviors, we also experience </a:t>
            </a:r>
            <a:r>
              <a:rPr lang="en-US" i="1" dirty="0"/>
              <a:t>gene-environment interaction.</a:t>
            </a:r>
          </a:p>
          <a:p>
            <a:r>
              <a:rPr lang="en-US" dirty="0"/>
              <a:t>Our genetically influenced traits evoke certain responses from others, which may nudge us in one direction or another.</a:t>
            </a:r>
          </a:p>
        </p:txBody>
      </p:sp>
      <p:sp>
        <p:nvSpPr>
          <p:cNvPr id="4" name="Content Placeholder 3"/>
          <p:cNvSpPr>
            <a:spLocks noGrp="1"/>
          </p:cNvSpPr>
          <p:nvPr>
            <p:ph sz="quarter" idx="13"/>
          </p:nvPr>
        </p:nvSpPr>
        <p:spPr>
          <a:xfrm>
            <a:off x="2053210" y="4519771"/>
            <a:ext cx="8101012" cy="2173021"/>
          </a:xfrm>
        </p:spPr>
        <p:txBody>
          <a:bodyPr>
            <a:normAutofit/>
          </a:bodyPr>
          <a:lstStyle/>
          <a:p>
            <a:r>
              <a:rPr lang="en-US" dirty="0"/>
              <a:t>In one study, those with the interacting factors of </a:t>
            </a:r>
          </a:p>
          <a:p>
            <a:r>
              <a:rPr lang="en-US" dirty="0"/>
              <a:t>(1) having a specific gene associated with aggression, plus (2) being raised in a difficult environment were most</a:t>
            </a:r>
          </a:p>
          <a:p>
            <a:r>
              <a:rPr lang="en-US" dirty="0"/>
              <a:t>likely to demonstrate adult antisocial behavior. </a:t>
            </a:r>
          </a:p>
          <a:p>
            <a:r>
              <a:rPr lang="en-US" i="1" dirty="0"/>
              <a:t>(</a:t>
            </a:r>
            <a:r>
              <a:rPr lang="en-US" i="1" dirty="0" err="1"/>
              <a:t>Caspi</a:t>
            </a:r>
            <a:r>
              <a:rPr lang="en-US" i="1" dirty="0"/>
              <a:t> et al., 2002)</a:t>
            </a:r>
          </a:p>
        </p:txBody>
      </p:sp>
    </p:spTree>
    <p:extLst>
      <p:ext uri="{BB962C8B-B14F-4D97-AF65-F5344CB8AC3E}">
        <p14:creationId xmlns:p14="http://schemas.microsoft.com/office/powerpoint/2010/main" val="4256253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Freud view the mind?</a:t>
            </a:r>
          </a:p>
        </p:txBody>
      </p:sp>
      <p:sp>
        <p:nvSpPr>
          <p:cNvPr id="4" name="Text Placeholder 3"/>
          <p:cNvSpPr>
            <a:spLocks noGrp="1"/>
          </p:cNvSpPr>
          <p:nvPr>
            <p:ph type="body" sz="quarter" idx="14"/>
          </p:nvPr>
        </p:nvSpPr>
        <p:spPr>
          <a:xfrm>
            <a:off x="6400800" y="1852118"/>
            <a:ext cx="3638550" cy="4593652"/>
          </a:xfrm>
        </p:spPr>
        <p:txBody>
          <a:bodyPr>
            <a:noAutofit/>
          </a:bodyPr>
          <a:lstStyle/>
          <a:p>
            <a:r>
              <a:rPr lang="en-US" sz="2400" dirty="0"/>
              <a:t>Basic to Freud’s theory was his belief that the mind is mostly hidden Our </a:t>
            </a:r>
            <a:r>
              <a:rPr lang="en-US" sz="2400" i="1" dirty="0"/>
              <a:t>conscious </a:t>
            </a:r>
            <a:r>
              <a:rPr lang="en-US" sz="2400" dirty="0"/>
              <a:t>awareness is like the part of an iceberg that floats above the surface. Beneath this</a:t>
            </a:r>
          </a:p>
          <a:p>
            <a:r>
              <a:rPr lang="en-US" sz="2400" dirty="0"/>
              <a:t>awareness is the larger </a:t>
            </a:r>
            <a:r>
              <a:rPr lang="en-US" sz="2400" b="1" i="1" dirty="0"/>
              <a:t>unconscious</a:t>
            </a:r>
            <a:r>
              <a:rPr lang="en-US" sz="2400" i="1" dirty="0"/>
              <a:t> </a:t>
            </a:r>
            <a:r>
              <a:rPr lang="en-US" sz="2400" dirty="0"/>
              <a:t>mind, with its thoughts, wishes, feelings, and memories.</a:t>
            </a:r>
          </a:p>
        </p:txBody>
      </p:sp>
      <p:pic>
        <p:nvPicPr>
          <p:cNvPr id="7" name="Picture 6"/>
          <p:cNvPicPr>
            <a:picLocks noChangeAspect="1"/>
          </p:cNvPicPr>
          <p:nvPr/>
        </p:nvPicPr>
        <p:blipFill>
          <a:blip r:embed="rId2"/>
          <a:stretch>
            <a:fillRect/>
          </a:stretch>
        </p:blipFill>
        <p:spPr>
          <a:xfrm>
            <a:off x="0" y="1399342"/>
            <a:ext cx="6244251" cy="5458658"/>
          </a:xfrm>
          <a:prstGeom prst="rect">
            <a:avLst/>
          </a:prstGeom>
          <a:ln>
            <a:solidFill>
              <a:schemeClr val="accent5"/>
            </a:solidFill>
          </a:ln>
        </p:spPr>
      </p:pic>
      <p:pic>
        <p:nvPicPr>
          <p:cNvPr id="8" name="Picture 7" descr="decorative"/>
          <p:cNvPicPr>
            <a:picLocks noChangeAspect="1"/>
          </p:cNvPicPr>
          <p:nvPr/>
        </p:nvPicPr>
        <p:blipFill>
          <a:blip r:embed="rId3"/>
          <a:stretch>
            <a:fillRect/>
          </a:stretch>
        </p:blipFill>
        <p:spPr>
          <a:xfrm>
            <a:off x="2204469" y="393251"/>
            <a:ext cx="688908" cy="688908"/>
          </a:xfrm>
          <a:prstGeom prst="rect">
            <a:avLst/>
          </a:prstGeom>
        </p:spPr>
      </p:pic>
    </p:spTree>
    <p:extLst>
      <p:ext uri="{BB962C8B-B14F-4D97-AF65-F5344CB8AC3E}">
        <p14:creationId xmlns:p14="http://schemas.microsoft.com/office/powerpoint/2010/main" val="376736199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influences on personality?</a:t>
            </a:r>
          </a:p>
        </p:txBody>
      </p:sp>
      <p:sp>
        <p:nvSpPr>
          <p:cNvPr id="4" name="Content Placeholder 3"/>
          <p:cNvSpPr>
            <a:spLocks noGrp="1"/>
          </p:cNvSpPr>
          <p:nvPr>
            <p:ph sz="quarter" idx="13"/>
          </p:nvPr>
        </p:nvSpPr>
        <p:spPr>
          <a:xfrm>
            <a:off x="2052638" y="4586950"/>
            <a:ext cx="8101012" cy="2038703"/>
          </a:xfrm>
        </p:spPr>
        <p:txBody>
          <a:bodyPr/>
          <a:lstStyle/>
          <a:p>
            <a:r>
              <a:rPr lang="en-US" dirty="0"/>
              <a:t>In such ways, we are both the products and the architects of our environments: </a:t>
            </a:r>
            <a:r>
              <a:rPr lang="en-US" i="1" dirty="0"/>
              <a:t>Behavior emerges from the interplay of external and internal influences. </a:t>
            </a:r>
            <a:r>
              <a:rPr lang="en-US" dirty="0"/>
              <a:t>Boiling water turns an egg hard and a potato soft. A threatening environment turns one person into a hero, another into a scoundrel.</a:t>
            </a:r>
          </a:p>
        </p:txBody>
      </p:sp>
      <p:pic>
        <p:nvPicPr>
          <p:cNvPr id="5" name="Content Placeholder 4"/>
          <p:cNvPicPr>
            <a:picLocks noGrp="1" noChangeAspect="1"/>
          </p:cNvPicPr>
          <p:nvPr>
            <p:ph idx="1"/>
          </p:nvPr>
        </p:nvPicPr>
        <p:blipFill>
          <a:blip r:embed="rId2"/>
          <a:stretch>
            <a:fillRect/>
          </a:stretch>
        </p:blipFill>
        <p:spPr>
          <a:xfrm>
            <a:off x="3874829" y="1778295"/>
            <a:ext cx="4412362" cy="2651990"/>
          </a:xfrm>
          <a:prstGeom prst="rect">
            <a:avLst/>
          </a:prstGeom>
        </p:spPr>
      </p:pic>
    </p:spTree>
    <p:extLst>
      <p:ext uri="{BB962C8B-B14F-4D97-AF65-F5344CB8AC3E}">
        <p14:creationId xmlns:p14="http://schemas.microsoft.com/office/powerpoint/2010/main" val="73823908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criticisms have social-cognitive theorists faced?</a:t>
            </a:r>
          </a:p>
        </p:txBody>
      </p:sp>
      <p:sp>
        <p:nvSpPr>
          <p:cNvPr id="3" name="Content Placeholder 2"/>
          <p:cNvSpPr>
            <a:spLocks noGrp="1"/>
          </p:cNvSpPr>
          <p:nvPr>
            <p:ph idx="1"/>
          </p:nvPr>
        </p:nvSpPr>
        <p:spPr>
          <a:xfrm>
            <a:off x="2152650" y="1825625"/>
            <a:ext cx="8101584" cy="4770047"/>
          </a:xfrm>
        </p:spPr>
        <p:txBody>
          <a:bodyPr/>
          <a:lstStyle/>
          <a:p>
            <a:r>
              <a:rPr lang="en-US" dirty="0"/>
              <a:t>Critics charge that social-cognitive theories focus so much on the situation that they fail to appreciate the person’s inner traits. </a:t>
            </a:r>
          </a:p>
          <a:p>
            <a:endParaRPr lang="en-US" dirty="0"/>
          </a:p>
          <a:p>
            <a:r>
              <a:rPr lang="en-US" dirty="0"/>
              <a:t>Where is the person in this view of personality, ask</a:t>
            </a:r>
          </a:p>
          <a:p>
            <a:r>
              <a:rPr lang="en-US" dirty="0"/>
              <a:t>the dissenters, and where are human emotions?</a:t>
            </a:r>
          </a:p>
          <a:p>
            <a:endParaRPr lang="en-US" dirty="0"/>
          </a:p>
          <a:p>
            <a:r>
              <a:rPr lang="en-US" dirty="0"/>
              <a:t>Social-cognitive theorists have also been faulted for underemphasizing the importance of unconscious motives, emotions, and biologically influenced traits.</a:t>
            </a:r>
          </a:p>
        </p:txBody>
      </p:sp>
      <p:pic>
        <p:nvPicPr>
          <p:cNvPr id="4" name="Picture 3" descr="decorative"/>
          <p:cNvPicPr>
            <a:picLocks noChangeAspect="1"/>
          </p:cNvPicPr>
          <p:nvPr/>
        </p:nvPicPr>
        <p:blipFill>
          <a:blip r:embed="rId2"/>
          <a:stretch>
            <a:fillRect/>
          </a:stretch>
        </p:blipFill>
        <p:spPr>
          <a:xfrm>
            <a:off x="149292" y="485698"/>
            <a:ext cx="688908" cy="688908"/>
          </a:xfrm>
          <a:prstGeom prst="rect">
            <a:avLst/>
          </a:prstGeom>
        </p:spPr>
      </p:pic>
    </p:spTree>
    <p:extLst>
      <p:ext uri="{BB962C8B-B14F-4D97-AF65-F5344CB8AC3E}">
        <p14:creationId xmlns:p14="http://schemas.microsoft.com/office/powerpoint/2010/main" val="216177296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297156"/>
            <a:ext cx="8321040" cy="1124712"/>
          </a:xfrm>
        </p:spPr>
        <p:txBody>
          <a:bodyPr/>
          <a:lstStyle/>
          <a:p>
            <a:r>
              <a:rPr lang="en-US" dirty="0"/>
              <a:t>What Would You Answer?</a:t>
            </a:r>
          </a:p>
        </p:txBody>
      </p:sp>
      <p:sp>
        <p:nvSpPr>
          <p:cNvPr id="3" name="Content Placeholder 2"/>
          <p:cNvSpPr>
            <a:spLocks noGrp="1"/>
          </p:cNvSpPr>
          <p:nvPr>
            <p:ph sz="quarter" idx="19"/>
          </p:nvPr>
        </p:nvSpPr>
        <p:spPr>
          <a:xfrm>
            <a:off x="2269236" y="1727038"/>
            <a:ext cx="7653528" cy="4718304"/>
          </a:xfrm>
        </p:spPr>
        <p:txBody>
          <a:bodyPr/>
          <a:lstStyle/>
          <a:p>
            <a:r>
              <a:rPr lang="en-US" b="1" dirty="0"/>
              <a:t>Heidi is an exceptionally avid reader of books.</a:t>
            </a:r>
          </a:p>
          <a:p>
            <a:r>
              <a:rPr lang="en-US" b="1" dirty="0"/>
              <a:t>Explain how Heidi’s desire to read is supported by</a:t>
            </a:r>
          </a:p>
          <a:p>
            <a:r>
              <a:rPr lang="en-US" b="1" dirty="0"/>
              <a:t>the following elements of reciprocal determinism:</a:t>
            </a:r>
          </a:p>
          <a:p>
            <a:endParaRPr lang="en-US" dirty="0"/>
          </a:p>
          <a:p>
            <a:pPr marL="342900" indent="-342900" algn="l">
              <a:buFont typeface="Wingdings" panose="05000000000000000000" pitchFamily="2" charset="2"/>
              <a:buChar char="§"/>
            </a:pPr>
            <a:r>
              <a:rPr lang="en-US" dirty="0"/>
              <a:t>Internal factors</a:t>
            </a:r>
          </a:p>
          <a:p>
            <a:pPr marL="342900" indent="-342900" algn="l">
              <a:buFont typeface="Wingdings" panose="05000000000000000000" pitchFamily="2" charset="2"/>
              <a:buChar char="§"/>
            </a:pPr>
            <a:r>
              <a:rPr lang="en-US" dirty="0"/>
              <a:t>Environmental factors</a:t>
            </a:r>
          </a:p>
          <a:p>
            <a:pPr marL="342900" indent="-342900" algn="l">
              <a:buFont typeface="Wingdings" panose="05000000000000000000" pitchFamily="2" charset="2"/>
              <a:buChar char="§"/>
            </a:pPr>
            <a:r>
              <a:rPr lang="en-US" dirty="0"/>
              <a:t>Behavioral factors</a:t>
            </a:r>
          </a:p>
        </p:txBody>
      </p:sp>
    </p:spTree>
    <p:extLst>
      <p:ext uri="{BB962C8B-B14F-4D97-AF65-F5344CB8AC3E}">
        <p14:creationId xmlns:p14="http://schemas.microsoft.com/office/powerpoint/2010/main" val="20352964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192505"/>
            <a:ext cx="2248916" cy="6506678"/>
          </a:xfrm>
          <a:ln>
            <a:noFill/>
          </a:ln>
        </p:spPr>
        <p:txBody>
          <a:bodyPr>
            <a:normAutofit/>
          </a:bodyPr>
          <a:lstStyle/>
          <a:p>
            <a:pPr marL="0" indent="0">
              <a:buNone/>
            </a:pPr>
            <a:r>
              <a:rPr lang="en-US" sz="4100" dirty="0"/>
              <a:t>Module 59</a:t>
            </a:r>
          </a:p>
        </p:txBody>
      </p:sp>
      <p:sp>
        <p:nvSpPr>
          <p:cNvPr id="4" name="Text Placeholder 3"/>
          <p:cNvSpPr>
            <a:spLocks noGrp="1"/>
          </p:cNvSpPr>
          <p:nvPr>
            <p:ph type="body" sz="quarter" idx="4294967295"/>
          </p:nvPr>
        </p:nvSpPr>
        <p:spPr>
          <a:xfrm>
            <a:off x="1751584" y="4432300"/>
            <a:ext cx="2248916" cy="1790700"/>
          </a:xfrm>
          <a:noFill/>
          <a:ln>
            <a:noFill/>
          </a:ln>
        </p:spPr>
        <p:txBody>
          <a:bodyPr>
            <a:normAutofit/>
          </a:bodyPr>
          <a:lstStyle/>
          <a:p>
            <a:pPr marL="0" indent="0">
              <a:buNone/>
            </a:pPr>
            <a:r>
              <a:rPr lang="en-US" dirty="0"/>
              <a:t>Exploring the Self</a:t>
            </a:r>
          </a:p>
        </p:txBody>
      </p:sp>
      <p:sp>
        <p:nvSpPr>
          <p:cNvPr id="8" name="Title 7">
            <a:extLst>
              <a:ext uri="{FF2B5EF4-FFF2-40B4-BE49-F238E27FC236}">
                <a16:creationId xmlns:a16="http://schemas.microsoft.com/office/drawing/2014/main" id="{877FAD29-8117-4E51-862E-6C3FDBDE3FE1}"/>
              </a:ext>
            </a:extLst>
          </p:cNvPr>
          <p:cNvSpPr>
            <a:spLocks noGrp="1"/>
          </p:cNvSpPr>
          <p:nvPr>
            <p:ph type="title"/>
          </p:nvPr>
        </p:nvSpPr>
        <p:spPr>
          <a:xfrm>
            <a:off x="1950519" y="374527"/>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046088" y="1786283"/>
            <a:ext cx="457240" cy="457240"/>
          </a:xfrm>
          <a:prstGeom prst="rect">
            <a:avLst/>
          </a:prstGeom>
        </p:spPr>
      </p:pic>
      <p:sp>
        <p:nvSpPr>
          <p:cNvPr id="6" name="Content Placeholder 5"/>
          <p:cNvSpPr>
            <a:spLocks noGrp="1"/>
          </p:cNvSpPr>
          <p:nvPr>
            <p:ph idx="1"/>
          </p:nvPr>
        </p:nvSpPr>
        <p:spPr>
          <a:xfrm>
            <a:off x="4474185" y="1889409"/>
            <a:ext cx="6116814" cy="1292225"/>
          </a:xfrm>
          <a:noFill/>
          <a:ln>
            <a:noFill/>
          </a:ln>
        </p:spPr>
        <p:txBody>
          <a:bodyPr>
            <a:noAutofit/>
          </a:bodyPr>
          <a:lstStyle/>
          <a:p>
            <a:pPr algn="l"/>
            <a:r>
              <a:rPr lang="en-US" sz="2400" b="1" dirty="0">
                <a:solidFill>
                  <a:srgbClr val="C00000"/>
                </a:solidFill>
              </a:rPr>
              <a:t>59-1</a:t>
            </a:r>
            <a:r>
              <a:rPr lang="en-US" sz="2400" dirty="0"/>
              <a:t> Explain why psychology has generated so much research on the self, and discuss the importance of </a:t>
            </a:r>
            <a:r>
              <a:rPr lang="en-US" sz="2400" b="1" i="1" dirty="0"/>
              <a:t>self-esteem</a:t>
            </a:r>
            <a:r>
              <a:rPr lang="en-US" sz="2400" dirty="0"/>
              <a:t> to our well-being.</a:t>
            </a:r>
          </a:p>
        </p:txBody>
      </p:sp>
      <p:pic>
        <p:nvPicPr>
          <p:cNvPr id="12" name="Picture 11" descr="decorative"/>
          <p:cNvPicPr>
            <a:picLocks noChangeAspect="1"/>
          </p:cNvPicPr>
          <p:nvPr/>
        </p:nvPicPr>
        <p:blipFill>
          <a:blip r:embed="rId2"/>
          <a:stretch>
            <a:fillRect/>
          </a:stretch>
        </p:blipFill>
        <p:spPr>
          <a:xfrm>
            <a:off x="4033388" y="3387810"/>
            <a:ext cx="457240" cy="457240"/>
          </a:xfrm>
          <a:prstGeom prst="rect">
            <a:avLst/>
          </a:prstGeom>
        </p:spPr>
      </p:pic>
      <p:sp>
        <p:nvSpPr>
          <p:cNvPr id="7" name="Content Placeholder 6"/>
          <p:cNvSpPr>
            <a:spLocks noGrp="1"/>
          </p:cNvSpPr>
          <p:nvPr>
            <p:ph sz="quarter" idx="4294967295"/>
          </p:nvPr>
        </p:nvSpPr>
        <p:spPr>
          <a:xfrm>
            <a:off x="4490628" y="3931244"/>
            <a:ext cx="6193816" cy="831850"/>
          </a:xfrm>
          <a:noFill/>
          <a:ln>
            <a:noFill/>
          </a:ln>
        </p:spPr>
        <p:txBody>
          <a:bodyPr>
            <a:noAutofit/>
          </a:bodyPr>
          <a:lstStyle/>
          <a:p>
            <a:pPr marL="0" indent="0" algn="l">
              <a:buNone/>
            </a:pPr>
            <a:r>
              <a:rPr lang="en-US" sz="2400" b="1" dirty="0">
                <a:solidFill>
                  <a:srgbClr val="C00000"/>
                </a:solidFill>
              </a:rPr>
              <a:t>59-2</a:t>
            </a:r>
            <a:r>
              <a:rPr lang="en-US" sz="2400" b="1" dirty="0">
                <a:solidFill>
                  <a:srgbClr val="FF0000"/>
                </a:solidFill>
              </a:rPr>
              <a:t> </a:t>
            </a:r>
            <a:r>
              <a:rPr lang="en-US" sz="2400" dirty="0"/>
              <a:t>Describe how excessive optimism, blindness to one’s own incompetence, and </a:t>
            </a:r>
            <a:r>
              <a:rPr lang="en-US" sz="2400" b="1" i="1" dirty="0"/>
              <a:t>self-serving bias </a:t>
            </a:r>
            <a:r>
              <a:rPr lang="en-US" sz="2400" dirty="0"/>
              <a:t>reveal the costs of </a:t>
            </a:r>
            <a:r>
              <a:rPr lang="en-US" sz="2400" b="1" i="1" dirty="0"/>
              <a:t>self-esteem</a:t>
            </a:r>
            <a:r>
              <a:rPr lang="en-US" sz="2400" dirty="0"/>
              <a:t>, and explain how defensive and secure self-esteem differ.</a:t>
            </a:r>
          </a:p>
        </p:txBody>
      </p:sp>
      <p:pic>
        <p:nvPicPr>
          <p:cNvPr id="13" name="Picture 12" descr="decorative"/>
          <p:cNvPicPr>
            <a:picLocks noChangeAspect="1"/>
          </p:cNvPicPr>
          <p:nvPr/>
        </p:nvPicPr>
        <p:blipFill>
          <a:blip r:embed="rId2"/>
          <a:stretch>
            <a:fillRect/>
          </a:stretch>
        </p:blipFill>
        <p:spPr>
          <a:xfrm>
            <a:off x="4046088" y="5441930"/>
            <a:ext cx="457240" cy="457240"/>
          </a:xfrm>
          <a:prstGeom prst="rect">
            <a:avLst/>
          </a:prstGeom>
        </p:spPr>
      </p:pic>
      <p:sp>
        <p:nvSpPr>
          <p:cNvPr id="19" name="Content Placeholder 6"/>
          <p:cNvSpPr>
            <a:spLocks noGrp="1"/>
          </p:cNvSpPr>
          <p:nvPr>
            <p:ph sz="quarter" idx="4294967295"/>
          </p:nvPr>
        </p:nvSpPr>
        <p:spPr>
          <a:xfrm>
            <a:off x="4490628" y="5670550"/>
            <a:ext cx="6193816" cy="685800"/>
          </a:xfrm>
          <a:noFill/>
          <a:ln>
            <a:noFill/>
          </a:ln>
        </p:spPr>
        <p:txBody>
          <a:bodyPr>
            <a:noAutofit/>
          </a:bodyPr>
          <a:lstStyle/>
          <a:p>
            <a:pPr marL="0" indent="0" algn="l">
              <a:buNone/>
            </a:pPr>
            <a:r>
              <a:rPr lang="en-US" sz="2400" b="1" dirty="0">
                <a:solidFill>
                  <a:srgbClr val="C00000"/>
                </a:solidFill>
              </a:rPr>
              <a:t>59-3</a:t>
            </a:r>
            <a:r>
              <a:rPr lang="en-US" sz="2400" b="1" dirty="0">
                <a:solidFill>
                  <a:srgbClr val="FF0000"/>
                </a:solidFill>
              </a:rPr>
              <a:t> </a:t>
            </a:r>
            <a:r>
              <a:rPr lang="en-US" sz="2400" dirty="0"/>
              <a:t>Discuss how </a:t>
            </a:r>
            <a:r>
              <a:rPr lang="en-US" sz="2400" b="1" i="1" dirty="0"/>
              <a:t>individualist</a:t>
            </a:r>
            <a:r>
              <a:rPr lang="en-US" sz="2400" dirty="0"/>
              <a:t> and </a:t>
            </a:r>
            <a:r>
              <a:rPr lang="en-US" sz="2400" b="1" i="1" dirty="0"/>
              <a:t>collectivist </a:t>
            </a:r>
            <a:r>
              <a:rPr lang="en-US" sz="2400" dirty="0"/>
              <a:t>cultures differ in their values and goals.</a:t>
            </a:r>
          </a:p>
        </p:txBody>
      </p:sp>
    </p:spTree>
    <p:extLst>
      <p:ext uri="{BB962C8B-B14F-4D97-AF65-F5344CB8AC3E}">
        <p14:creationId xmlns:p14="http://schemas.microsoft.com/office/powerpoint/2010/main" val="190624466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has psychology generated so </a:t>
            </a:r>
            <a:br>
              <a:rPr lang="en-US" dirty="0"/>
            </a:br>
            <a:r>
              <a:rPr lang="en-US" dirty="0"/>
              <a:t>much research on the </a:t>
            </a:r>
            <a:r>
              <a:rPr lang="en-US" i="1" dirty="0"/>
              <a:t>self</a:t>
            </a:r>
            <a:r>
              <a:rPr lang="en-US" dirty="0"/>
              <a:t>?</a:t>
            </a:r>
          </a:p>
        </p:txBody>
      </p:sp>
      <p:sp>
        <p:nvSpPr>
          <p:cNvPr id="3" name="Content Placeholder 2"/>
          <p:cNvSpPr>
            <a:spLocks noGrp="1"/>
          </p:cNvSpPr>
          <p:nvPr>
            <p:ph idx="1"/>
          </p:nvPr>
        </p:nvSpPr>
        <p:spPr>
          <a:xfrm>
            <a:off x="2152650" y="1825625"/>
            <a:ext cx="8101584" cy="4755057"/>
          </a:xfrm>
        </p:spPr>
        <p:txBody>
          <a:bodyPr/>
          <a:lstStyle/>
          <a:p>
            <a:r>
              <a:rPr lang="en-US" dirty="0"/>
              <a:t>Psychology’s concern with our sense of </a:t>
            </a:r>
            <a:r>
              <a:rPr lang="en-US" b="1" i="1" dirty="0"/>
              <a:t>self</a:t>
            </a:r>
            <a:r>
              <a:rPr lang="en-US" dirty="0"/>
              <a:t> dates back at least to William James, who devoted more than 100 pages of his 1890 </a:t>
            </a:r>
            <a:r>
              <a:rPr lang="en-US" i="1" dirty="0"/>
              <a:t>Principles of Psychology </a:t>
            </a:r>
            <a:r>
              <a:rPr lang="en-US" dirty="0"/>
              <a:t>to the topic. </a:t>
            </a:r>
          </a:p>
          <a:p>
            <a:endParaRPr lang="en-US" dirty="0"/>
          </a:p>
          <a:p>
            <a:r>
              <a:rPr lang="en-US" dirty="0"/>
              <a:t>By 1943, Gordon </a:t>
            </a:r>
            <a:r>
              <a:rPr lang="en-US" dirty="0" err="1"/>
              <a:t>Allport</a:t>
            </a:r>
            <a:r>
              <a:rPr lang="en-US" dirty="0"/>
              <a:t> lamented that the</a:t>
            </a:r>
          </a:p>
          <a:p>
            <a:r>
              <a:rPr lang="en-US" b="1" i="1" dirty="0"/>
              <a:t>self</a:t>
            </a:r>
            <a:r>
              <a:rPr lang="en-US" dirty="0"/>
              <a:t> had become “lost to view.” </a:t>
            </a:r>
          </a:p>
          <a:p>
            <a:endParaRPr lang="en-US" dirty="0"/>
          </a:p>
          <a:p>
            <a:r>
              <a:rPr lang="en-US" dirty="0"/>
              <a:t>Although humanistic psychology’s later emphasis on the </a:t>
            </a:r>
            <a:r>
              <a:rPr lang="en-US" b="1" i="1" dirty="0"/>
              <a:t>self </a:t>
            </a:r>
            <a:r>
              <a:rPr lang="en-US" dirty="0"/>
              <a:t>did not instigate much scientific research, it did help renew the concept of self and keep it alive.</a:t>
            </a:r>
          </a:p>
        </p:txBody>
      </p:sp>
      <p:pic>
        <p:nvPicPr>
          <p:cNvPr id="4" name="Picture 3" descr="decorative"/>
          <p:cNvPicPr>
            <a:picLocks noChangeAspect="1"/>
          </p:cNvPicPr>
          <p:nvPr/>
        </p:nvPicPr>
        <p:blipFill>
          <a:blip r:embed="rId2"/>
          <a:stretch>
            <a:fillRect/>
          </a:stretch>
        </p:blipFill>
        <p:spPr>
          <a:xfrm>
            <a:off x="2189479" y="423231"/>
            <a:ext cx="688908" cy="688908"/>
          </a:xfrm>
          <a:prstGeom prst="rect">
            <a:avLst/>
          </a:prstGeom>
        </p:spPr>
      </p:pic>
    </p:spTree>
    <p:extLst>
      <p:ext uri="{BB962C8B-B14F-4D97-AF65-F5344CB8AC3E}">
        <p14:creationId xmlns:p14="http://schemas.microsoft.com/office/powerpoint/2010/main" val="300781525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today?</a:t>
            </a:r>
          </a:p>
        </p:txBody>
      </p:sp>
      <p:sp>
        <p:nvSpPr>
          <p:cNvPr id="3" name="Content Placeholder 2"/>
          <p:cNvSpPr>
            <a:spLocks noGrp="1"/>
          </p:cNvSpPr>
          <p:nvPr>
            <p:ph idx="1"/>
          </p:nvPr>
        </p:nvSpPr>
        <p:spPr>
          <a:xfrm>
            <a:off x="2152650" y="1825625"/>
            <a:ext cx="8101584" cy="4755057"/>
          </a:xfrm>
        </p:spPr>
        <p:txBody>
          <a:bodyPr/>
          <a:lstStyle/>
          <a:p>
            <a:r>
              <a:rPr lang="en-US" dirty="0"/>
              <a:t>Now, more than a century after James, the </a:t>
            </a:r>
            <a:r>
              <a:rPr lang="en-US" b="1" i="1" dirty="0"/>
              <a:t>self</a:t>
            </a:r>
            <a:r>
              <a:rPr lang="en-US" dirty="0"/>
              <a:t> is one of Western psychology’s most vigorously researched topics. </a:t>
            </a:r>
          </a:p>
          <a:p>
            <a:endParaRPr lang="en-US" dirty="0"/>
          </a:p>
          <a:p>
            <a:r>
              <a:rPr lang="en-US" dirty="0"/>
              <a:t>Every year, new studies galore appear on self-esteem, self-disclosure, self-awareness, self-schemas, self-monitoring, and more. </a:t>
            </a:r>
          </a:p>
        </p:txBody>
      </p:sp>
    </p:spTree>
    <p:extLst>
      <p:ext uri="{BB962C8B-B14F-4D97-AF65-F5344CB8AC3E}">
        <p14:creationId xmlns:p14="http://schemas.microsoft.com/office/powerpoint/2010/main" val="37194741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0" y="322446"/>
            <a:ext cx="3942160" cy="1600200"/>
          </a:xfrm>
        </p:spPr>
        <p:txBody>
          <a:bodyPr/>
          <a:lstStyle/>
          <a:p>
            <a:r>
              <a:rPr lang="en-US" dirty="0"/>
              <a:t>Where is the </a:t>
            </a:r>
            <a:r>
              <a:rPr lang="en-US" b="1" i="1" dirty="0"/>
              <a:t>self</a:t>
            </a:r>
            <a:r>
              <a:rPr lang="en-US" dirty="0"/>
              <a:t> located in the brain?</a:t>
            </a:r>
          </a:p>
        </p:txBody>
      </p:sp>
      <p:sp>
        <p:nvSpPr>
          <p:cNvPr id="4" name="Text Placeholder 3"/>
          <p:cNvSpPr>
            <a:spLocks noGrp="1"/>
          </p:cNvSpPr>
          <p:nvPr>
            <p:ph type="body" sz="half" idx="2"/>
          </p:nvPr>
        </p:nvSpPr>
        <p:spPr>
          <a:xfrm>
            <a:off x="2153841" y="2088682"/>
            <a:ext cx="3942160" cy="4521980"/>
          </a:xfrm>
        </p:spPr>
        <p:txBody>
          <a:bodyPr/>
          <a:lstStyle/>
          <a:p>
            <a:r>
              <a:rPr lang="en-US" dirty="0"/>
              <a:t>Neuroscientists have searched for the self, by identifying a central frontal lobe region that activates when people respond to self-reflective questions about their traits and dispositions.</a:t>
            </a:r>
          </a:p>
          <a:p>
            <a:r>
              <a:rPr lang="en-US" dirty="0"/>
              <a:t> </a:t>
            </a:r>
            <a:r>
              <a:rPr lang="en-US" sz="2400" i="1" dirty="0"/>
              <a:t>(Damasio, 2010; Mitchell, 2009; </a:t>
            </a:r>
            <a:r>
              <a:rPr lang="en-US" sz="2400" i="1" dirty="0" err="1"/>
              <a:t>Pauly</a:t>
            </a:r>
            <a:r>
              <a:rPr lang="en-US" sz="2400" i="1" dirty="0"/>
              <a:t> et al., 2013)</a:t>
            </a:r>
            <a:endParaRPr lang="en-US" sz="2400" dirty="0"/>
          </a:p>
        </p:txBody>
      </p:sp>
      <p:pic>
        <p:nvPicPr>
          <p:cNvPr id="1026" name="Picture 2" descr="C:\Users\akherzig\AppData\Local\Temp\SNAGHTML40a75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66675" y="882563"/>
            <a:ext cx="5430884" cy="541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168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a:t>
            </a:r>
            <a:r>
              <a:rPr lang="en-US" i="1" dirty="0"/>
              <a:t>self?</a:t>
            </a:r>
          </a:p>
        </p:txBody>
      </p:sp>
      <p:sp>
        <p:nvSpPr>
          <p:cNvPr id="3" name="Content Placeholder 2"/>
          <p:cNvSpPr>
            <a:spLocks noGrp="1"/>
          </p:cNvSpPr>
          <p:nvPr>
            <p:ph idx="1"/>
          </p:nvPr>
        </p:nvSpPr>
        <p:spPr/>
        <p:txBody>
          <a:bodyPr/>
          <a:lstStyle/>
          <a:p>
            <a:r>
              <a:rPr lang="en-US" dirty="0"/>
              <a:t>in contemporary psychology, assumed to be the center of personality, the organizer of our</a:t>
            </a:r>
          </a:p>
          <a:p>
            <a:r>
              <a:rPr lang="en-US" dirty="0"/>
              <a:t>thoughts, feelings, and actions</a:t>
            </a:r>
          </a:p>
        </p:txBody>
      </p:sp>
      <p:sp>
        <p:nvSpPr>
          <p:cNvPr id="4" name="Content Placeholder 3"/>
          <p:cNvSpPr>
            <a:spLocks noGrp="1"/>
          </p:cNvSpPr>
          <p:nvPr>
            <p:ph sz="quarter" idx="13"/>
          </p:nvPr>
        </p:nvSpPr>
        <p:spPr/>
        <p:txBody>
          <a:bodyPr/>
          <a:lstStyle/>
          <a:p>
            <a:r>
              <a:rPr lang="en-US" dirty="0"/>
              <a:t>The </a:t>
            </a:r>
            <a:r>
              <a:rPr lang="en-US" b="1" i="1" dirty="0"/>
              <a:t>self </a:t>
            </a:r>
            <a:r>
              <a:rPr lang="en-US" dirty="0"/>
              <a:t>answers the question: “Who Am I?”</a:t>
            </a:r>
          </a:p>
        </p:txBody>
      </p:sp>
    </p:spTree>
    <p:extLst>
      <p:ext uri="{BB962C8B-B14F-4D97-AF65-F5344CB8AC3E}">
        <p14:creationId xmlns:p14="http://schemas.microsoft.com/office/powerpoint/2010/main" val="372460001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3327562" cy="1600200"/>
          </a:xfrm>
        </p:spPr>
        <p:txBody>
          <a:bodyPr/>
          <a:lstStyle/>
          <a:p>
            <a:r>
              <a:rPr lang="en-US" dirty="0"/>
              <a:t>What are possible selves?</a:t>
            </a:r>
          </a:p>
        </p:txBody>
      </p:sp>
      <p:sp>
        <p:nvSpPr>
          <p:cNvPr id="4" name="Text Placeholder 3"/>
          <p:cNvSpPr>
            <a:spLocks noGrp="1"/>
          </p:cNvSpPr>
          <p:nvPr>
            <p:ph type="body" sz="half" idx="2"/>
          </p:nvPr>
        </p:nvSpPr>
        <p:spPr>
          <a:xfrm>
            <a:off x="2153841" y="2247900"/>
            <a:ext cx="3327562" cy="4257831"/>
          </a:xfrm>
        </p:spPr>
        <p:txBody>
          <a:bodyPr/>
          <a:lstStyle/>
          <a:p>
            <a:r>
              <a:rPr lang="en-US" dirty="0"/>
              <a:t>Possible selves include your visions of the self you dream of becoming- the rich self, the successful self- and the self you fear becoming – the lonely self, the failed self.</a:t>
            </a:r>
          </a:p>
        </p:txBody>
      </p:sp>
      <p:sp>
        <p:nvSpPr>
          <p:cNvPr id="6" name="TextBox 5"/>
          <p:cNvSpPr txBox="1"/>
          <p:nvPr/>
        </p:nvSpPr>
        <p:spPr>
          <a:xfrm>
            <a:off x="5986254" y="5663891"/>
            <a:ext cx="4420142" cy="830997"/>
          </a:xfrm>
          <a:prstGeom prst="rect">
            <a:avLst/>
          </a:prstGeom>
          <a:solidFill>
            <a:srgbClr val="E7D9B1"/>
          </a:solidFill>
        </p:spPr>
        <p:txBody>
          <a:bodyPr wrap="square" rtlCol="0" anchor="ctr">
            <a:spAutoFit/>
          </a:bodyPr>
          <a:lstStyle/>
          <a:p>
            <a:pPr algn="ctr"/>
            <a:r>
              <a:rPr lang="en-US" sz="2400" dirty="0">
                <a:solidFill>
                  <a:prstClr val="black"/>
                </a:solidFill>
                <a:latin typeface="Arial"/>
              </a:rPr>
              <a:t>Pretend play lets children imagine possible selves.</a:t>
            </a:r>
          </a:p>
        </p:txBody>
      </p:sp>
      <p:pic>
        <p:nvPicPr>
          <p:cNvPr id="5" name="Content Placeholder 4"/>
          <p:cNvPicPr>
            <a:picLocks noGrp="1" noChangeAspect="1"/>
          </p:cNvPicPr>
          <p:nvPr>
            <p:ph idx="1"/>
          </p:nvPr>
        </p:nvPicPr>
        <p:blipFill>
          <a:blip r:embed="rId2"/>
          <a:stretch>
            <a:fillRect/>
          </a:stretch>
        </p:blipFill>
        <p:spPr>
          <a:xfrm>
            <a:off x="5986254" y="2247899"/>
            <a:ext cx="4420142" cy="3192324"/>
          </a:xfrm>
          <a:prstGeom prst="rect">
            <a:avLst/>
          </a:prstGeom>
        </p:spPr>
      </p:pic>
    </p:spTree>
    <p:extLst>
      <p:ext uri="{BB962C8B-B14F-4D97-AF65-F5344CB8AC3E}">
        <p14:creationId xmlns:p14="http://schemas.microsoft.com/office/powerpoint/2010/main" val="184110290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i="1" dirty="0"/>
              <a:t>spotlight effect</a:t>
            </a:r>
            <a:r>
              <a:rPr lang="en-US" dirty="0"/>
              <a:t>?</a:t>
            </a:r>
          </a:p>
        </p:txBody>
      </p:sp>
      <p:sp>
        <p:nvSpPr>
          <p:cNvPr id="4" name="Text Placeholder 3"/>
          <p:cNvSpPr>
            <a:spLocks noGrp="1"/>
          </p:cNvSpPr>
          <p:nvPr>
            <p:ph type="body" sz="half" idx="2"/>
          </p:nvPr>
        </p:nvSpPr>
        <p:spPr>
          <a:xfrm>
            <a:off x="2153841" y="2247900"/>
            <a:ext cx="2949178" cy="4197870"/>
          </a:xfrm>
        </p:spPr>
        <p:txBody>
          <a:bodyPr/>
          <a:lstStyle/>
          <a:p>
            <a:r>
              <a:rPr lang="en-US" dirty="0"/>
              <a:t>overestimating</a:t>
            </a:r>
          </a:p>
          <a:p>
            <a:r>
              <a:rPr lang="en-US" dirty="0"/>
              <a:t>others’ noticing and evaluating</a:t>
            </a:r>
          </a:p>
          <a:p>
            <a:r>
              <a:rPr lang="en-US" dirty="0"/>
              <a:t>our appearance, performance,</a:t>
            </a:r>
          </a:p>
          <a:p>
            <a:r>
              <a:rPr lang="en-US" dirty="0"/>
              <a:t>and blunders </a:t>
            </a:r>
          </a:p>
          <a:p>
            <a:r>
              <a:rPr lang="en-US" dirty="0"/>
              <a:t>(as if we presume a spotlight shines on us)</a:t>
            </a:r>
          </a:p>
        </p:txBody>
      </p:sp>
      <p:sp>
        <p:nvSpPr>
          <p:cNvPr id="3" name="Content Placeholder 2"/>
          <p:cNvSpPr>
            <a:spLocks noGrp="1"/>
          </p:cNvSpPr>
          <p:nvPr>
            <p:ph idx="1"/>
          </p:nvPr>
        </p:nvSpPr>
        <p:spPr>
          <a:xfrm>
            <a:off x="6350834" y="1843790"/>
            <a:ext cx="3689707" cy="4601980"/>
          </a:xfrm>
        </p:spPr>
        <p:txBody>
          <a:bodyPr/>
          <a:lstStyle/>
          <a:p>
            <a:r>
              <a:rPr lang="en-US" dirty="0"/>
              <a:t>Our self-focused perspective may motivate us, but it can also lead us to presume too readily</a:t>
            </a:r>
          </a:p>
          <a:p>
            <a:r>
              <a:rPr lang="en-US" dirty="0"/>
              <a:t>that others are noticing and evaluating us.</a:t>
            </a:r>
          </a:p>
        </p:txBody>
      </p:sp>
    </p:spTree>
    <p:extLst>
      <p:ext uri="{BB962C8B-B14F-4D97-AF65-F5344CB8AC3E}">
        <p14:creationId xmlns:p14="http://schemas.microsoft.com/office/powerpoint/2010/main" val="1335893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Freud believe about the </a:t>
            </a:r>
            <a:r>
              <a:rPr lang="en-US" i="1" dirty="0"/>
              <a:t>unconscious</a:t>
            </a:r>
            <a:r>
              <a:rPr lang="en-US" dirty="0"/>
              <a:t>?</a:t>
            </a:r>
          </a:p>
        </p:txBody>
      </p:sp>
      <p:sp>
        <p:nvSpPr>
          <p:cNvPr id="3" name="Content Placeholder 2"/>
          <p:cNvSpPr>
            <a:spLocks noGrp="1"/>
          </p:cNvSpPr>
          <p:nvPr>
            <p:ph idx="1"/>
          </p:nvPr>
        </p:nvSpPr>
        <p:spPr>
          <a:xfrm>
            <a:off x="2152650" y="1825625"/>
            <a:ext cx="8101584" cy="4725077"/>
          </a:xfrm>
        </p:spPr>
        <p:txBody>
          <a:bodyPr>
            <a:normAutofit lnSpcReduction="10000"/>
          </a:bodyPr>
          <a:lstStyle/>
          <a:p>
            <a:r>
              <a:rPr lang="en-US" dirty="0"/>
              <a:t>Of greater interest to Freud was the mass of</a:t>
            </a:r>
          </a:p>
          <a:p>
            <a:r>
              <a:rPr lang="en-US" dirty="0"/>
              <a:t>unacceptable passions and thoughts that he believed we </a:t>
            </a:r>
            <a:r>
              <a:rPr lang="en-US" i="1" dirty="0"/>
              <a:t>repress, </a:t>
            </a:r>
            <a:r>
              <a:rPr lang="en-US" dirty="0"/>
              <a:t>or forcibly block from our consciousness because they would be too unsettling to acknowledge. </a:t>
            </a:r>
          </a:p>
          <a:p>
            <a:endParaRPr lang="en-US" dirty="0"/>
          </a:p>
          <a:p>
            <a:r>
              <a:rPr lang="en-US" dirty="0"/>
              <a:t>Freud believed that without our awareness, these </a:t>
            </a:r>
            <a:r>
              <a:rPr lang="en-US" b="1" i="1" dirty="0"/>
              <a:t>unconscious</a:t>
            </a:r>
            <a:r>
              <a:rPr lang="en-US" dirty="0"/>
              <a:t>, troublesome feelings and ideas powerfully influence us, sometimes gaining expression in disguised forms—the work we choose, the beliefs we hold, our daily habits, our upsetting symptoms.</a:t>
            </a:r>
          </a:p>
        </p:txBody>
      </p:sp>
    </p:spTree>
    <p:extLst>
      <p:ext uri="{BB962C8B-B14F-4D97-AF65-F5344CB8AC3E}">
        <p14:creationId xmlns:p14="http://schemas.microsoft.com/office/powerpoint/2010/main" val="268391615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4916122" cy="1600200"/>
          </a:xfrm>
        </p:spPr>
        <p:txBody>
          <a:bodyPr>
            <a:normAutofit/>
          </a:bodyPr>
          <a:lstStyle/>
          <a:p>
            <a:r>
              <a:rPr lang="en-US" dirty="0"/>
              <a:t>What research has been conducted on the </a:t>
            </a:r>
            <a:br>
              <a:rPr lang="en-US" dirty="0"/>
            </a:br>
            <a:r>
              <a:rPr lang="en-US" b="1" i="1" dirty="0"/>
              <a:t>spotlight effect?</a:t>
            </a:r>
          </a:p>
        </p:txBody>
      </p:sp>
      <p:sp>
        <p:nvSpPr>
          <p:cNvPr id="4" name="Text Placeholder 3"/>
          <p:cNvSpPr>
            <a:spLocks noGrp="1"/>
          </p:cNvSpPr>
          <p:nvPr>
            <p:ph type="body" sz="half" idx="2"/>
          </p:nvPr>
        </p:nvSpPr>
        <p:spPr>
          <a:xfrm>
            <a:off x="2154238" y="2425700"/>
            <a:ext cx="4916123" cy="4125002"/>
          </a:xfrm>
        </p:spPr>
        <p:txBody>
          <a:bodyPr/>
          <a:lstStyle/>
          <a:p>
            <a:r>
              <a:rPr lang="en-US" dirty="0"/>
              <a:t>One study had Cornell University students don T-shirts featuring soft-rock singer Barry Manilow before entering a room with other students.</a:t>
            </a:r>
          </a:p>
          <a:p>
            <a:r>
              <a:rPr lang="en-US" sz="2400" i="1" dirty="0"/>
              <a:t>(</a:t>
            </a:r>
            <a:r>
              <a:rPr lang="en-US" sz="2400" i="1" dirty="0" err="1"/>
              <a:t>Gilovich</a:t>
            </a:r>
            <a:r>
              <a:rPr lang="en-US" sz="2400" i="1" dirty="0"/>
              <a:t>, 1996)</a:t>
            </a:r>
          </a:p>
          <a:p>
            <a:r>
              <a:rPr lang="en-US" dirty="0"/>
              <a:t>The T-shirt wearers guessed that nearly half their peers would take note of the shirt as they walked in.</a:t>
            </a:r>
            <a:endParaRPr lang="en-US" i="1" dirty="0"/>
          </a:p>
        </p:txBody>
      </p:sp>
      <p:pic>
        <p:nvPicPr>
          <p:cNvPr id="5" name="Content Placeholder 4"/>
          <p:cNvPicPr>
            <a:picLocks noGrp="1" noChangeAspect="1"/>
          </p:cNvPicPr>
          <p:nvPr>
            <p:ph idx="1"/>
          </p:nvPr>
        </p:nvPicPr>
        <p:blipFill>
          <a:blip r:embed="rId2"/>
          <a:stretch>
            <a:fillRect/>
          </a:stretch>
        </p:blipFill>
        <p:spPr>
          <a:xfrm>
            <a:off x="7573619" y="102673"/>
            <a:ext cx="3788648" cy="6390007"/>
          </a:xfrm>
          <a:prstGeom prst="rect">
            <a:avLst/>
          </a:prstGeom>
        </p:spPr>
      </p:pic>
    </p:spTree>
    <p:extLst>
      <p:ext uri="{BB962C8B-B14F-4D97-AF65-F5344CB8AC3E}">
        <p14:creationId xmlns:p14="http://schemas.microsoft.com/office/powerpoint/2010/main" val="299196470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4916122" cy="1600200"/>
          </a:xfrm>
        </p:spPr>
        <p:txBody>
          <a:bodyPr>
            <a:normAutofit/>
          </a:bodyPr>
          <a:lstStyle/>
          <a:p>
            <a:r>
              <a:rPr lang="en-US" dirty="0"/>
              <a:t>What were the results of the study?</a:t>
            </a:r>
            <a:endParaRPr lang="en-US" b="1" i="1" dirty="0"/>
          </a:p>
        </p:txBody>
      </p:sp>
      <p:sp>
        <p:nvSpPr>
          <p:cNvPr id="4" name="Text Placeholder 3"/>
          <p:cNvSpPr>
            <a:spLocks noGrp="1"/>
          </p:cNvSpPr>
          <p:nvPr>
            <p:ph type="body" sz="half" idx="2"/>
          </p:nvPr>
        </p:nvSpPr>
        <p:spPr>
          <a:xfrm>
            <a:off x="2154238" y="2425700"/>
            <a:ext cx="4916123" cy="4125002"/>
          </a:xfrm>
        </p:spPr>
        <p:txBody>
          <a:bodyPr/>
          <a:lstStyle/>
          <a:p>
            <a:r>
              <a:rPr lang="en-US" dirty="0"/>
              <a:t>In reality, only 23 percent of the students’ classmates noticed the Barry Manilow shirt.</a:t>
            </a:r>
          </a:p>
          <a:p>
            <a:endParaRPr lang="en-US" dirty="0"/>
          </a:p>
          <a:p>
            <a:r>
              <a:rPr lang="en-US" dirty="0"/>
              <a:t> The point to remember: </a:t>
            </a:r>
            <a:r>
              <a:rPr lang="en-US" i="1" dirty="0"/>
              <a:t>We stand out less than we</a:t>
            </a:r>
          </a:p>
          <a:p>
            <a:r>
              <a:rPr lang="en-US" i="1" dirty="0"/>
              <a:t>imagine, </a:t>
            </a:r>
            <a:r>
              <a:rPr lang="en-US" dirty="0"/>
              <a:t>even with dorky clothes and bad hair. </a:t>
            </a:r>
          </a:p>
          <a:p>
            <a:r>
              <a:rPr lang="en-US" sz="2400" i="1" dirty="0"/>
              <a:t>(</a:t>
            </a:r>
            <a:r>
              <a:rPr lang="en-US" sz="2400" i="1" dirty="0" err="1"/>
              <a:t>Gilovich</a:t>
            </a:r>
            <a:r>
              <a:rPr lang="en-US" sz="2400" i="1" dirty="0"/>
              <a:t> &amp; </a:t>
            </a:r>
            <a:r>
              <a:rPr lang="en-US" sz="2400" i="1" dirty="0" err="1"/>
              <a:t>Savitsky</a:t>
            </a:r>
            <a:r>
              <a:rPr lang="en-US" sz="2400" i="1" dirty="0"/>
              <a:t>, 1999;</a:t>
            </a:r>
          </a:p>
          <a:p>
            <a:r>
              <a:rPr lang="en-US" sz="2400" i="1" dirty="0" err="1"/>
              <a:t>Savitsky</a:t>
            </a:r>
            <a:r>
              <a:rPr lang="en-US" sz="2400" i="1" dirty="0"/>
              <a:t> et al., 2001)</a:t>
            </a:r>
          </a:p>
        </p:txBody>
      </p:sp>
      <p:pic>
        <p:nvPicPr>
          <p:cNvPr id="5" name="Content Placeholder 4"/>
          <p:cNvPicPr>
            <a:picLocks noGrp="1" noChangeAspect="1"/>
          </p:cNvPicPr>
          <p:nvPr>
            <p:ph idx="1"/>
          </p:nvPr>
        </p:nvPicPr>
        <p:blipFill>
          <a:blip r:embed="rId2"/>
          <a:stretch>
            <a:fillRect/>
          </a:stretch>
        </p:blipFill>
        <p:spPr>
          <a:xfrm>
            <a:off x="7573618" y="95535"/>
            <a:ext cx="3792881" cy="6397146"/>
          </a:xfrm>
          <a:prstGeom prst="rect">
            <a:avLst/>
          </a:prstGeom>
        </p:spPr>
      </p:pic>
    </p:spTree>
    <p:extLst>
      <p:ext uri="{BB962C8B-B14F-4D97-AF65-F5344CB8AC3E}">
        <p14:creationId xmlns:p14="http://schemas.microsoft.com/office/powerpoint/2010/main" val="386696592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self-esteem</a:t>
            </a:r>
            <a:r>
              <a:rPr lang="en-US" dirty="0"/>
              <a:t> and </a:t>
            </a:r>
            <a:br>
              <a:rPr lang="en-US" dirty="0"/>
            </a:br>
            <a:r>
              <a:rPr lang="en-US" i="1" dirty="0"/>
              <a:t>self-efficacy</a:t>
            </a:r>
            <a:r>
              <a:rPr lang="en-US" dirty="0"/>
              <a:t>?</a:t>
            </a:r>
          </a:p>
        </p:txBody>
      </p:sp>
      <p:sp>
        <p:nvSpPr>
          <p:cNvPr id="3" name="Text Placeholder 2"/>
          <p:cNvSpPr>
            <a:spLocks noGrp="1"/>
          </p:cNvSpPr>
          <p:nvPr>
            <p:ph type="body" idx="1"/>
          </p:nvPr>
        </p:nvSpPr>
        <p:spPr/>
        <p:txBody>
          <a:bodyPr/>
          <a:lstStyle/>
          <a:p>
            <a:r>
              <a:rPr lang="en-US" b="1" i="1" dirty="0"/>
              <a:t>self-esteem</a:t>
            </a:r>
          </a:p>
        </p:txBody>
      </p:sp>
      <p:sp>
        <p:nvSpPr>
          <p:cNvPr id="4" name="Content Placeholder 3"/>
          <p:cNvSpPr>
            <a:spLocks noGrp="1"/>
          </p:cNvSpPr>
          <p:nvPr>
            <p:ph sz="half" idx="2"/>
          </p:nvPr>
        </p:nvSpPr>
        <p:spPr>
          <a:xfrm>
            <a:off x="2045208" y="2712244"/>
            <a:ext cx="3868737" cy="1350091"/>
          </a:xfrm>
        </p:spPr>
        <p:txBody>
          <a:bodyPr/>
          <a:lstStyle/>
          <a:p>
            <a:r>
              <a:rPr lang="en-US" dirty="0"/>
              <a:t>one’s feelings of high or low self-worth</a:t>
            </a:r>
          </a:p>
        </p:txBody>
      </p:sp>
      <p:sp>
        <p:nvSpPr>
          <p:cNvPr id="7" name="Text Placeholder 6"/>
          <p:cNvSpPr>
            <a:spLocks noGrp="1"/>
          </p:cNvSpPr>
          <p:nvPr>
            <p:ph type="body" sz="quarter" idx="13"/>
          </p:nvPr>
        </p:nvSpPr>
        <p:spPr>
          <a:xfrm>
            <a:off x="2045207" y="4332157"/>
            <a:ext cx="3868737" cy="2353456"/>
          </a:xfrm>
        </p:spPr>
        <p:txBody>
          <a:bodyPr/>
          <a:lstStyle/>
          <a:p>
            <a:r>
              <a:rPr lang="en-US" b="1" i="1" dirty="0"/>
              <a:t>Self-esteem</a:t>
            </a:r>
            <a:r>
              <a:rPr lang="en-US" dirty="0"/>
              <a:t> is how we feel about our self – if we like our self, if we think we’re </a:t>
            </a:r>
            <a:r>
              <a:rPr lang="en-US" dirty="0" err="1"/>
              <a:t>kinda</a:t>
            </a:r>
            <a:r>
              <a:rPr lang="en-US" dirty="0"/>
              <a:t> cool, or if we don’t like our self and feel like we don’t really matter.</a:t>
            </a:r>
          </a:p>
        </p:txBody>
      </p:sp>
      <p:sp>
        <p:nvSpPr>
          <p:cNvPr id="5" name="Text Placeholder 4"/>
          <p:cNvSpPr>
            <a:spLocks noGrp="1"/>
          </p:cNvSpPr>
          <p:nvPr>
            <p:ph type="body" sz="quarter" idx="3"/>
          </p:nvPr>
        </p:nvSpPr>
        <p:spPr/>
        <p:txBody>
          <a:bodyPr/>
          <a:lstStyle/>
          <a:p>
            <a:r>
              <a:rPr lang="en-US" b="1" i="1" dirty="0"/>
              <a:t>self-efficacy</a:t>
            </a:r>
          </a:p>
        </p:txBody>
      </p:sp>
      <p:sp>
        <p:nvSpPr>
          <p:cNvPr id="6" name="Content Placeholder 5"/>
          <p:cNvSpPr>
            <a:spLocks noGrp="1"/>
          </p:cNvSpPr>
          <p:nvPr>
            <p:ph sz="quarter" idx="4"/>
          </p:nvPr>
        </p:nvSpPr>
        <p:spPr>
          <a:xfrm>
            <a:off x="6259004" y="2712246"/>
            <a:ext cx="3887788" cy="1350089"/>
          </a:xfrm>
        </p:spPr>
        <p:txBody>
          <a:bodyPr/>
          <a:lstStyle/>
          <a:p>
            <a:r>
              <a:rPr lang="en-US" dirty="0"/>
              <a:t>one’s sense of competence and effectiveness</a:t>
            </a:r>
          </a:p>
        </p:txBody>
      </p:sp>
      <p:sp>
        <p:nvSpPr>
          <p:cNvPr id="8" name="Text Placeholder 7"/>
          <p:cNvSpPr>
            <a:spLocks noGrp="1"/>
          </p:cNvSpPr>
          <p:nvPr>
            <p:ph type="body" sz="quarter" idx="14"/>
          </p:nvPr>
        </p:nvSpPr>
        <p:spPr>
          <a:xfrm>
            <a:off x="6259006" y="4332157"/>
            <a:ext cx="3887787" cy="2353456"/>
          </a:xfrm>
        </p:spPr>
        <p:txBody>
          <a:bodyPr/>
          <a:lstStyle/>
          <a:p>
            <a:r>
              <a:rPr lang="en-US" b="1" i="1" dirty="0"/>
              <a:t>Self-efficacy</a:t>
            </a:r>
            <a:r>
              <a:rPr lang="en-US" dirty="0"/>
              <a:t> is our belief about our ability to do something…pass a hard math test, construct a cabinet, take care of someone else.</a:t>
            </a:r>
          </a:p>
        </p:txBody>
      </p:sp>
      <p:pic>
        <p:nvPicPr>
          <p:cNvPr id="9" name="Picture 8" descr="decorative"/>
          <p:cNvPicPr>
            <a:picLocks noChangeAspect="1"/>
          </p:cNvPicPr>
          <p:nvPr/>
        </p:nvPicPr>
        <p:blipFill>
          <a:blip r:embed="rId2"/>
          <a:stretch>
            <a:fillRect/>
          </a:stretch>
        </p:blipFill>
        <p:spPr>
          <a:xfrm>
            <a:off x="2144509" y="423231"/>
            <a:ext cx="688908" cy="688908"/>
          </a:xfrm>
          <a:prstGeom prst="rect">
            <a:avLst/>
          </a:prstGeom>
        </p:spPr>
      </p:pic>
    </p:spTree>
    <p:extLst>
      <p:ext uri="{BB962C8B-B14F-4D97-AF65-F5344CB8AC3E}">
        <p14:creationId xmlns:p14="http://schemas.microsoft.com/office/powerpoint/2010/main" val="36205796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72173"/>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1824395"/>
            <a:ext cx="7653528" cy="4262716"/>
          </a:xfrm>
        </p:spPr>
        <p:txBody>
          <a:bodyPr/>
          <a:lstStyle/>
          <a:p>
            <a:r>
              <a:rPr lang="en-US" b="1" dirty="0"/>
              <a:t>Which of the following is an example of </a:t>
            </a:r>
          </a:p>
          <a:p>
            <a:r>
              <a:rPr lang="en-US" b="1" dirty="0"/>
              <a:t>self-efficacy?</a:t>
            </a:r>
          </a:p>
          <a:p>
            <a:endParaRPr lang="en-US" dirty="0"/>
          </a:p>
          <a:p>
            <a:pPr algn="l"/>
            <a:r>
              <a:rPr lang="en-US" dirty="0"/>
              <a:t>A. Manuela believes others are always watching her.</a:t>
            </a:r>
          </a:p>
          <a:p>
            <a:pPr algn="l"/>
            <a:r>
              <a:rPr lang="en-US" dirty="0"/>
              <a:t>B. Abraham believes he is a good person.</a:t>
            </a:r>
          </a:p>
          <a:p>
            <a:pPr algn="l"/>
            <a:r>
              <a:rPr lang="en-US" dirty="0"/>
              <a:t>C. Rasheed has placed in skating competitions, which</a:t>
            </a:r>
          </a:p>
          <a:p>
            <a:pPr algn="l"/>
            <a:r>
              <a:rPr lang="en-US" dirty="0"/>
              <a:t>	makes him believe that he is a competent skater.</a:t>
            </a:r>
          </a:p>
          <a:p>
            <a:pPr algn="l"/>
            <a:r>
              <a:rPr lang="en-US" dirty="0"/>
              <a:t>D. Saundra believes it rained because she’s been 	wishing for rain for days.</a:t>
            </a:r>
          </a:p>
          <a:p>
            <a:pPr algn="l"/>
            <a:r>
              <a:rPr lang="en-US" dirty="0"/>
              <a:t>E. Igor maintains his optimism despite doing poorly in</a:t>
            </a:r>
          </a:p>
          <a:p>
            <a:pPr algn="l"/>
            <a:r>
              <a:rPr lang="en-US" dirty="0"/>
              <a:t>	his math class.</a:t>
            </a:r>
          </a:p>
        </p:txBody>
      </p:sp>
    </p:spTree>
    <p:extLst>
      <p:ext uri="{BB962C8B-B14F-4D97-AF65-F5344CB8AC3E}">
        <p14:creationId xmlns:p14="http://schemas.microsoft.com/office/powerpoint/2010/main" val="344296437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 high </a:t>
            </a:r>
            <a:br>
              <a:rPr lang="en-US" dirty="0"/>
            </a:br>
            <a:r>
              <a:rPr lang="en-US" dirty="0"/>
              <a:t>self-esteem?</a:t>
            </a:r>
          </a:p>
        </p:txBody>
      </p:sp>
      <p:sp>
        <p:nvSpPr>
          <p:cNvPr id="3" name="Text Placeholder 2"/>
          <p:cNvSpPr>
            <a:spLocks noGrp="1"/>
          </p:cNvSpPr>
          <p:nvPr>
            <p:ph type="body" sz="quarter" idx="16"/>
          </p:nvPr>
        </p:nvSpPr>
        <p:spPr>
          <a:xfrm>
            <a:off x="2152650" y="1939560"/>
            <a:ext cx="8101584" cy="1244600"/>
          </a:xfrm>
        </p:spPr>
        <p:txBody>
          <a:bodyPr/>
          <a:lstStyle/>
          <a:p>
            <a:r>
              <a:rPr lang="en-US" dirty="0"/>
              <a:t>People who feel good about themselves have fewer sleepless nights.</a:t>
            </a:r>
          </a:p>
        </p:txBody>
      </p:sp>
      <p:sp>
        <p:nvSpPr>
          <p:cNvPr id="4" name="Text Placeholder 3"/>
          <p:cNvSpPr>
            <a:spLocks noGrp="1"/>
          </p:cNvSpPr>
          <p:nvPr>
            <p:ph type="body" sz="quarter" idx="17"/>
          </p:nvPr>
        </p:nvSpPr>
        <p:spPr>
          <a:xfrm>
            <a:off x="2152650" y="3406410"/>
            <a:ext cx="8101584" cy="1244600"/>
          </a:xfrm>
        </p:spPr>
        <p:txBody>
          <a:bodyPr/>
          <a:lstStyle/>
          <a:p>
            <a:r>
              <a:rPr lang="en-US" dirty="0"/>
              <a:t>People who have high self-esteem succumb less easily to pressures to conform.</a:t>
            </a:r>
          </a:p>
        </p:txBody>
      </p:sp>
      <p:sp>
        <p:nvSpPr>
          <p:cNvPr id="5" name="Text Placeholder 4"/>
          <p:cNvSpPr>
            <a:spLocks noGrp="1"/>
          </p:cNvSpPr>
          <p:nvPr>
            <p:ph type="body" sz="quarter" idx="18"/>
          </p:nvPr>
        </p:nvSpPr>
        <p:spPr>
          <a:xfrm>
            <a:off x="2152650" y="4873260"/>
            <a:ext cx="8101584" cy="1244600"/>
          </a:xfrm>
        </p:spPr>
        <p:txBody>
          <a:bodyPr/>
          <a:lstStyle/>
          <a:p>
            <a:r>
              <a:rPr lang="en-US" dirty="0"/>
              <a:t>People with high self-esteem are more persistent at difficult tasks.</a:t>
            </a:r>
          </a:p>
        </p:txBody>
      </p:sp>
      <p:pic>
        <p:nvPicPr>
          <p:cNvPr id="6" name="Picture 5" descr="decorative"/>
          <p:cNvPicPr>
            <a:picLocks noChangeAspect="1"/>
          </p:cNvPicPr>
          <p:nvPr/>
        </p:nvPicPr>
        <p:blipFill>
          <a:blip r:embed="rId2"/>
          <a:stretch>
            <a:fillRect/>
          </a:stretch>
        </p:blipFill>
        <p:spPr>
          <a:xfrm>
            <a:off x="2189479" y="423231"/>
            <a:ext cx="688908" cy="688908"/>
          </a:xfrm>
          <a:prstGeom prst="rect">
            <a:avLst/>
          </a:prstGeom>
        </p:spPr>
      </p:pic>
    </p:spTree>
    <p:extLst>
      <p:ext uri="{BB962C8B-B14F-4D97-AF65-F5344CB8AC3E}">
        <p14:creationId xmlns:p14="http://schemas.microsoft.com/office/powerpoint/2010/main" val="393753714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effects of low </a:t>
            </a:r>
            <a:r>
              <a:rPr lang="en-US" b="1" i="1" dirty="0"/>
              <a:t>self-esteem?</a:t>
            </a:r>
          </a:p>
        </p:txBody>
      </p:sp>
      <p:sp>
        <p:nvSpPr>
          <p:cNvPr id="4" name="Text Placeholder 3"/>
          <p:cNvSpPr>
            <a:spLocks noGrp="1"/>
          </p:cNvSpPr>
          <p:nvPr>
            <p:ph type="body" sz="half" idx="2"/>
          </p:nvPr>
        </p:nvSpPr>
        <p:spPr/>
        <p:txBody>
          <a:bodyPr/>
          <a:lstStyle/>
          <a:p>
            <a:r>
              <a:rPr lang="en-US" dirty="0"/>
              <a:t>Those who are negative about themselves have tended to be oversensitive and judgmental. </a:t>
            </a:r>
            <a:r>
              <a:rPr lang="en-US" sz="2400" i="1" dirty="0"/>
              <a:t>(</a:t>
            </a:r>
            <a:r>
              <a:rPr lang="en-US" sz="2400" i="1" dirty="0" err="1"/>
              <a:t>Baumgardner</a:t>
            </a:r>
            <a:r>
              <a:rPr lang="en-US" sz="2400" i="1" dirty="0"/>
              <a:t> et</a:t>
            </a:r>
          </a:p>
          <a:p>
            <a:r>
              <a:rPr lang="en-US" sz="2400" i="1" dirty="0"/>
              <a:t>al., 1989; Pelham, 1993)</a:t>
            </a:r>
          </a:p>
        </p:txBody>
      </p:sp>
      <p:pic>
        <p:nvPicPr>
          <p:cNvPr id="5" name="Content Placeholder 4"/>
          <p:cNvPicPr>
            <a:picLocks noGrp="1" noChangeAspect="1"/>
          </p:cNvPicPr>
          <p:nvPr>
            <p:ph idx="1"/>
          </p:nvPr>
        </p:nvPicPr>
        <p:blipFill>
          <a:blip r:embed="rId2"/>
          <a:stretch>
            <a:fillRect/>
          </a:stretch>
        </p:blipFill>
        <p:spPr>
          <a:xfrm>
            <a:off x="4947932" y="757808"/>
            <a:ext cx="7125535" cy="5592192"/>
          </a:xfrm>
          <a:prstGeom prst="rect">
            <a:avLst/>
          </a:prstGeom>
        </p:spPr>
      </p:pic>
    </p:spTree>
    <p:extLst>
      <p:ext uri="{BB962C8B-B14F-4D97-AF65-F5344CB8AC3E}">
        <p14:creationId xmlns:p14="http://schemas.microsoft.com/office/powerpoint/2010/main" val="92141975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drawback to </a:t>
            </a:r>
            <a:br>
              <a:rPr lang="en-US" dirty="0"/>
            </a:br>
            <a:r>
              <a:rPr lang="en-US" dirty="0"/>
              <a:t>excessive optimism?</a:t>
            </a:r>
          </a:p>
        </p:txBody>
      </p:sp>
      <p:sp>
        <p:nvSpPr>
          <p:cNvPr id="3" name="Content Placeholder 2"/>
          <p:cNvSpPr>
            <a:spLocks noGrp="1"/>
          </p:cNvSpPr>
          <p:nvPr>
            <p:ph idx="1"/>
          </p:nvPr>
        </p:nvSpPr>
        <p:spPr/>
        <p:txBody>
          <a:bodyPr/>
          <a:lstStyle/>
          <a:p>
            <a:r>
              <a:rPr lang="en-US" dirty="0"/>
              <a:t>Excessive optimism can blind us to real risks.</a:t>
            </a:r>
          </a:p>
          <a:p>
            <a:r>
              <a:rPr lang="en-US" sz="2400" i="1" dirty="0"/>
              <a:t> (</a:t>
            </a:r>
            <a:r>
              <a:rPr lang="en-US" sz="2400" i="1" dirty="0" err="1"/>
              <a:t>Tenney</a:t>
            </a:r>
            <a:r>
              <a:rPr lang="en-US" sz="2400" i="1" dirty="0"/>
              <a:t> et al., 2015)</a:t>
            </a:r>
          </a:p>
          <a:p>
            <a:endParaRPr lang="en-US" sz="2000" i="1" dirty="0"/>
          </a:p>
          <a:p>
            <a:r>
              <a:rPr lang="en-US" dirty="0"/>
              <a:t>More than 1000 studies have shown how our natural positive thinking bias can promote “an unrealistic</a:t>
            </a:r>
          </a:p>
          <a:p>
            <a:r>
              <a:rPr lang="en-US" dirty="0"/>
              <a:t>optimism about future life events”</a:t>
            </a:r>
          </a:p>
          <a:p>
            <a:r>
              <a:rPr lang="en-US" sz="2400" dirty="0"/>
              <a:t> (</a:t>
            </a:r>
            <a:r>
              <a:rPr lang="en-US" sz="2400" dirty="0" err="1"/>
              <a:t>Shepperd</a:t>
            </a:r>
            <a:r>
              <a:rPr lang="en-US" sz="2400" dirty="0"/>
              <a:t> et al., 2015; Weinstein, 1980).</a:t>
            </a:r>
            <a:endParaRPr lang="en-US" sz="2400" i="1" dirty="0"/>
          </a:p>
        </p:txBody>
      </p:sp>
      <p:pic>
        <p:nvPicPr>
          <p:cNvPr id="4" name="Picture 3" descr="decorative"/>
          <p:cNvPicPr>
            <a:picLocks noChangeAspect="1"/>
          </p:cNvPicPr>
          <p:nvPr/>
        </p:nvPicPr>
        <p:blipFill>
          <a:blip r:embed="rId2"/>
          <a:stretch>
            <a:fillRect/>
          </a:stretch>
        </p:blipFill>
        <p:spPr>
          <a:xfrm>
            <a:off x="2204469" y="408241"/>
            <a:ext cx="688908" cy="688908"/>
          </a:xfrm>
          <a:prstGeom prst="rect">
            <a:avLst/>
          </a:prstGeom>
        </p:spPr>
      </p:pic>
    </p:spTree>
    <p:extLst>
      <p:ext uri="{BB962C8B-B14F-4D97-AF65-F5344CB8AC3E}">
        <p14:creationId xmlns:p14="http://schemas.microsoft.com/office/powerpoint/2010/main" val="23050490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be blind to </a:t>
            </a:r>
            <a:br>
              <a:rPr lang="en-US" dirty="0"/>
            </a:br>
            <a:r>
              <a:rPr lang="en-US" dirty="0"/>
              <a:t>one’s own incompetence?</a:t>
            </a:r>
          </a:p>
        </p:txBody>
      </p:sp>
      <p:sp>
        <p:nvSpPr>
          <p:cNvPr id="3" name="Content Placeholder 2"/>
          <p:cNvSpPr>
            <a:spLocks noGrp="1"/>
          </p:cNvSpPr>
          <p:nvPr>
            <p:ph idx="1"/>
          </p:nvPr>
        </p:nvSpPr>
        <p:spPr>
          <a:xfrm>
            <a:off x="2152650" y="1825625"/>
            <a:ext cx="8101584" cy="4755057"/>
          </a:xfrm>
        </p:spPr>
        <p:txBody>
          <a:bodyPr/>
          <a:lstStyle/>
          <a:p>
            <a:r>
              <a:rPr lang="en-US" dirty="0"/>
              <a:t>People often are most overconfident when most incompetent. </a:t>
            </a:r>
          </a:p>
          <a:p>
            <a:endParaRPr lang="en-US" dirty="0"/>
          </a:p>
          <a:p>
            <a:r>
              <a:rPr lang="en-US" dirty="0"/>
              <a:t>That, said Justin Kruger and David Dunning (1999), is because it often takes competence to recognize competence.</a:t>
            </a:r>
          </a:p>
          <a:p>
            <a:endParaRPr lang="en-US" dirty="0"/>
          </a:p>
          <a:p>
            <a:r>
              <a:rPr lang="en-US" dirty="0"/>
              <a:t>This “ignorance of one’s own incompetence” phenomenon—now called the </a:t>
            </a:r>
            <a:r>
              <a:rPr lang="en-US" i="1" dirty="0"/>
              <a:t>Dunning-Kruger effect</a:t>
            </a:r>
            <a:r>
              <a:rPr lang="en-US" dirty="0"/>
              <a:t>—can produce overconfidence.</a:t>
            </a:r>
          </a:p>
        </p:txBody>
      </p:sp>
      <p:pic>
        <p:nvPicPr>
          <p:cNvPr id="4" name="Picture 3" descr="decorative"/>
          <p:cNvPicPr>
            <a:picLocks noChangeAspect="1"/>
          </p:cNvPicPr>
          <p:nvPr/>
        </p:nvPicPr>
        <p:blipFill>
          <a:blip r:embed="rId2"/>
          <a:stretch>
            <a:fillRect/>
          </a:stretch>
        </p:blipFill>
        <p:spPr>
          <a:xfrm>
            <a:off x="2219459" y="423231"/>
            <a:ext cx="688908" cy="688908"/>
          </a:xfrm>
          <a:prstGeom prst="rect">
            <a:avLst/>
          </a:prstGeom>
        </p:spPr>
      </p:pic>
    </p:spTree>
    <p:extLst>
      <p:ext uri="{BB962C8B-B14F-4D97-AF65-F5344CB8AC3E}">
        <p14:creationId xmlns:p14="http://schemas.microsoft.com/office/powerpoint/2010/main" val="202033372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sounds like you?</a:t>
            </a:r>
          </a:p>
        </p:txBody>
      </p:sp>
      <p:sp>
        <p:nvSpPr>
          <p:cNvPr id="4" name="Content Placeholder 3"/>
          <p:cNvSpPr>
            <a:spLocks noGrp="1"/>
          </p:cNvSpPr>
          <p:nvPr>
            <p:ph sz="quarter" idx="19"/>
          </p:nvPr>
        </p:nvSpPr>
        <p:spPr>
          <a:xfrm>
            <a:off x="2152650" y="2400300"/>
            <a:ext cx="7994650" cy="4105431"/>
          </a:xfrm>
        </p:spPr>
        <p:txBody>
          <a:bodyPr/>
          <a:lstStyle/>
          <a:p>
            <a:r>
              <a:rPr lang="en-US" dirty="0"/>
              <a:t>Imagine dashing to class, hoping not to miss the first few minutes. But you arrive five minutes</a:t>
            </a:r>
          </a:p>
          <a:p>
            <a:r>
              <a:rPr lang="en-US" dirty="0"/>
              <a:t>late, huffing and puffing. As you sink into your seat, what sorts of thoughts go through</a:t>
            </a:r>
          </a:p>
          <a:p>
            <a:r>
              <a:rPr lang="en-US" dirty="0"/>
              <a:t>your mind? </a:t>
            </a:r>
          </a:p>
          <a:p>
            <a:pPr marL="457200" indent="-457200" algn="l">
              <a:buFont typeface="Wingdings" panose="05000000000000000000" pitchFamily="2" charset="2"/>
              <a:buChar char="§"/>
            </a:pPr>
            <a:r>
              <a:rPr lang="en-US" dirty="0"/>
              <a:t>Do you go through a negative door, thinking “I’m such a loser”? </a:t>
            </a:r>
          </a:p>
          <a:p>
            <a:pPr marL="457200" indent="-457200" algn="l">
              <a:buFont typeface="Wingdings" panose="05000000000000000000" pitchFamily="2" charset="2"/>
              <a:buChar char="§"/>
            </a:pPr>
            <a:r>
              <a:rPr lang="en-US" dirty="0"/>
              <a:t>Or do you go through a positive door, telling yourself “I really tried to get here on time”?</a:t>
            </a:r>
          </a:p>
        </p:txBody>
      </p:sp>
    </p:spTree>
    <p:extLst>
      <p:ext uri="{BB962C8B-B14F-4D97-AF65-F5344CB8AC3E}">
        <p14:creationId xmlns:p14="http://schemas.microsoft.com/office/powerpoint/2010/main" val="241866240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b="1" i="1" dirty="0"/>
              <a:t>self-serving bias</a:t>
            </a:r>
            <a:r>
              <a:rPr lang="en-US" dirty="0"/>
              <a:t>?</a:t>
            </a:r>
          </a:p>
        </p:txBody>
      </p:sp>
      <p:sp>
        <p:nvSpPr>
          <p:cNvPr id="4" name="Text Placeholder 3"/>
          <p:cNvSpPr>
            <a:spLocks noGrp="1"/>
          </p:cNvSpPr>
          <p:nvPr>
            <p:ph type="body" sz="half" idx="2"/>
          </p:nvPr>
        </p:nvSpPr>
        <p:spPr/>
        <p:txBody>
          <a:bodyPr/>
          <a:lstStyle/>
          <a:p>
            <a:r>
              <a:rPr lang="en-US" dirty="0"/>
              <a:t>a readiness to</a:t>
            </a:r>
          </a:p>
          <a:p>
            <a:r>
              <a:rPr lang="en-US" dirty="0"/>
              <a:t>perceive oneself favorably</a:t>
            </a:r>
          </a:p>
        </p:txBody>
      </p:sp>
      <p:sp>
        <p:nvSpPr>
          <p:cNvPr id="3" name="Content Placeholder 2"/>
          <p:cNvSpPr>
            <a:spLocks noGrp="1"/>
          </p:cNvSpPr>
          <p:nvPr>
            <p:ph idx="1"/>
          </p:nvPr>
        </p:nvSpPr>
        <p:spPr/>
        <p:txBody>
          <a:bodyPr/>
          <a:lstStyle/>
          <a:p>
            <a:r>
              <a:rPr lang="en-US" dirty="0"/>
              <a:t>Personality psychologists have found that most people choose the second “positive” door, which</a:t>
            </a:r>
          </a:p>
          <a:p>
            <a:r>
              <a:rPr lang="en-US" dirty="0"/>
              <a:t>leads to positive self-thoughts.</a:t>
            </a:r>
          </a:p>
          <a:p>
            <a:endParaRPr lang="en-US" dirty="0"/>
          </a:p>
          <a:p>
            <a:r>
              <a:rPr lang="en-US" dirty="0"/>
              <a:t> We have a good reputation </a:t>
            </a:r>
          </a:p>
          <a:p>
            <a:r>
              <a:rPr lang="en-US" dirty="0"/>
              <a:t>with ourselves.</a:t>
            </a:r>
          </a:p>
        </p:txBody>
      </p:sp>
    </p:spTree>
    <p:extLst>
      <p:ext uri="{BB962C8B-B14F-4D97-AF65-F5344CB8AC3E}">
        <p14:creationId xmlns:p14="http://schemas.microsoft.com/office/powerpoint/2010/main" val="525588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Freud’s belief about </a:t>
            </a:r>
            <a:br>
              <a:rPr lang="en-US" dirty="0"/>
            </a:br>
            <a:r>
              <a:rPr lang="en-US" dirty="0"/>
              <a:t>human personality?</a:t>
            </a:r>
          </a:p>
        </p:txBody>
      </p:sp>
      <p:sp>
        <p:nvSpPr>
          <p:cNvPr id="3" name="Content Placeholder 2"/>
          <p:cNvSpPr>
            <a:spLocks noGrp="1"/>
          </p:cNvSpPr>
          <p:nvPr>
            <p:ph idx="1"/>
          </p:nvPr>
        </p:nvSpPr>
        <p:spPr>
          <a:xfrm>
            <a:off x="2152650" y="1825625"/>
            <a:ext cx="8101584" cy="4740067"/>
          </a:xfrm>
        </p:spPr>
        <p:txBody>
          <a:bodyPr/>
          <a:lstStyle/>
          <a:p>
            <a:r>
              <a:rPr lang="en-US" dirty="0"/>
              <a:t>Freud believed that human personality, including its emotions and desires, arises from a conflict between impulse and restraint—between our aggressive, pleasure-seeking biological urges and our internalized social controls over these urges. </a:t>
            </a:r>
          </a:p>
          <a:p>
            <a:endParaRPr lang="en-US" dirty="0"/>
          </a:p>
          <a:p>
            <a:r>
              <a:rPr lang="en-US" dirty="0"/>
              <a:t>Freud believed personality arises from our efforts to resolve this basic conflict—to express these impulses in ways that bring satisfaction without also bringing guilt or punishment.</a:t>
            </a:r>
          </a:p>
        </p:txBody>
      </p:sp>
    </p:spTree>
    <p:extLst>
      <p:ext uri="{BB962C8B-B14F-4D97-AF65-F5344CB8AC3E}">
        <p14:creationId xmlns:p14="http://schemas.microsoft.com/office/powerpoint/2010/main" val="333317143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161F2C-2317-4C88-AABD-6CF659EB312B}"/>
              </a:ext>
            </a:extLst>
          </p:cNvPr>
          <p:cNvSpPr>
            <a:spLocks noGrp="1"/>
          </p:cNvSpPr>
          <p:nvPr>
            <p:ph type="title"/>
          </p:nvPr>
        </p:nvSpPr>
        <p:spPr>
          <a:xfrm>
            <a:off x="2044635" y="391891"/>
            <a:ext cx="8101584" cy="1325563"/>
          </a:xfrm>
        </p:spPr>
        <p:txBody>
          <a:bodyPr>
            <a:normAutofit fontScale="90000"/>
          </a:bodyPr>
          <a:lstStyle/>
          <a:p>
            <a:r>
              <a:rPr lang="en-US" dirty="0"/>
              <a:t>People accept more responsibility for good deeds than for bad, and for successes than for failures.</a:t>
            </a:r>
          </a:p>
        </p:txBody>
      </p:sp>
      <p:sp>
        <p:nvSpPr>
          <p:cNvPr id="3" name="Text Placeholder 2"/>
          <p:cNvSpPr>
            <a:spLocks noGrp="1"/>
          </p:cNvSpPr>
          <p:nvPr>
            <p:ph type="body" sz="quarter" idx="4294967295"/>
          </p:nvPr>
        </p:nvSpPr>
        <p:spPr>
          <a:xfrm>
            <a:off x="2045207" y="2030324"/>
            <a:ext cx="8101013" cy="1377950"/>
          </a:xfrm>
        </p:spPr>
        <p:txBody>
          <a:bodyPr/>
          <a:lstStyle/>
          <a:p>
            <a:pPr marL="0" indent="0">
              <a:buNone/>
            </a:pPr>
            <a:r>
              <a:rPr lang="en-US" sz="2400" dirty="0"/>
              <a:t>Athletes often privately credit their victories to their own prowess, and their losses to bad breaks, lousy officiating, or the other team’s exceptional performance.</a:t>
            </a:r>
          </a:p>
        </p:txBody>
      </p:sp>
      <p:sp>
        <p:nvSpPr>
          <p:cNvPr id="4" name="Text Placeholder 3"/>
          <p:cNvSpPr>
            <a:spLocks noGrp="1"/>
          </p:cNvSpPr>
          <p:nvPr>
            <p:ph type="body" sz="quarter" idx="4294967295"/>
          </p:nvPr>
        </p:nvSpPr>
        <p:spPr>
          <a:xfrm>
            <a:off x="2045208" y="3693343"/>
            <a:ext cx="8101013" cy="1077912"/>
          </a:xfrm>
        </p:spPr>
        <p:txBody>
          <a:bodyPr>
            <a:normAutofit/>
          </a:bodyPr>
          <a:lstStyle/>
          <a:p>
            <a:pPr marL="0" indent="0">
              <a:buNone/>
            </a:pPr>
            <a:r>
              <a:rPr lang="en-US" sz="2400" dirty="0"/>
              <a:t>Most students who receive poor test grades criticize the test or the teacher, not themselves.</a:t>
            </a:r>
          </a:p>
        </p:txBody>
      </p:sp>
      <p:sp>
        <p:nvSpPr>
          <p:cNvPr id="5" name="Text Placeholder 4"/>
          <p:cNvSpPr>
            <a:spLocks noGrp="1"/>
          </p:cNvSpPr>
          <p:nvPr>
            <p:ph type="body" sz="quarter" idx="4294967295"/>
          </p:nvPr>
        </p:nvSpPr>
        <p:spPr>
          <a:xfrm>
            <a:off x="2045209" y="5046708"/>
            <a:ext cx="8101013" cy="1379538"/>
          </a:xfrm>
        </p:spPr>
        <p:txBody>
          <a:bodyPr>
            <a:normAutofit/>
          </a:bodyPr>
          <a:lstStyle/>
          <a:p>
            <a:pPr marL="0" indent="0">
              <a:buNone/>
            </a:pPr>
            <a:r>
              <a:rPr lang="en-US" sz="2400" dirty="0"/>
              <a:t>Drivers filling out insurance forms have explained their accidents in such words as “A pedestrian hit me and went under my car.”</a:t>
            </a:r>
          </a:p>
        </p:txBody>
      </p:sp>
    </p:spTree>
    <p:extLst>
      <p:ext uri="{BB962C8B-B14F-4D97-AF65-F5344CB8AC3E}">
        <p14:creationId xmlns:p14="http://schemas.microsoft.com/office/powerpoint/2010/main" val="266080787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366295"/>
            <a:ext cx="8321040" cy="1124712"/>
          </a:xfrm>
        </p:spPr>
        <p:txBody>
          <a:bodyPr/>
          <a:lstStyle/>
          <a:p>
            <a:r>
              <a:rPr lang="en-US" dirty="0"/>
              <a:t>2. What Would You Answer?</a:t>
            </a:r>
          </a:p>
        </p:txBody>
      </p:sp>
      <p:sp>
        <p:nvSpPr>
          <p:cNvPr id="3" name="Content Placeholder 2"/>
          <p:cNvSpPr>
            <a:spLocks noGrp="1"/>
          </p:cNvSpPr>
          <p:nvPr>
            <p:ph sz="quarter" idx="19"/>
          </p:nvPr>
        </p:nvSpPr>
        <p:spPr>
          <a:xfrm>
            <a:off x="2269236" y="1689343"/>
            <a:ext cx="7653528" cy="4802362"/>
          </a:xfrm>
        </p:spPr>
        <p:txBody>
          <a:bodyPr>
            <a:normAutofit lnSpcReduction="10000"/>
          </a:bodyPr>
          <a:lstStyle/>
          <a:p>
            <a:r>
              <a:rPr lang="en-US" b="1" dirty="0"/>
              <a:t>Karl was late to his interview because he left the house late and did not use his GPS for directions. </a:t>
            </a:r>
          </a:p>
          <a:p>
            <a:r>
              <a:rPr lang="en-US" b="1" dirty="0"/>
              <a:t>If Karl is making use of the self-serving bias, what might he say to explain his lateness? </a:t>
            </a:r>
          </a:p>
          <a:p>
            <a:endParaRPr lang="en-US" b="1" dirty="0"/>
          </a:p>
          <a:p>
            <a:r>
              <a:rPr lang="en-US" b="1" dirty="0"/>
              <a:t>Talk about your answer before moving to the next slide.</a:t>
            </a:r>
          </a:p>
          <a:p>
            <a:endParaRPr lang="en-US" b="1" dirty="0"/>
          </a:p>
          <a:p>
            <a:r>
              <a:rPr lang="en-US" b="1" dirty="0"/>
              <a:t>_________</a:t>
            </a:r>
          </a:p>
          <a:p>
            <a:endParaRPr lang="en-US" b="1" dirty="0"/>
          </a:p>
          <a:p>
            <a:r>
              <a:rPr lang="en-US" dirty="0"/>
              <a:t>First, come up with your own answer.  </a:t>
            </a:r>
          </a:p>
          <a:p>
            <a:r>
              <a:rPr lang="en-US" dirty="0"/>
              <a:t>Next, on the next slide, choose the statement that best matches what you believe Karl might say.</a:t>
            </a:r>
          </a:p>
        </p:txBody>
      </p:sp>
    </p:spTree>
    <p:extLst>
      <p:ext uri="{BB962C8B-B14F-4D97-AF65-F5344CB8AC3E}">
        <p14:creationId xmlns:p14="http://schemas.microsoft.com/office/powerpoint/2010/main" val="165072224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24046"/>
            <a:ext cx="8321040" cy="1124712"/>
          </a:xfrm>
        </p:spPr>
        <p:txBody>
          <a:bodyPr/>
          <a:lstStyle/>
          <a:p>
            <a:r>
              <a:rPr lang="en-US" dirty="0"/>
              <a:t>3. What Would You Answer?</a:t>
            </a:r>
          </a:p>
        </p:txBody>
      </p:sp>
      <p:sp>
        <p:nvSpPr>
          <p:cNvPr id="3" name="Content Placeholder 2"/>
          <p:cNvSpPr>
            <a:spLocks noGrp="1"/>
          </p:cNvSpPr>
          <p:nvPr>
            <p:ph sz="quarter" idx="19"/>
          </p:nvPr>
        </p:nvSpPr>
        <p:spPr>
          <a:xfrm>
            <a:off x="2269236" y="1983923"/>
            <a:ext cx="7653528" cy="3738061"/>
          </a:xfrm>
        </p:spPr>
        <p:txBody>
          <a:bodyPr>
            <a:normAutofit lnSpcReduction="10000"/>
          </a:bodyPr>
          <a:lstStyle/>
          <a:p>
            <a:pPr algn="l"/>
            <a:r>
              <a:rPr lang="en-US" dirty="0"/>
              <a:t>A. “I thought I knew where I was going, but I got lost.”</a:t>
            </a:r>
          </a:p>
          <a:p>
            <a:pPr algn="l"/>
            <a:r>
              <a:rPr lang="en-US" dirty="0"/>
              <a:t>B. “I spent too much time trying to find a tie that</a:t>
            </a:r>
          </a:p>
          <a:p>
            <a:pPr algn="l"/>
            <a:r>
              <a:rPr lang="en-US" dirty="0"/>
              <a:t>	matched this shirt.”</a:t>
            </a:r>
          </a:p>
          <a:p>
            <a:pPr algn="l"/>
            <a:r>
              <a:rPr lang="en-US" dirty="0"/>
              <a:t>C. “My GPS told me to turn left when I should have</a:t>
            </a:r>
          </a:p>
          <a:p>
            <a:pPr algn="l"/>
            <a:r>
              <a:rPr lang="en-US" dirty="0"/>
              <a:t>	turned right.”</a:t>
            </a:r>
          </a:p>
          <a:p>
            <a:pPr algn="l"/>
            <a:r>
              <a:rPr lang="en-US" dirty="0"/>
              <a:t>D. “I am usually right in predicting how long it takes me</a:t>
            </a:r>
          </a:p>
          <a:p>
            <a:pPr algn="l"/>
            <a:r>
              <a:rPr lang="en-US" dirty="0"/>
              <a:t>	to get places, but today there was more traffic 	than I anticipated.”</a:t>
            </a:r>
          </a:p>
          <a:p>
            <a:pPr algn="l"/>
            <a:r>
              <a:rPr lang="en-US" dirty="0"/>
              <a:t>E. “Sometimes I procrastinate and do not leave enough</a:t>
            </a:r>
          </a:p>
          <a:p>
            <a:pPr algn="l"/>
            <a:r>
              <a:rPr lang="en-US" dirty="0"/>
              <a:t>	time to get places.”</a:t>
            </a:r>
          </a:p>
        </p:txBody>
      </p:sp>
    </p:spTree>
    <p:extLst>
      <p:ext uri="{BB962C8B-B14F-4D97-AF65-F5344CB8AC3E}">
        <p14:creationId xmlns:p14="http://schemas.microsoft.com/office/powerpoint/2010/main" val="398939069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people see themselves as </a:t>
            </a:r>
            <a:br>
              <a:rPr lang="en-US" dirty="0"/>
            </a:br>
            <a:r>
              <a:rPr lang="en-US" dirty="0"/>
              <a:t>better than average.</a:t>
            </a:r>
          </a:p>
        </p:txBody>
      </p:sp>
      <p:sp>
        <p:nvSpPr>
          <p:cNvPr id="3" name="Text Placeholder 2"/>
          <p:cNvSpPr>
            <a:spLocks noGrp="1"/>
          </p:cNvSpPr>
          <p:nvPr>
            <p:ph type="body" sz="quarter" idx="16"/>
          </p:nvPr>
        </p:nvSpPr>
        <p:spPr>
          <a:xfrm>
            <a:off x="2152650" y="1879599"/>
            <a:ext cx="8101584" cy="1244600"/>
          </a:xfrm>
        </p:spPr>
        <p:txBody>
          <a:bodyPr>
            <a:normAutofit/>
          </a:bodyPr>
          <a:lstStyle/>
          <a:p>
            <a:r>
              <a:rPr lang="en-US" sz="2400" dirty="0"/>
              <a:t>In several studies, 90% of business managers and more than 90% of college professors also rated their performance as superior to that of their average peer.</a:t>
            </a:r>
          </a:p>
        </p:txBody>
      </p:sp>
      <p:sp>
        <p:nvSpPr>
          <p:cNvPr id="4" name="Text Placeholder 3"/>
          <p:cNvSpPr>
            <a:spLocks noGrp="1"/>
          </p:cNvSpPr>
          <p:nvPr>
            <p:ph type="body" sz="quarter" idx="17"/>
          </p:nvPr>
        </p:nvSpPr>
        <p:spPr>
          <a:xfrm>
            <a:off x="2152650" y="3346449"/>
            <a:ext cx="8101584" cy="910758"/>
          </a:xfrm>
        </p:spPr>
        <p:txBody>
          <a:bodyPr>
            <a:normAutofit/>
          </a:bodyPr>
          <a:lstStyle/>
          <a:p>
            <a:r>
              <a:rPr lang="en-US" sz="2400" dirty="0"/>
              <a:t>In Australia, 86% of people rate their job  performance as above average, and only 1% as below average.</a:t>
            </a:r>
          </a:p>
        </p:txBody>
      </p:sp>
      <p:sp>
        <p:nvSpPr>
          <p:cNvPr id="5" name="Text Placeholder 4"/>
          <p:cNvSpPr>
            <a:spLocks noGrp="1"/>
          </p:cNvSpPr>
          <p:nvPr>
            <p:ph type="body" sz="quarter" idx="18"/>
          </p:nvPr>
        </p:nvSpPr>
        <p:spPr>
          <a:xfrm>
            <a:off x="2152650" y="4479457"/>
            <a:ext cx="8101584" cy="1578442"/>
          </a:xfrm>
        </p:spPr>
        <p:txBody>
          <a:bodyPr>
            <a:normAutofit/>
          </a:bodyPr>
          <a:lstStyle/>
          <a:p>
            <a:r>
              <a:rPr lang="en-US" sz="2400" dirty="0"/>
              <a:t>In the U.S. National Survey of Families and Households, 49% of men said they provided half or more of the child care, though only 31% of their wives or partners</a:t>
            </a:r>
          </a:p>
          <a:p>
            <a:r>
              <a:rPr lang="en-US" sz="2400" dirty="0"/>
              <a:t>saw things that way. </a:t>
            </a:r>
            <a:r>
              <a:rPr lang="en-US" sz="2400" i="1" dirty="0"/>
              <a:t>(</a:t>
            </a:r>
            <a:r>
              <a:rPr lang="en-US" sz="2400" i="1" dirty="0" err="1"/>
              <a:t>Galinsky</a:t>
            </a:r>
            <a:r>
              <a:rPr lang="en-US" sz="2400" i="1" dirty="0"/>
              <a:t> et al., 2008)</a:t>
            </a:r>
          </a:p>
        </p:txBody>
      </p:sp>
    </p:spTree>
    <p:extLst>
      <p:ext uri="{BB962C8B-B14F-4D97-AF65-F5344CB8AC3E}">
        <p14:creationId xmlns:p14="http://schemas.microsoft.com/office/powerpoint/2010/main" val="298241431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the cartoon.</a:t>
            </a:r>
          </a:p>
        </p:txBody>
      </p:sp>
      <p:sp>
        <p:nvSpPr>
          <p:cNvPr id="3" name="Text Placeholder 2"/>
          <p:cNvSpPr>
            <a:spLocks noGrp="1"/>
          </p:cNvSpPr>
          <p:nvPr>
            <p:ph type="body" sz="quarter" idx="18"/>
          </p:nvPr>
        </p:nvSpPr>
        <p:spPr>
          <a:xfrm>
            <a:off x="2152650" y="5516380"/>
            <a:ext cx="7994650" cy="929390"/>
          </a:xfrm>
        </p:spPr>
        <p:txBody>
          <a:bodyPr/>
          <a:lstStyle/>
          <a:p>
            <a:r>
              <a:rPr lang="en-US" dirty="0"/>
              <a:t>In this Peanuts comic strip, how does Lucy illustrate the self-serving bias?</a:t>
            </a:r>
          </a:p>
        </p:txBody>
      </p:sp>
      <p:pic>
        <p:nvPicPr>
          <p:cNvPr id="5" name="Content Placeholder 4"/>
          <p:cNvPicPr>
            <a:picLocks noGrp="1" noChangeAspect="1"/>
          </p:cNvPicPr>
          <p:nvPr>
            <p:ph sz="quarter" idx="19"/>
          </p:nvPr>
        </p:nvPicPr>
        <p:blipFill>
          <a:blip r:embed="rId2"/>
          <a:stretch>
            <a:fillRect/>
          </a:stretch>
        </p:blipFill>
        <p:spPr>
          <a:xfrm>
            <a:off x="2543723" y="2698111"/>
            <a:ext cx="7194500" cy="2293615"/>
          </a:xfrm>
          <a:prstGeom prst="rect">
            <a:avLst/>
          </a:prstGeom>
        </p:spPr>
      </p:pic>
    </p:spTree>
    <p:extLst>
      <p:ext uri="{BB962C8B-B14F-4D97-AF65-F5344CB8AC3E}">
        <p14:creationId xmlns:p14="http://schemas.microsoft.com/office/powerpoint/2010/main" val="169507898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narcissism</a:t>
            </a:r>
            <a:r>
              <a:rPr lang="en-US" dirty="0"/>
              <a:t>?</a:t>
            </a:r>
          </a:p>
        </p:txBody>
      </p:sp>
      <p:sp>
        <p:nvSpPr>
          <p:cNvPr id="3" name="Content Placeholder 2"/>
          <p:cNvSpPr>
            <a:spLocks noGrp="1"/>
          </p:cNvSpPr>
          <p:nvPr>
            <p:ph idx="1"/>
          </p:nvPr>
        </p:nvSpPr>
        <p:spPr>
          <a:xfrm>
            <a:off x="2045208" y="1825626"/>
            <a:ext cx="8101584" cy="1052486"/>
          </a:xfrm>
        </p:spPr>
        <p:txBody>
          <a:bodyPr/>
          <a:lstStyle/>
          <a:p>
            <a:r>
              <a:rPr lang="en-US" dirty="0"/>
              <a:t>excessive self-love and self-absorption</a:t>
            </a:r>
          </a:p>
        </p:txBody>
      </p:sp>
      <p:sp>
        <p:nvSpPr>
          <p:cNvPr id="4" name="Content Placeholder 3"/>
          <p:cNvSpPr>
            <a:spLocks noGrp="1"/>
          </p:cNvSpPr>
          <p:nvPr>
            <p:ph sz="quarter" idx="13"/>
          </p:nvPr>
        </p:nvSpPr>
        <p:spPr>
          <a:xfrm>
            <a:off x="2052638" y="3082108"/>
            <a:ext cx="8101012" cy="3001193"/>
          </a:xfrm>
        </p:spPr>
        <p:txBody>
          <a:bodyPr/>
          <a:lstStyle/>
          <a:p>
            <a:r>
              <a:rPr lang="en-US" dirty="0"/>
              <a:t>People with a narcissistic personality tend to be materialistic, desire fame, have inflated expectations, hook up more often without commitment, and gamble and cheat more—all of which have been increasing as narcissism has increased.</a:t>
            </a:r>
          </a:p>
        </p:txBody>
      </p:sp>
    </p:spTree>
    <p:extLst>
      <p:ext uri="{BB962C8B-B14F-4D97-AF65-F5344CB8AC3E}">
        <p14:creationId xmlns:p14="http://schemas.microsoft.com/office/powerpoint/2010/main" val="237883653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636" y="120868"/>
            <a:ext cx="8335598" cy="1325880"/>
          </a:xfrm>
        </p:spPr>
        <p:txBody>
          <a:bodyPr/>
          <a:lstStyle/>
          <a:p>
            <a:r>
              <a:rPr lang="en-US" dirty="0"/>
              <a:t>What are some negative </a:t>
            </a:r>
            <a:br>
              <a:rPr lang="en-US" dirty="0"/>
            </a:br>
            <a:r>
              <a:rPr lang="en-US" dirty="0"/>
              <a:t>effects of </a:t>
            </a:r>
            <a:r>
              <a:rPr lang="en-US" i="1" dirty="0"/>
              <a:t>narcissism</a:t>
            </a:r>
            <a:r>
              <a:rPr lang="en-US" dirty="0"/>
              <a:t>?</a:t>
            </a:r>
          </a:p>
        </p:txBody>
      </p:sp>
      <p:sp>
        <p:nvSpPr>
          <p:cNvPr id="3" name="Text Placeholder 2"/>
          <p:cNvSpPr>
            <a:spLocks noGrp="1"/>
          </p:cNvSpPr>
          <p:nvPr>
            <p:ph type="body" sz="quarter" idx="16"/>
          </p:nvPr>
        </p:nvSpPr>
        <p:spPr>
          <a:xfrm>
            <a:off x="1928201" y="1549668"/>
            <a:ext cx="8335598" cy="1794400"/>
          </a:xfrm>
        </p:spPr>
        <p:txBody>
          <a:bodyPr>
            <a:normAutofit lnSpcReduction="10000"/>
          </a:bodyPr>
          <a:lstStyle/>
          <a:p>
            <a:r>
              <a:rPr lang="en-US" sz="2400" dirty="0"/>
              <a:t>Narcissistic people (more often men) forgive others less, take a game-playing approach to their romantic relationships, and engage in sexually forceful behavior. </a:t>
            </a:r>
            <a:r>
              <a:rPr lang="en-US" sz="2400" i="1" dirty="0"/>
              <a:t>(</a:t>
            </a:r>
            <a:r>
              <a:rPr lang="en-US" sz="2400" i="1" dirty="0" err="1"/>
              <a:t>Blinkhorn</a:t>
            </a:r>
            <a:r>
              <a:rPr lang="en-US" sz="2400" i="1" dirty="0"/>
              <a:t> et al., 2015; Bushman et al., 2003; </a:t>
            </a:r>
            <a:r>
              <a:rPr lang="en-US" sz="2400" i="1" dirty="0" err="1"/>
              <a:t>Grijalva</a:t>
            </a:r>
            <a:r>
              <a:rPr lang="en-US" sz="2400" i="1" dirty="0"/>
              <a:t> et al., 2015)</a:t>
            </a:r>
            <a:endParaRPr lang="en-US" sz="2400" dirty="0"/>
          </a:p>
        </p:txBody>
      </p:sp>
      <p:sp>
        <p:nvSpPr>
          <p:cNvPr id="4" name="Text Placeholder 3"/>
          <p:cNvSpPr>
            <a:spLocks noGrp="1"/>
          </p:cNvSpPr>
          <p:nvPr>
            <p:ph type="body" sz="quarter" idx="17"/>
          </p:nvPr>
        </p:nvSpPr>
        <p:spPr>
          <a:xfrm>
            <a:off x="1928201" y="3478747"/>
            <a:ext cx="8335598" cy="1663907"/>
          </a:xfrm>
        </p:spPr>
        <p:txBody>
          <a:bodyPr>
            <a:normAutofit/>
          </a:bodyPr>
          <a:lstStyle/>
          <a:p>
            <a:r>
              <a:rPr lang="en-US" sz="2400" dirty="0"/>
              <a:t>Narcissists crave adulation, are active on social media, and often become enraged when criticized.</a:t>
            </a:r>
          </a:p>
          <a:p>
            <a:r>
              <a:rPr lang="en-US" sz="2000" i="1" dirty="0"/>
              <a:t> </a:t>
            </a:r>
            <a:r>
              <a:rPr lang="en-US" sz="2400" i="1" dirty="0"/>
              <a:t>(</a:t>
            </a:r>
            <a:r>
              <a:rPr lang="en-US" sz="2400" i="1" dirty="0" err="1"/>
              <a:t>Geukes</a:t>
            </a:r>
            <a:r>
              <a:rPr lang="en-US" sz="2400" i="1" dirty="0"/>
              <a:t> et al., 2016; </a:t>
            </a:r>
            <a:r>
              <a:rPr lang="en-US" sz="2400" i="1" dirty="0" err="1"/>
              <a:t>Krizan</a:t>
            </a:r>
            <a:r>
              <a:rPr lang="en-US" sz="2400" i="1" dirty="0"/>
              <a:t> &amp; </a:t>
            </a:r>
            <a:r>
              <a:rPr lang="en-US" sz="2400" i="1" dirty="0" err="1"/>
              <a:t>Johar</a:t>
            </a:r>
            <a:r>
              <a:rPr lang="en-US" sz="2400" i="1" dirty="0"/>
              <a:t>, 2015; McCain &amp; Campbell, 2017)</a:t>
            </a:r>
          </a:p>
        </p:txBody>
      </p:sp>
      <p:sp>
        <p:nvSpPr>
          <p:cNvPr id="5" name="Text Placeholder 4"/>
          <p:cNvSpPr>
            <a:spLocks noGrp="1"/>
          </p:cNvSpPr>
          <p:nvPr>
            <p:ph type="body" sz="quarter" idx="18"/>
          </p:nvPr>
        </p:nvSpPr>
        <p:spPr>
          <a:xfrm>
            <a:off x="1918636" y="5325155"/>
            <a:ext cx="8335598" cy="1393279"/>
          </a:xfrm>
        </p:spPr>
        <p:txBody>
          <a:bodyPr>
            <a:normAutofit/>
          </a:bodyPr>
          <a:lstStyle/>
          <a:p>
            <a:r>
              <a:rPr lang="en-US" sz="2400" dirty="0"/>
              <a:t>Conceited, self-important individuals turn nasty toward those who puncture their bubbles of self-love.</a:t>
            </a:r>
          </a:p>
          <a:p>
            <a:r>
              <a:rPr lang="en-US" sz="2400" i="1" dirty="0"/>
              <a:t>(</a:t>
            </a:r>
            <a:r>
              <a:rPr lang="en-US" sz="2400" i="1" dirty="0" err="1"/>
              <a:t>Baumeister</a:t>
            </a:r>
            <a:r>
              <a:rPr lang="en-US" sz="2400" i="1" dirty="0"/>
              <a:t>, 2001)</a:t>
            </a:r>
          </a:p>
        </p:txBody>
      </p:sp>
    </p:spTree>
    <p:extLst>
      <p:ext uri="{BB962C8B-B14F-4D97-AF65-F5344CB8AC3E}">
        <p14:creationId xmlns:p14="http://schemas.microsoft.com/office/powerpoint/2010/main" val="164005404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secure self-esteem and defensive self-esteem?</a:t>
            </a:r>
          </a:p>
        </p:txBody>
      </p:sp>
      <p:sp>
        <p:nvSpPr>
          <p:cNvPr id="3" name="Text Placeholder 2"/>
          <p:cNvSpPr>
            <a:spLocks noGrp="1"/>
          </p:cNvSpPr>
          <p:nvPr>
            <p:ph type="body" idx="1"/>
          </p:nvPr>
        </p:nvSpPr>
        <p:spPr/>
        <p:txBody>
          <a:bodyPr/>
          <a:lstStyle/>
          <a:p>
            <a:r>
              <a:rPr lang="en-US" dirty="0"/>
              <a:t>Secure self-esteem</a:t>
            </a:r>
          </a:p>
        </p:txBody>
      </p:sp>
      <p:sp>
        <p:nvSpPr>
          <p:cNvPr id="4" name="Content Placeholder 3"/>
          <p:cNvSpPr>
            <a:spLocks noGrp="1"/>
          </p:cNvSpPr>
          <p:nvPr>
            <p:ph sz="half" idx="2"/>
          </p:nvPr>
        </p:nvSpPr>
        <p:spPr>
          <a:xfrm>
            <a:off x="2152650" y="2832100"/>
            <a:ext cx="3868340" cy="3733593"/>
          </a:xfrm>
        </p:spPr>
        <p:txBody>
          <a:bodyPr>
            <a:normAutofit/>
          </a:bodyPr>
          <a:lstStyle/>
          <a:p>
            <a:r>
              <a:rPr lang="en-US" dirty="0"/>
              <a:t>Sense of self is less contingent on external evaluations. </a:t>
            </a:r>
          </a:p>
          <a:p>
            <a:r>
              <a:rPr lang="en-US" dirty="0"/>
              <a:t>To feel accepted for who we are, and not for our looks, wealth, or acclaim, relieves pressures to</a:t>
            </a:r>
          </a:p>
          <a:p>
            <a:r>
              <a:rPr lang="en-US" dirty="0"/>
              <a:t>succeed and enables us to focus beyond ourselves.</a:t>
            </a:r>
          </a:p>
        </p:txBody>
      </p:sp>
      <p:sp>
        <p:nvSpPr>
          <p:cNvPr id="5" name="Text Placeholder 4"/>
          <p:cNvSpPr>
            <a:spLocks noGrp="1"/>
          </p:cNvSpPr>
          <p:nvPr>
            <p:ph type="body" sz="quarter" idx="3"/>
          </p:nvPr>
        </p:nvSpPr>
        <p:spPr/>
        <p:txBody>
          <a:bodyPr/>
          <a:lstStyle/>
          <a:p>
            <a:r>
              <a:rPr lang="en-US" dirty="0"/>
              <a:t>Defensive self-esteem</a:t>
            </a:r>
          </a:p>
        </p:txBody>
      </p:sp>
      <p:sp>
        <p:nvSpPr>
          <p:cNvPr id="6" name="Content Placeholder 5"/>
          <p:cNvSpPr>
            <a:spLocks noGrp="1"/>
          </p:cNvSpPr>
          <p:nvPr>
            <p:ph sz="quarter" idx="4"/>
          </p:nvPr>
        </p:nvSpPr>
        <p:spPr>
          <a:xfrm>
            <a:off x="6368034" y="2832099"/>
            <a:ext cx="3887391" cy="3733593"/>
          </a:xfrm>
        </p:spPr>
        <p:txBody>
          <a:bodyPr>
            <a:normAutofit lnSpcReduction="10000"/>
          </a:bodyPr>
          <a:lstStyle/>
          <a:p>
            <a:r>
              <a:rPr lang="en-US" dirty="0"/>
              <a:t>The focus is on sustaining itself, which makes failure and criticism feel threatening. </a:t>
            </a:r>
          </a:p>
          <a:p>
            <a:r>
              <a:rPr lang="en-US" dirty="0"/>
              <a:t>Defensive people may respond to such perceived threats with anger or aggression. </a:t>
            </a:r>
            <a:r>
              <a:rPr lang="en-US" i="1" dirty="0"/>
              <a:t>(Crocker &amp; Park, 2004; Donnellan et al., 2005)</a:t>
            </a:r>
          </a:p>
        </p:txBody>
      </p:sp>
    </p:spTree>
    <p:extLst>
      <p:ext uri="{BB962C8B-B14F-4D97-AF65-F5344CB8AC3E}">
        <p14:creationId xmlns:p14="http://schemas.microsoft.com/office/powerpoint/2010/main" val="209075929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factors contribute to your identity?</a:t>
            </a:r>
          </a:p>
        </p:txBody>
      </p:sp>
      <p:sp>
        <p:nvSpPr>
          <p:cNvPr id="4" name="Content Placeholder 3"/>
          <p:cNvSpPr>
            <a:spLocks noGrp="1"/>
          </p:cNvSpPr>
          <p:nvPr>
            <p:ph sz="quarter" idx="19"/>
          </p:nvPr>
        </p:nvSpPr>
        <p:spPr/>
        <p:txBody>
          <a:bodyPr/>
          <a:lstStyle/>
          <a:p>
            <a:r>
              <a:rPr lang="en-US" dirty="0"/>
              <a:t>Imagine that someone ripped away your social connections, making you a solitary refugee</a:t>
            </a:r>
          </a:p>
          <a:p>
            <a:r>
              <a:rPr lang="en-US" dirty="0"/>
              <a:t>in a foreign land. </a:t>
            </a:r>
          </a:p>
          <a:p>
            <a:endParaRPr lang="en-US" dirty="0"/>
          </a:p>
          <a:p>
            <a:r>
              <a:rPr lang="en-US" dirty="0"/>
              <a:t>How much of your identity would remain intact?</a:t>
            </a:r>
          </a:p>
        </p:txBody>
      </p:sp>
      <p:sp>
        <p:nvSpPr>
          <p:cNvPr id="3" name="Text Placeholder 2"/>
          <p:cNvSpPr>
            <a:spLocks noGrp="1"/>
          </p:cNvSpPr>
          <p:nvPr>
            <p:ph type="body" sz="quarter" idx="18"/>
          </p:nvPr>
        </p:nvSpPr>
        <p:spPr/>
        <p:txBody>
          <a:bodyPr/>
          <a:lstStyle/>
          <a:p>
            <a:r>
              <a:rPr lang="en-US" dirty="0"/>
              <a:t>Discuss with your classmate.</a:t>
            </a:r>
          </a:p>
        </p:txBody>
      </p:sp>
    </p:spTree>
    <p:extLst>
      <p:ext uri="{BB962C8B-B14F-4D97-AF65-F5344CB8AC3E}">
        <p14:creationId xmlns:p14="http://schemas.microsoft.com/office/powerpoint/2010/main" val="135485369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t>
            </a:r>
            <a:br>
              <a:rPr lang="en-US" dirty="0"/>
            </a:br>
            <a:r>
              <a:rPr lang="en-US" i="1" dirty="0"/>
              <a:t>individualism</a:t>
            </a:r>
            <a:r>
              <a:rPr lang="en-US" dirty="0"/>
              <a:t> and </a:t>
            </a:r>
            <a:r>
              <a:rPr lang="en-US" i="1" dirty="0"/>
              <a:t>collectivism</a:t>
            </a:r>
            <a:r>
              <a:rPr lang="en-US" dirty="0"/>
              <a:t>?</a:t>
            </a:r>
          </a:p>
        </p:txBody>
      </p:sp>
      <p:sp>
        <p:nvSpPr>
          <p:cNvPr id="3" name="Text Placeholder 2"/>
          <p:cNvSpPr>
            <a:spLocks noGrp="1"/>
          </p:cNvSpPr>
          <p:nvPr>
            <p:ph type="body" idx="1"/>
          </p:nvPr>
        </p:nvSpPr>
        <p:spPr/>
        <p:txBody>
          <a:bodyPr/>
          <a:lstStyle/>
          <a:p>
            <a:r>
              <a:rPr lang="en-US" b="1" i="1" dirty="0"/>
              <a:t>individualism</a:t>
            </a:r>
          </a:p>
        </p:txBody>
      </p:sp>
      <p:sp>
        <p:nvSpPr>
          <p:cNvPr id="4" name="Content Placeholder 3"/>
          <p:cNvSpPr>
            <a:spLocks noGrp="1"/>
          </p:cNvSpPr>
          <p:nvPr>
            <p:ph sz="half" idx="2"/>
          </p:nvPr>
        </p:nvSpPr>
        <p:spPr/>
        <p:txBody>
          <a:bodyPr/>
          <a:lstStyle/>
          <a:p>
            <a:r>
              <a:rPr lang="en-US" dirty="0"/>
              <a:t>giving priority to one’s own goals over group goals and defining one’s identity in terms of personal attributes rather</a:t>
            </a:r>
          </a:p>
          <a:p>
            <a:r>
              <a:rPr lang="en-US" dirty="0"/>
              <a:t>than group identifications</a:t>
            </a:r>
          </a:p>
        </p:txBody>
      </p:sp>
      <p:sp>
        <p:nvSpPr>
          <p:cNvPr id="5" name="Text Placeholder 4"/>
          <p:cNvSpPr>
            <a:spLocks noGrp="1"/>
          </p:cNvSpPr>
          <p:nvPr>
            <p:ph type="body" sz="quarter" idx="3"/>
          </p:nvPr>
        </p:nvSpPr>
        <p:spPr/>
        <p:txBody>
          <a:bodyPr/>
          <a:lstStyle/>
          <a:p>
            <a:r>
              <a:rPr lang="en-US" b="1" i="1" dirty="0"/>
              <a:t>collectivism</a:t>
            </a:r>
          </a:p>
        </p:txBody>
      </p:sp>
      <p:sp>
        <p:nvSpPr>
          <p:cNvPr id="6" name="Content Placeholder 5"/>
          <p:cNvSpPr>
            <a:spLocks noGrp="1"/>
          </p:cNvSpPr>
          <p:nvPr>
            <p:ph sz="quarter" idx="4"/>
          </p:nvPr>
        </p:nvSpPr>
        <p:spPr/>
        <p:txBody>
          <a:bodyPr/>
          <a:lstStyle/>
          <a:p>
            <a:r>
              <a:rPr lang="en-US" dirty="0"/>
              <a:t>giving priority to</a:t>
            </a:r>
          </a:p>
          <a:p>
            <a:r>
              <a:rPr lang="en-US" dirty="0"/>
              <a:t>the goals of one’s group (often one’s extended family or work group) and defining one’s identity</a:t>
            </a:r>
          </a:p>
          <a:p>
            <a:r>
              <a:rPr lang="en-US" dirty="0"/>
              <a:t>accordingly</a:t>
            </a:r>
          </a:p>
        </p:txBody>
      </p:sp>
      <p:pic>
        <p:nvPicPr>
          <p:cNvPr id="7" name="Picture 6" descr="decorative"/>
          <p:cNvPicPr>
            <a:picLocks noChangeAspect="1"/>
          </p:cNvPicPr>
          <p:nvPr/>
        </p:nvPicPr>
        <p:blipFill>
          <a:blip r:embed="rId2"/>
          <a:stretch>
            <a:fillRect/>
          </a:stretch>
        </p:blipFill>
        <p:spPr>
          <a:xfrm>
            <a:off x="2219459" y="423231"/>
            <a:ext cx="688908" cy="688908"/>
          </a:xfrm>
          <a:prstGeom prst="rect">
            <a:avLst/>
          </a:prstGeom>
        </p:spPr>
      </p:pic>
    </p:spTree>
    <p:extLst>
      <p:ext uri="{BB962C8B-B14F-4D97-AF65-F5344CB8AC3E}">
        <p14:creationId xmlns:p14="http://schemas.microsoft.com/office/powerpoint/2010/main" val="415391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Freud’s proposition</a:t>
            </a:r>
          </a:p>
        </p:txBody>
      </p:sp>
      <p:sp>
        <p:nvSpPr>
          <p:cNvPr id="4" name="Text Placeholder 3"/>
          <p:cNvSpPr>
            <a:spLocks noGrp="1"/>
          </p:cNvSpPr>
          <p:nvPr>
            <p:ph type="body" sz="half" idx="2"/>
          </p:nvPr>
        </p:nvSpPr>
        <p:spPr/>
        <p:txBody>
          <a:bodyPr/>
          <a:lstStyle/>
          <a:p>
            <a:r>
              <a:rPr lang="en-US" dirty="0"/>
              <a:t>To understand the mind’s dynamics during this conflict, Freud proposed three interacting systems: </a:t>
            </a:r>
          </a:p>
          <a:p>
            <a:r>
              <a:rPr lang="en-US" dirty="0"/>
              <a:t>the </a:t>
            </a:r>
            <a:r>
              <a:rPr lang="en-US" b="1" i="1" dirty="0"/>
              <a:t>id</a:t>
            </a:r>
            <a:r>
              <a:rPr lang="en-US" i="1" dirty="0"/>
              <a:t>, </a:t>
            </a:r>
            <a:r>
              <a:rPr lang="en-US" b="1" i="1" dirty="0"/>
              <a:t>ego</a:t>
            </a:r>
            <a:r>
              <a:rPr lang="en-US" i="1" dirty="0"/>
              <a:t>, </a:t>
            </a:r>
            <a:r>
              <a:rPr lang="en-US" dirty="0"/>
              <a:t>and</a:t>
            </a:r>
          </a:p>
          <a:p>
            <a:r>
              <a:rPr lang="en-US" b="1" i="1" dirty="0"/>
              <a:t>superego.</a:t>
            </a:r>
            <a:endParaRPr lang="en-US" b="1" dirty="0"/>
          </a:p>
        </p:txBody>
      </p:sp>
      <p:pic>
        <p:nvPicPr>
          <p:cNvPr id="5" name="Picture 4"/>
          <p:cNvPicPr>
            <a:picLocks noChangeAspect="1"/>
          </p:cNvPicPr>
          <p:nvPr/>
        </p:nvPicPr>
        <p:blipFill>
          <a:blip r:embed="rId2"/>
          <a:stretch>
            <a:fillRect/>
          </a:stretch>
        </p:blipFill>
        <p:spPr>
          <a:xfrm>
            <a:off x="4772025" y="65393"/>
            <a:ext cx="7419975" cy="6453940"/>
          </a:xfrm>
          <a:prstGeom prst="rect">
            <a:avLst/>
          </a:prstGeom>
          <a:ln w="76200">
            <a:solidFill>
              <a:schemeClr val="accent5"/>
            </a:solidFill>
          </a:ln>
        </p:spPr>
      </p:pic>
    </p:spTree>
    <p:extLst>
      <p:ext uri="{BB962C8B-B14F-4D97-AF65-F5344CB8AC3E}">
        <p14:creationId xmlns:p14="http://schemas.microsoft.com/office/powerpoint/2010/main" val="250706723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characterizes an </a:t>
            </a:r>
            <a:r>
              <a:rPr lang="en-US" i="1" dirty="0"/>
              <a:t>individualist culture</a:t>
            </a:r>
            <a:r>
              <a:rPr lang="en-US" dirty="0"/>
              <a:t>?</a:t>
            </a:r>
          </a:p>
        </p:txBody>
      </p:sp>
      <p:sp>
        <p:nvSpPr>
          <p:cNvPr id="4" name="Content Placeholder 3"/>
          <p:cNvSpPr>
            <a:spLocks noGrp="1"/>
          </p:cNvSpPr>
          <p:nvPr>
            <p:ph sz="quarter" idx="13"/>
          </p:nvPr>
        </p:nvSpPr>
        <p:spPr>
          <a:xfrm>
            <a:off x="2052638" y="4586952"/>
            <a:ext cx="8101012" cy="2098661"/>
          </a:xfrm>
        </p:spPr>
        <p:txBody>
          <a:bodyPr/>
          <a:lstStyle/>
          <a:p>
            <a:r>
              <a:rPr lang="en-US" dirty="0"/>
              <a:t>Individualists have an independent sense of “me,” and an awareness of their unique personal convictions and values. Individualists prioritize personal goals. They define their identity mostly in terms of personal traits. They</a:t>
            </a:r>
          </a:p>
          <a:p>
            <a:r>
              <a:rPr lang="en-US" dirty="0"/>
              <a:t>strive for personal control and individual achievement.</a:t>
            </a:r>
          </a:p>
        </p:txBody>
      </p:sp>
      <p:pic>
        <p:nvPicPr>
          <p:cNvPr id="5" name="Content Placeholder 4"/>
          <p:cNvPicPr>
            <a:picLocks noGrp="1" noChangeAspect="1"/>
          </p:cNvPicPr>
          <p:nvPr>
            <p:ph idx="1"/>
          </p:nvPr>
        </p:nvPicPr>
        <p:blipFill>
          <a:blip r:embed="rId2"/>
          <a:stretch>
            <a:fillRect/>
          </a:stretch>
        </p:blipFill>
        <p:spPr>
          <a:xfrm>
            <a:off x="3633270" y="1252622"/>
            <a:ext cx="4939747" cy="3334330"/>
          </a:xfrm>
          <a:prstGeom prst="rect">
            <a:avLst/>
          </a:prstGeom>
        </p:spPr>
      </p:pic>
    </p:spTree>
    <p:extLst>
      <p:ext uri="{BB962C8B-B14F-4D97-AF65-F5344CB8AC3E}">
        <p14:creationId xmlns:p14="http://schemas.microsoft.com/office/powerpoint/2010/main" val="337386431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66" y="172389"/>
            <a:ext cx="8101584" cy="1325563"/>
          </a:xfrm>
        </p:spPr>
        <p:txBody>
          <a:bodyPr/>
          <a:lstStyle/>
          <a:p>
            <a:r>
              <a:rPr lang="en-US" dirty="0"/>
              <a:t>How are Americans’ </a:t>
            </a:r>
            <a:r>
              <a:rPr lang="en-US" i="1" dirty="0"/>
              <a:t>individualistic</a:t>
            </a:r>
            <a:r>
              <a:rPr lang="en-US" dirty="0"/>
              <a:t> tendencies reflected in baby names?</a:t>
            </a:r>
          </a:p>
        </p:txBody>
      </p:sp>
      <p:sp>
        <p:nvSpPr>
          <p:cNvPr id="4" name="Content Placeholder 3"/>
          <p:cNvSpPr>
            <a:spLocks noGrp="1"/>
          </p:cNvSpPr>
          <p:nvPr>
            <p:ph sz="quarter" idx="13"/>
          </p:nvPr>
        </p:nvSpPr>
        <p:spPr>
          <a:xfrm>
            <a:off x="2052638" y="5005138"/>
            <a:ext cx="8101012" cy="1680475"/>
          </a:xfrm>
        </p:spPr>
        <p:txBody>
          <a:bodyPr/>
          <a:lstStyle/>
          <a:p>
            <a:r>
              <a:rPr lang="en-US" dirty="0"/>
              <a:t>In recent years, the percentage of American babies receiving one of that year’s 10 most common </a:t>
            </a:r>
          </a:p>
          <a:p>
            <a:r>
              <a:rPr lang="en-US" dirty="0"/>
              <a:t>names has plunged. </a:t>
            </a:r>
          </a:p>
          <a:p>
            <a:r>
              <a:rPr lang="en-US" i="1" dirty="0"/>
              <a:t>(Data from </a:t>
            </a:r>
            <a:r>
              <a:rPr lang="da-DK" i="1" dirty="0"/>
              <a:t>Twenge et al., 2010, 2016.)</a:t>
            </a:r>
            <a:endParaRPr lang="en-US" i="1" dirty="0"/>
          </a:p>
        </p:txBody>
      </p:sp>
      <p:pic>
        <p:nvPicPr>
          <p:cNvPr id="5" name="Content Placeholder 4"/>
          <p:cNvPicPr>
            <a:picLocks noGrp="1" noChangeAspect="1"/>
          </p:cNvPicPr>
          <p:nvPr>
            <p:ph idx="1"/>
          </p:nvPr>
        </p:nvPicPr>
        <p:blipFill>
          <a:blip r:embed="rId2"/>
          <a:stretch>
            <a:fillRect/>
          </a:stretch>
        </p:blipFill>
        <p:spPr>
          <a:xfrm>
            <a:off x="3635273" y="1662344"/>
            <a:ext cx="4921454" cy="3093740"/>
          </a:xfrm>
          <a:prstGeom prst="rect">
            <a:avLst/>
          </a:prstGeom>
        </p:spPr>
      </p:pic>
    </p:spTree>
    <p:extLst>
      <p:ext uri="{BB962C8B-B14F-4D97-AF65-F5344CB8AC3E}">
        <p14:creationId xmlns:p14="http://schemas.microsoft.com/office/powerpoint/2010/main" val="374531021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characterizes a </a:t>
            </a:r>
            <a:r>
              <a:rPr lang="en-US" i="1" dirty="0"/>
              <a:t>collectivist</a:t>
            </a:r>
            <a:r>
              <a:rPr lang="en-US" dirty="0"/>
              <a:t> culture?</a:t>
            </a:r>
          </a:p>
        </p:txBody>
      </p:sp>
      <p:sp>
        <p:nvSpPr>
          <p:cNvPr id="4" name="Content Placeholder 3"/>
          <p:cNvSpPr>
            <a:spLocks noGrp="1"/>
          </p:cNvSpPr>
          <p:nvPr>
            <p:ph sz="quarter" idx="13"/>
          </p:nvPr>
        </p:nvSpPr>
        <p:spPr>
          <a:xfrm>
            <a:off x="2052638" y="4864100"/>
            <a:ext cx="8101012" cy="1851493"/>
          </a:xfrm>
        </p:spPr>
        <p:txBody>
          <a:bodyPr>
            <a:normAutofit lnSpcReduction="10000"/>
          </a:bodyPr>
          <a:lstStyle/>
          <a:p>
            <a:r>
              <a:rPr lang="en-US" i="1" dirty="0"/>
              <a:t>Group identifications </a:t>
            </a:r>
            <a:r>
              <a:rPr lang="en-US" dirty="0"/>
              <a:t>provide a sense of belonging, a set of values, and an assurance of security. </a:t>
            </a:r>
          </a:p>
          <a:p>
            <a:r>
              <a:rPr lang="en-US" dirty="0"/>
              <a:t>Collectivists have deep attachments to their groups—their family, clan, or company. </a:t>
            </a:r>
          </a:p>
          <a:p>
            <a:r>
              <a:rPr lang="en-US" dirty="0"/>
              <a:t>Elders receive respect.</a:t>
            </a:r>
          </a:p>
        </p:txBody>
      </p:sp>
      <p:pic>
        <p:nvPicPr>
          <p:cNvPr id="5" name="Content Placeholder 4"/>
          <p:cNvPicPr>
            <a:picLocks noGrp="1" noChangeAspect="1"/>
          </p:cNvPicPr>
          <p:nvPr>
            <p:ph idx="1"/>
          </p:nvPr>
        </p:nvPicPr>
        <p:blipFill>
          <a:blip r:embed="rId2"/>
          <a:stretch>
            <a:fillRect/>
          </a:stretch>
        </p:blipFill>
        <p:spPr>
          <a:xfrm>
            <a:off x="3439639" y="1834616"/>
            <a:ext cx="5326439" cy="2816498"/>
          </a:xfrm>
          <a:prstGeom prst="rect">
            <a:avLst/>
          </a:prstGeom>
        </p:spPr>
      </p:pic>
    </p:spTree>
    <p:extLst>
      <p:ext uri="{BB962C8B-B14F-4D97-AF65-F5344CB8AC3E}">
        <p14:creationId xmlns:p14="http://schemas.microsoft.com/office/powerpoint/2010/main" val="156023980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a:t>
            </a:r>
            <a:r>
              <a:rPr lang="en-US" i="1" dirty="0"/>
              <a:t>collectivist cultures </a:t>
            </a:r>
            <a:r>
              <a:rPr lang="en-US" dirty="0"/>
              <a:t>respond to disaster?</a:t>
            </a:r>
          </a:p>
        </p:txBody>
      </p:sp>
      <p:sp>
        <p:nvSpPr>
          <p:cNvPr id="4" name="Content Placeholder 3"/>
          <p:cNvSpPr>
            <a:spLocks noGrp="1"/>
          </p:cNvSpPr>
          <p:nvPr>
            <p:ph sz="quarter" idx="13"/>
          </p:nvPr>
        </p:nvSpPr>
        <p:spPr>
          <a:xfrm>
            <a:off x="2052638" y="4616970"/>
            <a:ext cx="8101012" cy="2113614"/>
          </a:xfrm>
        </p:spPr>
        <p:txBody>
          <a:bodyPr/>
          <a:lstStyle/>
          <a:p>
            <a:r>
              <a:rPr lang="en-US" dirty="0"/>
              <a:t>Japan’s collectivist values, including duty to others and social harmony, were on display after the devastating 2011</a:t>
            </a:r>
          </a:p>
          <a:p>
            <a:r>
              <a:rPr lang="en-US" dirty="0"/>
              <a:t>earthquake and tsunami. </a:t>
            </a:r>
          </a:p>
          <a:p>
            <a:r>
              <a:rPr lang="en-US" dirty="0"/>
              <a:t>Virtually no looting was reported, and residents remained orderly, as shown above waiting for drinking water.</a:t>
            </a:r>
          </a:p>
        </p:txBody>
      </p:sp>
      <p:pic>
        <p:nvPicPr>
          <p:cNvPr id="5" name="Content Placeholder 4"/>
          <p:cNvPicPr>
            <a:picLocks noGrp="1" noChangeAspect="1"/>
          </p:cNvPicPr>
          <p:nvPr>
            <p:ph idx="1"/>
          </p:nvPr>
        </p:nvPicPr>
        <p:blipFill>
          <a:blip r:embed="rId2"/>
          <a:stretch>
            <a:fillRect/>
          </a:stretch>
        </p:blipFill>
        <p:spPr>
          <a:xfrm>
            <a:off x="4126181" y="1753019"/>
            <a:ext cx="4173373" cy="2732565"/>
          </a:xfrm>
          <a:prstGeom prst="rect">
            <a:avLst/>
          </a:prstGeom>
        </p:spPr>
      </p:pic>
    </p:spTree>
    <p:extLst>
      <p:ext uri="{BB962C8B-B14F-4D97-AF65-F5344CB8AC3E}">
        <p14:creationId xmlns:p14="http://schemas.microsoft.com/office/powerpoint/2010/main" val="264918904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66" y="296068"/>
            <a:ext cx="8101584" cy="1532732"/>
          </a:xfrm>
        </p:spPr>
        <p:txBody>
          <a:bodyPr/>
          <a:lstStyle/>
          <a:p>
            <a:r>
              <a:rPr lang="en-US" dirty="0"/>
              <a:t>What are some value contrasts </a:t>
            </a:r>
            <a:br>
              <a:rPr lang="en-US" dirty="0"/>
            </a:br>
            <a:r>
              <a:rPr lang="en-US" dirty="0"/>
              <a:t>between </a:t>
            </a:r>
            <a:r>
              <a:rPr lang="en-US" i="1" dirty="0"/>
              <a:t>individualism</a:t>
            </a:r>
            <a:r>
              <a:rPr lang="en-US" dirty="0"/>
              <a:t> and </a:t>
            </a:r>
            <a:r>
              <a:rPr lang="en-US" i="1" dirty="0"/>
              <a:t>collectivism</a:t>
            </a:r>
            <a:r>
              <a:rPr lang="en-US" dirty="0"/>
              <a:t>?</a:t>
            </a:r>
          </a:p>
        </p:txBody>
      </p:sp>
      <p:pic>
        <p:nvPicPr>
          <p:cNvPr id="5" name="Content Placeholder 4"/>
          <p:cNvPicPr>
            <a:picLocks noGrp="1" noChangeAspect="1"/>
          </p:cNvPicPr>
          <p:nvPr>
            <p:ph idx="1"/>
          </p:nvPr>
        </p:nvPicPr>
        <p:blipFill>
          <a:blip r:embed="rId2"/>
          <a:stretch>
            <a:fillRect/>
          </a:stretch>
        </p:blipFill>
        <p:spPr>
          <a:xfrm>
            <a:off x="1771489" y="1595172"/>
            <a:ext cx="8662737" cy="5072095"/>
          </a:xfrm>
          <a:prstGeom prst="rect">
            <a:avLst/>
          </a:prstGeom>
        </p:spPr>
      </p:pic>
      <p:pic>
        <p:nvPicPr>
          <p:cNvPr id="6" name="Picture 5" descr="decorative"/>
          <p:cNvPicPr>
            <a:picLocks noChangeAspect="1"/>
          </p:cNvPicPr>
          <p:nvPr/>
        </p:nvPicPr>
        <p:blipFill>
          <a:blip r:embed="rId3"/>
          <a:stretch>
            <a:fillRect/>
          </a:stretch>
        </p:blipFill>
        <p:spPr>
          <a:xfrm>
            <a:off x="2114529" y="348281"/>
            <a:ext cx="688908" cy="688908"/>
          </a:xfrm>
          <a:prstGeom prst="rect">
            <a:avLst/>
          </a:prstGeom>
        </p:spPr>
      </p:pic>
    </p:spTree>
    <p:extLst>
      <p:ext uri="{BB962C8B-B14F-4D97-AF65-F5344CB8AC3E}">
        <p14:creationId xmlns:p14="http://schemas.microsoft.com/office/powerpoint/2010/main" val="184306976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en-US" b="1" smtClean="0"/>
              <a:t>Kurt Lewin</a:t>
            </a:r>
          </a:p>
        </p:txBody>
      </p:sp>
      <p:sp>
        <p:nvSpPr>
          <p:cNvPr id="21506" name="Rectangle 3"/>
          <p:cNvSpPr>
            <a:spLocks noGrp="1"/>
          </p:cNvSpPr>
          <p:nvPr>
            <p:ph type="body" idx="1"/>
          </p:nvPr>
        </p:nvSpPr>
        <p:spPr/>
        <p:txBody>
          <a:bodyPr/>
          <a:lstStyle/>
          <a:p>
            <a:pPr eaLnBrk="1" hangingPunct="1"/>
            <a:r>
              <a:rPr lang="en-US" b="1" smtClean="0"/>
              <a:t>Kurt Lewin</a:t>
            </a:r>
            <a:r>
              <a:rPr lang="en-US" smtClean="0"/>
              <a:t> explained that when something attracts us, we approach it; when something frightens us, we try to avoid it.</a:t>
            </a:r>
          </a:p>
          <a:p>
            <a:pPr eaLnBrk="1" hangingPunct="1"/>
            <a:r>
              <a:rPr lang="en-US" smtClean="0"/>
              <a:t>Lewin showed how different combination of these tendencies (approach or avoidance) create three basic types of conflict.</a:t>
            </a:r>
          </a:p>
        </p:txBody>
      </p:sp>
    </p:spTree>
    <p:extLst>
      <p:ext uri="{BB962C8B-B14F-4D97-AF65-F5344CB8AC3E}">
        <p14:creationId xmlns:p14="http://schemas.microsoft.com/office/powerpoint/2010/main" val="12557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500" fill="hold"/>
                                        <p:tgtEl>
                                          <p:spTgt spid="2150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150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150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150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150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1506">
                                            <p:txEl>
                                              <p:pRg st="1" end="1"/>
                                            </p:txEl>
                                          </p:spTgt>
                                        </p:tgtEl>
                                        <p:attrNameLst>
                                          <p:attrName>style.visibility</p:attrName>
                                        </p:attrNameLst>
                                      </p:cBhvr>
                                      <p:to>
                                        <p:strVal val="visible"/>
                                      </p:to>
                                    </p:set>
                                    <p:anim calcmode="lin" valueType="num">
                                      <p:cBhvr>
                                        <p:cTn id="16" dur="500" fill="hold"/>
                                        <p:tgtEl>
                                          <p:spTgt spid="21506">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1506">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1506">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1506">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1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en-US" b="1" smtClean="0"/>
              <a:t>Approach/Approach Conflict</a:t>
            </a:r>
          </a:p>
        </p:txBody>
      </p:sp>
      <p:sp>
        <p:nvSpPr>
          <p:cNvPr id="22530" name="Rectangle 3"/>
          <p:cNvSpPr>
            <a:spLocks noGrp="1"/>
          </p:cNvSpPr>
          <p:nvPr>
            <p:ph type="body" idx="1"/>
          </p:nvPr>
        </p:nvSpPr>
        <p:spPr>
          <a:xfrm>
            <a:off x="2511368" y="1308538"/>
            <a:ext cx="7455776" cy="5549462"/>
          </a:xfrm>
        </p:spPr>
        <p:txBody>
          <a:bodyPr>
            <a:normAutofit/>
          </a:bodyPr>
          <a:lstStyle/>
          <a:p>
            <a:pPr eaLnBrk="1" hangingPunct="1">
              <a:lnSpc>
                <a:spcPct val="90000"/>
              </a:lnSpc>
            </a:pPr>
            <a:r>
              <a:rPr lang="en-US" sz="3200" b="1" dirty="0" smtClean="0"/>
              <a:t>Approach/Approach Conflict-</a:t>
            </a:r>
            <a:r>
              <a:rPr lang="en-US" sz="3200" dirty="0" smtClean="0"/>
              <a:t> is the result of simultaneous attraction to two appealing possibilities, neither of which has any negative quality.</a:t>
            </a:r>
          </a:p>
          <a:p>
            <a:pPr eaLnBrk="1" hangingPunct="1">
              <a:lnSpc>
                <a:spcPct val="90000"/>
              </a:lnSpc>
            </a:pPr>
            <a:endParaRPr lang="en-US" sz="3200" dirty="0" smtClean="0"/>
          </a:p>
          <a:p>
            <a:pPr eaLnBrk="1" hangingPunct="1">
              <a:lnSpc>
                <a:spcPct val="90000"/>
              </a:lnSpc>
            </a:pPr>
            <a:r>
              <a:rPr lang="en-US" sz="3200" b="1" dirty="0" smtClean="0"/>
              <a:t>Ex</a:t>
            </a:r>
            <a:r>
              <a:rPr lang="en-US" sz="3200" dirty="0" smtClean="0"/>
              <a:t>: job-seeker offered two intriguing jobs, two attractive homes in a desired area, choosing between desserts</a:t>
            </a:r>
          </a:p>
          <a:p>
            <a:pPr eaLnBrk="1" hangingPunct="1">
              <a:lnSpc>
                <a:spcPct val="90000"/>
              </a:lnSpc>
            </a:pPr>
            <a:r>
              <a:rPr lang="en-US" sz="3200" dirty="0" smtClean="0"/>
              <a:t>Stress arises from give up one desirable option for another.</a:t>
            </a:r>
          </a:p>
        </p:txBody>
      </p:sp>
    </p:spTree>
    <p:extLst>
      <p:ext uri="{BB962C8B-B14F-4D97-AF65-F5344CB8AC3E}">
        <p14:creationId xmlns:p14="http://schemas.microsoft.com/office/powerpoint/2010/main" val="15964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253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253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253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25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2530">
                                            <p:txEl>
                                              <p:pRg st="2" end="2"/>
                                            </p:txEl>
                                          </p:spTgt>
                                        </p:tgtEl>
                                        <p:attrNameLst>
                                          <p:attrName>style.visibility</p:attrName>
                                        </p:attrNameLst>
                                      </p:cBhvr>
                                      <p:to>
                                        <p:strVal val="visible"/>
                                      </p:to>
                                    </p:set>
                                    <p:anim calcmode="lin" valueType="num">
                                      <p:cBhvr>
                                        <p:cTn id="16" dur="500" fill="hold"/>
                                        <p:tgtEl>
                                          <p:spTgt spid="22530">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2530">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2530">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2530">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253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2530">
                                            <p:txEl>
                                              <p:pRg st="3" end="3"/>
                                            </p:txEl>
                                          </p:spTgt>
                                        </p:tgtEl>
                                        <p:attrNameLst>
                                          <p:attrName>style.visibility</p:attrName>
                                        </p:attrNameLst>
                                      </p:cBhvr>
                                      <p:to>
                                        <p:strVal val="visible"/>
                                      </p:to>
                                    </p:set>
                                    <p:anim calcmode="lin" valueType="num">
                                      <p:cBhvr>
                                        <p:cTn id="25" dur="500" fill="hold"/>
                                        <p:tgtEl>
                                          <p:spTgt spid="22530">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2530">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2530">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2530">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US" b="1" smtClean="0"/>
              <a:t>Avoidance/Avoidance Conflict</a:t>
            </a:r>
          </a:p>
        </p:txBody>
      </p:sp>
      <p:sp>
        <p:nvSpPr>
          <p:cNvPr id="23554" name="Rectangle 3"/>
          <p:cNvSpPr>
            <a:spLocks noGrp="1"/>
          </p:cNvSpPr>
          <p:nvPr>
            <p:ph type="body" idx="1"/>
          </p:nvPr>
        </p:nvSpPr>
        <p:spPr>
          <a:xfrm>
            <a:off x="2648606" y="1371600"/>
            <a:ext cx="7031422" cy="5486400"/>
          </a:xfrm>
        </p:spPr>
        <p:txBody>
          <a:bodyPr>
            <a:normAutofit/>
          </a:bodyPr>
          <a:lstStyle/>
          <a:p>
            <a:pPr eaLnBrk="1" hangingPunct="1">
              <a:lnSpc>
                <a:spcPct val="90000"/>
              </a:lnSpc>
            </a:pPr>
            <a:r>
              <a:rPr lang="en-US" sz="3200" b="1" dirty="0" smtClean="0"/>
              <a:t>Avoidance/Avoidance Conflict- </a:t>
            </a:r>
            <a:r>
              <a:rPr lang="en-US" sz="3200" dirty="0" smtClean="0"/>
              <a:t>is the result of facing a choice between two undesirable possibilities. Neither of which has any positive qualities.</a:t>
            </a:r>
          </a:p>
          <a:p>
            <a:pPr eaLnBrk="1" hangingPunct="1">
              <a:lnSpc>
                <a:spcPct val="90000"/>
              </a:lnSpc>
            </a:pPr>
            <a:endParaRPr lang="en-US" sz="3200" b="1" dirty="0" smtClean="0"/>
          </a:p>
          <a:p>
            <a:pPr eaLnBrk="1" hangingPunct="1">
              <a:lnSpc>
                <a:spcPct val="90000"/>
              </a:lnSpc>
            </a:pPr>
            <a:r>
              <a:rPr lang="en-US" sz="3200" b="1" dirty="0" smtClean="0"/>
              <a:t>Ex</a:t>
            </a:r>
            <a:r>
              <a:rPr lang="en-US" sz="3200" dirty="0" smtClean="0"/>
              <a:t>: caught in a rundown, caught between a rock and a hard place, choice of punishment, risky surgery or live with back pain</a:t>
            </a:r>
          </a:p>
          <a:p>
            <a:pPr eaLnBrk="1" hangingPunct="1">
              <a:lnSpc>
                <a:spcPct val="90000"/>
              </a:lnSpc>
            </a:pPr>
            <a:r>
              <a:rPr lang="en-US" sz="3200" dirty="0" smtClean="0"/>
              <a:t>Conflict arises from having to choose “the lesser of two evils” or waiting for the conflict to solve itself.</a:t>
            </a:r>
            <a:endParaRPr lang="en-US" sz="3200" b="1" dirty="0" smtClean="0"/>
          </a:p>
        </p:txBody>
      </p:sp>
    </p:spTree>
    <p:extLst>
      <p:ext uri="{BB962C8B-B14F-4D97-AF65-F5344CB8AC3E}">
        <p14:creationId xmlns:p14="http://schemas.microsoft.com/office/powerpoint/2010/main" val="365723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500" fill="hold"/>
                                        <p:tgtEl>
                                          <p:spTgt spid="2355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355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355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355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355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3554">
                                            <p:txEl>
                                              <p:pRg st="2" end="2"/>
                                            </p:txEl>
                                          </p:spTgt>
                                        </p:tgtEl>
                                        <p:attrNameLst>
                                          <p:attrName>style.visibility</p:attrName>
                                        </p:attrNameLst>
                                      </p:cBhvr>
                                      <p:to>
                                        <p:strVal val="visible"/>
                                      </p:to>
                                    </p:set>
                                    <p:anim calcmode="lin" valueType="num">
                                      <p:cBhvr>
                                        <p:cTn id="16" dur="500" fill="hold"/>
                                        <p:tgtEl>
                                          <p:spTgt spid="23554">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3554">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3554">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3554">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355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3554">
                                            <p:txEl>
                                              <p:pRg st="3" end="3"/>
                                            </p:txEl>
                                          </p:spTgt>
                                        </p:tgtEl>
                                        <p:attrNameLst>
                                          <p:attrName>style.visibility</p:attrName>
                                        </p:attrNameLst>
                                      </p:cBhvr>
                                      <p:to>
                                        <p:strVal val="visible"/>
                                      </p:to>
                                    </p:set>
                                    <p:anim calcmode="lin" valueType="num">
                                      <p:cBhvr>
                                        <p:cTn id="25" dur="500" fill="hold"/>
                                        <p:tgtEl>
                                          <p:spTgt spid="23554">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3554">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3554">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3554">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US" b="1" smtClean="0"/>
              <a:t>Approach/Avoidance Conflict</a:t>
            </a:r>
          </a:p>
        </p:txBody>
      </p:sp>
      <p:sp>
        <p:nvSpPr>
          <p:cNvPr id="24578" name="Rectangle 3"/>
          <p:cNvSpPr>
            <a:spLocks noGrp="1"/>
          </p:cNvSpPr>
          <p:nvPr>
            <p:ph type="body" idx="1"/>
          </p:nvPr>
        </p:nvSpPr>
        <p:spPr>
          <a:xfrm>
            <a:off x="1981200" y="1417638"/>
            <a:ext cx="8229600" cy="5287962"/>
          </a:xfrm>
        </p:spPr>
        <p:txBody>
          <a:bodyPr>
            <a:normAutofit lnSpcReduction="10000"/>
          </a:bodyPr>
          <a:lstStyle/>
          <a:p>
            <a:pPr eaLnBrk="1" hangingPunct="1"/>
            <a:r>
              <a:rPr lang="en-US" sz="3000" b="1" dirty="0"/>
              <a:t>Approach/Avoidance Conflict- </a:t>
            </a:r>
            <a:r>
              <a:rPr lang="en-US" sz="3000" dirty="0"/>
              <a:t>is the result of being simultaneously attracted to and repelled by the same goal</a:t>
            </a:r>
            <a:r>
              <a:rPr lang="en-US" sz="3000" dirty="0" smtClean="0"/>
              <a:t>.</a:t>
            </a:r>
          </a:p>
          <a:p>
            <a:pPr eaLnBrk="1" hangingPunct="1"/>
            <a:endParaRPr lang="en-US" sz="3000" dirty="0"/>
          </a:p>
          <a:p>
            <a:pPr eaLnBrk="1" hangingPunct="1"/>
            <a:r>
              <a:rPr lang="en-US" sz="3000" b="1" dirty="0"/>
              <a:t>Ex</a:t>
            </a:r>
            <a:r>
              <a:rPr lang="en-US" sz="3000" dirty="0"/>
              <a:t>: one person wants to continue the relationship (approach), but is wary of making a life-long commitment (avoidance)</a:t>
            </a:r>
          </a:p>
          <a:p>
            <a:pPr eaLnBrk="1" hangingPunct="1"/>
            <a:r>
              <a:rPr lang="en-US" sz="3000" b="1" dirty="0"/>
              <a:t>Ex</a:t>
            </a:r>
            <a:r>
              <a:rPr lang="en-US" sz="3000" dirty="0"/>
              <a:t>: person pursuing a captain or president position for their team or club (approach), but is wary of the amount of responsibility (avoidance)</a:t>
            </a:r>
          </a:p>
          <a:p>
            <a:pPr eaLnBrk="1" hangingPunct="1"/>
            <a:r>
              <a:rPr lang="en-US" sz="3000" b="1" dirty="0"/>
              <a:t>Ex: </a:t>
            </a:r>
            <a:r>
              <a:rPr lang="en-US" sz="3000" dirty="0"/>
              <a:t>Leaving home for college?</a:t>
            </a:r>
            <a:endParaRPr lang="en-US" sz="3000" b="1" dirty="0"/>
          </a:p>
        </p:txBody>
      </p:sp>
    </p:spTree>
    <p:extLst>
      <p:ext uri="{BB962C8B-B14F-4D97-AF65-F5344CB8AC3E}">
        <p14:creationId xmlns:p14="http://schemas.microsoft.com/office/powerpoint/2010/main" val="24405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500" fill="hold"/>
                                        <p:tgtEl>
                                          <p:spTgt spid="2457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57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57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57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57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4578">
                                            <p:txEl>
                                              <p:pRg st="2" end="2"/>
                                            </p:txEl>
                                          </p:spTgt>
                                        </p:tgtEl>
                                        <p:attrNameLst>
                                          <p:attrName>style.visibility</p:attrName>
                                        </p:attrNameLst>
                                      </p:cBhvr>
                                      <p:to>
                                        <p:strVal val="visible"/>
                                      </p:to>
                                    </p:set>
                                    <p:anim calcmode="lin" valueType="num">
                                      <p:cBhvr>
                                        <p:cTn id="16" dur="500" fill="hold"/>
                                        <p:tgtEl>
                                          <p:spTgt spid="24578">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4578">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4578">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4578">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457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p:cTn id="25" dur="500" fill="hold"/>
                                        <p:tgtEl>
                                          <p:spTgt spid="24578">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4578">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4578">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4578">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457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4578">
                                            <p:txEl>
                                              <p:pRg st="4" end="4"/>
                                            </p:txEl>
                                          </p:spTgt>
                                        </p:tgtEl>
                                        <p:attrNameLst>
                                          <p:attrName>style.visibility</p:attrName>
                                        </p:attrNameLst>
                                      </p:cBhvr>
                                      <p:to>
                                        <p:strVal val="visible"/>
                                      </p:to>
                                    </p:set>
                                    <p:anim calcmode="lin" valueType="num">
                                      <p:cBhvr>
                                        <p:cTn id="34" dur="500" fill="hold"/>
                                        <p:tgtEl>
                                          <p:spTgt spid="24578">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4578">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4578">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4578">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r>
              <a:rPr lang="en-US" sz="3200"/>
              <a:t>Provide a personal or potential situation that illustrates each of the following conflicts:</a:t>
            </a:r>
            <a:r>
              <a:rPr lang="en-US" sz="4000"/>
              <a:t> </a:t>
            </a:r>
          </a:p>
        </p:txBody>
      </p:sp>
      <p:sp>
        <p:nvSpPr>
          <p:cNvPr id="25602" name="Rectangle 3"/>
          <p:cNvSpPr>
            <a:spLocks noGrp="1"/>
          </p:cNvSpPr>
          <p:nvPr>
            <p:ph type="body" idx="1"/>
          </p:nvPr>
        </p:nvSpPr>
        <p:spPr/>
        <p:txBody>
          <a:bodyPr/>
          <a:lstStyle/>
          <a:p>
            <a:r>
              <a:rPr lang="en-US" b="1" smtClean="0"/>
              <a:t>Approach/Approach Conflict</a:t>
            </a:r>
          </a:p>
          <a:p>
            <a:r>
              <a:rPr lang="en-US" b="1" smtClean="0"/>
              <a:t>Avoidance/Avoidance Conflict</a:t>
            </a:r>
          </a:p>
          <a:p>
            <a:r>
              <a:rPr lang="en-US" b="1" smtClean="0"/>
              <a:t>Approach/Avoidance Conflict</a:t>
            </a:r>
          </a:p>
        </p:txBody>
      </p:sp>
    </p:spTree>
    <p:extLst>
      <p:ext uri="{BB962C8B-B14F-4D97-AF65-F5344CB8AC3E}">
        <p14:creationId xmlns:p14="http://schemas.microsoft.com/office/powerpoint/2010/main" val="3051024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16942"/>
            <a:ext cx="3978762" cy="1600200"/>
          </a:xfrm>
        </p:spPr>
        <p:txBody>
          <a:bodyPr/>
          <a:lstStyle/>
          <a:p>
            <a:r>
              <a:rPr lang="en-US" dirty="0"/>
              <a:t>the </a:t>
            </a:r>
            <a:r>
              <a:rPr lang="en-US" b="1" i="1" dirty="0"/>
              <a:t>id</a:t>
            </a:r>
          </a:p>
        </p:txBody>
      </p:sp>
      <p:sp>
        <p:nvSpPr>
          <p:cNvPr id="3" name="Content Placeholder 2"/>
          <p:cNvSpPr>
            <a:spLocks noGrp="1"/>
          </p:cNvSpPr>
          <p:nvPr>
            <p:ph idx="1"/>
          </p:nvPr>
        </p:nvSpPr>
        <p:spPr>
          <a:xfrm>
            <a:off x="6308272" y="987427"/>
            <a:ext cx="3732269" cy="4873625"/>
          </a:xfrm>
        </p:spPr>
        <p:txBody>
          <a:bodyPr/>
          <a:lstStyle/>
          <a:p>
            <a:r>
              <a:rPr lang="en-US" dirty="0"/>
              <a:t>a reservoir of unconscious</a:t>
            </a:r>
          </a:p>
          <a:p>
            <a:r>
              <a:rPr lang="en-US" dirty="0"/>
              <a:t>psychic energy that, according to Freud, strives to satisfy basic sexual and aggressive drives</a:t>
            </a:r>
          </a:p>
          <a:p>
            <a:endParaRPr lang="en-US" dirty="0"/>
          </a:p>
          <a:p>
            <a:r>
              <a:rPr lang="en-US" dirty="0"/>
              <a:t>The id operates on the </a:t>
            </a:r>
            <a:r>
              <a:rPr lang="en-US" i="1" dirty="0"/>
              <a:t>pleasure principle, </a:t>
            </a:r>
            <a:r>
              <a:rPr lang="en-US" dirty="0"/>
              <a:t>demanding immediate</a:t>
            </a:r>
          </a:p>
          <a:p>
            <a:r>
              <a:rPr lang="en-US" dirty="0"/>
              <a:t>gratification.</a:t>
            </a:r>
          </a:p>
        </p:txBody>
      </p:sp>
      <p:pic>
        <p:nvPicPr>
          <p:cNvPr id="5" name="Picture 4"/>
          <p:cNvPicPr>
            <a:picLocks noChangeAspect="1"/>
          </p:cNvPicPr>
          <p:nvPr/>
        </p:nvPicPr>
        <p:blipFill>
          <a:blip r:embed="rId2"/>
          <a:stretch>
            <a:fillRect/>
          </a:stretch>
        </p:blipFill>
        <p:spPr>
          <a:xfrm>
            <a:off x="118534" y="1474129"/>
            <a:ext cx="6189738" cy="5383871"/>
          </a:xfrm>
          <a:prstGeom prst="rect">
            <a:avLst/>
          </a:prstGeom>
          <a:ln w="76200">
            <a:solidFill>
              <a:schemeClr val="accent5"/>
            </a:solidFill>
          </a:ln>
        </p:spPr>
      </p:pic>
    </p:spTree>
    <p:extLst>
      <p:ext uri="{BB962C8B-B14F-4D97-AF65-F5344CB8AC3E}">
        <p14:creationId xmlns:p14="http://schemas.microsoft.com/office/powerpoint/2010/main" val="371157809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24046"/>
            <a:ext cx="8321040" cy="1124712"/>
          </a:xfrm>
        </p:spPr>
        <p:txBody>
          <a:bodyPr/>
          <a:lstStyle/>
          <a:p>
            <a:r>
              <a:rPr lang="en-US" dirty="0"/>
              <a:t>4. What Would You Answer?</a:t>
            </a:r>
          </a:p>
        </p:txBody>
      </p:sp>
      <p:sp>
        <p:nvSpPr>
          <p:cNvPr id="3" name="Content Placeholder 2"/>
          <p:cNvSpPr>
            <a:spLocks noGrp="1"/>
          </p:cNvSpPr>
          <p:nvPr>
            <p:ph sz="quarter" idx="19"/>
          </p:nvPr>
        </p:nvSpPr>
        <p:spPr>
          <a:xfrm>
            <a:off x="2269236" y="1759371"/>
            <a:ext cx="7653528" cy="4718304"/>
          </a:xfrm>
        </p:spPr>
        <p:txBody>
          <a:bodyPr/>
          <a:lstStyle/>
          <a:p>
            <a:r>
              <a:rPr lang="en-US" b="1" dirty="0"/>
              <a:t>Which of the following is most likely to be true of a person from an individualist culture?</a:t>
            </a:r>
          </a:p>
          <a:p>
            <a:pPr algn="l"/>
            <a:r>
              <a:rPr lang="en-US" dirty="0"/>
              <a:t>A. His behavior would be a reflection of his personality</a:t>
            </a:r>
          </a:p>
          <a:p>
            <a:pPr algn="l"/>
            <a:r>
              <a:rPr lang="en-US" dirty="0"/>
              <a:t>	and attitudes.</a:t>
            </a:r>
          </a:p>
          <a:p>
            <a:pPr algn="l"/>
            <a:r>
              <a:rPr lang="en-US" dirty="0"/>
              <a:t>B. He would chose a career based on the needs of his</a:t>
            </a:r>
          </a:p>
          <a:p>
            <a:pPr algn="l"/>
            <a:r>
              <a:rPr lang="en-US" dirty="0"/>
              <a:t>	community.</a:t>
            </a:r>
          </a:p>
          <a:p>
            <a:pPr algn="l"/>
            <a:r>
              <a:rPr lang="en-US" dirty="0"/>
              <a:t>C. He would view his life task as fitting in and</a:t>
            </a:r>
          </a:p>
          <a:p>
            <a:pPr algn="l"/>
            <a:r>
              <a:rPr lang="en-US" dirty="0"/>
              <a:t>	maintaining connections.</a:t>
            </a:r>
          </a:p>
          <a:p>
            <a:pPr algn="l"/>
            <a:r>
              <a:rPr lang="en-US" dirty="0"/>
              <a:t>D. He would strive to develop a few close and enduring</a:t>
            </a:r>
          </a:p>
          <a:p>
            <a:pPr algn="l"/>
            <a:r>
              <a:rPr lang="en-US" dirty="0"/>
              <a:t>	relationships.</a:t>
            </a:r>
          </a:p>
          <a:p>
            <a:pPr algn="l"/>
            <a:r>
              <a:rPr lang="en-US" dirty="0"/>
              <a:t>E. He would focus on his duty to his family.</a:t>
            </a:r>
          </a:p>
        </p:txBody>
      </p:sp>
    </p:spTree>
    <p:extLst>
      <p:ext uri="{BB962C8B-B14F-4D97-AF65-F5344CB8AC3E}">
        <p14:creationId xmlns:p14="http://schemas.microsoft.com/office/powerpoint/2010/main" val="14089970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theories.</a:t>
            </a:r>
          </a:p>
        </p:txBody>
      </p:sp>
      <p:sp>
        <p:nvSpPr>
          <p:cNvPr id="4" name="Content Placeholder 3"/>
          <p:cNvSpPr>
            <a:spLocks noGrp="1"/>
          </p:cNvSpPr>
          <p:nvPr>
            <p:ph sz="quarter" idx="19"/>
          </p:nvPr>
        </p:nvSpPr>
        <p:spPr>
          <a:xfrm>
            <a:off x="2152650" y="2400300"/>
            <a:ext cx="7994650" cy="3061386"/>
          </a:xfrm>
        </p:spPr>
        <p:txBody>
          <a:bodyPr/>
          <a:lstStyle/>
          <a:p>
            <a:r>
              <a:rPr lang="en-US" dirty="0"/>
              <a:t>In which type of culture were you raised?  </a:t>
            </a:r>
          </a:p>
          <a:p>
            <a:r>
              <a:rPr lang="en-US" dirty="0"/>
              <a:t>Collectivist or individualist? </a:t>
            </a:r>
          </a:p>
          <a:p>
            <a:endParaRPr lang="en-US" dirty="0"/>
          </a:p>
          <a:p>
            <a:r>
              <a:rPr lang="en-US" dirty="0"/>
              <a:t>Do you fit completely in either category, or are you</a:t>
            </a:r>
          </a:p>
          <a:p>
            <a:r>
              <a:rPr lang="en-US" dirty="0"/>
              <a:t>sometimes a collectivist and sometimes an individualist?</a:t>
            </a:r>
          </a:p>
        </p:txBody>
      </p:sp>
      <p:sp>
        <p:nvSpPr>
          <p:cNvPr id="3" name="Text Placeholder 2"/>
          <p:cNvSpPr>
            <a:spLocks noGrp="1"/>
          </p:cNvSpPr>
          <p:nvPr>
            <p:ph type="body" sz="quarter" idx="18"/>
          </p:nvPr>
        </p:nvSpPr>
        <p:spPr>
          <a:xfrm>
            <a:off x="2152650" y="5700635"/>
            <a:ext cx="7994650" cy="762000"/>
          </a:xfrm>
        </p:spPr>
        <p:txBody>
          <a:bodyPr>
            <a:normAutofit fontScale="92500" lnSpcReduction="10000"/>
          </a:bodyPr>
          <a:lstStyle/>
          <a:p>
            <a:r>
              <a:rPr lang="en-US" dirty="0"/>
              <a:t>How much of your response is impacted by nature?  How much by nurture?</a:t>
            </a:r>
          </a:p>
        </p:txBody>
      </p:sp>
    </p:spTree>
    <p:extLst>
      <p:ext uri="{BB962C8B-B14F-4D97-AF65-F5344CB8AC3E}">
        <p14:creationId xmlns:p14="http://schemas.microsoft.com/office/powerpoint/2010/main" val="10102682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assessment centers the best predictor of personality and behavior?</a:t>
            </a:r>
          </a:p>
        </p:txBody>
      </p:sp>
      <p:sp>
        <p:nvSpPr>
          <p:cNvPr id="3" name="Content Placeholder 2"/>
          <p:cNvSpPr>
            <a:spLocks noGrp="1"/>
          </p:cNvSpPr>
          <p:nvPr>
            <p:ph idx="1"/>
          </p:nvPr>
        </p:nvSpPr>
        <p:spPr>
          <a:xfrm>
            <a:off x="2152650" y="1825625"/>
            <a:ext cx="8101584" cy="4665116"/>
          </a:xfrm>
        </p:spPr>
        <p:txBody>
          <a:bodyPr/>
          <a:lstStyle/>
          <a:p>
            <a:r>
              <a:rPr lang="en-US" dirty="0"/>
              <a:t>Assessment centers, where simulations are created to test people’s responses to stress, crisis, etc.. exploit the principle that the best means of </a:t>
            </a:r>
          </a:p>
          <a:p>
            <a:r>
              <a:rPr lang="en-US" dirty="0"/>
              <a:t>predicting behavior is neither a personality test </a:t>
            </a:r>
          </a:p>
          <a:p>
            <a:r>
              <a:rPr lang="en-US" dirty="0"/>
              <a:t>nor an interviewer’s intuition. </a:t>
            </a:r>
          </a:p>
          <a:p>
            <a:endParaRPr lang="en-US" dirty="0"/>
          </a:p>
          <a:p>
            <a:r>
              <a:rPr lang="en-US" dirty="0"/>
              <a:t>Rather, </a:t>
            </a:r>
            <a:r>
              <a:rPr lang="en-US" i="1" dirty="0"/>
              <a:t>the best predictor of future behavior</a:t>
            </a:r>
          </a:p>
          <a:p>
            <a:r>
              <a:rPr lang="en-US" i="1" dirty="0"/>
              <a:t>is the person’s past behavior patterns in similar situations.</a:t>
            </a:r>
          </a:p>
          <a:p>
            <a:r>
              <a:rPr lang="en-US" sz="2400" dirty="0"/>
              <a:t> (Lyons et al., 2011; </a:t>
            </a:r>
            <a:r>
              <a:rPr lang="en-US" sz="2400" dirty="0" err="1"/>
              <a:t>Mischel</a:t>
            </a:r>
            <a:r>
              <a:rPr lang="en-US" sz="2400" dirty="0"/>
              <a:t>, 1981; Schmidt &amp; Hunter, 1998)</a:t>
            </a:r>
          </a:p>
        </p:txBody>
      </p:sp>
      <p:pic>
        <p:nvPicPr>
          <p:cNvPr id="4" name="Picture 3" descr="decorative"/>
          <p:cNvPicPr>
            <a:picLocks noChangeAspect="1"/>
          </p:cNvPicPr>
          <p:nvPr/>
        </p:nvPicPr>
        <p:blipFill>
          <a:blip r:embed="rId2"/>
          <a:stretch>
            <a:fillRect/>
          </a:stretch>
        </p:blipFill>
        <p:spPr>
          <a:xfrm>
            <a:off x="149292" y="1136717"/>
            <a:ext cx="688908" cy="688908"/>
          </a:xfrm>
          <a:prstGeom prst="rect">
            <a:avLst/>
          </a:prstGeom>
        </p:spPr>
      </p:pic>
    </p:spTree>
    <p:extLst>
      <p:ext uri="{BB962C8B-B14F-4D97-AF65-F5344CB8AC3E}">
        <p14:creationId xmlns:p14="http://schemas.microsoft.com/office/powerpoint/2010/main" val="2617879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16936"/>
            <a:ext cx="3885938" cy="1600200"/>
          </a:xfrm>
        </p:spPr>
        <p:txBody>
          <a:bodyPr/>
          <a:lstStyle/>
          <a:p>
            <a:r>
              <a:rPr lang="en-US" dirty="0"/>
              <a:t>the </a:t>
            </a:r>
            <a:r>
              <a:rPr lang="en-US" b="1" i="1" dirty="0"/>
              <a:t>ego</a:t>
            </a:r>
          </a:p>
        </p:txBody>
      </p:sp>
      <p:sp>
        <p:nvSpPr>
          <p:cNvPr id="3" name="Content Placeholder 2"/>
          <p:cNvSpPr>
            <a:spLocks noGrp="1"/>
          </p:cNvSpPr>
          <p:nvPr>
            <p:ph idx="1"/>
          </p:nvPr>
        </p:nvSpPr>
        <p:spPr>
          <a:xfrm>
            <a:off x="6177644" y="987426"/>
            <a:ext cx="3862897" cy="5364388"/>
          </a:xfrm>
        </p:spPr>
        <p:txBody>
          <a:bodyPr/>
          <a:lstStyle/>
          <a:p>
            <a:r>
              <a:rPr lang="en-US" dirty="0"/>
              <a:t>the largely conscious,</a:t>
            </a:r>
          </a:p>
          <a:p>
            <a:r>
              <a:rPr lang="en-US" dirty="0"/>
              <a:t>“executive” part of personality that, according to Freud, mediates among the demands of the id, superego, and reality</a:t>
            </a:r>
          </a:p>
          <a:p>
            <a:endParaRPr lang="en-US" dirty="0"/>
          </a:p>
          <a:p>
            <a:r>
              <a:rPr lang="en-US" dirty="0"/>
              <a:t> The ego operates on the </a:t>
            </a:r>
            <a:r>
              <a:rPr lang="en-US" i="1" dirty="0"/>
              <a:t>reality principle, </a:t>
            </a:r>
            <a:r>
              <a:rPr lang="en-US" dirty="0"/>
              <a:t>satisfying the id’s desires and the superego’s restraints in ways that will realistically bring pleasure rather than pain.</a:t>
            </a:r>
          </a:p>
        </p:txBody>
      </p:sp>
      <p:pic>
        <p:nvPicPr>
          <p:cNvPr id="6" name="Picture 5"/>
          <p:cNvPicPr>
            <a:picLocks noChangeAspect="1"/>
          </p:cNvPicPr>
          <p:nvPr/>
        </p:nvPicPr>
        <p:blipFill>
          <a:blip r:embed="rId2"/>
          <a:stretch>
            <a:fillRect/>
          </a:stretch>
        </p:blipFill>
        <p:spPr>
          <a:xfrm>
            <a:off x="0" y="1484646"/>
            <a:ext cx="6177644" cy="5373354"/>
          </a:xfrm>
          <a:prstGeom prst="rect">
            <a:avLst/>
          </a:prstGeom>
          <a:ln w="76200">
            <a:solidFill>
              <a:schemeClr val="accent5"/>
            </a:solidFill>
          </a:ln>
        </p:spPr>
      </p:pic>
    </p:spTree>
    <p:extLst>
      <p:ext uri="{BB962C8B-B14F-4D97-AF65-F5344CB8AC3E}">
        <p14:creationId xmlns:p14="http://schemas.microsoft.com/office/powerpoint/2010/main" val="3760092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33870"/>
            <a:ext cx="4301388" cy="1600200"/>
          </a:xfrm>
        </p:spPr>
        <p:txBody>
          <a:bodyPr/>
          <a:lstStyle/>
          <a:p>
            <a:r>
              <a:rPr lang="en-US" dirty="0"/>
              <a:t>the </a:t>
            </a:r>
            <a:r>
              <a:rPr lang="en-US" b="1" i="1" dirty="0"/>
              <a:t>superego</a:t>
            </a:r>
          </a:p>
        </p:txBody>
      </p:sp>
      <p:sp>
        <p:nvSpPr>
          <p:cNvPr id="3" name="Content Placeholder 2"/>
          <p:cNvSpPr>
            <a:spLocks noGrp="1"/>
          </p:cNvSpPr>
          <p:nvPr>
            <p:ph idx="1"/>
          </p:nvPr>
        </p:nvSpPr>
        <p:spPr>
          <a:xfrm>
            <a:off x="6765472" y="987426"/>
            <a:ext cx="3275069" cy="5399030"/>
          </a:xfrm>
        </p:spPr>
        <p:txBody>
          <a:bodyPr/>
          <a:lstStyle/>
          <a:p>
            <a:r>
              <a:rPr lang="en-US" dirty="0"/>
              <a:t>the part of personality</a:t>
            </a:r>
          </a:p>
          <a:p>
            <a:r>
              <a:rPr lang="en-US" dirty="0"/>
              <a:t>that, according to Freud,</a:t>
            </a:r>
          </a:p>
          <a:p>
            <a:r>
              <a:rPr lang="en-US" dirty="0"/>
              <a:t>represents internalized ideals and provides standards for judgment (the conscience) and for future aspirations</a:t>
            </a:r>
          </a:p>
        </p:txBody>
      </p:sp>
      <p:pic>
        <p:nvPicPr>
          <p:cNvPr id="5" name="Picture 4"/>
          <p:cNvPicPr>
            <a:picLocks noChangeAspect="1"/>
          </p:cNvPicPr>
          <p:nvPr/>
        </p:nvPicPr>
        <p:blipFill>
          <a:blip r:embed="rId2"/>
          <a:stretch>
            <a:fillRect/>
          </a:stretch>
        </p:blipFill>
        <p:spPr>
          <a:xfrm>
            <a:off x="102206" y="1062252"/>
            <a:ext cx="6663265" cy="5795748"/>
          </a:xfrm>
          <a:prstGeom prst="rect">
            <a:avLst/>
          </a:prstGeom>
          <a:ln w="76200">
            <a:solidFill>
              <a:schemeClr val="accent5"/>
            </a:solidFill>
          </a:ln>
        </p:spPr>
      </p:pic>
    </p:spTree>
    <p:extLst>
      <p:ext uri="{BB962C8B-B14F-4D97-AF65-F5344CB8AC3E}">
        <p14:creationId xmlns:p14="http://schemas.microsoft.com/office/powerpoint/2010/main" val="65484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691898" y="137567"/>
            <a:ext cx="2499493" cy="6561616"/>
          </a:xfrm>
          <a:ln>
            <a:noFill/>
          </a:ln>
        </p:spPr>
        <p:txBody>
          <a:bodyPr>
            <a:normAutofit/>
          </a:bodyPr>
          <a:lstStyle/>
          <a:p>
            <a:pPr marL="0" indent="0">
              <a:buNone/>
            </a:pPr>
            <a:r>
              <a:rPr lang="en-US" sz="4100" dirty="0"/>
              <a:t>Module 55</a:t>
            </a:r>
          </a:p>
          <a:p>
            <a:pPr marL="0" indent="0">
              <a:buNone/>
            </a:pPr>
            <a:endParaRPr lang="en-US" sz="4100" dirty="0"/>
          </a:p>
        </p:txBody>
      </p:sp>
      <p:sp>
        <p:nvSpPr>
          <p:cNvPr id="4" name="Text Placeholder 3"/>
          <p:cNvSpPr>
            <a:spLocks noGrp="1"/>
          </p:cNvSpPr>
          <p:nvPr>
            <p:ph type="body" sz="quarter" idx="4294967295"/>
          </p:nvPr>
        </p:nvSpPr>
        <p:spPr>
          <a:xfrm>
            <a:off x="1691896" y="4422674"/>
            <a:ext cx="2499494" cy="1790700"/>
          </a:xfrm>
          <a:noFill/>
          <a:ln>
            <a:noFill/>
          </a:ln>
        </p:spPr>
        <p:txBody>
          <a:bodyPr>
            <a:normAutofit/>
          </a:bodyPr>
          <a:lstStyle/>
          <a:p>
            <a:pPr marL="0" indent="0">
              <a:buNone/>
            </a:pPr>
            <a:r>
              <a:rPr lang="en-US" dirty="0"/>
              <a:t>Psychoanalytic and Psychodynamic Theories</a:t>
            </a:r>
          </a:p>
        </p:txBody>
      </p:sp>
      <p:sp>
        <p:nvSpPr>
          <p:cNvPr id="8" name="Title 7">
            <a:extLst>
              <a:ext uri="{FF2B5EF4-FFF2-40B4-BE49-F238E27FC236}">
                <a16:creationId xmlns:a16="http://schemas.microsoft.com/office/drawing/2014/main" id="{580ED19E-69F5-4F9B-A560-17BCFB4EAD59}"/>
              </a:ext>
            </a:extLst>
          </p:cNvPr>
          <p:cNvSpPr>
            <a:spLocks noGrp="1"/>
          </p:cNvSpPr>
          <p:nvPr>
            <p:ph type="title"/>
          </p:nvPr>
        </p:nvSpPr>
        <p:spPr>
          <a:xfrm>
            <a:off x="1878811" y="281115"/>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207519" y="1655606"/>
            <a:ext cx="457240" cy="457240"/>
          </a:xfrm>
          <a:prstGeom prst="rect">
            <a:avLst/>
          </a:prstGeom>
        </p:spPr>
      </p:pic>
      <p:sp>
        <p:nvSpPr>
          <p:cNvPr id="6" name="Content Placeholder 5"/>
          <p:cNvSpPr>
            <a:spLocks noGrp="1"/>
          </p:cNvSpPr>
          <p:nvPr>
            <p:ph idx="1"/>
          </p:nvPr>
        </p:nvSpPr>
        <p:spPr>
          <a:xfrm>
            <a:off x="4664759" y="2240186"/>
            <a:ext cx="5638960" cy="457241"/>
          </a:xfrm>
          <a:noFill/>
          <a:ln>
            <a:noFill/>
          </a:ln>
        </p:spPr>
        <p:txBody>
          <a:bodyPr>
            <a:noAutofit/>
          </a:bodyPr>
          <a:lstStyle/>
          <a:p>
            <a:pPr algn="l"/>
            <a:r>
              <a:rPr lang="en-US" sz="2400" b="1" dirty="0">
                <a:solidFill>
                  <a:srgbClr val="C00000"/>
                </a:solidFill>
              </a:rPr>
              <a:t>55-1</a:t>
            </a:r>
            <a:r>
              <a:rPr lang="en-US" sz="2400" dirty="0"/>
              <a:t> Explain what psychologists mean by </a:t>
            </a:r>
            <a:r>
              <a:rPr lang="en-US" sz="2400" b="1" i="1" dirty="0"/>
              <a:t>personality</a:t>
            </a:r>
            <a:r>
              <a:rPr lang="en-US" sz="2400" dirty="0"/>
              <a:t>, and identity the theories that inform our understanding of personality.</a:t>
            </a:r>
          </a:p>
        </p:txBody>
      </p:sp>
      <p:pic>
        <p:nvPicPr>
          <p:cNvPr id="12" name="Picture 11" descr="decorative"/>
          <p:cNvPicPr>
            <a:picLocks noChangeAspect="1"/>
          </p:cNvPicPr>
          <p:nvPr/>
        </p:nvPicPr>
        <p:blipFill>
          <a:blip r:embed="rId2"/>
          <a:stretch>
            <a:fillRect/>
          </a:stretch>
        </p:blipFill>
        <p:spPr>
          <a:xfrm>
            <a:off x="4207519" y="3485688"/>
            <a:ext cx="457240" cy="457240"/>
          </a:xfrm>
          <a:prstGeom prst="rect">
            <a:avLst/>
          </a:prstGeom>
        </p:spPr>
      </p:pic>
      <p:sp>
        <p:nvSpPr>
          <p:cNvPr id="7" name="Content Placeholder 6"/>
          <p:cNvSpPr>
            <a:spLocks noGrp="1"/>
          </p:cNvSpPr>
          <p:nvPr>
            <p:ph sz="quarter" idx="13"/>
          </p:nvPr>
        </p:nvSpPr>
        <p:spPr>
          <a:xfrm>
            <a:off x="4667502" y="3510628"/>
            <a:ext cx="5849084" cy="1474122"/>
          </a:xfrm>
          <a:noFill/>
          <a:ln>
            <a:noFill/>
          </a:ln>
        </p:spPr>
        <p:txBody>
          <a:bodyPr>
            <a:normAutofit lnSpcReduction="10000"/>
          </a:bodyPr>
          <a:lstStyle/>
          <a:p>
            <a:pPr algn="l"/>
            <a:r>
              <a:rPr lang="en-US" b="1" dirty="0">
                <a:solidFill>
                  <a:srgbClr val="C00000"/>
                </a:solidFill>
              </a:rPr>
              <a:t>55-2</a:t>
            </a:r>
            <a:r>
              <a:rPr lang="en-US" b="1" dirty="0">
                <a:solidFill>
                  <a:srgbClr val="FF0000"/>
                </a:solidFill>
              </a:rPr>
              <a:t> </a:t>
            </a:r>
            <a:r>
              <a:rPr lang="en-US" dirty="0"/>
              <a:t>Explain how Sigmund Freud’s treatment of psychological disorders led to his view of the unconscious mind, and describe his view of personality.</a:t>
            </a:r>
          </a:p>
        </p:txBody>
      </p:sp>
      <p:pic>
        <p:nvPicPr>
          <p:cNvPr id="13" name="Picture 12" descr="decorative"/>
          <p:cNvPicPr>
            <a:picLocks noChangeAspect="1"/>
          </p:cNvPicPr>
          <p:nvPr/>
        </p:nvPicPr>
        <p:blipFill>
          <a:blip r:embed="rId2"/>
          <a:stretch>
            <a:fillRect/>
          </a:stretch>
        </p:blipFill>
        <p:spPr>
          <a:xfrm>
            <a:off x="4207519" y="5123032"/>
            <a:ext cx="457240" cy="457240"/>
          </a:xfrm>
          <a:prstGeom prst="rect">
            <a:avLst/>
          </a:prstGeom>
        </p:spPr>
      </p:pic>
      <p:sp>
        <p:nvSpPr>
          <p:cNvPr id="14" name="Content Placeholder 6"/>
          <p:cNvSpPr>
            <a:spLocks noGrp="1"/>
          </p:cNvSpPr>
          <p:nvPr>
            <p:ph sz="quarter" idx="4294967295"/>
          </p:nvPr>
        </p:nvSpPr>
        <p:spPr>
          <a:xfrm>
            <a:off x="4664760" y="5580272"/>
            <a:ext cx="5805487" cy="685800"/>
          </a:xfrm>
          <a:noFill/>
          <a:ln>
            <a:noFill/>
          </a:ln>
        </p:spPr>
        <p:txBody>
          <a:bodyPr>
            <a:noAutofit/>
          </a:bodyPr>
          <a:lstStyle/>
          <a:p>
            <a:pPr marL="0" indent="0" algn="l">
              <a:buNone/>
            </a:pPr>
            <a:r>
              <a:rPr lang="en-US" sz="2400" b="1" dirty="0">
                <a:solidFill>
                  <a:srgbClr val="C00000"/>
                </a:solidFill>
              </a:rPr>
              <a:t>55-3</a:t>
            </a:r>
            <a:r>
              <a:rPr lang="en-US" sz="2400" b="1" dirty="0">
                <a:solidFill>
                  <a:srgbClr val="FF0000"/>
                </a:solidFill>
              </a:rPr>
              <a:t> </a:t>
            </a:r>
            <a:r>
              <a:rPr lang="en-US" sz="2400" dirty="0"/>
              <a:t>Identify the developmental stages Freud proposed, and discuss how he thought people defended themselves against anxiety.</a:t>
            </a:r>
          </a:p>
        </p:txBody>
      </p:sp>
    </p:spTree>
    <p:extLst>
      <p:ext uri="{BB962C8B-B14F-4D97-AF65-F5344CB8AC3E}">
        <p14:creationId xmlns:p14="http://schemas.microsoft.com/office/powerpoint/2010/main" val="373795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name the three parts of the mind?</a:t>
            </a:r>
          </a:p>
        </p:txBody>
      </p:sp>
      <p:sp>
        <p:nvSpPr>
          <p:cNvPr id="3" name="Text Placeholder 2"/>
          <p:cNvSpPr>
            <a:spLocks noGrp="1"/>
          </p:cNvSpPr>
          <p:nvPr>
            <p:ph type="body" sz="quarter" idx="18"/>
          </p:nvPr>
        </p:nvSpPr>
        <p:spPr>
          <a:xfrm>
            <a:off x="2152650" y="5730615"/>
            <a:ext cx="7994650" cy="762000"/>
          </a:xfrm>
        </p:spPr>
        <p:txBody>
          <a:bodyPr>
            <a:normAutofit fontScale="92500" lnSpcReduction="10000"/>
          </a:bodyPr>
          <a:lstStyle/>
          <a:p>
            <a:r>
              <a:rPr lang="en-US" dirty="0"/>
              <a:t>Give a brief explanation of the function of each part of the mind, according to Sigmund Freud.</a:t>
            </a:r>
          </a:p>
        </p:txBody>
      </p:sp>
      <p:pic>
        <p:nvPicPr>
          <p:cNvPr id="5" name="Content Placeholder 4"/>
          <p:cNvPicPr>
            <a:picLocks noGrp="1" noChangeAspect="1"/>
          </p:cNvPicPr>
          <p:nvPr>
            <p:ph sz="quarter" idx="19"/>
          </p:nvPr>
        </p:nvPicPr>
        <p:blipFill>
          <a:blip r:embed="rId2"/>
          <a:stretch>
            <a:fillRect/>
          </a:stretch>
        </p:blipFill>
        <p:spPr>
          <a:xfrm>
            <a:off x="2895600" y="0"/>
            <a:ext cx="6519333" cy="5670557"/>
          </a:xfrm>
          <a:prstGeom prst="rect">
            <a:avLst/>
          </a:prstGeom>
        </p:spPr>
      </p:pic>
    </p:spTree>
    <p:extLst>
      <p:ext uri="{BB962C8B-B14F-4D97-AF65-F5344CB8AC3E}">
        <p14:creationId xmlns:p14="http://schemas.microsoft.com/office/powerpoint/2010/main" val="3660446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the </a:t>
            </a:r>
            <a:r>
              <a:rPr lang="en-US" i="1" dirty="0"/>
              <a:t>ego</a:t>
            </a:r>
            <a:r>
              <a:rPr lang="en-US" dirty="0"/>
              <a:t>?</a:t>
            </a:r>
          </a:p>
        </p:txBody>
      </p:sp>
      <p:sp>
        <p:nvSpPr>
          <p:cNvPr id="3" name="Content Placeholder 2"/>
          <p:cNvSpPr>
            <a:spLocks noGrp="1"/>
          </p:cNvSpPr>
          <p:nvPr>
            <p:ph idx="1"/>
          </p:nvPr>
        </p:nvSpPr>
        <p:spPr>
          <a:xfrm>
            <a:off x="2152651" y="1825625"/>
            <a:ext cx="4872740" cy="4660827"/>
          </a:xfrm>
        </p:spPr>
        <p:txBody>
          <a:bodyPr/>
          <a:lstStyle/>
          <a:p>
            <a:r>
              <a:rPr lang="en-US" dirty="0"/>
              <a:t>Because the </a:t>
            </a:r>
            <a:r>
              <a:rPr lang="en-US" b="1" i="1" dirty="0"/>
              <a:t>superego</a:t>
            </a:r>
            <a:r>
              <a:rPr lang="en-US" dirty="0"/>
              <a:t>’s demands often oppose the </a:t>
            </a:r>
            <a:r>
              <a:rPr lang="en-US" b="1" i="1" dirty="0"/>
              <a:t>id</a:t>
            </a:r>
            <a:r>
              <a:rPr lang="en-US" dirty="0"/>
              <a:t>’s, the </a:t>
            </a:r>
            <a:r>
              <a:rPr lang="en-US" b="1" i="1" dirty="0"/>
              <a:t>ego</a:t>
            </a:r>
            <a:r>
              <a:rPr lang="en-US" dirty="0"/>
              <a:t> struggles to reconcile the two. </a:t>
            </a:r>
          </a:p>
          <a:p>
            <a:endParaRPr lang="en-US" dirty="0"/>
          </a:p>
          <a:p>
            <a:r>
              <a:rPr lang="en-US" dirty="0"/>
              <a:t>The </a:t>
            </a:r>
            <a:r>
              <a:rPr lang="en-US" b="1" i="1" dirty="0"/>
              <a:t>ego</a:t>
            </a:r>
            <a:r>
              <a:rPr lang="en-US" dirty="0"/>
              <a:t> is the personality “executive,” mediating among the impulsive demands of the </a:t>
            </a:r>
            <a:r>
              <a:rPr lang="en-US" b="1" i="1" dirty="0"/>
              <a:t>id</a:t>
            </a:r>
            <a:r>
              <a:rPr lang="en-US" dirty="0"/>
              <a:t>, the restraining demands of the </a:t>
            </a:r>
            <a:r>
              <a:rPr lang="en-US" b="1" i="1" dirty="0"/>
              <a:t>superego</a:t>
            </a:r>
            <a:r>
              <a:rPr lang="en-US" dirty="0"/>
              <a:t>, and the real-life demands of the external world.</a:t>
            </a:r>
          </a:p>
        </p:txBody>
      </p:sp>
      <p:pic>
        <p:nvPicPr>
          <p:cNvPr id="4" name="Picture 3"/>
          <p:cNvPicPr>
            <a:picLocks noChangeAspect="1"/>
          </p:cNvPicPr>
          <p:nvPr/>
        </p:nvPicPr>
        <p:blipFill>
          <a:blip r:embed="rId2"/>
          <a:stretch>
            <a:fillRect/>
          </a:stretch>
        </p:blipFill>
        <p:spPr>
          <a:xfrm>
            <a:off x="8660955" y="637046"/>
            <a:ext cx="3531045" cy="5849406"/>
          </a:xfrm>
          <a:prstGeom prst="rect">
            <a:avLst/>
          </a:prstGeom>
          <a:ln w="76200">
            <a:solidFill>
              <a:schemeClr val="accent5"/>
            </a:solidFill>
          </a:ln>
        </p:spPr>
      </p:pic>
    </p:spTree>
    <p:extLst>
      <p:ext uri="{BB962C8B-B14F-4D97-AF65-F5344CB8AC3E}">
        <p14:creationId xmlns:p14="http://schemas.microsoft.com/office/powerpoint/2010/main" val="2732558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366295"/>
            <a:ext cx="8321040" cy="1124712"/>
          </a:xfrm>
        </p:spPr>
        <p:txBody>
          <a:bodyPr/>
          <a:lstStyle/>
          <a:p>
            <a:r>
              <a:rPr lang="en-US" dirty="0"/>
              <a:t>2. What Would You Answer?</a:t>
            </a:r>
          </a:p>
        </p:txBody>
      </p:sp>
      <p:sp>
        <p:nvSpPr>
          <p:cNvPr id="3" name="Content Placeholder 2"/>
          <p:cNvSpPr>
            <a:spLocks noGrp="1"/>
          </p:cNvSpPr>
          <p:nvPr>
            <p:ph sz="quarter" idx="19"/>
          </p:nvPr>
        </p:nvSpPr>
        <p:spPr>
          <a:xfrm>
            <a:off x="2269236" y="1871416"/>
            <a:ext cx="7653528" cy="4187766"/>
          </a:xfrm>
        </p:spPr>
        <p:txBody>
          <a:bodyPr/>
          <a:lstStyle/>
          <a:p>
            <a:r>
              <a:rPr lang="en-US" b="1" dirty="0"/>
              <a:t>The Freudian concept of the ego is </a:t>
            </a:r>
          </a:p>
          <a:p>
            <a:r>
              <a:rPr lang="en-US" b="1" dirty="0"/>
              <a:t>best described as</a:t>
            </a:r>
          </a:p>
          <a:p>
            <a:endParaRPr lang="en-US" b="1" dirty="0"/>
          </a:p>
          <a:p>
            <a:pPr algn="l"/>
            <a:r>
              <a:rPr lang="en-US" dirty="0"/>
              <a:t>A. operating on the reality principle.</a:t>
            </a:r>
          </a:p>
          <a:p>
            <a:pPr algn="l"/>
            <a:r>
              <a:rPr lang="en-US" dirty="0"/>
              <a:t>B. operating on the pleasure principle.</a:t>
            </a:r>
          </a:p>
          <a:p>
            <a:pPr algn="l"/>
            <a:r>
              <a:rPr lang="en-US" dirty="0"/>
              <a:t>C. focusing solely on the morality of an issue.</a:t>
            </a:r>
          </a:p>
          <a:p>
            <a:pPr algn="l"/>
            <a:r>
              <a:rPr lang="en-US" dirty="0"/>
              <a:t>D. the repression of disturbing thoughts.</a:t>
            </a:r>
          </a:p>
          <a:p>
            <a:pPr algn="l"/>
            <a:r>
              <a:rPr lang="en-US" dirty="0"/>
              <a:t>E. the strive for perfection.</a:t>
            </a:r>
          </a:p>
        </p:txBody>
      </p:sp>
    </p:spTree>
    <p:extLst>
      <p:ext uri="{BB962C8B-B14F-4D97-AF65-F5344CB8AC3E}">
        <p14:creationId xmlns:p14="http://schemas.microsoft.com/office/powerpoint/2010/main" val="420599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developmental stages did </a:t>
            </a:r>
            <a:br>
              <a:rPr lang="en-US" dirty="0"/>
            </a:br>
            <a:r>
              <a:rPr lang="en-US" dirty="0"/>
              <a:t>Freud propose?</a:t>
            </a:r>
          </a:p>
        </p:txBody>
      </p:sp>
      <p:sp>
        <p:nvSpPr>
          <p:cNvPr id="4" name="Content Placeholder 3"/>
          <p:cNvSpPr>
            <a:spLocks noGrp="1"/>
          </p:cNvSpPr>
          <p:nvPr>
            <p:ph sz="quarter" idx="13"/>
          </p:nvPr>
        </p:nvSpPr>
        <p:spPr>
          <a:xfrm>
            <a:off x="2052638" y="4864100"/>
            <a:ext cx="8101012" cy="1626641"/>
          </a:xfrm>
        </p:spPr>
        <p:txBody>
          <a:bodyPr/>
          <a:lstStyle/>
          <a:p>
            <a:r>
              <a:rPr lang="en-US" dirty="0"/>
              <a:t>Freud believed that children pass through a series of </a:t>
            </a:r>
            <a:r>
              <a:rPr lang="en-US" b="1" i="1" dirty="0"/>
              <a:t>psychosexual stages</a:t>
            </a:r>
            <a:r>
              <a:rPr lang="en-US" dirty="0"/>
              <a:t>, during which the </a:t>
            </a:r>
            <a:r>
              <a:rPr lang="en-US" b="1" i="1" dirty="0"/>
              <a:t>id</a:t>
            </a:r>
            <a:r>
              <a:rPr lang="en-US" dirty="0"/>
              <a:t>’s pleasure-seeking energies focus on distinct pleasure-sensitive areas of the body called </a:t>
            </a:r>
            <a:r>
              <a:rPr lang="en-US" i="1" dirty="0"/>
              <a:t>erogenous zones.</a:t>
            </a:r>
            <a:endParaRPr lang="en-US" dirty="0"/>
          </a:p>
        </p:txBody>
      </p:sp>
      <p:pic>
        <p:nvPicPr>
          <p:cNvPr id="6" name="Content Placeholder 5"/>
          <p:cNvPicPr>
            <a:picLocks noGrp="1" noChangeAspect="1"/>
          </p:cNvPicPr>
          <p:nvPr>
            <p:ph idx="1"/>
          </p:nvPr>
        </p:nvPicPr>
        <p:blipFill>
          <a:blip r:embed="rId2"/>
          <a:stretch>
            <a:fillRect/>
          </a:stretch>
        </p:blipFill>
        <p:spPr>
          <a:xfrm>
            <a:off x="1602375" y="1505607"/>
            <a:ext cx="9001538" cy="3358493"/>
          </a:xfrm>
          <a:prstGeom prst="rect">
            <a:avLst/>
          </a:prstGeom>
        </p:spPr>
      </p:pic>
      <p:pic>
        <p:nvPicPr>
          <p:cNvPr id="5" name="Picture 4" descr="decorative"/>
          <p:cNvPicPr>
            <a:picLocks noChangeAspect="1"/>
          </p:cNvPicPr>
          <p:nvPr/>
        </p:nvPicPr>
        <p:blipFill>
          <a:blip r:embed="rId3"/>
          <a:stretch>
            <a:fillRect/>
          </a:stretch>
        </p:blipFill>
        <p:spPr>
          <a:xfrm>
            <a:off x="2099539" y="348281"/>
            <a:ext cx="688908" cy="688908"/>
          </a:xfrm>
          <a:prstGeom prst="rect">
            <a:avLst/>
          </a:prstGeom>
        </p:spPr>
      </p:pic>
    </p:spTree>
    <p:extLst>
      <p:ext uri="{BB962C8B-B14F-4D97-AF65-F5344CB8AC3E}">
        <p14:creationId xmlns:p14="http://schemas.microsoft.com/office/powerpoint/2010/main" val="296493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2"/>
          <a:stretch>
            <a:fillRect/>
          </a:stretch>
        </p:blipFill>
        <p:spPr>
          <a:xfrm>
            <a:off x="0" y="907757"/>
            <a:ext cx="12090281" cy="4510910"/>
          </a:xfrm>
          <a:prstGeom prst="rect">
            <a:avLst/>
          </a:prstGeom>
        </p:spPr>
      </p:pic>
    </p:spTree>
    <p:extLst>
      <p:ext uri="{BB962C8B-B14F-4D97-AF65-F5344CB8AC3E}">
        <p14:creationId xmlns:p14="http://schemas.microsoft.com/office/powerpoint/2010/main" val="1838094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Oedipus complex</a:t>
            </a:r>
            <a:r>
              <a:rPr lang="en-US" dirty="0"/>
              <a:t>?</a:t>
            </a:r>
          </a:p>
        </p:txBody>
      </p:sp>
      <p:sp>
        <p:nvSpPr>
          <p:cNvPr id="3" name="Content Placeholder 2"/>
          <p:cNvSpPr>
            <a:spLocks noGrp="1"/>
          </p:cNvSpPr>
          <p:nvPr>
            <p:ph idx="1"/>
          </p:nvPr>
        </p:nvSpPr>
        <p:spPr>
          <a:xfrm>
            <a:off x="2045208" y="1825625"/>
            <a:ext cx="8101584" cy="3226060"/>
          </a:xfrm>
        </p:spPr>
        <p:txBody>
          <a:bodyPr>
            <a:normAutofit lnSpcReduction="10000"/>
          </a:bodyPr>
          <a:lstStyle/>
          <a:p>
            <a:r>
              <a:rPr lang="en-US" dirty="0"/>
              <a:t>Freud believed that during the </a:t>
            </a:r>
            <a:r>
              <a:rPr lang="en-US" i="1" dirty="0"/>
              <a:t>phallic stage, </a:t>
            </a:r>
            <a:r>
              <a:rPr lang="en-US" dirty="0"/>
              <a:t>for example, boys develop both unconscious sexual desires for their mother and jealousy and hatred for their father, whom they consider a rival. </a:t>
            </a:r>
          </a:p>
          <a:p>
            <a:endParaRPr lang="en-US" dirty="0"/>
          </a:p>
          <a:p>
            <a:r>
              <a:rPr lang="en-US" dirty="0"/>
              <a:t>These feelings, he thought, lead boys to feel guilty and to fear punishment, perhaps by castration, from their father.</a:t>
            </a:r>
          </a:p>
        </p:txBody>
      </p:sp>
      <p:sp>
        <p:nvSpPr>
          <p:cNvPr id="4" name="Content Placeholder 3"/>
          <p:cNvSpPr>
            <a:spLocks noGrp="1"/>
          </p:cNvSpPr>
          <p:nvPr>
            <p:ph sz="quarter" idx="13"/>
          </p:nvPr>
        </p:nvSpPr>
        <p:spPr>
          <a:xfrm>
            <a:off x="2052638" y="5268835"/>
            <a:ext cx="8101012" cy="1219200"/>
          </a:xfrm>
        </p:spPr>
        <p:txBody>
          <a:bodyPr/>
          <a:lstStyle/>
          <a:p>
            <a:r>
              <a:rPr lang="en-US" dirty="0"/>
              <a:t>He called this collection of feelings the </a:t>
            </a:r>
            <a:r>
              <a:rPr lang="en-US" b="1" i="1" dirty="0"/>
              <a:t>Oedipus complex </a:t>
            </a:r>
            <a:r>
              <a:rPr lang="en-US" dirty="0"/>
              <a:t>after the Greek legend of Oedipus, who unknowingly killed his father and married his mother.</a:t>
            </a:r>
          </a:p>
        </p:txBody>
      </p:sp>
    </p:spTree>
    <p:extLst>
      <p:ext uri="{BB962C8B-B14F-4D97-AF65-F5344CB8AC3E}">
        <p14:creationId xmlns:p14="http://schemas.microsoft.com/office/powerpoint/2010/main" val="2502617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did Freud believe the child reduced </a:t>
            </a:r>
            <a:br>
              <a:rPr lang="en-US" dirty="0"/>
            </a:br>
            <a:r>
              <a:rPr lang="en-US" dirty="0"/>
              <a:t>the threat of the </a:t>
            </a:r>
            <a:r>
              <a:rPr lang="en-US" i="1" dirty="0"/>
              <a:t>Oedipus complex</a:t>
            </a:r>
            <a:r>
              <a:rPr lang="en-US" dirty="0"/>
              <a:t>?</a:t>
            </a:r>
          </a:p>
        </p:txBody>
      </p:sp>
      <p:sp>
        <p:nvSpPr>
          <p:cNvPr id="3" name="Content Placeholder 2"/>
          <p:cNvSpPr>
            <a:spLocks noGrp="1"/>
          </p:cNvSpPr>
          <p:nvPr>
            <p:ph idx="1"/>
          </p:nvPr>
        </p:nvSpPr>
        <p:spPr/>
        <p:txBody>
          <a:bodyPr/>
          <a:lstStyle/>
          <a:p>
            <a:r>
              <a:rPr lang="en-US" dirty="0"/>
              <a:t>Freud believed children eventually cope with the threatening feelings of the </a:t>
            </a:r>
            <a:r>
              <a:rPr lang="en-US" b="1" i="1" dirty="0"/>
              <a:t>Oedipus complex </a:t>
            </a:r>
            <a:r>
              <a:rPr lang="en-US" dirty="0"/>
              <a:t>by repressing them and by </a:t>
            </a:r>
            <a:r>
              <a:rPr lang="en-US" b="1" i="1" dirty="0"/>
              <a:t>identifying</a:t>
            </a:r>
            <a:r>
              <a:rPr lang="en-US" dirty="0"/>
              <a:t> with (trying to become like)  the rival parent. </a:t>
            </a:r>
          </a:p>
          <a:p>
            <a:endParaRPr lang="en-US" dirty="0"/>
          </a:p>
          <a:p>
            <a:r>
              <a:rPr lang="en-US" dirty="0"/>
              <a:t>Through this </a:t>
            </a:r>
            <a:r>
              <a:rPr lang="en-US" b="1" i="1" dirty="0"/>
              <a:t>identification</a:t>
            </a:r>
            <a:r>
              <a:rPr lang="en-US" b="1" dirty="0"/>
              <a:t> </a:t>
            </a:r>
            <a:r>
              <a:rPr lang="en-US" dirty="0"/>
              <a:t>process, children’s </a:t>
            </a:r>
            <a:r>
              <a:rPr lang="en-US" b="1" i="1" dirty="0"/>
              <a:t>superegos</a:t>
            </a:r>
            <a:r>
              <a:rPr lang="en-US" dirty="0"/>
              <a:t> gain strength as they incorporate many of</a:t>
            </a:r>
          </a:p>
          <a:p>
            <a:r>
              <a:rPr lang="en-US" dirty="0"/>
              <a:t>their parents’ values. </a:t>
            </a:r>
          </a:p>
        </p:txBody>
      </p:sp>
    </p:spTree>
    <p:extLst>
      <p:ext uri="{BB962C8B-B14F-4D97-AF65-F5344CB8AC3E}">
        <p14:creationId xmlns:p14="http://schemas.microsoft.com/office/powerpoint/2010/main" val="2838485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Electra complex?</a:t>
            </a:r>
          </a:p>
        </p:txBody>
      </p:sp>
      <p:sp>
        <p:nvSpPr>
          <p:cNvPr id="3" name="Content Placeholder 2"/>
          <p:cNvSpPr>
            <a:spLocks noGrp="1"/>
          </p:cNvSpPr>
          <p:nvPr>
            <p:ph idx="1"/>
          </p:nvPr>
        </p:nvSpPr>
        <p:spPr>
          <a:xfrm>
            <a:off x="2045208" y="1825626"/>
            <a:ext cx="8101584" cy="1592132"/>
          </a:xfrm>
        </p:spPr>
        <p:txBody>
          <a:bodyPr/>
          <a:lstStyle/>
          <a:p>
            <a:r>
              <a:rPr lang="en-US" dirty="0"/>
              <a:t>Some psychoanalysts in Freud’s era believed that girls experience a parallel </a:t>
            </a:r>
            <a:r>
              <a:rPr lang="en-US" i="1" dirty="0"/>
              <a:t>Electra complex </a:t>
            </a:r>
            <a:r>
              <a:rPr lang="en-US" dirty="0"/>
              <a:t>(named</a:t>
            </a:r>
          </a:p>
          <a:p>
            <a:r>
              <a:rPr lang="en-US" dirty="0"/>
              <a:t>after a mythological plotting daughter).</a:t>
            </a:r>
          </a:p>
        </p:txBody>
      </p:sp>
      <p:sp>
        <p:nvSpPr>
          <p:cNvPr id="4" name="Content Placeholder 3"/>
          <p:cNvSpPr>
            <a:spLocks noGrp="1"/>
          </p:cNvSpPr>
          <p:nvPr>
            <p:ph sz="quarter" idx="13"/>
          </p:nvPr>
        </p:nvSpPr>
        <p:spPr>
          <a:xfrm>
            <a:off x="2052638" y="3822492"/>
            <a:ext cx="8101012" cy="2260808"/>
          </a:xfrm>
        </p:spPr>
        <p:txBody>
          <a:bodyPr/>
          <a:lstStyle/>
          <a:p>
            <a:r>
              <a:rPr lang="en-US" dirty="0"/>
              <a:t>As with the </a:t>
            </a:r>
            <a:r>
              <a:rPr lang="en-US" b="1" i="1" dirty="0"/>
              <a:t>Oedipus complex, </a:t>
            </a:r>
            <a:r>
              <a:rPr lang="en-US" dirty="0"/>
              <a:t>young girls in the phallic stage would seek to identify with their mother or step-mother in hopes of diffusing the unconscious tension.</a:t>
            </a:r>
          </a:p>
        </p:txBody>
      </p:sp>
    </p:spTree>
    <p:extLst>
      <p:ext uri="{BB962C8B-B14F-4D97-AF65-F5344CB8AC3E}">
        <p14:creationId xmlns:p14="http://schemas.microsoft.com/office/powerpoint/2010/main" val="3352780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0" y="457200"/>
            <a:ext cx="3597386" cy="1600200"/>
          </a:xfrm>
        </p:spPr>
        <p:txBody>
          <a:bodyPr/>
          <a:lstStyle/>
          <a:p>
            <a:r>
              <a:rPr lang="en-US" dirty="0"/>
              <a:t>forming identity</a:t>
            </a:r>
          </a:p>
        </p:txBody>
      </p:sp>
      <p:sp>
        <p:nvSpPr>
          <p:cNvPr id="4" name="Text Placeholder 3"/>
          <p:cNvSpPr>
            <a:spLocks noGrp="1"/>
          </p:cNvSpPr>
          <p:nvPr>
            <p:ph type="body" sz="half" idx="2"/>
          </p:nvPr>
        </p:nvSpPr>
        <p:spPr>
          <a:xfrm>
            <a:off x="2153842" y="2209800"/>
            <a:ext cx="3597385" cy="4295931"/>
          </a:xfrm>
        </p:spPr>
        <p:txBody>
          <a:bodyPr/>
          <a:lstStyle/>
          <a:p>
            <a:r>
              <a:rPr lang="en-US" dirty="0"/>
              <a:t>Freud believed that identification with the same-sex parent provided what psychologists now call our </a:t>
            </a:r>
            <a:r>
              <a:rPr lang="en-US" b="1" i="1" dirty="0"/>
              <a:t>gender identity</a:t>
            </a:r>
            <a:r>
              <a:rPr lang="en-US" dirty="0"/>
              <a:t>—our sense of being male, female, or some combination of the two.</a:t>
            </a:r>
          </a:p>
        </p:txBody>
      </p:sp>
      <p:pic>
        <p:nvPicPr>
          <p:cNvPr id="7" name="Picture 6"/>
          <p:cNvPicPr>
            <a:picLocks noChangeAspect="1"/>
          </p:cNvPicPr>
          <p:nvPr/>
        </p:nvPicPr>
        <p:blipFill>
          <a:blip r:embed="rId2"/>
          <a:stretch>
            <a:fillRect/>
          </a:stretch>
        </p:blipFill>
        <p:spPr>
          <a:xfrm>
            <a:off x="6004162" y="1797270"/>
            <a:ext cx="5728506" cy="3941634"/>
          </a:xfrm>
          <a:prstGeom prst="rect">
            <a:avLst/>
          </a:prstGeom>
          <a:ln w="76200">
            <a:solidFill>
              <a:schemeClr val="accent5"/>
            </a:solidFill>
          </a:ln>
        </p:spPr>
      </p:pic>
    </p:spTree>
    <p:extLst>
      <p:ext uri="{BB962C8B-B14F-4D97-AF65-F5344CB8AC3E}">
        <p14:creationId xmlns:p14="http://schemas.microsoft.com/office/powerpoint/2010/main" val="2806682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fixation</a:t>
            </a:r>
            <a:r>
              <a:rPr lang="en-US" dirty="0"/>
              <a:t>?</a:t>
            </a:r>
          </a:p>
        </p:txBody>
      </p:sp>
      <p:sp>
        <p:nvSpPr>
          <p:cNvPr id="3" name="Content Placeholder 2"/>
          <p:cNvSpPr>
            <a:spLocks noGrp="1"/>
          </p:cNvSpPr>
          <p:nvPr>
            <p:ph idx="1"/>
          </p:nvPr>
        </p:nvSpPr>
        <p:spPr>
          <a:xfrm>
            <a:off x="2045208" y="1825626"/>
            <a:ext cx="8101584" cy="2071818"/>
          </a:xfrm>
        </p:spPr>
        <p:txBody>
          <a:bodyPr/>
          <a:lstStyle/>
          <a:p>
            <a:r>
              <a:rPr lang="en-US" dirty="0"/>
              <a:t>in psychoanalytic theory, according to Freud, a lingering focus of pleasure-seeking energies</a:t>
            </a:r>
          </a:p>
          <a:p>
            <a:r>
              <a:rPr lang="en-US" dirty="0"/>
              <a:t>at an earlier psychosexual stage, in</a:t>
            </a:r>
          </a:p>
          <a:p>
            <a:r>
              <a:rPr lang="en-US" dirty="0"/>
              <a:t>which conflicts were unresolved</a:t>
            </a:r>
          </a:p>
        </p:txBody>
      </p:sp>
      <p:sp>
        <p:nvSpPr>
          <p:cNvPr id="4" name="Content Placeholder 3"/>
          <p:cNvSpPr>
            <a:spLocks noGrp="1"/>
          </p:cNvSpPr>
          <p:nvPr>
            <p:ph sz="quarter" idx="13"/>
          </p:nvPr>
        </p:nvSpPr>
        <p:spPr>
          <a:xfrm>
            <a:off x="2052638" y="4101439"/>
            <a:ext cx="8101012" cy="2569184"/>
          </a:xfrm>
        </p:spPr>
        <p:txBody>
          <a:bodyPr/>
          <a:lstStyle/>
          <a:p>
            <a:r>
              <a:rPr lang="en-US" dirty="0"/>
              <a:t>In Freud’s view, conflicts unresolved during earlier psychosexual stages could surface as maladaptive behavior in the adult years. </a:t>
            </a:r>
          </a:p>
          <a:p>
            <a:r>
              <a:rPr lang="en-US" dirty="0"/>
              <a:t>At any point in the oral, anal, or phallic stages,</a:t>
            </a:r>
          </a:p>
          <a:p>
            <a:r>
              <a:rPr lang="en-US" dirty="0"/>
              <a:t>strong conflict could lock, or </a:t>
            </a:r>
            <a:r>
              <a:rPr lang="en-US" b="1" i="1" dirty="0"/>
              <a:t>fixate</a:t>
            </a:r>
            <a:r>
              <a:rPr lang="en-US" dirty="0"/>
              <a:t>, the person’s </a:t>
            </a:r>
          </a:p>
          <a:p>
            <a:r>
              <a:rPr lang="en-US" dirty="0"/>
              <a:t>pleasure-seeking energies in that stage.</a:t>
            </a:r>
          </a:p>
        </p:txBody>
      </p:sp>
    </p:spTree>
    <p:extLst>
      <p:ext uri="{BB962C8B-B14F-4D97-AF65-F5344CB8AC3E}">
        <p14:creationId xmlns:p14="http://schemas.microsoft.com/office/powerpoint/2010/main" val="416116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74256" y="296069"/>
            <a:ext cx="2630352" cy="6374239"/>
          </a:xfrm>
          <a:ln>
            <a:noFill/>
          </a:ln>
        </p:spPr>
        <p:txBody>
          <a:bodyPr>
            <a:normAutofit/>
          </a:bodyPr>
          <a:lstStyle/>
          <a:p>
            <a:pPr marL="0" indent="0">
              <a:buNone/>
            </a:pPr>
            <a:r>
              <a:rPr lang="en-US" sz="4100" dirty="0"/>
              <a:t>Module </a:t>
            </a:r>
          </a:p>
          <a:p>
            <a:pPr marL="0" indent="0">
              <a:buNone/>
            </a:pPr>
            <a:r>
              <a:rPr lang="en-US" sz="4100" dirty="0"/>
              <a:t>55</a:t>
            </a:r>
          </a:p>
          <a:p>
            <a:pPr marL="0" indent="0">
              <a:buNone/>
            </a:pPr>
            <a:endParaRPr lang="en-US" sz="4100" dirty="0"/>
          </a:p>
        </p:txBody>
      </p:sp>
      <p:sp>
        <p:nvSpPr>
          <p:cNvPr id="4" name="Text Placeholder 3"/>
          <p:cNvSpPr>
            <a:spLocks noGrp="1"/>
          </p:cNvSpPr>
          <p:nvPr>
            <p:ph type="body" sz="quarter" idx="4294967295"/>
          </p:nvPr>
        </p:nvSpPr>
        <p:spPr>
          <a:xfrm>
            <a:off x="1788917" y="4361657"/>
            <a:ext cx="2615691" cy="1790700"/>
          </a:xfrm>
          <a:ln>
            <a:noFill/>
          </a:ln>
        </p:spPr>
        <p:txBody>
          <a:bodyPr>
            <a:normAutofit/>
          </a:bodyPr>
          <a:lstStyle/>
          <a:p>
            <a:pPr marL="0" indent="0">
              <a:buNone/>
            </a:pPr>
            <a:r>
              <a:rPr lang="en-US" dirty="0"/>
              <a:t>Psychoanalytic and Psychodynamic Theories</a:t>
            </a:r>
          </a:p>
        </p:txBody>
      </p:sp>
      <p:sp>
        <p:nvSpPr>
          <p:cNvPr id="6" name="Title 5">
            <a:extLst>
              <a:ext uri="{FF2B5EF4-FFF2-40B4-BE49-F238E27FC236}">
                <a16:creationId xmlns:a16="http://schemas.microsoft.com/office/drawing/2014/main" id="{63F2EADC-4BE5-4DDC-9998-4491EEDC4916}"/>
              </a:ext>
            </a:extLst>
          </p:cNvPr>
          <p:cNvSpPr>
            <a:spLocks noGrp="1"/>
          </p:cNvSpPr>
          <p:nvPr>
            <p:ph type="title"/>
          </p:nvPr>
        </p:nvSpPr>
        <p:spPr>
          <a:xfrm>
            <a:off x="2045208" y="523138"/>
            <a:ext cx="8101584" cy="1325563"/>
          </a:xfrm>
        </p:spPr>
        <p:txBody>
          <a:bodyPr>
            <a:normAutofit/>
          </a:bodyPr>
          <a:lstStyle/>
          <a:p>
            <a:pPr algn="l"/>
            <a:r>
              <a:rPr lang="en-US" sz="3600" dirty="0"/>
              <a:t>Learning Targets cont.</a:t>
            </a:r>
          </a:p>
        </p:txBody>
      </p:sp>
      <p:pic>
        <p:nvPicPr>
          <p:cNvPr id="20" name="Picture 19" descr="decorative"/>
          <p:cNvPicPr>
            <a:picLocks noChangeAspect="1"/>
          </p:cNvPicPr>
          <p:nvPr/>
        </p:nvPicPr>
        <p:blipFill>
          <a:blip r:embed="rId2"/>
          <a:stretch>
            <a:fillRect/>
          </a:stretch>
        </p:blipFill>
        <p:spPr>
          <a:xfrm>
            <a:off x="4525224" y="2010573"/>
            <a:ext cx="457240" cy="457240"/>
          </a:xfrm>
          <a:prstGeom prst="rect">
            <a:avLst/>
          </a:prstGeom>
        </p:spPr>
      </p:pic>
      <p:sp>
        <p:nvSpPr>
          <p:cNvPr id="19" name="Content Placeholder 6"/>
          <p:cNvSpPr>
            <a:spLocks noGrp="1"/>
          </p:cNvSpPr>
          <p:nvPr>
            <p:ph sz="quarter" idx="13"/>
          </p:nvPr>
        </p:nvSpPr>
        <p:spPr>
          <a:xfrm>
            <a:off x="4999832" y="1832641"/>
            <a:ext cx="5668168" cy="1219200"/>
          </a:xfrm>
          <a:noFill/>
          <a:ln>
            <a:noFill/>
          </a:ln>
        </p:spPr>
        <p:txBody>
          <a:bodyPr>
            <a:normAutofit/>
          </a:bodyPr>
          <a:lstStyle/>
          <a:p>
            <a:pPr algn="l"/>
            <a:r>
              <a:rPr lang="en-US" b="1" dirty="0">
                <a:solidFill>
                  <a:srgbClr val="C00000"/>
                </a:solidFill>
              </a:rPr>
              <a:t>55-4</a:t>
            </a:r>
            <a:r>
              <a:rPr lang="en-US" b="1" dirty="0">
                <a:solidFill>
                  <a:srgbClr val="FF0000"/>
                </a:solidFill>
              </a:rPr>
              <a:t> </a:t>
            </a:r>
            <a:r>
              <a:rPr lang="en-US" dirty="0"/>
              <a:t>Identify which of Freud’s ideas his followers accepted and rejected.</a:t>
            </a:r>
          </a:p>
        </p:txBody>
      </p:sp>
      <p:pic>
        <p:nvPicPr>
          <p:cNvPr id="21" name="Picture 20" descr="decorative"/>
          <p:cNvPicPr>
            <a:picLocks noChangeAspect="1"/>
          </p:cNvPicPr>
          <p:nvPr/>
        </p:nvPicPr>
        <p:blipFill>
          <a:blip r:embed="rId2"/>
          <a:stretch>
            <a:fillRect/>
          </a:stretch>
        </p:blipFill>
        <p:spPr>
          <a:xfrm>
            <a:off x="4525224" y="3115896"/>
            <a:ext cx="457240" cy="457240"/>
          </a:xfrm>
          <a:prstGeom prst="rect">
            <a:avLst/>
          </a:prstGeom>
        </p:spPr>
      </p:pic>
      <p:sp>
        <p:nvSpPr>
          <p:cNvPr id="17" name="Content Placeholder 6"/>
          <p:cNvSpPr>
            <a:spLocks noGrp="1"/>
          </p:cNvSpPr>
          <p:nvPr>
            <p:ph sz="quarter" idx="4294967295"/>
          </p:nvPr>
        </p:nvSpPr>
        <p:spPr>
          <a:xfrm>
            <a:off x="4999832" y="3396719"/>
            <a:ext cx="5529262" cy="685800"/>
          </a:xfrm>
          <a:noFill/>
          <a:ln>
            <a:noFill/>
          </a:ln>
        </p:spPr>
        <p:txBody>
          <a:bodyPr>
            <a:noAutofit/>
          </a:bodyPr>
          <a:lstStyle/>
          <a:p>
            <a:pPr marL="0" indent="0" algn="l">
              <a:buNone/>
            </a:pPr>
            <a:r>
              <a:rPr lang="en-US" sz="2400" b="1" dirty="0">
                <a:solidFill>
                  <a:srgbClr val="C00000"/>
                </a:solidFill>
              </a:rPr>
              <a:t>55-5</a:t>
            </a:r>
            <a:r>
              <a:rPr lang="en-US" sz="2400" b="1" dirty="0">
                <a:solidFill>
                  <a:srgbClr val="FF0000"/>
                </a:solidFill>
              </a:rPr>
              <a:t> </a:t>
            </a:r>
            <a:r>
              <a:rPr lang="en-US" sz="2400" dirty="0"/>
              <a:t>Describe </a:t>
            </a:r>
            <a:r>
              <a:rPr lang="en-US" sz="2400" b="1" i="1" dirty="0"/>
              <a:t>projective</a:t>
            </a:r>
            <a:r>
              <a:rPr lang="en-US" sz="2400" i="1" dirty="0"/>
              <a:t> tests </a:t>
            </a:r>
            <a:r>
              <a:rPr lang="en-US" sz="2400" dirty="0"/>
              <a:t>and how they are used, and discuss some criticisms of them.</a:t>
            </a:r>
          </a:p>
        </p:txBody>
      </p:sp>
      <p:pic>
        <p:nvPicPr>
          <p:cNvPr id="22" name="Picture 21" descr="decorative"/>
          <p:cNvPicPr>
            <a:picLocks noChangeAspect="1"/>
          </p:cNvPicPr>
          <p:nvPr/>
        </p:nvPicPr>
        <p:blipFill>
          <a:blip r:embed="rId2"/>
          <a:stretch>
            <a:fillRect/>
          </a:stretch>
        </p:blipFill>
        <p:spPr>
          <a:xfrm>
            <a:off x="4525224" y="4618807"/>
            <a:ext cx="457240" cy="457240"/>
          </a:xfrm>
          <a:prstGeom prst="rect">
            <a:avLst/>
          </a:prstGeom>
        </p:spPr>
      </p:pic>
      <p:sp>
        <p:nvSpPr>
          <p:cNvPr id="18" name="Content Placeholder 6"/>
          <p:cNvSpPr>
            <a:spLocks noGrp="1"/>
          </p:cNvSpPr>
          <p:nvPr>
            <p:ph sz="quarter" idx="4294967295"/>
          </p:nvPr>
        </p:nvSpPr>
        <p:spPr>
          <a:xfrm>
            <a:off x="4999832" y="5067401"/>
            <a:ext cx="5529262" cy="992188"/>
          </a:xfrm>
          <a:noFill/>
          <a:ln>
            <a:noFill/>
          </a:ln>
        </p:spPr>
        <p:txBody>
          <a:bodyPr>
            <a:noAutofit/>
          </a:bodyPr>
          <a:lstStyle/>
          <a:p>
            <a:pPr marL="0" indent="0" algn="l">
              <a:buNone/>
            </a:pPr>
            <a:r>
              <a:rPr lang="en-US" sz="2400" b="1" dirty="0">
                <a:solidFill>
                  <a:srgbClr val="C00000"/>
                </a:solidFill>
              </a:rPr>
              <a:t>55-6</a:t>
            </a:r>
            <a:r>
              <a:rPr lang="en-US" sz="2400" b="1" dirty="0">
                <a:solidFill>
                  <a:srgbClr val="FF0000"/>
                </a:solidFill>
              </a:rPr>
              <a:t> </a:t>
            </a:r>
            <a:r>
              <a:rPr lang="en-US" sz="2400" dirty="0"/>
              <a:t>Discuss how contemporary psychologists view Freud’s psychoanalysis, and describe how modern research has developed our understanding of the unconscious.</a:t>
            </a:r>
          </a:p>
        </p:txBody>
      </p:sp>
    </p:spTree>
    <p:extLst>
      <p:ext uri="{BB962C8B-B14F-4D97-AF65-F5344CB8AC3E}">
        <p14:creationId xmlns:p14="http://schemas.microsoft.com/office/powerpoint/2010/main" val="255363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Freud believe people </a:t>
            </a:r>
            <a:br>
              <a:rPr lang="en-US" dirty="0"/>
            </a:br>
            <a:r>
              <a:rPr lang="en-US" dirty="0"/>
              <a:t>defended themselves against anxiety?</a:t>
            </a:r>
          </a:p>
        </p:txBody>
      </p:sp>
      <p:sp>
        <p:nvSpPr>
          <p:cNvPr id="4" name="Content Placeholder 3"/>
          <p:cNvSpPr>
            <a:spLocks noGrp="1"/>
          </p:cNvSpPr>
          <p:nvPr>
            <p:ph sz="quarter" idx="13"/>
          </p:nvPr>
        </p:nvSpPr>
        <p:spPr>
          <a:xfrm>
            <a:off x="2052638" y="1828802"/>
            <a:ext cx="3113972" cy="4254499"/>
          </a:xfrm>
        </p:spPr>
        <p:txBody>
          <a:bodyPr/>
          <a:lstStyle/>
          <a:p>
            <a:r>
              <a:rPr lang="en-US" dirty="0"/>
              <a:t>Freud proposed that the ego protects itself with </a:t>
            </a:r>
            <a:r>
              <a:rPr lang="en-US" b="1" i="1" dirty="0"/>
              <a:t>defense mechanisms </a:t>
            </a:r>
            <a:r>
              <a:rPr lang="en-US" dirty="0"/>
              <a:t>—tactics that reduce</a:t>
            </a:r>
          </a:p>
          <a:p>
            <a:r>
              <a:rPr lang="en-US" dirty="0"/>
              <a:t>or redirect anxiety by distorting reality.</a:t>
            </a:r>
          </a:p>
        </p:txBody>
      </p:sp>
      <p:pic>
        <p:nvPicPr>
          <p:cNvPr id="6" name="Content Placeholder 5"/>
          <p:cNvPicPr>
            <a:picLocks noGrp="1" noChangeAspect="1"/>
          </p:cNvPicPr>
          <p:nvPr>
            <p:ph idx="1"/>
          </p:nvPr>
        </p:nvPicPr>
        <p:blipFill>
          <a:blip r:embed="rId2"/>
          <a:stretch>
            <a:fillRect/>
          </a:stretch>
        </p:blipFill>
        <p:spPr>
          <a:xfrm>
            <a:off x="5542960" y="1401063"/>
            <a:ext cx="5913797" cy="5456937"/>
          </a:xfrm>
          <a:prstGeom prst="rect">
            <a:avLst/>
          </a:prstGeom>
        </p:spPr>
      </p:pic>
      <p:pic>
        <p:nvPicPr>
          <p:cNvPr id="5" name="Picture 4" descr="decorative"/>
          <p:cNvPicPr>
            <a:picLocks noChangeAspect="1"/>
          </p:cNvPicPr>
          <p:nvPr/>
        </p:nvPicPr>
        <p:blipFill>
          <a:blip r:embed="rId3"/>
          <a:stretch>
            <a:fillRect/>
          </a:stretch>
        </p:blipFill>
        <p:spPr>
          <a:xfrm>
            <a:off x="2099539" y="348281"/>
            <a:ext cx="688908" cy="688908"/>
          </a:xfrm>
          <a:prstGeom prst="rect">
            <a:avLst/>
          </a:prstGeom>
        </p:spPr>
      </p:pic>
    </p:spTree>
    <p:extLst>
      <p:ext uri="{BB962C8B-B14F-4D97-AF65-F5344CB8AC3E}">
        <p14:creationId xmlns:p14="http://schemas.microsoft.com/office/powerpoint/2010/main" val="3885231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rotWithShape="1">
          <a:blip r:embed="rId2"/>
          <a:srcRect r="434" b="37202"/>
          <a:stretch/>
        </p:blipFill>
        <p:spPr>
          <a:xfrm>
            <a:off x="363114" y="145470"/>
            <a:ext cx="11445258" cy="6661079"/>
          </a:xfrm>
          <a:prstGeom prst="rect">
            <a:avLst/>
          </a:prstGeom>
        </p:spPr>
      </p:pic>
    </p:spTree>
    <p:extLst>
      <p:ext uri="{BB962C8B-B14F-4D97-AF65-F5344CB8AC3E}">
        <p14:creationId xmlns:p14="http://schemas.microsoft.com/office/powerpoint/2010/main" val="1766099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ChangeAspect="1"/>
          </p:cNvPicPr>
          <p:nvPr/>
        </p:nvPicPr>
        <p:blipFill rotWithShape="1">
          <a:blip r:embed="rId2"/>
          <a:srcRect t="63270" r="-255" b="514"/>
          <a:stretch/>
        </p:blipFill>
        <p:spPr>
          <a:xfrm>
            <a:off x="178669" y="536027"/>
            <a:ext cx="12013331" cy="4004441"/>
          </a:xfrm>
          <a:prstGeom prst="rect">
            <a:avLst/>
          </a:prstGeom>
        </p:spPr>
      </p:pic>
    </p:spTree>
    <p:extLst>
      <p:ext uri="{BB962C8B-B14F-4D97-AF65-F5344CB8AC3E}">
        <p14:creationId xmlns:p14="http://schemas.microsoft.com/office/powerpoint/2010/main" val="1586649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758" y="38286"/>
            <a:ext cx="5450443" cy="681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483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1981200" y="819810"/>
            <a:ext cx="8229600" cy="1143000"/>
          </a:xfrm>
        </p:spPr>
        <p:txBody>
          <a:bodyPr/>
          <a:lstStyle/>
          <a:p>
            <a:r>
              <a:rPr lang="en-US" sz="2800" dirty="0"/>
              <a:t>You have been given a speeding violation from a </a:t>
            </a:r>
            <a:r>
              <a:rPr lang="en-US" sz="2800" dirty="0" smtClean="0"/>
              <a:t>sheriff's </a:t>
            </a:r>
            <a:r>
              <a:rPr lang="en-US" sz="2800" dirty="0"/>
              <a:t>deputy. </a:t>
            </a:r>
            <a:r>
              <a:rPr lang="en-US" sz="2800" b="1" dirty="0"/>
              <a:t>First</a:t>
            </a:r>
            <a:r>
              <a:rPr lang="en-US" sz="2800" dirty="0"/>
              <a:t>, look at the defense mechanism. </a:t>
            </a:r>
            <a:r>
              <a:rPr lang="en-US" sz="2800" b="1" dirty="0"/>
              <a:t>Second</a:t>
            </a:r>
            <a:r>
              <a:rPr lang="en-US" sz="2800" dirty="0"/>
              <a:t>, using this situation (during or after), provide a statement to illustrates that defense mechanism. Repeat for each.</a:t>
            </a:r>
          </a:p>
        </p:txBody>
      </p:sp>
      <p:sp>
        <p:nvSpPr>
          <p:cNvPr id="32770" name="Rectangle 3"/>
          <p:cNvSpPr>
            <a:spLocks noGrp="1"/>
          </p:cNvSpPr>
          <p:nvPr>
            <p:ph type="body" idx="1"/>
          </p:nvPr>
        </p:nvSpPr>
        <p:spPr>
          <a:xfrm>
            <a:off x="1981200" y="2510720"/>
            <a:ext cx="8229600" cy="3968914"/>
          </a:xfrm>
        </p:spPr>
        <p:txBody>
          <a:bodyPr/>
          <a:lstStyle/>
          <a:p>
            <a:pPr>
              <a:lnSpc>
                <a:spcPct val="90000"/>
              </a:lnSpc>
            </a:pPr>
            <a:r>
              <a:rPr lang="en-US" sz="2800" b="1" dirty="0"/>
              <a:t>Denial-</a:t>
            </a:r>
          </a:p>
          <a:p>
            <a:pPr>
              <a:lnSpc>
                <a:spcPct val="90000"/>
              </a:lnSpc>
            </a:pPr>
            <a:r>
              <a:rPr lang="en-US" sz="2800" b="1" dirty="0" smtClean="0"/>
              <a:t>Projection-</a:t>
            </a:r>
            <a:endParaRPr lang="en-US" sz="2800" b="1" dirty="0"/>
          </a:p>
          <a:p>
            <a:pPr>
              <a:lnSpc>
                <a:spcPct val="90000"/>
              </a:lnSpc>
            </a:pPr>
            <a:r>
              <a:rPr lang="en-US" sz="2800" b="1" dirty="0" smtClean="0"/>
              <a:t>Regression-</a:t>
            </a:r>
            <a:endParaRPr lang="en-US" sz="2800" b="1" dirty="0"/>
          </a:p>
          <a:p>
            <a:pPr>
              <a:lnSpc>
                <a:spcPct val="90000"/>
              </a:lnSpc>
            </a:pPr>
            <a:r>
              <a:rPr lang="en-US" sz="2800" b="1" dirty="0" smtClean="0"/>
              <a:t>Reaction </a:t>
            </a:r>
            <a:r>
              <a:rPr lang="en-US" sz="2800" b="1" dirty="0"/>
              <a:t>Formation-</a:t>
            </a:r>
          </a:p>
          <a:p>
            <a:pPr>
              <a:lnSpc>
                <a:spcPct val="90000"/>
              </a:lnSpc>
            </a:pPr>
            <a:r>
              <a:rPr lang="en-US" sz="2800" b="1" dirty="0"/>
              <a:t>Displacement-</a:t>
            </a:r>
          </a:p>
          <a:p>
            <a:pPr>
              <a:lnSpc>
                <a:spcPct val="90000"/>
              </a:lnSpc>
            </a:pPr>
            <a:r>
              <a:rPr lang="en-US" sz="2800" b="1" dirty="0"/>
              <a:t>Sublimation-</a:t>
            </a:r>
          </a:p>
          <a:p>
            <a:pPr>
              <a:lnSpc>
                <a:spcPct val="90000"/>
              </a:lnSpc>
            </a:pPr>
            <a:r>
              <a:rPr lang="en-US" sz="2800" b="1" dirty="0" smtClean="0"/>
              <a:t>Rationalization-</a:t>
            </a:r>
          </a:p>
          <a:p>
            <a:pPr>
              <a:lnSpc>
                <a:spcPct val="90000"/>
              </a:lnSpc>
            </a:pPr>
            <a:r>
              <a:rPr lang="en-US" sz="2800" b="1" dirty="0" smtClean="0"/>
              <a:t>Repression-</a:t>
            </a:r>
            <a:endParaRPr lang="en-US" sz="2800" b="1" dirty="0"/>
          </a:p>
        </p:txBody>
      </p:sp>
    </p:spTree>
    <p:extLst>
      <p:ext uri="{BB962C8B-B14F-4D97-AF65-F5344CB8AC3E}">
        <p14:creationId xmlns:p14="http://schemas.microsoft.com/office/powerpoint/2010/main" val="979834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2152650" y="1897038"/>
            <a:ext cx="8101584" cy="4458793"/>
          </a:xfrm>
          <a:solidFill>
            <a:srgbClr val="E7D9B1"/>
          </a:solidFill>
          <a:ln w="76200">
            <a:solidFill>
              <a:schemeClr val="accent4"/>
            </a:solidFill>
          </a:ln>
        </p:spPr>
        <p:txBody>
          <a:bodyPr>
            <a:normAutofit/>
          </a:bodyPr>
          <a:lstStyle/>
          <a:p>
            <a:r>
              <a:rPr lang="en-US" sz="2400" dirty="0"/>
              <a:t>The differences between these defense mechanisms aren’t always clear. </a:t>
            </a:r>
          </a:p>
          <a:p>
            <a:endParaRPr lang="en-US" sz="2400" dirty="0"/>
          </a:p>
          <a:p>
            <a:r>
              <a:rPr lang="en-US" sz="2400" dirty="0"/>
              <a:t>For example, </a:t>
            </a:r>
            <a:r>
              <a:rPr lang="en-US" sz="2400" b="1" i="1" dirty="0"/>
              <a:t>repression</a:t>
            </a:r>
            <a:r>
              <a:rPr lang="en-US" sz="2400" i="1" dirty="0"/>
              <a:t> </a:t>
            </a:r>
            <a:r>
              <a:rPr lang="en-US" sz="2400" dirty="0"/>
              <a:t>can be found in most examples.</a:t>
            </a:r>
          </a:p>
          <a:p>
            <a:endParaRPr lang="en-US" sz="2400" dirty="0"/>
          </a:p>
          <a:p>
            <a:r>
              <a:rPr lang="en-US" sz="2400" dirty="0"/>
              <a:t> Focus on each example’s key feature.</a:t>
            </a:r>
          </a:p>
          <a:p>
            <a:endParaRPr lang="en-US" sz="2400" dirty="0"/>
          </a:p>
          <a:p>
            <a:r>
              <a:rPr lang="en-US" sz="2400" dirty="0"/>
              <a:t>If the key feature is seeing your own impulse in someone else, it’s projection. </a:t>
            </a:r>
          </a:p>
          <a:p>
            <a:r>
              <a:rPr lang="en-US" sz="2400" dirty="0"/>
              <a:t>If the key feature is shifting your aggression from one</a:t>
            </a:r>
          </a:p>
          <a:p>
            <a:r>
              <a:rPr lang="en-US" sz="2400" dirty="0"/>
              <a:t>target to another, it’s displacement.</a:t>
            </a:r>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1980008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defense mechanisms </a:t>
            </a:r>
            <a:r>
              <a:rPr lang="en-US" dirty="0"/>
              <a:t>and how did Freud believe they function?</a:t>
            </a:r>
          </a:p>
        </p:txBody>
      </p:sp>
      <p:sp>
        <p:nvSpPr>
          <p:cNvPr id="3" name="Content Placeholder 2"/>
          <p:cNvSpPr>
            <a:spLocks noGrp="1"/>
          </p:cNvSpPr>
          <p:nvPr>
            <p:ph idx="1"/>
          </p:nvPr>
        </p:nvSpPr>
        <p:spPr/>
        <p:txBody>
          <a:bodyPr/>
          <a:lstStyle/>
          <a:p>
            <a:r>
              <a:rPr lang="en-US" dirty="0"/>
              <a:t>In psychoanalytic theory, </a:t>
            </a:r>
            <a:r>
              <a:rPr lang="en-US" b="1" i="1" dirty="0"/>
              <a:t>defense mechanisms </a:t>
            </a:r>
            <a:r>
              <a:rPr lang="en-US" dirty="0"/>
              <a:t>are the ego’s protective methods of reducing anxiety by unconsciously distorting reality.</a:t>
            </a:r>
          </a:p>
        </p:txBody>
      </p:sp>
      <p:sp>
        <p:nvSpPr>
          <p:cNvPr id="4" name="Content Placeholder 3"/>
          <p:cNvSpPr>
            <a:spLocks noGrp="1"/>
          </p:cNvSpPr>
          <p:nvPr>
            <p:ph sz="quarter" idx="13"/>
          </p:nvPr>
        </p:nvSpPr>
        <p:spPr>
          <a:xfrm>
            <a:off x="2052638" y="4826795"/>
            <a:ext cx="8101012" cy="1781123"/>
          </a:xfrm>
        </p:spPr>
        <p:txBody>
          <a:bodyPr/>
          <a:lstStyle/>
          <a:p>
            <a:r>
              <a:rPr lang="en-US" dirty="0"/>
              <a:t>For Freud, </a:t>
            </a:r>
            <a:r>
              <a:rPr lang="en-US" i="1" dirty="0"/>
              <a:t>all </a:t>
            </a:r>
            <a:r>
              <a:rPr lang="en-US" b="1" i="1" dirty="0"/>
              <a:t>defense mechanisms </a:t>
            </a:r>
            <a:r>
              <a:rPr lang="en-US" i="1" dirty="0"/>
              <a:t>function</a:t>
            </a:r>
          </a:p>
          <a:p>
            <a:r>
              <a:rPr lang="en-US" i="1" dirty="0"/>
              <a:t>indirectly and unconsciously. </a:t>
            </a:r>
            <a:r>
              <a:rPr lang="en-US" dirty="0"/>
              <a:t>Just as the body unconsciously defends itself against disease, so also</a:t>
            </a:r>
          </a:p>
          <a:p>
            <a:r>
              <a:rPr lang="en-US" dirty="0"/>
              <a:t>does the </a:t>
            </a:r>
            <a:r>
              <a:rPr lang="en-US" b="1" i="1" dirty="0"/>
              <a:t>ego</a:t>
            </a:r>
            <a:r>
              <a:rPr lang="en-US" dirty="0"/>
              <a:t> unconsciously defend itself against anxiety. </a:t>
            </a:r>
          </a:p>
        </p:txBody>
      </p:sp>
    </p:spTree>
    <p:extLst>
      <p:ext uri="{BB962C8B-B14F-4D97-AF65-F5344CB8AC3E}">
        <p14:creationId xmlns:p14="http://schemas.microsoft.com/office/powerpoint/2010/main" val="2011897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repression</a:t>
            </a:r>
            <a:r>
              <a:rPr lang="en-US" dirty="0"/>
              <a:t>?</a:t>
            </a:r>
          </a:p>
        </p:txBody>
      </p:sp>
      <p:sp>
        <p:nvSpPr>
          <p:cNvPr id="3" name="Content Placeholder 2"/>
          <p:cNvSpPr>
            <a:spLocks noGrp="1"/>
          </p:cNvSpPr>
          <p:nvPr>
            <p:ph idx="1"/>
          </p:nvPr>
        </p:nvSpPr>
        <p:spPr>
          <a:xfrm>
            <a:off x="2045208" y="1825626"/>
            <a:ext cx="8101584" cy="1712054"/>
          </a:xfrm>
        </p:spPr>
        <p:txBody>
          <a:bodyPr/>
          <a:lstStyle/>
          <a:p>
            <a:r>
              <a:rPr lang="en-US" dirty="0"/>
              <a:t>in psychoanalytic theory, the basic defense</a:t>
            </a:r>
          </a:p>
          <a:p>
            <a:r>
              <a:rPr lang="en-US" dirty="0"/>
              <a:t>mechanism that banishes from consciousness anxiety-arousing thoughts, feelings, and memories</a:t>
            </a:r>
          </a:p>
        </p:txBody>
      </p:sp>
      <p:sp>
        <p:nvSpPr>
          <p:cNvPr id="4" name="Content Placeholder 3"/>
          <p:cNvSpPr>
            <a:spLocks noGrp="1"/>
          </p:cNvSpPr>
          <p:nvPr>
            <p:ph sz="quarter" idx="13"/>
          </p:nvPr>
        </p:nvSpPr>
        <p:spPr>
          <a:xfrm>
            <a:off x="2052638" y="3741675"/>
            <a:ext cx="8101012" cy="2928948"/>
          </a:xfrm>
        </p:spPr>
        <p:txBody>
          <a:bodyPr/>
          <a:lstStyle/>
          <a:p>
            <a:r>
              <a:rPr lang="en-US" dirty="0"/>
              <a:t>For example, </a:t>
            </a:r>
            <a:r>
              <a:rPr lang="en-US" b="1" i="1" dirty="0"/>
              <a:t>repression </a:t>
            </a:r>
            <a:r>
              <a:rPr lang="en-US" dirty="0"/>
              <a:t>banishes anxiety-arousing wishes and feelings from consciousness.</a:t>
            </a:r>
          </a:p>
          <a:p>
            <a:r>
              <a:rPr lang="en-US" dirty="0"/>
              <a:t> According to Freud, </a:t>
            </a:r>
            <a:r>
              <a:rPr lang="en-US" i="1" dirty="0"/>
              <a:t>repression underlies all the other defense mechanisms. </a:t>
            </a:r>
          </a:p>
          <a:p>
            <a:r>
              <a:rPr lang="en-US" dirty="0"/>
              <a:t>However, because repression is often incomplete, repressed urges may appear as symbols in dreams or as slips of the tongue in casual conversation.</a:t>
            </a:r>
          </a:p>
        </p:txBody>
      </p:sp>
    </p:spTree>
    <p:extLst>
      <p:ext uri="{BB962C8B-B14F-4D97-AF65-F5344CB8AC3E}">
        <p14:creationId xmlns:p14="http://schemas.microsoft.com/office/powerpoint/2010/main" val="2439725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4331902" cy="1600200"/>
          </a:xfrm>
        </p:spPr>
        <p:txBody>
          <a:bodyPr/>
          <a:lstStyle/>
          <a:p>
            <a:r>
              <a:rPr lang="en-US" dirty="0"/>
              <a:t>What are </a:t>
            </a:r>
            <a:br>
              <a:rPr lang="en-US" dirty="0"/>
            </a:br>
            <a:r>
              <a:rPr lang="en-US" dirty="0"/>
              <a:t>“Freudian slips?”</a:t>
            </a:r>
          </a:p>
        </p:txBody>
      </p:sp>
      <p:sp>
        <p:nvSpPr>
          <p:cNvPr id="4" name="Text Placeholder 3"/>
          <p:cNvSpPr>
            <a:spLocks noGrp="1"/>
          </p:cNvSpPr>
          <p:nvPr>
            <p:ph type="body" sz="half" idx="2"/>
          </p:nvPr>
        </p:nvSpPr>
        <p:spPr>
          <a:xfrm>
            <a:off x="2153841" y="2247900"/>
            <a:ext cx="4331903" cy="3621088"/>
          </a:xfrm>
        </p:spPr>
        <p:txBody>
          <a:bodyPr/>
          <a:lstStyle/>
          <a:p>
            <a:r>
              <a:rPr lang="en-US" dirty="0"/>
              <a:t>Freud believed he could glimpse the unconscious seeping through what we today call “Freudian slips.”</a:t>
            </a:r>
          </a:p>
          <a:p>
            <a:r>
              <a:rPr lang="en-US" dirty="0"/>
              <a:t>Freud also viewed jokes</a:t>
            </a:r>
          </a:p>
          <a:p>
            <a:r>
              <a:rPr lang="en-US" dirty="0"/>
              <a:t>as expressions of repressed sexual and aggressive tendencies.</a:t>
            </a:r>
          </a:p>
        </p:txBody>
      </p:sp>
      <p:pic>
        <p:nvPicPr>
          <p:cNvPr id="5" name="Content Placeholder 4"/>
          <p:cNvPicPr>
            <a:picLocks noGrp="1" noChangeAspect="1"/>
          </p:cNvPicPr>
          <p:nvPr>
            <p:ph idx="1"/>
          </p:nvPr>
        </p:nvPicPr>
        <p:blipFill>
          <a:blip r:embed="rId2"/>
          <a:stretch>
            <a:fillRect/>
          </a:stretch>
        </p:blipFill>
        <p:spPr>
          <a:xfrm>
            <a:off x="6725586" y="1323878"/>
            <a:ext cx="5466413" cy="4282443"/>
          </a:xfrm>
          <a:prstGeom prst="rect">
            <a:avLst/>
          </a:prstGeom>
        </p:spPr>
      </p:pic>
    </p:spTree>
    <p:extLst>
      <p:ext uri="{BB962C8B-B14F-4D97-AF65-F5344CB8AC3E}">
        <p14:creationId xmlns:p14="http://schemas.microsoft.com/office/powerpoint/2010/main" val="1014837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Joke</a:t>
            </a:r>
            <a:endParaRPr lang="en-US" dirty="0"/>
          </a:p>
        </p:txBody>
      </p:sp>
      <p:sp>
        <p:nvSpPr>
          <p:cNvPr id="3" name="Content Placeholder 2"/>
          <p:cNvSpPr>
            <a:spLocks noGrp="1"/>
          </p:cNvSpPr>
          <p:nvPr>
            <p:ph idx="1"/>
          </p:nvPr>
        </p:nvSpPr>
        <p:spPr/>
        <p:txBody>
          <a:bodyPr/>
          <a:lstStyle/>
          <a:p>
            <a:r>
              <a:rPr lang="en-US" dirty="0"/>
              <a:t>A Freudian slip is when you say one thing and mean your mother.</a:t>
            </a:r>
          </a:p>
        </p:txBody>
      </p:sp>
    </p:spTree>
    <p:extLst>
      <p:ext uri="{BB962C8B-B14F-4D97-AF65-F5344CB8AC3E}">
        <p14:creationId xmlns:p14="http://schemas.microsoft.com/office/powerpoint/2010/main" val="252404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personality?</a:t>
            </a:r>
          </a:p>
        </p:txBody>
      </p:sp>
      <p:sp>
        <p:nvSpPr>
          <p:cNvPr id="3" name="Content Placeholder 2"/>
          <p:cNvSpPr>
            <a:spLocks noGrp="1"/>
          </p:cNvSpPr>
          <p:nvPr>
            <p:ph idx="1"/>
          </p:nvPr>
        </p:nvSpPr>
        <p:spPr>
          <a:xfrm>
            <a:off x="2045208" y="1825626"/>
            <a:ext cx="8101584" cy="1861955"/>
          </a:xfrm>
        </p:spPr>
        <p:txBody>
          <a:bodyPr/>
          <a:lstStyle/>
          <a:p>
            <a:r>
              <a:rPr lang="en-US" dirty="0"/>
              <a:t>an individual’s</a:t>
            </a:r>
          </a:p>
          <a:p>
            <a:r>
              <a:rPr lang="en-US" dirty="0"/>
              <a:t>characteristic pattern of thinking,</a:t>
            </a:r>
          </a:p>
          <a:p>
            <a:r>
              <a:rPr lang="en-US" dirty="0"/>
              <a:t>feeling, and acting</a:t>
            </a:r>
          </a:p>
        </p:txBody>
      </p:sp>
      <p:sp>
        <p:nvSpPr>
          <p:cNvPr id="4" name="Content Placeholder 3"/>
          <p:cNvSpPr>
            <a:spLocks noGrp="1"/>
          </p:cNvSpPr>
          <p:nvPr>
            <p:ph sz="quarter" idx="13"/>
          </p:nvPr>
        </p:nvSpPr>
        <p:spPr>
          <a:xfrm>
            <a:off x="2052638" y="4062334"/>
            <a:ext cx="8101012" cy="2020966"/>
          </a:xfrm>
        </p:spPr>
        <p:txBody>
          <a:bodyPr/>
          <a:lstStyle/>
          <a:p>
            <a:r>
              <a:rPr lang="en-US" dirty="0"/>
              <a:t>Our personality drives what we laugh at, whom we hang with, how we occupy our time, why we cry and where we choose to live.  </a:t>
            </a:r>
          </a:p>
          <a:p>
            <a:r>
              <a:rPr lang="en-US" dirty="0"/>
              <a:t>Our personality underlies all that makes us…. us.</a:t>
            </a:r>
          </a:p>
        </p:txBody>
      </p:sp>
      <p:pic>
        <p:nvPicPr>
          <p:cNvPr id="5" name="Picture 4" descr="decorative"/>
          <p:cNvPicPr>
            <a:picLocks noChangeAspect="1"/>
          </p:cNvPicPr>
          <p:nvPr/>
        </p:nvPicPr>
        <p:blipFill>
          <a:blip r:embed="rId2"/>
          <a:stretch>
            <a:fillRect/>
          </a:stretch>
        </p:blipFill>
        <p:spPr>
          <a:xfrm>
            <a:off x="2114529" y="363271"/>
            <a:ext cx="688908" cy="688908"/>
          </a:xfrm>
          <a:prstGeom prst="rect">
            <a:avLst/>
          </a:prstGeom>
        </p:spPr>
      </p:pic>
    </p:spTree>
    <p:extLst>
      <p:ext uri="{BB962C8B-B14F-4D97-AF65-F5344CB8AC3E}">
        <p14:creationId xmlns:p14="http://schemas.microsoft.com/office/powerpoint/2010/main" val="882522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Freud believe about dreams?</a:t>
            </a:r>
          </a:p>
        </p:txBody>
      </p:sp>
      <p:sp>
        <p:nvSpPr>
          <p:cNvPr id="3" name="Content Placeholder 2"/>
          <p:cNvSpPr>
            <a:spLocks noGrp="1"/>
          </p:cNvSpPr>
          <p:nvPr>
            <p:ph idx="1"/>
          </p:nvPr>
        </p:nvSpPr>
        <p:spPr/>
        <p:txBody>
          <a:bodyPr/>
          <a:lstStyle/>
          <a:p>
            <a:r>
              <a:rPr lang="en-US" dirty="0"/>
              <a:t>Freud viewed dreams as the </a:t>
            </a:r>
          </a:p>
          <a:p>
            <a:r>
              <a:rPr lang="en-US" dirty="0"/>
              <a:t>“royal road to the </a:t>
            </a:r>
            <a:r>
              <a:rPr lang="en-US" b="1" i="1" dirty="0"/>
              <a:t>unconscious</a:t>
            </a:r>
            <a:r>
              <a:rPr lang="en-US" dirty="0"/>
              <a:t>.” </a:t>
            </a:r>
          </a:p>
          <a:p>
            <a:endParaRPr lang="en-US" dirty="0"/>
          </a:p>
          <a:p>
            <a:r>
              <a:rPr lang="en-US" dirty="0"/>
              <a:t>The remembered content of dreams</a:t>
            </a:r>
          </a:p>
          <a:p>
            <a:r>
              <a:rPr lang="en-US" dirty="0"/>
              <a:t> (the </a:t>
            </a:r>
            <a:r>
              <a:rPr lang="en-US" i="1" dirty="0"/>
              <a:t>manifest content</a:t>
            </a:r>
            <a:r>
              <a:rPr lang="en-US" dirty="0"/>
              <a:t>) he believed to be a censored expression of the dreamer’s unconscious wishes </a:t>
            </a:r>
          </a:p>
          <a:p>
            <a:r>
              <a:rPr lang="en-US" dirty="0"/>
              <a:t>(the dream’s </a:t>
            </a:r>
            <a:r>
              <a:rPr lang="en-US" i="1" dirty="0"/>
              <a:t>latent content</a:t>
            </a:r>
            <a:r>
              <a:rPr lang="en-US" dirty="0"/>
              <a:t>).</a:t>
            </a:r>
          </a:p>
          <a:p>
            <a:endParaRPr lang="en-US" dirty="0"/>
          </a:p>
          <a:p>
            <a:r>
              <a:rPr lang="en-US" dirty="0"/>
              <a:t>In his dream analyses, Freud searched for </a:t>
            </a:r>
          </a:p>
          <a:p>
            <a:r>
              <a:rPr lang="en-US" dirty="0"/>
              <a:t>patients’ inner conflicts.</a:t>
            </a:r>
          </a:p>
        </p:txBody>
      </p:sp>
    </p:spTree>
    <p:extLst>
      <p:ext uri="{BB962C8B-B14F-4D97-AF65-F5344CB8AC3E}">
        <p14:creationId xmlns:p14="http://schemas.microsoft.com/office/powerpoint/2010/main" val="713012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were the neo-Freudians?</a:t>
            </a:r>
          </a:p>
        </p:txBody>
      </p:sp>
      <p:sp>
        <p:nvSpPr>
          <p:cNvPr id="4" name="Content Placeholder 3"/>
          <p:cNvSpPr>
            <a:spLocks noGrp="1"/>
          </p:cNvSpPr>
          <p:nvPr>
            <p:ph sz="quarter" idx="13"/>
          </p:nvPr>
        </p:nvSpPr>
        <p:spPr>
          <a:xfrm>
            <a:off x="2052638" y="4434394"/>
            <a:ext cx="8101012" cy="2281199"/>
          </a:xfrm>
        </p:spPr>
        <p:txBody>
          <a:bodyPr>
            <a:normAutofit lnSpcReduction="10000"/>
          </a:bodyPr>
          <a:lstStyle/>
          <a:p>
            <a:r>
              <a:rPr lang="en-US" dirty="0"/>
              <a:t>These pioneering psychoanalysts, referred to as the </a:t>
            </a:r>
            <a:r>
              <a:rPr lang="en-US" i="1" dirty="0"/>
              <a:t>neo-Freudians, </a:t>
            </a:r>
            <a:r>
              <a:rPr lang="en-US" dirty="0"/>
              <a:t>adopted Freud’s interviewing techniques and accepted his basic ideas: the personality structures of </a:t>
            </a:r>
            <a:r>
              <a:rPr lang="en-US" b="1" i="1" dirty="0"/>
              <a:t>id</a:t>
            </a:r>
            <a:r>
              <a:rPr lang="en-US" dirty="0"/>
              <a:t>, </a:t>
            </a:r>
            <a:r>
              <a:rPr lang="en-US" b="1" i="1" dirty="0"/>
              <a:t>ego</a:t>
            </a:r>
            <a:r>
              <a:rPr lang="en-US" dirty="0"/>
              <a:t>, and </a:t>
            </a:r>
            <a:r>
              <a:rPr lang="en-US" b="1" i="1" dirty="0"/>
              <a:t>superego</a:t>
            </a:r>
            <a:r>
              <a:rPr lang="en-US" dirty="0"/>
              <a:t>; the importance of the </a:t>
            </a:r>
            <a:r>
              <a:rPr lang="en-US" b="1" i="1" dirty="0"/>
              <a:t>unconscious</a:t>
            </a:r>
            <a:r>
              <a:rPr lang="en-US" dirty="0"/>
              <a:t>; the childhood roots of personality; and the dynamics of anxiety and the </a:t>
            </a:r>
            <a:r>
              <a:rPr lang="en-US" b="1" i="1" dirty="0"/>
              <a:t>defense mechanisms</a:t>
            </a:r>
            <a:r>
              <a:rPr lang="en-US" dirty="0"/>
              <a:t>.</a:t>
            </a:r>
          </a:p>
        </p:txBody>
      </p:sp>
      <p:pic>
        <p:nvPicPr>
          <p:cNvPr id="5" name="Content Placeholder 4"/>
          <p:cNvPicPr>
            <a:picLocks noGrp="1" noChangeAspect="1"/>
          </p:cNvPicPr>
          <p:nvPr>
            <p:ph idx="1"/>
          </p:nvPr>
        </p:nvPicPr>
        <p:blipFill>
          <a:blip r:embed="rId2"/>
          <a:stretch>
            <a:fillRect/>
          </a:stretch>
        </p:blipFill>
        <p:spPr>
          <a:xfrm>
            <a:off x="2052067" y="1858781"/>
            <a:ext cx="8001217" cy="2338465"/>
          </a:xfrm>
          <a:prstGeom prst="rect">
            <a:avLst/>
          </a:prstGeom>
        </p:spPr>
      </p:pic>
    </p:spTree>
    <p:extLst>
      <p:ext uri="{BB962C8B-B14F-4D97-AF65-F5344CB8AC3E}">
        <p14:creationId xmlns:p14="http://schemas.microsoft.com/office/powerpoint/2010/main" val="3717952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Alfred Adler?</a:t>
            </a:r>
          </a:p>
        </p:txBody>
      </p:sp>
      <p:sp>
        <p:nvSpPr>
          <p:cNvPr id="4" name="Text Placeholder 3"/>
          <p:cNvSpPr>
            <a:spLocks noGrp="1"/>
          </p:cNvSpPr>
          <p:nvPr>
            <p:ph type="body" sz="quarter" idx="14"/>
          </p:nvPr>
        </p:nvSpPr>
        <p:spPr>
          <a:xfrm>
            <a:off x="5840856" y="2017010"/>
            <a:ext cx="4198495" cy="4428761"/>
          </a:xfrm>
        </p:spPr>
        <p:txBody>
          <a:bodyPr>
            <a:noAutofit/>
          </a:bodyPr>
          <a:lstStyle/>
          <a:p>
            <a:r>
              <a:rPr lang="en-US" sz="2400" dirty="0"/>
              <a:t>Adler (who gave us the still popular </a:t>
            </a:r>
            <a:r>
              <a:rPr lang="en-US" sz="2400" i="1" dirty="0"/>
              <a:t>inferiority complex </a:t>
            </a:r>
            <a:r>
              <a:rPr lang="en-US" sz="2400" dirty="0"/>
              <a:t>idea) had struggled to overcome childhood illnesses and accidents. </a:t>
            </a:r>
          </a:p>
          <a:p>
            <a:r>
              <a:rPr lang="en-US" sz="2400" dirty="0"/>
              <a:t>He believed that much of our behavior is driven by efforts to conquer childhood inferiority feelings that</a:t>
            </a:r>
          </a:p>
          <a:p>
            <a:r>
              <a:rPr lang="en-US" sz="2400" dirty="0"/>
              <a:t>trigger our strivings for superiority and power.</a:t>
            </a:r>
          </a:p>
        </p:txBody>
      </p:sp>
      <p:sp>
        <p:nvSpPr>
          <p:cNvPr id="5" name="Text Placeholder 4"/>
          <p:cNvSpPr>
            <a:spLocks noGrp="1"/>
          </p:cNvSpPr>
          <p:nvPr>
            <p:ph type="body" sz="quarter" idx="15"/>
          </p:nvPr>
        </p:nvSpPr>
        <p:spPr>
          <a:xfrm>
            <a:off x="2286000" y="5276539"/>
            <a:ext cx="3117850" cy="859149"/>
          </a:xfrm>
        </p:spPr>
        <p:txBody>
          <a:bodyPr>
            <a:normAutofit lnSpcReduction="10000"/>
          </a:bodyPr>
          <a:lstStyle/>
          <a:p>
            <a:pPr marL="0" indent="0">
              <a:buNone/>
            </a:pPr>
            <a:r>
              <a:rPr lang="en-US" dirty="0"/>
              <a:t>Alfred Adler</a:t>
            </a:r>
          </a:p>
          <a:p>
            <a:pPr marL="0" indent="0">
              <a:buNone/>
            </a:pPr>
            <a:r>
              <a:rPr lang="en-US" dirty="0"/>
              <a:t>(1870-1937)</a:t>
            </a:r>
          </a:p>
        </p:txBody>
      </p:sp>
      <p:pic>
        <p:nvPicPr>
          <p:cNvPr id="6" name="Picture 5"/>
          <p:cNvPicPr>
            <a:picLocks noChangeAspect="1"/>
          </p:cNvPicPr>
          <p:nvPr/>
        </p:nvPicPr>
        <p:blipFill>
          <a:blip r:embed="rId2"/>
          <a:stretch>
            <a:fillRect/>
          </a:stretch>
        </p:blipFill>
        <p:spPr>
          <a:xfrm>
            <a:off x="2286000" y="2158671"/>
            <a:ext cx="3117850" cy="2782754"/>
          </a:xfrm>
          <a:prstGeom prst="rect">
            <a:avLst/>
          </a:prstGeom>
        </p:spPr>
      </p:pic>
      <p:pic>
        <p:nvPicPr>
          <p:cNvPr id="7" name="Picture 2" descr="http://www.awaken.com/wp-content/uploads/2013/07/Vater-der-Psychosomat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1" y="44121"/>
            <a:ext cx="3100387"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990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Karen Horney?</a:t>
            </a:r>
          </a:p>
        </p:txBody>
      </p:sp>
      <p:sp>
        <p:nvSpPr>
          <p:cNvPr id="4" name="Text Placeholder 3"/>
          <p:cNvSpPr>
            <a:spLocks noGrp="1"/>
          </p:cNvSpPr>
          <p:nvPr>
            <p:ph type="body" sz="quarter" idx="14"/>
          </p:nvPr>
        </p:nvSpPr>
        <p:spPr>
          <a:xfrm>
            <a:off x="5930796" y="2032000"/>
            <a:ext cx="4108554" cy="4533692"/>
          </a:xfrm>
        </p:spPr>
        <p:txBody>
          <a:bodyPr/>
          <a:lstStyle/>
          <a:p>
            <a:r>
              <a:rPr lang="en-US" dirty="0"/>
              <a:t>Horney said childhood anxiety triggers our desire for love and security. </a:t>
            </a:r>
          </a:p>
          <a:p>
            <a:endParaRPr lang="en-US" dirty="0"/>
          </a:p>
          <a:p>
            <a:r>
              <a:rPr lang="en-US" dirty="0"/>
              <a:t>She also opposed Freud’s assumptions that women have weak superegos and suffer “penis envy,” and she attempted to balance his masculine bias.</a:t>
            </a:r>
          </a:p>
        </p:txBody>
      </p:sp>
      <p:sp>
        <p:nvSpPr>
          <p:cNvPr id="5" name="Text Placeholder 4"/>
          <p:cNvSpPr>
            <a:spLocks noGrp="1"/>
          </p:cNvSpPr>
          <p:nvPr>
            <p:ph type="body" sz="quarter" idx="15"/>
          </p:nvPr>
        </p:nvSpPr>
        <p:spPr>
          <a:xfrm>
            <a:off x="2286000" y="5288937"/>
            <a:ext cx="3117850" cy="846750"/>
          </a:xfrm>
        </p:spPr>
        <p:txBody>
          <a:bodyPr>
            <a:normAutofit lnSpcReduction="10000"/>
          </a:bodyPr>
          <a:lstStyle/>
          <a:p>
            <a:pPr marL="0" indent="0">
              <a:buNone/>
            </a:pPr>
            <a:r>
              <a:rPr lang="en-US" dirty="0"/>
              <a:t>Karen Horney</a:t>
            </a:r>
          </a:p>
          <a:p>
            <a:pPr marL="0" indent="0">
              <a:buNone/>
            </a:pPr>
            <a:r>
              <a:rPr lang="en-US" dirty="0"/>
              <a:t>(1885-1952)</a:t>
            </a:r>
          </a:p>
        </p:txBody>
      </p:sp>
      <p:pic>
        <p:nvPicPr>
          <p:cNvPr id="6" name="Picture 5"/>
          <p:cNvPicPr>
            <a:picLocks noChangeAspect="1"/>
          </p:cNvPicPr>
          <p:nvPr/>
        </p:nvPicPr>
        <p:blipFill>
          <a:blip r:embed="rId2"/>
          <a:stretch>
            <a:fillRect/>
          </a:stretch>
        </p:blipFill>
        <p:spPr>
          <a:xfrm>
            <a:off x="2152650" y="2032000"/>
            <a:ext cx="3295264" cy="2915626"/>
          </a:xfrm>
          <a:prstGeom prst="rect">
            <a:avLst/>
          </a:prstGeom>
        </p:spPr>
      </p:pic>
      <p:pic>
        <p:nvPicPr>
          <p:cNvPr id="8" name="Picture 2" descr="http://www.psychologia.edu.pl/images/stories/grace/horne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180" y="2032000"/>
            <a:ext cx="1919460" cy="194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01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Carl Jung?</a:t>
            </a:r>
          </a:p>
        </p:txBody>
      </p:sp>
      <p:sp>
        <p:nvSpPr>
          <p:cNvPr id="4" name="Text Placeholder 3"/>
          <p:cNvSpPr>
            <a:spLocks noGrp="1"/>
          </p:cNvSpPr>
          <p:nvPr>
            <p:ph type="body" sz="quarter" idx="14"/>
          </p:nvPr>
        </p:nvSpPr>
        <p:spPr>
          <a:xfrm>
            <a:off x="5856158" y="2032000"/>
            <a:ext cx="3973643" cy="3975100"/>
          </a:xfrm>
        </p:spPr>
        <p:txBody>
          <a:bodyPr>
            <a:noAutofit/>
          </a:bodyPr>
          <a:lstStyle/>
          <a:p>
            <a:r>
              <a:rPr lang="en-US" sz="2400" dirty="0"/>
              <a:t>Jung believed the unconscious contains more than our repressed thoughts and feelings. </a:t>
            </a:r>
          </a:p>
          <a:p>
            <a:r>
              <a:rPr lang="en-US" sz="2400" dirty="0"/>
              <a:t>He believed we also have a</a:t>
            </a:r>
          </a:p>
          <a:p>
            <a:r>
              <a:rPr lang="en-US" sz="2400" b="1" i="1" dirty="0"/>
              <a:t>collective unconscious</a:t>
            </a:r>
            <a:r>
              <a:rPr lang="en-US" sz="2400" dirty="0"/>
              <a:t>, a common reservoir of images, or </a:t>
            </a:r>
            <a:r>
              <a:rPr lang="en-US" sz="2400" i="1" dirty="0"/>
              <a:t>archetypes, </a:t>
            </a:r>
            <a:r>
              <a:rPr lang="en-US" sz="2400" dirty="0"/>
              <a:t>derived from our species’</a:t>
            </a:r>
          </a:p>
          <a:p>
            <a:r>
              <a:rPr lang="en-US" sz="2400" dirty="0"/>
              <a:t>universal experiences.</a:t>
            </a:r>
          </a:p>
        </p:txBody>
      </p:sp>
      <p:sp>
        <p:nvSpPr>
          <p:cNvPr id="5" name="Text Placeholder 4"/>
          <p:cNvSpPr>
            <a:spLocks noGrp="1"/>
          </p:cNvSpPr>
          <p:nvPr>
            <p:ph type="body" sz="quarter" idx="15"/>
          </p:nvPr>
        </p:nvSpPr>
        <p:spPr>
          <a:xfrm>
            <a:off x="2286000" y="5261549"/>
            <a:ext cx="3117850" cy="874139"/>
          </a:xfrm>
        </p:spPr>
        <p:txBody>
          <a:bodyPr>
            <a:normAutofit lnSpcReduction="10000"/>
          </a:bodyPr>
          <a:lstStyle/>
          <a:p>
            <a:pPr marL="0" indent="0">
              <a:buNone/>
            </a:pPr>
            <a:r>
              <a:rPr lang="en-US" dirty="0"/>
              <a:t>Carl Jung</a:t>
            </a:r>
          </a:p>
          <a:p>
            <a:pPr marL="0" indent="0">
              <a:buNone/>
            </a:pPr>
            <a:r>
              <a:rPr lang="en-US" dirty="0"/>
              <a:t>(1875-1961)</a:t>
            </a:r>
          </a:p>
        </p:txBody>
      </p:sp>
      <p:pic>
        <p:nvPicPr>
          <p:cNvPr id="6" name="Picture 5"/>
          <p:cNvPicPr>
            <a:picLocks noChangeAspect="1"/>
          </p:cNvPicPr>
          <p:nvPr/>
        </p:nvPicPr>
        <p:blipFill>
          <a:blip r:embed="rId2"/>
          <a:stretch>
            <a:fillRect/>
          </a:stretch>
        </p:blipFill>
        <p:spPr>
          <a:xfrm>
            <a:off x="2152651" y="2032000"/>
            <a:ext cx="3430741" cy="3019685"/>
          </a:xfrm>
          <a:prstGeom prst="rect">
            <a:avLst/>
          </a:prstGeom>
        </p:spPr>
      </p:pic>
      <p:pic>
        <p:nvPicPr>
          <p:cNvPr id="7" name="Picture 2" descr="http://img.timeinc.net/time/magazine/archive/covers/1955/1101550214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158" y="166690"/>
            <a:ext cx="231347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98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examples of archetypes?</a:t>
            </a:r>
          </a:p>
        </p:txBody>
      </p:sp>
      <p:sp>
        <p:nvSpPr>
          <p:cNvPr id="4" name="Text Placeholder 3"/>
          <p:cNvSpPr>
            <a:spLocks noGrp="1"/>
          </p:cNvSpPr>
          <p:nvPr>
            <p:ph type="body" sz="quarter" idx="14"/>
          </p:nvPr>
        </p:nvSpPr>
        <p:spPr>
          <a:xfrm>
            <a:off x="5856158" y="2032000"/>
            <a:ext cx="3973643" cy="4646386"/>
          </a:xfrm>
        </p:spPr>
        <p:txBody>
          <a:bodyPr>
            <a:noAutofit/>
          </a:bodyPr>
          <a:lstStyle/>
          <a:p>
            <a:r>
              <a:rPr lang="en-US" sz="2400" dirty="0"/>
              <a:t>The Hero and the Rebel, the Caregiver and the Innocent are among the twelve archetypes Jung believed reside within the collective unconscious of humans.</a:t>
            </a:r>
          </a:p>
          <a:p>
            <a:endParaRPr lang="en-US" sz="2400" dirty="0"/>
          </a:p>
          <a:p>
            <a:r>
              <a:rPr lang="en-US" sz="2400" dirty="0"/>
              <a:t>Jung thought these twelve archetypes generate deep emotions, and dominate the personality.</a:t>
            </a:r>
          </a:p>
        </p:txBody>
      </p:sp>
      <p:sp>
        <p:nvSpPr>
          <p:cNvPr id="5" name="Text Placeholder 4"/>
          <p:cNvSpPr>
            <a:spLocks noGrp="1"/>
          </p:cNvSpPr>
          <p:nvPr>
            <p:ph type="body" sz="quarter" idx="15"/>
          </p:nvPr>
        </p:nvSpPr>
        <p:spPr>
          <a:xfrm>
            <a:off x="2286000" y="5261549"/>
            <a:ext cx="3117850" cy="874139"/>
          </a:xfrm>
        </p:spPr>
        <p:txBody>
          <a:bodyPr>
            <a:normAutofit lnSpcReduction="10000"/>
          </a:bodyPr>
          <a:lstStyle/>
          <a:p>
            <a:pPr marL="0" indent="0">
              <a:buNone/>
            </a:pPr>
            <a:r>
              <a:rPr lang="en-US" dirty="0"/>
              <a:t>Carl Jung</a:t>
            </a:r>
          </a:p>
          <a:p>
            <a:pPr marL="0" indent="0">
              <a:buNone/>
            </a:pPr>
            <a:r>
              <a:rPr lang="en-US" dirty="0"/>
              <a:t>(1875-1961)</a:t>
            </a:r>
          </a:p>
        </p:txBody>
      </p:sp>
      <p:pic>
        <p:nvPicPr>
          <p:cNvPr id="6" name="Picture 5"/>
          <p:cNvPicPr>
            <a:picLocks noChangeAspect="1"/>
          </p:cNvPicPr>
          <p:nvPr/>
        </p:nvPicPr>
        <p:blipFill>
          <a:blip r:embed="rId2"/>
          <a:stretch>
            <a:fillRect/>
          </a:stretch>
        </p:blipFill>
        <p:spPr>
          <a:xfrm>
            <a:off x="2152651" y="2032000"/>
            <a:ext cx="3430741" cy="3019685"/>
          </a:xfrm>
          <a:prstGeom prst="rect">
            <a:avLst/>
          </a:prstGeom>
        </p:spPr>
      </p:pic>
    </p:spTree>
    <p:extLst>
      <p:ext uri="{BB962C8B-B14F-4D97-AF65-F5344CB8AC3E}">
        <p14:creationId xmlns:p14="http://schemas.microsoft.com/office/powerpoint/2010/main" val="2733536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collective unconscious</a:t>
            </a:r>
            <a:r>
              <a:rPr lang="en-US" dirty="0"/>
              <a:t>?</a:t>
            </a:r>
          </a:p>
        </p:txBody>
      </p:sp>
      <p:sp>
        <p:nvSpPr>
          <p:cNvPr id="3" name="Content Placeholder 2"/>
          <p:cNvSpPr>
            <a:spLocks noGrp="1"/>
          </p:cNvSpPr>
          <p:nvPr>
            <p:ph idx="1"/>
          </p:nvPr>
        </p:nvSpPr>
        <p:spPr>
          <a:xfrm>
            <a:off x="2045208" y="1825626"/>
            <a:ext cx="8101584" cy="1966886"/>
          </a:xfrm>
        </p:spPr>
        <p:txBody>
          <a:bodyPr/>
          <a:lstStyle/>
          <a:p>
            <a:r>
              <a:rPr lang="en-US" dirty="0"/>
              <a:t>Jung said that the </a:t>
            </a:r>
            <a:r>
              <a:rPr lang="en-US" b="1" i="1" dirty="0"/>
              <a:t>collective unconscious </a:t>
            </a:r>
            <a:r>
              <a:rPr lang="en-US" dirty="0"/>
              <a:t>explains why, for many people, spiritual concerns are deeply rooted and why people in different cultures share certain myths (such as the flood myth) and images.</a:t>
            </a:r>
          </a:p>
        </p:txBody>
      </p:sp>
      <p:sp>
        <p:nvSpPr>
          <p:cNvPr id="4" name="Content Placeholder 3"/>
          <p:cNvSpPr>
            <a:spLocks noGrp="1"/>
          </p:cNvSpPr>
          <p:nvPr>
            <p:ph sz="quarter" idx="13"/>
          </p:nvPr>
        </p:nvSpPr>
        <p:spPr>
          <a:xfrm>
            <a:off x="2052638" y="3996508"/>
            <a:ext cx="8101012" cy="2599165"/>
          </a:xfrm>
        </p:spPr>
        <p:txBody>
          <a:bodyPr/>
          <a:lstStyle/>
          <a:p>
            <a:r>
              <a:rPr lang="en-US" dirty="0"/>
              <a:t>Most of today’s psychologists discount the idea of inherited experiences. </a:t>
            </a:r>
          </a:p>
          <a:p>
            <a:r>
              <a:rPr lang="en-US" dirty="0"/>
              <a:t>But they do believe that our shared evolutionary history shaped some universal dispositions, and that</a:t>
            </a:r>
          </a:p>
          <a:p>
            <a:r>
              <a:rPr lang="en-US" dirty="0"/>
              <a:t>experience can leave </a:t>
            </a:r>
            <a:r>
              <a:rPr lang="en-US" i="1" dirty="0"/>
              <a:t>epigenetic </a:t>
            </a:r>
            <a:r>
              <a:rPr lang="en-US" dirty="0"/>
              <a:t>marks affecting gene expression.</a:t>
            </a:r>
          </a:p>
        </p:txBody>
      </p:sp>
    </p:spTree>
    <p:extLst>
      <p:ext uri="{BB962C8B-B14F-4D97-AF65-F5344CB8AC3E}">
        <p14:creationId xmlns:p14="http://schemas.microsoft.com/office/powerpoint/2010/main" val="931005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endParaRPr lang="en-US" smtClean="0"/>
          </a:p>
        </p:txBody>
      </p:sp>
      <p:sp>
        <p:nvSpPr>
          <p:cNvPr id="45058" name="Rectangle 3"/>
          <p:cNvSpPr>
            <a:spLocks noGrp="1"/>
          </p:cNvSpPr>
          <p:nvPr>
            <p:ph type="body" idx="1"/>
          </p:nvPr>
        </p:nvSpPr>
        <p:spPr/>
        <p:txBody>
          <a:bodyPr/>
          <a:lstStyle/>
          <a:p>
            <a:endParaRPr lang="en-US" smtClean="0"/>
          </a:p>
        </p:txBody>
      </p:sp>
      <p:pic>
        <p:nvPicPr>
          <p:cNvPr id="45059" name="Picture 5" descr="chickenanima"/>
          <p:cNvPicPr>
            <a:picLocks noChangeAspect="1" noChangeArrowheads="1"/>
          </p:cNvPicPr>
          <p:nvPr/>
        </p:nvPicPr>
        <p:blipFill>
          <a:blip r:embed="rId2"/>
          <a:srcRect/>
          <a:stretch>
            <a:fillRect/>
          </a:stretch>
        </p:blipFill>
        <p:spPr bwMode="auto">
          <a:xfrm>
            <a:off x="2286000" y="-609600"/>
            <a:ext cx="7543800" cy="7543800"/>
          </a:xfrm>
          <a:prstGeom prst="rect">
            <a:avLst/>
          </a:prstGeom>
          <a:noFill/>
          <a:ln w="9525">
            <a:noFill/>
            <a:miter lim="800000"/>
            <a:headEnd/>
            <a:tailEnd/>
          </a:ln>
        </p:spPr>
      </p:pic>
    </p:spTree>
    <p:extLst>
      <p:ext uri="{BB962C8B-B14F-4D97-AF65-F5344CB8AC3E}">
        <p14:creationId xmlns:p14="http://schemas.microsoft.com/office/powerpoint/2010/main" val="3882972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91424"/>
            <a:ext cx="8321040" cy="1124712"/>
          </a:xfrm>
        </p:spPr>
        <p:txBody>
          <a:bodyPr/>
          <a:lstStyle/>
          <a:p>
            <a:r>
              <a:rPr lang="en-US" dirty="0"/>
              <a:t>3. What Would You Answer?</a:t>
            </a:r>
          </a:p>
        </p:txBody>
      </p:sp>
      <p:sp>
        <p:nvSpPr>
          <p:cNvPr id="3" name="Content Placeholder 2"/>
          <p:cNvSpPr>
            <a:spLocks noGrp="1"/>
          </p:cNvSpPr>
          <p:nvPr>
            <p:ph sz="quarter" idx="19"/>
          </p:nvPr>
        </p:nvSpPr>
        <p:spPr>
          <a:xfrm>
            <a:off x="2269236" y="2010431"/>
            <a:ext cx="7653528" cy="3828002"/>
          </a:xfrm>
        </p:spPr>
        <p:txBody>
          <a:bodyPr/>
          <a:lstStyle/>
          <a:p>
            <a:r>
              <a:rPr lang="en-US" b="1" dirty="0"/>
              <a:t>What did Carl Jung call the shared, inherited reservoir of memory traces from our species’ history?</a:t>
            </a:r>
          </a:p>
          <a:p>
            <a:endParaRPr lang="en-US" b="1" dirty="0"/>
          </a:p>
          <a:p>
            <a:pPr algn="l"/>
            <a:r>
              <a:rPr lang="en-US" dirty="0"/>
              <a:t>A. Neurosis</a:t>
            </a:r>
          </a:p>
          <a:p>
            <a:pPr algn="l"/>
            <a:r>
              <a:rPr lang="en-US" dirty="0"/>
              <a:t>B. Archetypes</a:t>
            </a:r>
          </a:p>
          <a:p>
            <a:pPr algn="l"/>
            <a:r>
              <a:rPr lang="en-US" dirty="0"/>
              <a:t>C. Collective unconscious</a:t>
            </a:r>
          </a:p>
          <a:p>
            <a:pPr algn="l"/>
            <a:r>
              <a:rPr lang="en-US" dirty="0"/>
              <a:t>D. Inferiority complex</a:t>
            </a:r>
          </a:p>
          <a:p>
            <a:pPr algn="l"/>
            <a:r>
              <a:rPr lang="en-US" dirty="0"/>
              <a:t>E. Terror management</a:t>
            </a:r>
          </a:p>
        </p:txBody>
      </p:sp>
    </p:spTree>
    <p:extLst>
      <p:ext uri="{BB962C8B-B14F-4D97-AF65-F5344CB8AC3E}">
        <p14:creationId xmlns:p14="http://schemas.microsoft.com/office/powerpoint/2010/main" val="2687895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a:t>projective test</a:t>
            </a:r>
            <a:r>
              <a:rPr lang="en-US" dirty="0"/>
              <a:t>?</a:t>
            </a:r>
          </a:p>
        </p:txBody>
      </p:sp>
      <p:sp>
        <p:nvSpPr>
          <p:cNvPr id="3" name="Content Placeholder 2"/>
          <p:cNvSpPr>
            <a:spLocks noGrp="1"/>
          </p:cNvSpPr>
          <p:nvPr>
            <p:ph idx="1"/>
          </p:nvPr>
        </p:nvSpPr>
        <p:spPr>
          <a:xfrm>
            <a:off x="2045208" y="1825626"/>
            <a:ext cx="8101584" cy="1277338"/>
          </a:xfrm>
        </p:spPr>
        <p:txBody>
          <a:bodyPr/>
          <a:lstStyle/>
          <a:p>
            <a:r>
              <a:rPr lang="en-US" dirty="0"/>
              <a:t>a personality test that provides ambiguous images</a:t>
            </a:r>
          </a:p>
          <a:p>
            <a:r>
              <a:rPr lang="en-US" dirty="0"/>
              <a:t>designed to trigger projection of one’s inner dynamics</a:t>
            </a:r>
          </a:p>
        </p:txBody>
      </p:sp>
      <p:sp>
        <p:nvSpPr>
          <p:cNvPr id="4" name="Content Placeholder 3"/>
          <p:cNvSpPr>
            <a:spLocks noGrp="1"/>
          </p:cNvSpPr>
          <p:nvPr>
            <p:ph sz="quarter" idx="13"/>
          </p:nvPr>
        </p:nvSpPr>
        <p:spPr>
          <a:xfrm>
            <a:off x="2052638" y="3306960"/>
            <a:ext cx="8101012" cy="3273723"/>
          </a:xfrm>
        </p:spPr>
        <p:txBody>
          <a:bodyPr/>
          <a:lstStyle/>
          <a:p>
            <a:r>
              <a:rPr lang="en-US" dirty="0"/>
              <a:t>A psychologist working in the Freudian tradition would require a personality test that could provide some sort of road into the unconscious—to unearth the residue of early childhood experiences, move beneath surface thoughts, and reveal hidden conflicts and impulses. </a:t>
            </a:r>
          </a:p>
          <a:p>
            <a:r>
              <a:rPr lang="en-US" dirty="0"/>
              <a:t>Objective assessment tools, such as agree-disagree or true-false questionnaires, would be inadequate because they would merely tap the conscious surface.</a:t>
            </a:r>
          </a:p>
        </p:txBody>
      </p:sp>
      <p:pic>
        <p:nvPicPr>
          <p:cNvPr id="5" name="Picture 4" descr="decorative"/>
          <p:cNvPicPr>
            <a:picLocks noChangeAspect="1"/>
          </p:cNvPicPr>
          <p:nvPr/>
        </p:nvPicPr>
        <p:blipFill>
          <a:blip r:embed="rId2"/>
          <a:stretch>
            <a:fillRect/>
          </a:stretch>
        </p:blipFill>
        <p:spPr>
          <a:xfrm>
            <a:off x="2099539" y="348281"/>
            <a:ext cx="688908" cy="688908"/>
          </a:xfrm>
          <a:prstGeom prst="rect">
            <a:avLst/>
          </a:prstGeom>
        </p:spPr>
      </p:pic>
    </p:spTree>
    <p:extLst>
      <p:ext uri="{BB962C8B-B14F-4D97-AF65-F5344CB8AC3E}">
        <p14:creationId xmlns:p14="http://schemas.microsoft.com/office/powerpoint/2010/main" val="391581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theories inform our </a:t>
            </a:r>
            <a:br>
              <a:rPr lang="en-US" dirty="0"/>
            </a:br>
            <a:r>
              <a:rPr lang="en-US" dirty="0"/>
              <a:t>understanding of personality?</a:t>
            </a:r>
          </a:p>
        </p:txBody>
      </p:sp>
      <p:sp>
        <p:nvSpPr>
          <p:cNvPr id="6" name="Text Placeholder 5"/>
          <p:cNvSpPr>
            <a:spLocks noGrp="1"/>
          </p:cNvSpPr>
          <p:nvPr>
            <p:ph type="body" sz="quarter" idx="16"/>
          </p:nvPr>
        </p:nvSpPr>
        <p:spPr>
          <a:xfrm>
            <a:off x="2152651" y="1873770"/>
            <a:ext cx="3705225" cy="2325350"/>
          </a:xfrm>
        </p:spPr>
        <p:txBody>
          <a:bodyPr/>
          <a:lstStyle/>
          <a:p>
            <a:r>
              <a:rPr lang="en-US" dirty="0"/>
              <a:t>Psychoanalytic or psychodynamic theories proposed that childhood sexuality and unconscious motivations influence personality. </a:t>
            </a:r>
          </a:p>
        </p:txBody>
      </p:sp>
      <p:sp>
        <p:nvSpPr>
          <p:cNvPr id="3" name="Text Placeholder 2"/>
          <p:cNvSpPr>
            <a:spLocks noGrp="1"/>
          </p:cNvSpPr>
          <p:nvPr>
            <p:ph type="body" sz="quarter" idx="13"/>
          </p:nvPr>
        </p:nvSpPr>
        <p:spPr>
          <a:xfrm>
            <a:off x="6562725" y="1873770"/>
            <a:ext cx="3691509" cy="2325350"/>
          </a:xfrm>
        </p:spPr>
        <p:txBody>
          <a:bodyPr/>
          <a:lstStyle/>
          <a:p>
            <a:r>
              <a:rPr lang="en-US" dirty="0"/>
              <a:t>Humanistic theories focused on our inner capacities for growth</a:t>
            </a:r>
          </a:p>
          <a:p>
            <a:r>
              <a:rPr lang="en-US" dirty="0"/>
              <a:t>and self-fulfillment. </a:t>
            </a:r>
          </a:p>
        </p:txBody>
      </p:sp>
      <p:sp>
        <p:nvSpPr>
          <p:cNvPr id="5" name="Text Placeholder 4"/>
          <p:cNvSpPr>
            <a:spLocks noGrp="1"/>
          </p:cNvSpPr>
          <p:nvPr>
            <p:ph type="body" sz="quarter" idx="15"/>
          </p:nvPr>
        </p:nvSpPr>
        <p:spPr>
          <a:xfrm>
            <a:off x="2152651" y="4382201"/>
            <a:ext cx="3705225" cy="2325350"/>
          </a:xfrm>
        </p:spPr>
        <p:txBody>
          <a:bodyPr/>
          <a:lstStyle/>
          <a:p>
            <a:r>
              <a:rPr lang="en-US" dirty="0"/>
              <a:t>Trait theories examine characteristic patterns of</a:t>
            </a:r>
          </a:p>
          <a:p>
            <a:r>
              <a:rPr lang="en-US" dirty="0"/>
              <a:t>behavior </a:t>
            </a:r>
            <a:r>
              <a:rPr lang="en-US" i="1" dirty="0"/>
              <a:t>(traits</a:t>
            </a:r>
            <a:r>
              <a:rPr lang="en-US" dirty="0"/>
              <a:t>).</a:t>
            </a:r>
          </a:p>
        </p:txBody>
      </p:sp>
      <p:sp>
        <p:nvSpPr>
          <p:cNvPr id="4" name="Text Placeholder 3"/>
          <p:cNvSpPr>
            <a:spLocks noGrp="1"/>
          </p:cNvSpPr>
          <p:nvPr>
            <p:ph type="body" sz="quarter" idx="14"/>
          </p:nvPr>
        </p:nvSpPr>
        <p:spPr>
          <a:xfrm>
            <a:off x="6562725" y="4382201"/>
            <a:ext cx="3691509" cy="2325350"/>
          </a:xfrm>
        </p:spPr>
        <p:txBody>
          <a:bodyPr/>
          <a:lstStyle/>
          <a:p>
            <a:r>
              <a:rPr lang="en-US" dirty="0"/>
              <a:t>Social-cognitive theories explore the interaction</a:t>
            </a:r>
          </a:p>
          <a:p>
            <a:r>
              <a:rPr lang="en-US" dirty="0"/>
              <a:t>between people’s traits (including their thinking) and their social</a:t>
            </a:r>
          </a:p>
          <a:p>
            <a:r>
              <a:rPr lang="en-US" dirty="0"/>
              <a:t>context.</a:t>
            </a:r>
          </a:p>
        </p:txBody>
      </p:sp>
      <p:pic>
        <p:nvPicPr>
          <p:cNvPr id="8" name="Picture 7" descr="decorative"/>
          <p:cNvPicPr>
            <a:picLocks noChangeAspect="1"/>
          </p:cNvPicPr>
          <p:nvPr/>
        </p:nvPicPr>
        <p:blipFill>
          <a:blip r:embed="rId2"/>
          <a:stretch>
            <a:fillRect/>
          </a:stretch>
        </p:blipFill>
        <p:spPr>
          <a:xfrm>
            <a:off x="2204469" y="408241"/>
            <a:ext cx="688908" cy="688908"/>
          </a:xfrm>
          <a:prstGeom prst="rect">
            <a:avLst/>
          </a:prstGeom>
        </p:spPr>
      </p:pic>
    </p:spTree>
    <p:extLst>
      <p:ext uri="{BB962C8B-B14F-4D97-AF65-F5344CB8AC3E}">
        <p14:creationId xmlns:p14="http://schemas.microsoft.com/office/powerpoint/2010/main" val="3024347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3654246" cy="1600200"/>
          </a:xfrm>
        </p:spPr>
        <p:txBody>
          <a:bodyPr>
            <a:normAutofit/>
          </a:bodyPr>
          <a:lstStyle/>
          <a:p>
            <a:r>
              <a:rPr lang="en-US" dirty="0"/>
              <a:t>What is the </a:t>
            </a:r>
            <a:r>
              <a:rPr lang="en-US" b="1" i="1" dirty="0"/>
              <a:t>Thematic Apperception Test (TAT)</a:t>
            </a:r>
            <a:r>
              <a:rPr lang="en-US" dirty="0"/>
              <a:t>?</a:t>
            </a:r>
          </a:p>
        </p:txBody>
      </p:sp>
      <p:sp>
        <p:nvSpPr>
          <p:cNvPr id="4" name="Text Placeholder 3"/>
          <p:cNvSpPr>
            <a:spLocks noGrp="1"/>
          </p:cNvSpPr>
          <p:nvPr>
            <p:ph type="body" sz="half" idx="2"/>
          </p:nvPr>
        </p:nvSpPr>
        <p:spPr>
          <a:xfrm>
            <a:off x="2153841" y="2247900"/>
            <a:ext cx="3654246" cy="3621088"/>
          </a:xfrm>
        </p:spPr>
        <p:txBody>
          <a:bodyPr/>
          <a:lstStyle/>
          <a:p>
            <a:r>
              <a:rPr lang="en-US" dirty="0"/>
              <a:t>a projective test in which people express their inner feelings</a:t>
            </a:r>
          </a:p>
          <a:p>
            <a:r>
              <a:rPr lang="en-US" dirty="0"/>
              <a:t>and interests through the stories they make up about ambiguous</a:t>
            </a:r>
          </a:p>
          <a:p>
            <a:r>
              <a:rPr lang="en-US" dirty="0"/>
              <a:t>scenes</a:t>
            </a:r>
          </a:p>
        </p:txBody>
      </p:sp>
      <p:pic>
        <p:nvPicPr>
          <p:cNvPr id="5" name="Content Placeholder 4"/>
          <p:cNvPicPr>
            <a:picLocks noGrp="1" noChangeAspect="1"/>
          </p:cNvPicPr>
          <p:nvPr>
            <p:ph idx="1"/>
          </p:nvPr>
        </p:nvPicPr>
        <p:blipFill>
          <a:blip r:embed="rId2"/>
          <a:stretch>
            <a:fillRect/>
          </a:stretch>
        </p:blipFill>
        <p:spPr>
          <a:xfrm>
            <a:off x="6465142" y="1278649"/>
            <a:ext cx="5612558" cy="4590340"/>
          </a:xfrm>
          <a:prstGeom prst="rect">
            <a:avLst/>
          </a:prstGeom>
        </p:spPr>
      </p:pic>
    </p:spTree>
    <p:extLst>
      <p:ext uri="{BB962C8B-B14F-4D97-AF65-F5344CB8AC3E}">
        <p14:creationId xmlns:p14="http://schemas.microsoft.com/office/powerpoint/2010/main" val="1766293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a:t>
            </a:r>
            <a:r>
              <a:rPr lang="en-US" i="1" dirty="0"/>
              <a:t>Thematic </a:t>
            </a:r>
            <a:br>
              <a:rPr lang="en-US" i="1" dirty="0"/>
            </a:br>
            <a:r>
              <a:rPr lang="en-US" i="1" dirty="0"/>
              <a:t>Apperception Test (TAT) </a:t>
            </a:r>
            <a:r>
              <a:rPr lang="en-US" dirty="0"/>
              <a:t>work?</a:t>
            </a:r>
          </a:p>
        </p:txBody>
      </p:sp>
      <p:sp>
        <p:nvSpPr>
          <p:cNvPr id="3" name="Content Placeholder 2"/>
          <p:cNvSpPr>
            <a:spLocks noGrp="1"/>
          </p:cNvSpPr>
          <p:nvPr>
            <p:ph idx="1"/>
          </p:nvPr>
        </p:nvSpPr>
        <p:spPr/>
        <p:txBody>
          <a:bodyPr>
            <a:normAutofit/>
          </a:bodyPr>
          <a:lstStyle/>
          <a:p>
            <a:r>
              <a:rPr lang="en-US" dirty="0"/>
              <a:t>Shown a daydreaming boy, those who imagine he is fantasizing about an achievement are presumed to be projecting their own goals. </a:t>
            </a:r>
          </a:p>
          <a:p>
            <a:r>
              <a:rPr lang="en-US" dirty="0"/>
              <a:t>“As a rule,” said Henry Murray, developer of the </a:t>
            </a:r>
            <a:r>
              <a:rPr lang="en-US" b="1" i="1" dirty="0"/>
              <a:t>TAT</a:t>
            </a:r>
            <a:r>
              <a:rPr lang="en-US" dirty="0"/>
              <a:t>, “the subject leaves the test happily unaware that he has presented the psychologist with what amounts to an X-ray of his inner self.” </a:t>
            </a:r>
            <a:r>
              <a:rPr lang="en-US" sz="2400" i="1" dirty="0"/>
              <a:t>(quoted by Talbot, 1999)</a:t>
            </a:r>
          </a:p>
        </p:txBody>
      </p:sp>
      <p:sp>
        <p:nvSpPr>
          <p:cNvPr id="4" name="Content Placeholder 3"/>
          <p:cNvSpPr>
            <a:spLocks noGrp="1"/>
          </p:cNvSpPr>
          <p:nvPr>
            <p:ph sz="quarter" idx="13"/>
          </p:nvPr>
        </p:nvSpPr>
        <p:spPr/>
        <p:txBody>
          <a:bodyPr/>
          <a:lstStyle/>
          <a:p>
            <a:r>
              <a:rPr lang="en-US" dirty="0"/>
              <a:t>Numerous studies suggest that Murray was right: The </a:t>
            </a:r>
            <a:r>
              <a:rPr lang="en-US" b="1" i="1" dirty="0"/>
              <a:t>TAT</a:t>
            </a:r>
            <a:r>
              <a:rPr lang="en-US" dirty="0"/>
              <a:t> provides a valid and reliable map of people’s implicit motives.</a:t>
            </a:r>
          </a:p>
        </p:txBody>
      </p:sp>
      <p:pic>
        <p:nvPicPr>
          <p:cNvPr id="5" name="Picture 4" descr="decorative"/>
          <p:cNvPicPr>
            <a:picLocks noChangeAspect="1"/>
          </p:cNvPicPr>
          <p:nvPr/>
        </p:nvPicPr>
        <p:blipFill>
          <a:blip r:embed="rId2"/>
          <a:stretch>
            <a:fillRect/>
          </a:stretch>
        </p:blipFill>
        <p:spPr>
          <a:xfrm>
            <a:off x="2099539" y="348281"/>
            <a:ext cx="688908" cy="688908"/>
          </a:xfrm>
          <a:prstGeom prst="rect">
            <a:avLst/>
          </a:prstGeom>
        </p:spPr>
      </p:pic>
    </p:spTree>
    <p:extLst>
      <p:ext uri="{BB962C8B-B14F-4D97-AF65-F5344CB8AC3E}">
        <p14:creationId xmlns:p14="http://schemas.microsoft.com/office/powerpoint/2010/main" val="26211815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4077070" cy="1600200"/>
          </a:xfrm>
        </p:spPr>
        <p:txBody>
          <a:bodyPr/>
          <a:lstStyle/>
          <a:p>
            <a:r>
              <a:rPr lang="en-US" dirty="0"/>
              <a:t>What is the </a:t>
            </a:r>
            <a:r>
              <a:rPr lang="en-US" b="1" i="1" dirty="0"/>
              <a:t>Rorschach inkblot test</a:t>
            </a:r>
            <a:r>
              <a:rPr lang="en-US" dirty="0"/>
              <a:t>?</a:t>
            </a:r>
          </a:p>
        </p:txBody>
      </p:sp>
      <p:sp>
        <p:nvSpPr>
          <p:cNvPr id="4" name="Text Placeholder 3"/>
          <p:cNvSpPr>
            <a:spLocks noGrp="1"/>
          </p:cNvSpPr>
          <p:nvPr>
            <p:ph type="body" sz="half" idx="2"/>
          </p:nvPr>
        </p:nvSpPr>
        <p:spPr>
          <a:xfrm>
            <a:off x="2258773" y="2247900"/>
            <a:ext cx="3972139" cy="3621088"/>
          </a:xfrm>
        </p:spPr>
        <p:txBody>
          <a:bodyPr>
            <a:normAutofit lnSpcReduction="10000"/>
          </a:bodyPr>
          <a:lstStyle/>
          <a:p>
            <a:r>
              <a:rPr lang="en-US" dirty="0"/>
              <a:t>the most widely used projective test; a set of 10 inkblots, designed by</a:t>
            </a:r>
          </a:p>
          <a:p>
            <a:r>
              <a:rPr lang="en-US" dirty="0"/>
              <a:t>Hermann Rorschach; seeks to identify people’s inner feelings by analyzing their  interpretations of the blots</a:t>
            </a:r>
          </a:p>
        </p:txBody>
      </p:sp>
      <p:pic>
        <p:nvPicPr>
          <p:cNvPr id="1026" name="Picture 2" descr="C:\Users\akherzig\AppData\Local\Temp\SNAGHTML38de5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7416" y="619789"/>
            <a:ext cx="5030884" cy="520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66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Rorschach inkblot </a:t>
            </a:r>
            <a:br>
              <a:rPr lang="en-US" dirty="0"/>
            </a:br>
            <a:r>
              <a:rPr lang="en-US" dirty="0"/>
              <a:t>test work?</a:t>
            </a:r>
          </a:p>
        </p:txBody>
      </p:sp>
      <p:sp>
        <p:nvSpPr>
          <p:cNvPr id="3" name="Content Placeholder 2"/>
          <p:cNvSpPr>
            <a:spLocks noGrp="1"/>
          </p:cNvSpPr>
          <p:nvPr>
            <p:ph idx="1"/>
          </p:nvPr>
        </p:nvSpPr>
        <p:spPr/>
        <p:txBody>
          <a:bodyPr/>
          <a:lstStyle/>
          <a:p>
            <a:r>
              <a:rPr lang="en-US" dirty="0"/>
              <a:t>In the </a:t>
            </a:r>
            <a:r>
              <a:rPr lang="en-US" b="1" i="1" dirty="0"/>
              <a:t>Rorschach inkblot test</a:t>
            </a:r>
            <a:r>
              <a:rPr lang="en-US" dirty="0"/>
              <a:t>, people tell what they see in a series of symmetrical inkblots. </a:t>
            </a:r>
          </a:p>
          <a:p>
            <a:r>
              <a:rPr lang="en-US" dirty="0"/>
              <a:t>Some who use this test are confident that the</a:t>
            </a:r>
          </a:p>
          <a:p>
            <a:r>
              <a:rPr lang="en-US" dirty="0"/>
              <a:t>interpretation of ambiguous images will reveal unconscious aspects of the test-taker’s personality.</a:t>
            </a:r>
          </a:p>
        </p:txBody>
      </p:sp>
      <p:sp>
        <p:nvSpPr>
          <p:cNvPr id="4" name="Content Placeholder 3"/>
          <p:cNvSpPr>
            <a:spLocks noGrp="1"/>
          </p:cNvSpPr>
          <p:nvPr>
            <p:ph sz="quarter" idx="13"/>
          </p:nvPr>
        </p:nvSpPr>
        <p:spPr>
          <a:xfrm>
            <a:off x="2052638" y="4864100"/>
            <a:ext cx="8101012" cy="1641631"/>
          </a:xfrm>
        </p:spPr>
        <p:txBody>
          <a:bodyPr/>
          <a:lstStyle/>
          <a:p>
            <a:r>
              <a:rPr lang="en-US" dirty="0"/>
              <a:t>Some clinicians cherish the </a:t>
            </a:r>
            <a:r>
              <a:rPr lang="en-US" b="1" i="1" dirty="0"/>
              <a:t>Rorschach test</a:t>
            </a:r>
            <a:r>
              <a:rPr lang="en-US" dirty="0"/>
              <a:t>, even offering Rorschach-based assessments of criminals’ violence potential. Others view the test as a source of suggestive leads, an icebreaker, or a revealing interview technique</a:t>
            </a:r>
          </a:p>
        </p:txBody>
      </p:sp>
      <p:pic>
        <p:nvPicPr>
          <p:cNvPr id="5" name="Picture 4" descr="decorative"/>
          <p:cNvPicPr>
            <a:picLocks noChangeAspect="1"/>
          </p:cNvPicPr>
          <p:nvPr/>
        </p:nvPicPr>
        <p:blipFill>
          <a:blip r:embed="rId2"/>
          <a:stretch>
            <a:fillRect/>
          </a:stretch>
        </p:blipFill>
        <p:spPr>
          <a:xfrm>
            <a:off x="2099539" y="348281"/>
            <a:ext cx="688908" cy="688908"/>
          </a:xfrm>
          <a:prstGeom prst="rect">
            <a:avLst/>
          </a:prstGeom>
        </p:spPr>
      </p:pic>
    </p:spTree>
    <p:extLst>
      <p:ext uri="{BB962C8B-B14F-4D97-AF65-F5344CB8AC3E}">
        <p14:creationId xmlns:p14="http://schemas.microsoft.com/office/powerpoint/2010/main" val="24499740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5208" y="294764"/>
            <a:ext cx="8101584" cy="1325880"/>
          </a:xfrm>
        </p:spPr>
        <p:txBody>
          <a:bodyPr/>
          <a:lstStyle/>
          <a:p>
            <a:r>
              <a:rPr lang="en-US" dirty="0"/>
              <a:t>How is the </a:t>
            </a:r>
            <a:r>
              <a:rPr lang="en-US" i="1" dirty="0"/>
              <a:t>Rorschach inkblot </a:t>
            </a:r>
            <a:br>
              <a:rPr lang="en-US" i="1" dirty="0"/>
            </a:br>
            <a:r>
              <a:rPr lang="en-US" i="1" dirty="0"/>
              <a:t>test </a:t>
            </a:r>
            <a:r>
              <a:rPr lang="en-US" dirty="0"/>
              <a:t>criticized?</a:t>
            </a:r>
          </a:p>
        </p:txBody>
      </p:sp>
      <p:sp>
        <p:nvSpPr>
          <p:cNvPr id="3" name="Text Placeholder 2"/>
          <p:cNvSpPr>
            <a:spLocks noGrp="1"/>
          </p:cNvSpPr>
          <p:nvPr>
            <p:ph type="body" sz="quarter" idx="16"/>
          </p:nvPr>
        </p:nvSpPr>
        <p:spPr>
          <a:xfrm>
            <a:off x="2098142" y="1774571"/>
            <a:ext cx="7995716" cy="1602752"/>
          </a:xfrm>
        </p:spPr>
        <p:txBody>
          <a:bodyPr/>
          <a:lstStyle/>
          <a:p>
            <a:r>
              <a:rPr lang="en-US" sz="2400" dirty="0"/>
              <a:t>Critics argue that only a few of the many Rorschach-derived scores, such as those for cognitive impairment and thought disorder, have demonstrated reliability and validity. </a:t>
            </a:r>
            <a:r>
              <a:rPr lang="en-US" sz="2400" i="1" dirty="0"/>
              <a:t>(</a:t>
            </a:r>
            <a:r>
              <a:rPr lang="en-US" sz="2400" i="1" dirty="0" err="1"/>
              <a:t>Mihura</a:t>
            </a:r>
            <a:r>
              <a:rPr lang="en-US" sz="2400" i="1" dirty="0"/>
              <a:t> </a:t>
            </a:r>
            <a:r>
              <a:rPr lang="da-DK" sz="2400" i="1" dirty="0"/>
              <a:t>et al., 2013, 2015; Wood et al., 2015)</a:t>
            </a:r>
            <a:endParaRPr lang="en-US" sz="2400" i="1" dirty="0"/>
          </a:p>
        </p:txBody>
      </p:sp>
      <p:sp>
        <p:nvSpPr>
          <p:cNvPr id="4" name="Text Placeholder 3"/>
          <p:cNvSpPr>
            <a:spLocks noGrp="1"/>
          </p:cNvSpPr>
          <p:nvPr>
            <p:ph type="body" sz="quarter" idx="17"/>
          </p:nvPr>
        </p:nvSpPr>
        <p:spPr>
          <a:xfrm>
            <a:off x="2098142" y="3531250"/>
            <a:ext cx="7995716" cy="1244600"/>
          </a:xfrm>
        </p:spPr>
        <p:txBody>
          <a:bodyPr>
            <a:normAutofit/>
          </a:bodyPr>
          <a:lstStyle/>
          <a:p>
            <a:r>
              <a:rPr lang="en-US" sz="2400" dirty="0"/>
              <a:t>Inkblot assessments have inaccurately diagnosed many</a:t>
            </a:r>
          </a:p>
          <a:p>
            <a:r>
              <a:rPr lang="en-US" sz="2400" dirty="0"/>
              <a:t>healthy adults as pathological. </a:t>
            </a:r>
          </a:p>
          <a:p>
            <a:r>
              <a:rPr lang="en-US" sz="2400" i="1" dirty="0"/>
              <a:t>(Wood, 2003; Wood et al., 2006)</a:t>
            </a:r>
          </a:p>
        </p:txBody>
      </p:sp>
      <p:sp>
        <p:nvSpPr>
          <p:cNvPr id="5" name="Text Placeholder 4"/>
          <p:cNvSpPr>
            <a:spLocks noGrp="1"/>
          </p:cNvSpPr>
          <p:nvPr>
            <p:ph type="body" sz="quarter" idx="18"/>
          </p:nvPr>
        </p:nvSpPr>
        <p:spPr>
          <a:xfrm>
            <a:off x="2098142" y="4929778"/>
            <a:ext cx="7995716" cy="1485899"/>
          </a:xfrm>
        </p:spPr>
        <p:txBody>
          <a:bodyPr>
            <a:normAutofit lnSpcReduction="10000"/>
          </a:bodyPr>
          <a:lstStyle/>
          <a:p>
            <a:r>
              <a:rPr lang="en-US" sz="2400" dirty="0"/>
              <a:t>“Even seasoned professionals can be fooled by their intuitions and their faith in tools that lack strong evidence of effectiveness,” </a:t>
            </a:r>
            <a:r>
              <a:rPr lang="en-US" sz="2400" i="1" dirty="0"/>
              <a:t>(Scott </a:t>
            </a:r>
            <a:r>
              <a:rPr lang="en-US" sz="2400" i="1" dirty="0" err="1"/>
              <a:t>Lilienfeld</a:t>
            </a:r>
            <a:r>
              <a:rPr lang="en-US" sz="2400" i="1" dirty="0"/>
              <a:t>, James Wood, and Howard Garb (2001, p. 47).</a:t>
            </a:r>
          </a:p>
        </p:txBody>
      </p:sp>
      <p:pic>
        <p:nvPicPr>
          <p:cNvPr id="6" name="Picture 5" descr="decorative"/>
          <p:cNvPicPr>
            <a:picLocks noChangeAspect="1"/>
          </p:cNvPicPr>
          <p:nvPr/>
        </p:nvPicPr>
        <p:blipFill>
          <a:blip r:embed="rId2"/>
          <a:stretch>
            <a:fillRect/>
          </a:stretch>
        </p:blipFill>
        <p:spPr>
          <a:xfrm>
            <a:off x="2170228" y="442324"/>
            <a:ext cx="688908" cy="688908"/>
          </a:xfrm>
          <a:prstGeom prst="rect">
            <a:avLst/>
          </a:prstGeom>
        </p:spPr>
      </p:pic>
    </p:spTree>
    <p:extLst>
      <p:ext uri="{BB962C8B-B14F-4D97-AF65-F5344CB8AC3E}">
        <p14:creationId xmlns:p14="http://schemas.microsoft.com/office/powerpoint/2010/main" val="28048864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contemporary psychologists </a:t>
            </a:r>
            <a:br>
              <a:rPr lang="en-US" dirty="0"/>
            </a:br>
            <a:r>
              <a:rPr lang="en-US" dirty="0"/>
              <a:t>view Freud’s psychoanalysis?</a:t>
            </a:r>
          </a:p>
        </p:txBody>
      </p:sp>
      <p:sp>
        <p:nvSpPr>
          <p:cNvPr id="3" name="Content Placeholder 2"/>
          <p:cNvSpPr>
            <a:spLocks noGrp="1"/>
          </p:cNvSpPr>
          <p:nvPr>
            <p:ph idx="1"/>
          </p:nvPr>
        </p:nvSpPr>
        <p:spPr>
          <a:xfrm>
            <a:off x="2152650" y="1825625"/>
            <a:ext cx="8101584" cy="4815018"/>
          </a:xfrm>
        </p:spPr>
        <p:txBody>
          <a:bodyPr>
            <a:normAutofit lnSpcReduction="10000"/>
          </a:bodyPr>
          <a:lstStyle/>
          <a:p>
            <a:r>
              <a:rPr lang="en-US" dirty="0"/>
              <a:t>Both Freud’s devotees and his detractors agree that recent research contradicts many of his specific ideas. </a:t>
            </a:r>
          </a:p>
          <a:p>
            <a:endParaRPr lang="en-US" dirty="0"/>
          </a:p>
          <a:p>
            <a:r>
              <a:rPr lang="en-US" dirty="0"/>
              <a:t>Today’s developmental psychologists see our </a:t>
            </a:r>
            <a:r>
              <a:rPr lang="en-US" i="1" dirty="0"/>
              <a:t>development as lifelong, </a:t>
            </a:r>
            <a:r>
              <a:rPr lang="en-US" dirty="0"/>
              <a:t>not fixed in childhood. They doubt that infants’ neural networks are mature enough</a:t>
            </a:r>
          </a:p>
          <a:p>
            <a:r>
              <a:rPr lang="en-US" dirty="0"/>
              <a:t>to sustain as much emotional trauma as Freud assumed. </a:t>
            </a:r>
          </a:p>
          <a:p>
            <a:endParaRPr lang="en-US" dirty="0"/>
          </a:p>
          <a:p>
            <a:r>
              <a:rPr lang="en-US" dirty="0"/>
              <a:t>Some think Freud overestimated parental influence and underestimated peer influence. </a:t>
            </a:r>
          </a:p>
        </p:txBody>
      </p:sp>
      <p:pic>
        <p:nvPicPr>
          <p:cNvPr id="4" name="Picture 3" descr="decorative"/>
          <p:cNvPicPr>
            <a:picLocks noChangeAspect="1"/>
          </p:cNvPicPr>
          <p:nvPr/>
        </p:nvPicPr>
        <p:blipFill>
          <a:blip r:embed="rId2"/>
          <a:stretch>
            <a:fillRect/>
          </a:stretch>
        </p:blipFill>
        <p:spPr>
          <a:xfrm>
            <a:off x="2204469" y="393251"/>
            <a:ext cx="688908" cy="688908"/>
          </a:xfrm>
          <a:prstGeom prst="rect">
            <a:avLst/>
          </a:prstGeom>
        </p:spPr>
      </p:pic>
    </p:spTree>
    <p:extLst>
      <p:ext uri="{BB962C8B-B14F-4D97-AF65-F5344CB8AC3E}">
        <p14:creationId xmlns:p14="http://schemas.microsoft.com/office/powerpoint/2010/main" val="12490179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Freud’s theories fall short?</a:t>
            </a:r>
          </a:p>
        </p:txBody>
      </p:sp>
      <p:sp>
        <p:nvSpPr>
          <p:cNvPr id="3" name="Content Placeholder 2"/>
          <p:cNvSpPr>
            <a:spLocks noGrp="1"/>
          </p:cNvSpPr>
          <p:nvPr>
            <p:ph idx="1"/>
          </p:nvPr>
        </p:nvSpPr>
        <p:spPr>
          <a:xfrm>
            <a:off x="2152650" y="1825625"/>
            <a:ext cx="8101584" cy="4740067"/>
          </a:xfrm>
        </p:spPr>
        <p:txBody>
          <a:bodyPr/>
          <a:lstStyle/>
          <a:p>
            <a:r>
              <a:rPr lang="en-US" dirty="0"/>
              <a:t>Psychologists further criticize Freud’s theory for its scientific shortcomings. </a:t>
            </a:r>
          </a:p>
          <a:p>
            <a:r>
              <a:rPr lang="en-US" dirty="0"/>
              <a:t>Recall from Module 5 that good scientific theories explain observations and offer testable hypotheses.</a:t>
            </a:r>
          </a:p>
          <a:p>
            <a:endParaRPr lang="en-US" dirty="0"/>
          </a:p>
          <a:p>
            <a:r>
              <a:rPr lang="en-US" dirty="0"/>
              <a:t>Freud’s theory rests on few objective observations, and parts of it offer few testable hypotheses.</a:t>
            </a:r>
          </a:p>
          <a:p>
            <a:r>
              <a:rPr lang="en-US" dirty="0"/>
              <a:t>For Freud, his own recollections and interpretations of patients’ free associations, dreams, and slips—sometimes selected to support his theory—were evidence enough.</a:t>
            </a:r>
          </a:p>
        </p:txBody>
      </p:sp>
    </p:spTree>
    <p:extLst>
      <p:ext uri="{BB962C8B-B14F-4D97-AF65-F5344CB8AC3E}">
        <p14:creationId xmlns:p14="http://schemas.microsoft.com/office/powerpoint/2010/main" val="4231437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most serious problem with </a:t>
            </a:r>
            <a:br>
              <a:rPr lang="en-US" dirty="0"/>
            </a:br>
            <a:r>
              <a:rPr lang="en-US" dirty="0"/>
              <a:t>Freud’s theory?</a:t>
            </a:r>
          </a:p>
        </p:txBody>
      </p:sp>
      <p:sp>
        <p:nvSpPr>
          <p:cNvPr id="3" name="Content Placeholder 2"/>
          <p:cNvSpPr>
            <a:spLocks noGrp="1"/>
          </p:cNvSpPr>
          <p:nvPr>
            <p:ph idx="1"/>
          </p:nvPr>
        </p:nvSpPr>
        <p:spPr>
          <a:xfrm>
            <a:off x="2045208" y="1825626"/>
            <a:ext cx="8101584" cy="2251700"/>
          </a:xfrm>
        </p:spPr>
        <p:txBody>
          <a:bodyPr/>
          <a:lstStyle/>
          <a:p>
            <a:r>
              <a:rPr lang="en-US" dirty="0"/>
              <a:t>It offers after-the-fact explanations of any characteristic (of one person’s smoking, another’s fear of horses, another’s sexual orientation), yet fails to </a:t>
            </a:r>
            <a:r>
              <a:rPr lang="en-US" i="1" dirty="0"/>
              <a:t>predict </a:t>
            </a:r>
            <a:r>
              <a:rPr lang="en-US" dirty="0"/>
              <a:t>such behaviors and traits. </a:t>
            </a:r>
          </a:p>
          <a:p>
            <a:r>
              <a:rPr lang="en-US" dirty="0"/>
              <a:t>A good theory makes testable predictions.</a:t>
            </a:r>
          </a:p>
        </p:txBody>
      </p:sp>
      <p:sp>
        <p:nvSpPr>
          <p:cNvPr id="4" name="Content Placeholder 3"/>
          <p:cNvSpPr>
            <a:spLocks noGrp="1"/>
          </p:cNvSpPr>
          <p:nvPr>
            <p:ph sz="quarter" idx="13"/>
          </p:nvPr>
        </p:nvSpPr>
        <p:spPr>
          <a:xfrm>
            <a:off x="2052638" y="4281321"/>
            <a:ext cx="8101012" cy="2389302"/>
          </a:xfrm>
        </p:spPr>
        <p:txBody>
          <a:bodyPr/>
          <a:lstStyle/>
          <a:p>
            <a:r>
              <a:rPr lang="en-US" i="1" dirty="0"/>
              <a:t>For example, If you feel angry at your mother’s death, you illustrate Freud’s theory because “your unresolved childhood dependency needs are threatened.” </a:t>
            </a:r>
          </a:p>
          <a:p>
            <a:endParaRPr lang="en-US" i="1" dirty="0"/>
          </a:p>
          <a:p>
            <a:r>
              <a:rPr lang="en-US" i="1" dirty="0"/>
              <a:t>If you do not feel angry, you again illustrate his theory because “you are repressing your anger.”</a:t>
            </a:r>
            <a:endParaRPr lang="en-US" dirty="0"/>
          </a:p>
        </p:txBody>
      </p:sp>
    </p:spTree>
    <p:extLst>
      <p:ext uri="{BB962C8B-B14F-4D97-AF65-F5344CB8AC3E}">
        <p14:creationId xmlns:p14="http://schemas.microsoft.com/office/powerpoint/2010/main" val="1813817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Freud’s supporters respond?</a:t>
            </a:r>
          </a:p>
        </p:txBody>
      </p:sp>
      <p:sp>
        <p:nvSpPr>
          <p:cNvPr id="3" name="Content Placeholder 2"/>
          <p:cNvSpPr>
            <a:spLocks noGrp="1"/>
          </p:cNvSpPr>
          <p:nvPr>
            <p:ph idx="1"/>
          </p:nvPr>
        </p:nvSpPr>
        <p:spPr>
          <a:xfrm>
            <a:off x="2152650" y="1825625"/>
            <a:ext cx="8101584" cy="4755057"/>
          </a:xfrm>
        </p:spPr>
        <p:txBody>
          <a:bodyPr/>
          <a:lstStyle/>
          <a:p>
            <a:r>
              <a:rPr lang="en-US" dirty="0"/>
              <a:t>Freud’s supporters object to the criticism.</a:t>
            </a:r>
          </a:p>
          <a:p>
            <a:r>
              <a:rPr lang="en-US" dirty="0"/>
              <a:t>To criticize Freudian theory for not making testable predictions is, they say, like criticizing baseball for not being an aerobic exercise—something it was never intended to be. </a:t>
            </a:r>
          </a:p>
          <a:p>
            <a:endParaRPr lang="en-US" dirty="0"/>
          </a:p>
          <a:p>
            <a:r>
              <a:rPr lang="en-US" dirty="0"/>
              <a:t>Freud never claimed that psychoanalysis </a:t>
            </a:r>
          </a:p>
          <a:p>
            <a:r>
              <a:rPr lang="en-US" dirty="0"/>
              <a:t>was predictive science. </a:t>
            </a:r>
          </a:p>
          <a:p>
            <a:r>
              <a:rPr lang="en-US" dirty="0"/>
              <a:t>He merely claimed that, looking back, psychoanalysts could find meaning in our state of mind.</a:t>
            </a:r>
          </a:p>
          <a:p>
            <a:r>
              <a:rPr lang="en-US" sz="2400" i="1" dirty="0"/>
              <a:t> (</a:t>
            </a:r>
            <a:r>
              <a:rPr lang="en-US" sz="2400" i="1" dirty="0" err="1"/>
              <a:t>Rieff</a:t>
            </a:r>
            <a:r>
              <a:rPr lang="en-US" sz="2400" i="1" dirty="0"/>
              <a:t>, 1979)</a:t>
            </a:r>
          </a:p>
        </p:txBody>
      </p:sp>
    </p:spTree>
    <p:extLst>
      <p:ext uri="{BB962C8B-B14F-4D97-AF65-F5344CB8AC3E}">
        <p14:creationId xmlns:p14="http://schemas.microsoft.com/office/powerpoint/2010/main" val="2014743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Freud’s idea of reaction formation been supported in the research?</a:t>
            </a:r>
          </a:p>
        </p:txBody>
      </p:sp>
      <p:sp>
        <p:nvSpPr>
          <p:cNvPr id="3" name="Content Placeholder 2"/>
          <p:cNvSpPr>
            <a:spLocks noGrp="1"/>
          </p:cNvSpPr>
          <p:nvPr>
            <p:ph idx="1"/>
          </p:nvPr>
        </p:nvSpPr>
        <p:spPr>
          <a:xfrm>
            <a:off x="2152650" y="1825625"/>
            <a:ext cx="8101584" cy="4830008"/>
          </a:xfrm>
        </p:spPr>
        <p:txBody>
          <a:bodyPr>
            <a:normAutofit lnSpcReduction="10000"/>
          </a:bodyPr>
          <a:lstStyle/>
          <a:p>
            <a:r>
              <a:rPr lang="en-US" dirty="0"/>
              <a:t>One study demonstrated the defense mechanism </a:t>
            </a:r>
            <a:r>
              <a:rPr lang="en-US" i="1" dirty="0"/>
              <a:t>reaction formation </a:t>
            </a:r>
            <a:r>
              <a:rPr lang="en-US" dirty="0"/>
              <a:t>(trading unacceptable impulses for their opposite) in men who reported strong antigay attitudes. </a:t>
            </a:r>
          </a:p>
          <a:p>
            <a:r>
              <a:rPr lang="en-US" dirty="0"/>
              <a:t>Compared with those who did not report such attitudes, these antigay men experienced greater arousal when watching videos of homosexual men having sex. </a:t>
            </a:r>
            <a:r>
              <a:rPr lang="en-US" sz="2400" i="1" dirty="0"/>
              <a:t>(Adams et al., 1996) </a:t>
            </a:r>
          </a:p>
          <a:p>
            <a:r>
              <a:rPr lang="en-US" dirty="0"/>
              <a:t>Likewise, some evidence suggests that people who unconsciously identify as homosexual—but who consciously identify as straight—report more negative</a:t>
            </a:r>
          </a:p>
          <a:p>
            <a:r>
              <a:rPr lang="en-US" dirty="0"/>
              <a:t>attitudes toward gays. </a:t>
            </a:r>
            <a:r>
              <a:rPr lang="en-US" sz="2400" i="1" dirty="0"/>
              <a:t>(Weinstein et al., 2012)</a:t>
            </a:r>
          </a:p>
        </p:txBody>
      </p:sp>
    </p:spTree>
    <p:extLst>
      <p:ext uri="{BB962C8B-B14F-4D97-AF65-F5344CB8AC3E}">
        <p14:creationId xmlns:p14="http://schemas.microsoft.com/office/powerpoint/2010/main" val="1818997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psychodynamic theories?</a:t>
            </a:r>
          </a:p>
        </p:txBody>
      </p:sp>
      <p:sp>
        <p:nvSpPr>
          <p:cNvPr id="4" name="Text Placeholder 3"/>
          <p:cNvSpPr>
            <a:spLocks noGrp="1"/>
          </p:cNvSpPr>
          <p:nvPr>
            <p:ph type="body" sz="quarter" idx="14"/>
          </p:nvPr>
        </p:nvSpPr>
        <p:spPr>
          <a:xfrm>
            <a:off x="6230912" y="1923036"/>
            <a:ext cx="3808439" cy="4282892"/>
          </a:xfrm>
        </p:spPr>
        <p:txBody>
          <a:bodyPr/>
          <a:lstStyle/>
          <a:p>
            <a:r>
              <a:rPr lang="en-US" b="1" i="1" dirty="0"/>
              <a:t>Psychodynamic theories </a:t>
            </a:r>
            <a:r>
              <a:rPr lang="en-US" dirty="0"/>
              <a:t>of personality view human personality as a dynamic interaction</a:t>
            </a:r>
          </a:p>
          <a:p>
            <a:r>
              <a:rPr lang="en-US" dirty="0"/>
              <a:t>between the conscious mind and unconscious mind, including associated motives and</a:t>
            </a:r>
          </a:p>
          <a:p>
            <a:r>
              <a:rPr lang="en-US" dirty="0"/>
              <a:t>conflicts.</a:t>
            </a:r>
          </a:p>
        </p:txBody>
      </p:sp>
      <p:sp>
        <p:nvSpPr>
          <p:cNvPr id="5" name="Text Placeholder 4"/>
          <p:cNvSpPr>
            <a:spLocks noGrp="1"/>
          </p:cNvSpPr>
          <p:nvPr>
            <p:ph type="body" sz="quarter" idx="15"/>
          </p:nvPr>
        </p:nvSpPr>
        <p:spPr>
          <a:xfrm>
            <a:off x="2286000" y="5621312"/>
            <a:ext cx="3117850" cy="1034321"/>
          </a:xfrm>
        </p:spPr>
        <p:txBody>
          <a:bodyPr/>
          <a:lstStyle/>
          <a:p>
            <a:pPr marL="0" indent="0">
              <a:buNone/>
            </a:pPr>
            <a:r>
              <a:rPr lang="en-US" dirty="0"/>
              <a:t>Sigmund Freud</a:t>
            </a:r>
          </a:p>
          <a:p>
            <a:pPr marL="0" indent="0">
              <a:buNone/>
            </a:pPr>
            <a:r>
              <a:rPr lang="en-US" dirty="0"/>
              <a:t>(1856-1939)</a:t>
            </a:r>
          </a:p>
        </p:txBody>
      </p:sp>
      <p:pic>
        <p:nvPicPr>
          <p:cNvPr id="6" name="Picture 5"/>
          <p:cNvPicPr>
            <a:picLocks noChangeAspect="1"/>
          </p:cNvPicPr>
          <p:nvPr/>
        </p:nvPicPr>
        <p:blipFill>
          <a:blip r:embed="rId2"/>
          <a:stretch>
            <a:fillRect/>
          </a:stretch>
        </p:blipFill>
        <p:spPr>
          <a:xfrm>
            <a:off x="2427962" y="1923036"/>
            <a:ext cx="2833926" cy="3369088"/>
          </a:xfrm>
          <a:prstGeom prst="rect">
            <a:avLst/>
          </a:prstGeom>
          <a:ln w="76200">
            <a:solidFill>
              <a:schemeClr val="accent4"/>
            </a:solidFill>
          </a:ln>
        </p:spPr>
      </p:pic>
    </p:spTree>
    <p:extLst>
      <p:ext uri="{BB962C8B-B14F-4D97-AF65-F5344CB8AC3E}">
        <p14:creationId xmlns:p14="http://schemas.microsoft.com/office/powerpoint/2010/main" val="2577050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Freud’s theories have been correct?</a:t>
            </a:r>
          </a:p>
        </p:txBody>
      </p:sp>
      <p:sp>
        <p:nvSpPr>
          <p:cNvPr id="3" name="Content Placeholder 2"/>
          <p:cNvSpPr>
            <a:spLocks noGrp="1"/>
          </p:cNvSpPr>
          <p:nvPr>
            <p:ph idx="1"/>
          </p:nvPr>
        </p:nvSpPr>
        <p:spPr>
          <a:xfrm>
            <a:off x="2152650" y="1825625"/>
            <a:ext cx="8101584" cy="4635136"/>
          </a:xfrm>
        </p:spPr>
        <p:txBody>
          <a:bodyPr>
            <a:normAutofit lnSpcReduction="10000"/>
          </a:bodyPr>
          <a:lstStyle/>
          <a:p>
            <a:r>
              <a:rPr lang="en-US" dirty="0"/>
              <a:t>Research has supported Freud’s idea that we unconsciously defend ourselves against anxiety. Researchers have proposed that one source of anxiety is “the terror resulting from our awareness of vulnerability and death” </a:t>
            </a:r>
            <a:r>
              <a:rPr lang="en-US" sz="2400" i="1" dirty="0"/>
              <a:t>(Greenberg et al., 1997). </a:t>
            </a:r>
          </a:p>
          <a:p>
            <a:endParaRPr lang="en-US" sz="2400" i="1" dirty="0"/>
          </a:p>
          <a:p>
            <a:r>
              <a:rPr lang="en-US" dirty="0"/>
              <a:t>Nearly 300 experiments testing</a:t>
            </a:r>
            <a:r>
              <a:rPr lang="en-US" i="1" dirty="0"/>
              <a:t> </a:t>
            </a:r>
            <a:r>
              <a:rPr lang="en-US" b="1" i="1" dirty="0"/>
              <a:t>terror-management theory</a:t>
            </a:r>
            <a:r>
              <a:rPr lang="en-US" b="1" dirty="0"/>
              <a:t> </a:t>
            </a:r>
            <a:r>
              <a:rPr lang="en-US" dirty="0"/>
              <a:t>show that thinking about one’s</a:t>
            </a:r>
          </a:p>
          <a:p>
            <a:r>
              <a:rPr lang="en-US" dirty="0"/>
              <a:t>mortality— for example, by writing a short essay on dying and its associated emotions—provokes</a:t>
            </a:r>
          </a:p>
          <a:p>
            <a:r>
              <a:rPr lang="en-US" dirty="0"/>
              <a:t>various terror-management defenses.</a:t>
            </a:r>
          </a:p>
          <a:p>
            <a:r>
              <a:rPr lang="en-US" sz="2400" i="1" dirty="0"/>
              <a:t> (Burke et al., 2010)</a:t>
            </a:r>
          </a:p>
        </p:txBody>
      </p:sp>
    </p:spTree>
    <p:extLst>
      <p:ext uri="{BB962C8B-B14F-4D97-AF65-F5344CB8AC3E}">
        <p14:creationId xmlns:p14="http://schemas.microsoft.com/office/powerpoint/2010/main" val="3344216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terror-management defenses?</a:t>
            </a:r>
          </a:p>
        </p:txBody>
      </p:sp>
      <p:sp>
        <p:nvSpPr>
          <p:cNvPr id="3" name="Content Placeholder 2"/>
          <p:cNvSpPr>
            <a:spLocks noGrp="1"/>
          </p:cNvSpPr>
          <p:nvPr>
            <p:ph idx="1"/>
          </p:nvPr>
        </p:nvSpPr>
        <p:spPr>
          <a:xfrm>
            <a:off x="2045208" y="1825626"/>
            <a:ext cx="8101584" cy="1831975"/>
          </a:xfrm>
        </p:spPr>
        <p:txBody>
          <a:bodyPr/>
          <a:lstStyle/>
          <a:p>
            <a:r>
              <a:rPr lang="en-US" dirty="0"/>
              <a:t>Death anxiety increases terror-management defenses such as aggression toward rivals and esteem for oneself.</a:t>
            </a:r>
          </a:p>
          <a:p>
            <a:r>
              <a:rPr lang="en-US" sz="2400" i="1" dirty="0"/>
              <a:t>(Cohen &amp; Solomon, 2011; </a:t>
            </a:r>
            <a:r>
              <a:rPr lang="en-US" sz="2400" i="1" dirty="0" err="1"/>
              <a:t>Koole</a:t>
            </a:r>
            <a:r>
              <a:rPr lang="en-US" sz="2400" i="1" dirty="0"/>
              <a:t> et al., 2006)</a:t>
            </a:r>
          </a:p>
        </p:txBody>
      </p:sp>
      <p:sp>
        <p:nvSpPr>
          <p:cNvPr id="4" name="Content Placeholder 3"/>
          <p:cNvSpPr>
            <a:spLocks noGrp="1"/>
          </p:cNvSpPr>
          <p:nvPr>
            <p:ph sz="quarter" idx="13"/>
          </p:nvPr>
        </p:nvSpPr>
        <p:spPr>
          <a:xfrm>
            <a:off x="2052638" y="4033158"/>
            <a:ext cx="8101012" cy="2050143"/>
          </a:xfrm>
        </p:spPr>
        <p:txBody>
          <a:bodyPr/>
          <a:lstStyle/>
          <a:p>
            <a:r>
              <a:rPr lang="en-US" dirty="0"/>
              <a:t>Faced with a threatening world, people act not only to enhance their self-esteem but also to adhere more strongly to worldviews that answer questions about life’s meaning. </a:t>
            </a:r>
          </a:p>
          <a:p>
            <a:r>
              <a:rPr lang="en-US" i="1" dirty="0"/>
              <a:t>(</a:t>
            </a:r>
            <a:r>
              <a:rPr lang="en-US" i="1" dirty="0" err="1"/>
              <a:t>Norenzayan</a:t>
            </a:r>
            <a:r>
              <a:rPr lang="en-US" i="1" dirty="0"/>
              <a:t> &amp; Hansen, 2006)</a:t>
            </a:r>
          </a:p>
        </p:txBody>
      </p:sp>
    </p:spTree>
    <p:extLst>
      <p:ext uri="{BB962C8B-B14F-4D97-AF65-F5344CB8AC3E}">
        <p14:creationId xmlns:p14="http://schemas.microsoft.com/office/powerpoint/2010/main" val="42157188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terror-management theory</a:t>
            </a:r>
            <a:r>
              <a:rPr lang="en-US" dirty="0"/>
              <a:t>?</a:t>
            </a:r>
          </a:p>
        </p:txBody>
      </p:sp>
      <p:sp>
        <p:nvSpPr>
          <p:cNvPr id="4" name="Text Placeholder 3"/>
          <p:cNvSpPr>
            <a:spLocks noGrp="1"/>
          </p:cNvSpPr>
          <p:nvPr>
            <p:ph type="body" sz="half" idx="2"/>
          </p:nvPr>
        </p:nvSpPr>
        <p:spPr>
          <a:xfrm>
            <a:off x="2153841" y="2247900"/>
            <a:ext cx="2949178" cy="4062959"/>
          </a:xfrm>
        </p:spPr>
        <p:txBody>
          <a:bodyPr/>
          <a:lstStyle/>
          <a:p>
            <a:r>
              <a:rPr lang="en-US" dirty="0"/>
              <a:t>a theory of death-related anxiety;</a:t>
            </a:r>
          </a:p>
          <a:p>
            <a:r>
              <a:rPr lang="en-US" dirty="0"/>
              <a:t>explores people’s emotional and</a:t>
            </a:r>
          </a:p>
          <a:p>
            <a:r>
              <a:rPr lang="en-US" dirty="0"/>
              <a:t>behavioral responses to reminders of their impending death</a:t>
            </a:r>
          </a:p>
        </p:txBody>
      </p:sp>
      <p:pic>
        <p:nvPicPr>
          <p:cNvPr id="5" name="Content Placeholder 4"/>
          <p:cNvPicPr>
            <a:picLocks noGrp="1" noChangeAspect="1"/>
          </p:cNvPicPr>
          <p:nvPr>
            <p:ph idx="1"/>
          </p:nvPr>
        </p:nvPicPr>
        <p:blipFill>
          <a:blip r:embed="rId2"/>
          <a:stretch>
            <a:fillRect/>
          </a:stretch>
        </p:blipFill>
        <p:spPr>
          <a:xfrm>
            <a:off x="5462561" y="802934"/>
            <a:ext cx="6729439" cy="5507925"/>
          </a:xfrm>
          <a:prstGeom prst="rect">
            <a:avLst/>
          </a:prstGeom>
        </p:spPr>
      </p:pic>
    </p:spTree>
    <p:extLst>
      <p:ext uri="{BB962C8B-B14F-4D97-AF65-F5344CB8AC3E}">
        <p14:creationId xmlns:p14="http://schemas.microsoft.com/office/powerpoint/2010/main" val="3892860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 Freud right about the </a:t>
            </a:r>
            <a:r>
              <a:rPr lang="en-US" i="1" dirty="0"/>
              <a:t>unconscious</a:t>
            </a:r>
            <a:r>
              <a:rPr lang="en-US" dirty="0"/>
              <a:t>?</a:t>
            </a:r>
          </a:p>
        </p:txBody>
      </p:sp>
      <p:sp>
        <p:nvSpPr>
          <p:cNvPr id="3" name="Content Placeholder 2"/>
          <p:cNvSpPr>
            <a:spLocks noGrp="1"/>
          </p:cNvSpPr>
          <p:nvPr>
            <p:ph idx="1"/>
          </p:nvPr>
        </p:nvSpPr>
        <p:spPr>
          <a:xfrm>
            <a:off x="2152650" y="1825625"/>
            <a:ext cx="8101584" cy="4335332"/>
          </a:xfrm>
        </p:spPr>
        <p:txBody>
          <a:bodyPr/>
          <a:lstStyle/>
          <a:p>
            <a:r>
              <a:rPr lang="en-US" dirty="0"/>
              <a:t>Freud was right about a big idea that underlies today’s psychodynamic thinking: We have</a:t>
            </a:r>
          </a:p>
          <a:p>
            <a:r>
              <a:rPr lang="en-US" dirty="0"/>
              <a:t>limited access to all that goes on in our mind. </a:t>
            </a:r>
          </a:p>
          <a:p>
            <a:r>
              <a:rPr lang="en-US" sz="2400" i="1" dirty="0"/>
              <a:t>(</a:t>
            </a:r>
            <a:r>
              <a:rPr lang="en-US" sz="2400" i="1" dirty="0" err="1"/>
              <a:t>Erdelyi</a:t>
            </a:r>
            <a:r>
              <a:rPr lang="en-US" sz="2400" i="1" dirty="0"/>
              <a:t>, 1985, 1988, 2006; Norman, 2010) </a:t>
            </a:r>
          </a:p>
          <a:p>
            <a:endParaRPr lang="en-US" sz="2000" i="1" dirty="0"/>
          </a:p>
          <a:p>
            <a:r>
              <a:rPr lang="en-US" dirty="0"/>
              <a:t>Our two-track mind has a vast out-of-sight realm. </a:t>
            </a:r>
          </a:p>
          <a:p>
            <a:endParaRPr lang="en-US" dirty="0"/>
          </a:p>
          <a:p>
            <a:r>
              <a:rPr lang="en-US" dirty="0"/>
              <a:t>Some researchers even argue that “most of a person’s everyday life is determined by </a:t>
            </a:r>
          </a:p>
          <a:p>
            <a:r>
              <a:rPr lang="en-US" dirty="0"/>
              <a:t>unconscious thought processes.” </a:t>
            </a:r>
          </a:p>
          <a:p>
            <a:r>
              <a:rPr lang="en-US" sz="2400" i="1" dirty="0"/>
              <a:t>(</a:t>
            </a:r>
            <a:r>
              <a:rPr lang="en-US" sz="2400" i="1" dirty="0" err="1"/>
              <a:t>Bargh</a:t>
            </a:r>
            <a:r>
              <a:rPr lang="en-US" sz="2400" i="1" dirty="0"/>
              <a:t> &amp; Chartrand, 1999) </a:t>
            </a:r>
            <a:endParaRPr lang="en-US" sz="2400" dirty="0"/>
          </a:p>
        </p:txBody>
      </p:sp>
    </p:spTree>
    <p:extLst>
      <p:ext uri="{BB962C8B-B14F-4D97-AF65-F5344CB8AC3E}">
        <p14:creationId xmlns:p14="http://schemas.microsoft.com/office/powerpoint/2010/main" val="3522395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259882"/>
            <a:ext cx="2248916" cy="6400800"/>
          </a:xfrm>
          <a:ln>
            <a:noFill/>
          </a:ln>
        </p:spPr>
        <p:txBody>
          <a:bodyPr>
            <a:normAutofit/>
          </a:bodyPr>
          <a:lstStyle/>
          <a:p>
            <a:pPr marL="0" indent="0">
              <a:buNone/>
            </a:pPr>
            <a:r>
              <a:rPr lang="en-US" sz="4100" dirty="0"/>
              <a:t>Module 56</a:t>
            </a:r>
          </a:p>
        </p:txBody>
      </p:sp>
      <p:sp>
        <p:nvSpPr>
          <p:cNvPr id="4" name="Text Placeholder 3"/>
          <p:cNvSpPr>
            <a:spLocks noGrp="1"/>
          </p:cNvSpPr>
          <p:nvPr>
            <p:ph type="body" sz="quarter" idx="4294967295"/>
          </p:nvPr>
        </p:nvSpPr>
        <p:spPr>
          <a:xfrm>
            <a:off x="1751584" y="4432300"/>
            <a:ext cx="2236216" cy="1790700"/>
          </a:xfrm>
          <a:noFill/>
          <a:ln>
            <a:noFill/>
          </a:ln>
        </p:spPr>
        <p:txBody>
          <a:bodyPr>
            <a:normAutofit/>
          </a:bodyPr>
          <a:lstStyle/>
          <a:p>
            <a:pPr marL="0" indent="0">
              <a:buNone/>
            </a:pPr>
            <a:r>
              <a:rPr lang="en-US" dirty="0"/>
              <a:t>Humanistic Theories</a:t>
            </a:r>
          </a:p>
        </p:txBody>
      </p:sp>
      <p:sp>
        <p:nvSpPr>
          <p:cNvPr id="8" name="Title 7">
            <a:extLst>
              <a:ext uri="{FF2B5EF4-FFF2-40B4-BE49-F238E27FC236}">
                <a16:creationId xmlns:a16="http://schemas.microsoft.com/office/drawing/2014/main" id="{29811E7B-F738-4FE9-800C-DD41C0556348}"/>
              </a:ext>
            </a:extLst>
          </p:cNvPr>
          <p:cNvSpPr>
            <a:spLocks noGrp="1"/>
          </p:cNvSpPr>
          <p:nvPr>
            <p:ph type="title"/>
          </p:nvPr>
        </p:nvSpPr>
        <p:spPr>
          <a:xfrm>
            <a:off x="2045208" y="500063"/>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034897" y="2065805"/>
            <a:ext cx="457240" cy="457240"/>
          </a:xfrm>
          <a:prstGeom prst="rect">
            <a:avLst/>
          </a:prstGeom>
        </p:spPr>
      </p:pic>
      <p:sp>
        <p:nvSpPr>
          <p:cNvPr id="6" name="Content Placeholder 5"/>
          <p:cNvSpPr>
            <a:spLocks noGrp="1"/>
          </p:cNvSpPr>
          <p:nvPr>
            <p:ph idx="1"/>
          </p:nvPr>
        </p:nvSpPr>
        <p:spPr>
          <a:xfrm>
            <a:off x="4539234" y="2056010"/>
            <a:ext cx="5715000" cy="1159459"/>
          </a:xfrm>
          <a:noFill/>
          <a:ln>
            <a:noFill/>
          </a:ln>
        </p:spPr>
        <p:txBody>
          <a:bodyPr>
            <a:normAutofit lnSpcReduction="10000"/>
          </a:bodyPr>
          <a:lstStyle/>
          <a:p>
            <a:pPr algn="l"/>
            <a:r>
              <a:rPr lang="en-US" sz="2400" b="1" dirty="0">
                <a:solidFill>
                  <a:srgbClr val="C00000"/>
                </a:solidFill>
              </a:rPr>
              <a:t>56-1</a:t>
            </a:r>
            <a:r>
              <a:rPr lang="en-US" sz="2400" dirty="0"/>
              <a:t> Describe how humanistic psychologists viewed personality, and explain their goal in studying personality.</a:t>
            </a:r>
          </a:p>
        </p:txBody>
      </p:sp>
      <p:pic>
        <p:nvPicPr>
          <p:cNvPr id="12" name="Picture 11" descr="decorative"/>
          <p:cNvPicPr>
            <a:picLocks noChangeAspect="1"/>
          </p:cNvPicPr>
          <p:nvPr/>
        </p:nvPicPr>
        <p:blipFill>
          <a:blip r:embed="rId2"/>
          <a:stretch>
            <a:fillRect/>
          </a:stretch>
        </p:blipFill>
        <p:spPr>
          <a:xfrm>
            <a:off x="4034897" y="3355955"/>
            <a:ext cx="457240" cy="457240"/>
          </a:xfrm>
          <a:prstGeom prst="rect">
            <a:avLst/>
          </a:prstGeom>
        </p:spPr>
      </p:pic>
      <p:sp>
        <p:nvSpPr>
          <p:cNvPr id="7" name="Content Placeholder 6"/>
          <p:cNvSpPr>
            <a:spLocks noGrp="1"/>
          </p:cNvSpPr>
          <p:nvPr>
            <p:ph sz="quarter" idx="4294967295"/>
          </p:nvPr>
        </p:nvSpPr>
        <p:spPr>
          <a:xfrm>
            <a:off x="4539234" y="3511842"/>
            <a:ext cx="5808994" cy="830262"/>
          </a:xfrm>
          <a:noFill/>
          <a:ln>
            <a:noFill/>
          </a:ln>
        </p:spPr>
        <p:txBody>
          <a:bodyPr>
            <a:noAutofit/>
          </a:bodyPr>
          <a:lstStyle/>
          <a:p>
            <a:pPr marL="0" indent="0" algn="l">
              <a:buNone/>
            </a:pPr>
            <a:r>
              <a:rPr lang="en-US" sz="2400" b="1" dirty="0">
                <a:solidFill>
                  <a:srgbClr val="C00000"/>
                </a:solidFill>
              </a:rPr>
              <a:t>56-2</a:t>
            </a:r>
            <a:r>
              <a:rPr lang="en-US" sz="2400" b="1" dirty="0">
                <a:solidFill>
                  <a:srgbClr val="FF0000"/>
                </a:solidFill>
              </a:rPr>
              <a:t> </a:t>
            </a:r>
            <a:r>
              <a:rPr lang="en-US" sz="2400" dirty="0"/>
              <a:t>Explain how humanistic psychologists assessed a person’s sense of self.</a:t>
            </a:r>
          </a:p>
        </p:txBody>
      </p:sp>
      <p:pic>
        <p:nvPicPr>
          <p:cNvPr id="13" name="Picture 12" descr="decorative"/>
          <p:cNvPicPr>
            <a:picLocks noChangeAspect="1"/>
          </p:cNvPicPr>
          <p:nvPr/>
        </p:nvPicPr>
        <p:blipFill>
          <a:blip r:embed="rId2"/>
          <a:stretch>
            <a:fillRect/>
          </a:stretch>
        </p:blipFill>
        <p:spPr>
          <a:xfrm>
            <a:off x="4034897" y="4640243"/>
            <a:ext cx="457240" cy="457240"/>
          </a:xfrm>
          <a:prstGeom prst="rect">
            <a:avLst/>
          </a:prstGeom>
        </p:spPr>
      </p:pic>
      <p:sp>
        <p:nvSpPr>
          <p:cNvPr id="19" name="Content Placeholder 6"/>
          <p:cNvSpPr>
            <a:spLocks noGrp="1"/>
          </p:cNvSpPr>
          <p:nvPr>
            <p:ph sz="quarter" idx="4294967295"/>
          </p:nvPr>
        </p:nvSpPr>
        <p:spPr>
          <a:xfrm>
            <a:off x="4539234" y="4868863"/>
            <a:ext cx="5715000" cy="685800"/>
          </a:xfrm>
          <a:noFill/>
          <a:ln>
            <a:noFill/>
          </a:ln>
        </p:spPr>
        <p:txBody>
          <a:bodyPr>
            <a:noAutofit/>
          </a:bodyPr>
          <a:lstStyle/>
          <a:p>
            <a:pPr marL="0" indent="0" algn="l">
              <a:buNone/>
            </a:pPr>
            <a:r>
              <a:rPr lang="en-US" sz="2400" b="1" dirty="0">
                <a:solidFill>
                  <a:srgbClr val="C00000"/>
                </a:solidFill>
              </a:rPr>
              <a:t>56-3</a:t>
            </a:r>
            <a:r>
              <a:rPr lang="en-US" sz="2400" b="1" dirty="0">
                <a:solidFill>
                  <a:srgbClr val="FF0000"/>
                </a:solidFill>
              </a:rPr>
              <a:t> </a:t>
            </a:r>
            <a:r>
              <a:rPr lang="en-US" sz="2400" dirty="0"/>
              <a:t>Describe how humanistic theories have influenced psychology, and discuss the criticisms they have faced.</a:t>
            </a:r>
          </a:p>
        </p:txBody>
      </p:sp>
    </p:spTree>
    <p:extLst>
      <p:ext uri="{BB962C8B-B14F-4D97-AF65-F5344CB8AC3E}">
        <p14:creationId xmlns:p14="http://schemas.microsoft.com/office/powerpoint/2010/main" val="36531496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humanistic </a:t>
            </a:r>
            <a:br>
              <a:rPr lang="en-US" dirty="0"/>
            </a:br>
            <a:r>
              <a:rPr lang="en-US" dirty="0"/>
              <a:t>psychologists view personality?</a:t>
            </a:r>
          </a:p>
        </p:txBody>
      </p:sp>
      <p:sp>
        <p:nvSpPr>
          <p:cNvPr id="3" name="Content Placeholder 2"/>
          <p:cNvSpPr>
            <a:spLocks noGrp="1"/>
          </p:cNvSpPr>
          <p:nvPr>
            <p:ph idx="1"/>
          </p:nvPr>
        </p:nvSpPr>
        <p:spPr>
          <a:xfrm>
            <a:off x="2045208" y="1825626"/>
            <a:ext cx="8101584" cy="3330991"/>
          </a:xfrm>
        </p:spPr>
        <p:txBody>
          <a:bodyPr/>
          <a:lstStyle/>
          <a:p>
            <a:r>
              <a:rPr lang="en-US" dirty="0"/>
              <a:t>Two pioneering theorists—</a:t>
            </a:r>
          </a:p>
          <a:p>
            <a:r>
              <a:rPr lang="en-US" dirty="0"/>
              <a:t>Abraham Maslow and Carl Rogers offered a </a:t>
            </a:r>
            <a:r>
              <a:rPr lang="en-US" i="1" dirty="0"/>
              <a:t>third-force perspective </a:t>
            </a:r>
            <a:r>
              <a:rPr lang="en-US" dirty="0"/>
              <a:t>that emphasized human potential.</a:t>
            </a:r>
          </a:p>
          <a:p>
            <a:r>
              <a:rPr lang="en-US" dirty="0"/>
              <a:t> In contrast to Sigmund Freud’s emphasis on disorders born out of dark conflicts, these </a:t>
            </a:r>
            <a:r>
              <a:rPr lang="en-US" b="1" i="1" dirty="0"/>
              <a:t>humanistic theories</a:t>
            </a:r>
            <a:r>
              <a:rPr lang="en-US" b="1" dirty="0"/>
              <a:t> </a:t>
            </a:r>
            <a:r>
              <a:rPr lang="en-US" dirty="0"/>
              <a:t>emphasized the ways people strive</a:t>
            </a:r>
          </a:p>
          <a:p>
            <a:r>
              <a:rPr lang="en-US" dirty="0"/>
              <a:t>for self-determination and self-realization.</a:t>
            </a:r>
          </a:p>
        </p:txBody>
      </p:sp>
      <p:sp>
        <p:nvSpPr>
          <p:cNvPr id="4" name="Content Placeholder 3"/>
          <p:cNvSpPr>
            <a:spLocks noGrp="1"/>
          </p:cNvSpPr>
          <p:nvPr>
            <p:ph sz="quarter" idx="13"/>
          </p:nvPr>
        </p:nvSpPr>
        <p:spPr>
          <a:xfrm>
            <a:off x="2052638" y="5403746"/>
            <a:ext cx="8101012" cy="1219200"/>
          </a:xfrm>
        </p:spPr>
        <p:txBody>
          <a:bodyPr/>
          <a:lstStyle/>
          <a:p>
            <a:r>
              <a:rPr lang="en-US" dirty="0"/>
              <a:t>In contrast to behaviorism’s scientific objectivity,</a:t>
            </a:r>
          </a:p>
          <a:p>
            <a:r>
              <a:rPr lang="en-US" dirty="0"/>
              <a:t>humanists studied people through their own self-reported experiences and feelings.</a:t>
            </a:r>
          </a:p>
        </p:txBody>
      </p:sp>
      <p:pic>
        <p:nvPicPr>
          <p:cNvPr id="5" name="Picture 4" descr="decorative"/>
          <p:cNvPicPr>
            <a:picLocks noChangeAspect="1"/>
          </p:cNvPicPr>
          <p:nvPr/>
        </p:nvPicPr>
        <p:blipFill>
          <a:blip r:embed="rId2"/>
          <a:stretch>
            <a:fillRect/>
          </a:stretch>
        </p:blipFill>
        <p:spPr>
          <a:xfrm>
            <a:off x="2099539" y="348281"/>
            <a:ext cx="688908" cy="688908"/>
          </a:xfrm>
          <a:prstGeom prst="rect">
            <a:avLst/>
          </a:prstGeom>
        </p:spPr>
      </p:pic>
    </p:spTree>
    <p:extLst>
      <p:ext uri="{BB962C8B-B14F-4D97-AF65-F5344CB8AC3E}">
        <p14:creationId xmlns:p14="http://schemas.microsoft.com/office/powerpoint/2010/main" val="4018023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Abraham Maslow’s beliefs?</a:t>
            </a:r>
          </a:p>
        </p:txBody>
      </p:sp>
      <p:sp>
        <p:nvSpPr>
          <p:cNvPr id="4" name="Text Placeholder 3"/>
          <p:cNvSpPr>
            <a:spLocks noGrp="1"/>
          </p:cNvSpPr>
          <p:nvPr>
            <p:ph type="body" sz="quarter" idx="14"/>
          </p:nvPr>
        </p:nvSpPr>
        <p:spPr>
          <a:xfrm>
            <a:off x="5691266" y="1957519"/>
            <a:ext cx="4138534" cy="4578192"/>
          </a:xfrm>
        </p:spPr>
        <p:txBody>
          <a:bodyPr>
            <a:noAutofit/>
          </a:bodyPr>
          <a:lstStyle/>
          <a:p>
            <a:r>
              <a:rPr lang="en-US" sz="2400" dirty="0"/>
              <a:t>“Any theory of</a:t>
            </a:r>
          </a:p>
          <a:p>
            <a:r>
              <a:rPr lang="en-US" sz="2400" dirty="0"/>
              <a:t>motivation that is worthy of attention must deal with the highest capacities</a:t>
            </a:r>
          </a:p>
          <a:p>
            <a:r>
              <a:rPr lang="en-US" sz="2400" dirty="0"/>
              <a:t>of the healthy and strong person as well as with the defensive maneuvers</a:t>
            </a:r>
          </a:p>
          <a:p>
            <a:r>
              <a:rPr lang="en-US" sz="2400" dirty="0"/>
              <a:t>of crippled spirits” </a:t>
            </a:r>
          </a:p>
          <a:p>
            <a:r>
              <a:rPr lang="en-US" sz="2400" i="1" dirty="0"/>
              <a:t>(Motivation and</a:t>
            </a:r>
          </a:p>
          <a:p>
            <a:r>
              <a:rPr lang="en-US" sz="2400" i="1" dirty="0"/>
              <a:t>Personality, 1970, p. 33)</a:t>
            </a:r>
          </a:p>
        </p:txBody>
      </p:sp>
      <p:sp>
        <p:nvSpPr>
          <p:cNvPr id="5" name="Text Placeholder 4"/>
          <p:cNvSpPr>
            <a:spLocks noGrp="1"/>
          </p:cNvSpPr>
          <p:nvPr>
            <p:ph type="body" sz="quarter" idx="15"/>
          </p:nvPr>
        </p:nvSpPr>
        <p:spPr>
          <a:xfrm>
            <a:off x="2286000" y="5627687"/>
            <a:ext cx="3117850" cy="908024"/>
          </a:xfrm>
        </p:spPr>
        <p:txBody>
          <a:bodyPr/>
          <a:lstStyle/>
          <a:p>
            <a:pPr marL="0" indent="0">
              <a:buNone/>
            </a:pPr>
            <a:r>
              <a:rPr lang="en-US" dirty="0"/>
              <a:t>Abraham Maslow</a:t>
            </a:r>
          </a:p>
          <a:p>
            <a:pPr marL="0" indent="0">
              <a:buNone/>
            </a:pPr>
            <a:r>
              <a:rPr lang="en-US" dirty="0"/>
              <a:t>(1908 – 1970)</a:t>
            </a:r>
          </a:p>
        </p:txBody>
      </p:sp>
      <p:pic>
        <p:nvPicPr>
          <p:cNvPr id="6" name="Picture 5"/>
          <p:cNvPicPr>
            <a:picLocks noChangeAspect="1"/>
          </p:cNvPicPr>
          <p:nvPr/>
        </p:nvPicPr>
        <p:blipFill>
          <a:blip r:embed="rId2"/>
          <a:stretch>
            <a:fillRect/>
          </a:stretch>
        </p:blipFill>
        <p:spPr>
          <a:xfrm>
            <a:off x="2540313" y="1957520"/>
            <a:ext cx="2609225" cy="3403337"/>
          </a:xfrm>
          <a:prstGeom prst="rect">
            <a:avLst/>
          </a:prstGeom>
          <a:ln w="76200">
            <a:solidFill>
              <a:schemeClr val="accent5"/>
            </a:solidFill>
          </a:ln>
        </p:spPr>
      </p:pic>
    </p:spTree>
    <p:extLst>
      <p:ext uri="{BB962C8B-B14F-4D97-AF65-F5344CB8AC3E}">
        <p14:creationId xmlns:p14="http://schemas.microsoft.com/office/powerpoint/2010/main" val="1367656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3491782" cy="1600200"/>
          </a:xfrm>
        </p:spPr>
        <p:txBody>
          <a:bodyPr/>
          <a:lstStyle/>
          <a:p>
            <a:r>
              <a:rPr lang="en-US" dirty="0"/>
              <a:t>What is a </a:t>
            </a:r>
            <a:r>
              <a:rPr lang="en-US" b="1" i="1" dirty="0"/>
              <a:t>hierarchy of needs?</a:t>
            </a:r>
          </a:p>
        </p:txBody>
      </p:sp>
      <p:sp>
        <p:nvSpPr>
          <p:cNvPr id="4" name="Text Placeholder 3"/>
          <p:cNvSpPr>
            <a:spLocks noGrp="1"/>
          </p:cNvSpPr>
          <p:nvPr>
            <p:ph type="body" sz="half" idx="2"/>
          </p:nvPr>
        </p:nvSpPr>
        <p:spPr>
          <a:xfrm>
            <a:off x="2153841" y="2247900"/>
            <a:ext cx="3491783" cy="3803403"/>
          </a:xfrm>
        </p:spPr>
        <p:txBody>
          <a:bodyPr/>
          <a:lstStyle/>
          <a:p>
            <a:r>
              <a:rPr lang="en-US" dirty="0"/>
              <a:t>Maslow’s </a:t>
            </a:r>
            <a:r>
              <a:rPr lang="en-US" b="1" i="1" dirty="0"/>
              <a:t>hierarchy of needs </a:t>
            </a:r>
            <a:r>
              <a:rPr lang="en-US" dirty="0"/>
              <a:t>begins at the base with  physiological needs that must first be satisfied before higher level safety needs and then psychological                                      needs are addressed.</a:t>
            </a:r>
          </a:p>
        </p:txBody>
      </p:sp>
      <p:pic>
        <p:nvPicPr>
          <p:cNvPr id="5" name="Content Placeholder 4"/>
          <p:cNvPicPr>
            <a:picLocks noGrp="1" noChangeAspect="1"/>
          </p:cNvPicPr>
          <p:nvPr>
            <p:ph idx="1"/>
          </p:nvPr>
        </p:nvPicPr>
        <p:blipFill>
          <a:blip r:embed="rId2"/>
          <a:stretch>
            <a:fillRect/>
          </a:stretch>
        </p:blipFill>
        <p:spPr>
          <a:xfrm>
            <a:off x="5916838" y="-4392"/>
            <a:ext cx="6329391" cy="6862391"/>
          </a:xfrm>
          <a:prstGeom prst="rect">
            <a:avLst/>
          </a:prstGeom>
        </p:spPr>
      </p:pic>
    </p:spTree>
    <p:extLst>
      <p:ext uri="{BB962C8B-B14F-4D97-AF65-F5344CB8AC3E}">
        <p14:creationId xmlns:p14="http://schemas.microsoft.com/office/powerpoint/2010/main" val="19786467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label the levels?</a:t>
            </a:r>
          </a:p>
        </p:txBody>
      </p:sp>
      <p:sp>
        <p:nvSpPr>
          <p:cNvPr id="3" name="Text Placeholder 2"/>
          <p:cNvSpPr>
            <a:spLocks noGrp="1"/>
          </p:cNvSpPr>
          <p:nvPr>
            <p:ph type="body" sz="quarter" idx="18"/>
          </p:nvPr>
        </p:nvSpPr>
        <p:spPr>
          <a:xfrm>
            <a:off x="2152649" y="2479501"/>
            <a:ext cx="1844728" cy="4058085"/>
          </a:xfrm>
        </p:spPr>
        <p:txBody>
          <a:bodyPr/>
          <a:lstStyle/>
          <a:p>
            <a:r>
              <a:rPr lang="en-US" dirty="0"/>
              <a:t>Test yourself to see if you understand Maslow’s </a:t>
            </a:r>
            <a:r>
              <a:rPr lang="en-US" b="1" i="1" dirty="0"/>
              <a:t>hierarchy of needs.</a:t>
            </a:r>
          </a:p>
        </p:txBody>
      </p:sp>
      <p:sp>
        <p:nvSpPr>
          <p:cNvPr id="8" name="Text Placeholder 2"/>
          <p:cNvSpPr txBox="1">
            <a:spLocks/>
          </p:cNvSpPr>
          <p:nvPr/>
        </p:nvSpPr>
        <p:spPr>
          <a:xfrm>
            <a:off x="8302572" y="2429066"/>
            <a:ext cx="1844728" cy="4058085"/>
          </a:xfrm>
          <a:prstGeom prst="rect">
            <a:avLst/>
          </a:prstGeom>
          <a:solidFill>
            <a:srgbClr val="E7D9B1"/>
          </a:solidFill>
          <a:ln w="76200">
            <a:solidFill>
              <a:srgbClr val="D4E5F4"/>
            </a:solidFill>
          </a:ln>
        </p:spPr>
        <p:txBody>
          <a:bodyPr vert="horz" lIns="91440" tIns="45720" rIns="91440" bIns="45720" rtlCol="0" anchor="ctr">
            <a:normAutofit/>
          </a:bodyPr>
          <a:lstStyle>
            <a:lvl1pPr marL="0" indent="0" algn="ctr" defTabSz="685800" rtl="0" eaLnBrk="1" latinLnBrk="0" hangingPunct="1">
              <a:lnSpc>
                <a:spcPct val="100000"/>
              </a:lnSpc>
              <a:spcBef>
                <a:spcPts val="0"/>
              </a:spcBef>
              <a:buFont typeface="Arial" panose="020B0604020202020204" pitchFamily="34" charset="0"/>
              <a:buNone/>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prstClr val="black"/>
                </a:solidFill>
                <a:latin typeface="Arial"/>
              </a:rPr>
              <a:t>Think of an example that helps explain the challenge at each level</a:t>
            </a:r>
            <a:r>
              <a:rPr lang="en-US" b="1" i="1" dirty="0">
                <a:solidFill>
                  <a:prstClr val="black"/>
                </a:solidFill>
                <a:latin typeface="Arial"/>
              </a:rPr>
              <a:t>.</a:t>
            </a:r>
          </a:p>
        </p:txBody>
      </p:sp>
      <p:pic>
        <p:nvPicPr>
          <p:cNvPr id="7" name="Content Placeholder 6"/>
          <p:cNvPicPr>
            <a:picLocks noGrp="1" noChangeAspect="1"/>
          </p:cNvPicPr>
          <p:nvPr>
            <p:ph sz="quarter" idx="19"/>
          </p:nvPr>
        </p:nvPicPr>
        <p:blipFill>
          <a:blip r:embed="rId2"/>
          <a:stretch>
            <a:fillRect/>
          </a:stretch>
        </p:blipFill>
        <p:spPr>
          <a:xfrm>
            <a:off x="4311893" y="2522503"/>
            <a:ext cx="3676165" cy="3972078"/>
          </a:xfrm>
          <a:prstGeom prst="rect">
            <a:avLst/>
          </a:prstGeom>
        </p:spPr>
      </p:pic>
    </p:spTree>
    <p:extLst>
      <p:ext uri="{BB962C8B-B14F-4D97-AF65-F5344CB8AC3E}">
        <p14:creationId xmlns:p14="http://schemas.microsoft.com/office/powerpoint/2010/main" val="28141362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progression of needs </a:t>
            </a:r>
            <a:br>
              <a:rPr lang="en-US" dirty="0"/>
            </a:br>
            <a:r>
              <a:rPr lang="en-US" dirty="0"/>
              <a:t>on the </a:t>
            </a:r>
            <a:r>
              <a:rPr lang="en-US" i="1" dirty="0"/>
              <a:t>hierarchy of needs</a:t>
            </a:r>
            <a:r>
              <a:rPr lang="en-US" dirty="0"/>
              <a:t>?</a:t>
            </a:r>
          </a:p>
        </p:txBody>
      </p:sp>
      <p:sp>
        <p:nvSpPr>
          <p:cNvPr id="3" name="Content Placeholder 2"/>
          <p:cNvSpPr>
            <a:spLocks noGrp="1"/>
          </p:cNvSpPr>
          <p:nvPr>
            <p:ph idx="1"/>
          </p:nvPr>
        </p:nvSpPr>
        <p:spPr>
          <a:xfrm>
            <a:off x="2152650" y="1825625"/>
            <a:ext cx="8101584" cy="4455255"/>
          </a:xfrm>
        </p:spPr>
        <p:txBody>
          <a:bodyPr/>
          <a:lstStyle/>
          <a:p>
            <a:pPr marL="457200" indent="-457200" algn="l">
              <a:buFont typeface="Wingdings" panose="05000000000000000000" pitchFamily="2" charset="2"/>
              <a:buChar char="§"/>
            </a:pPr>
            <a:r>
              <a:rPr lang="en-US" dirty="0"/>
              <a:t>If our physiological needs are met, we become concerned with personal safety. </a:t>
            </a:r>
          </a:p>
          <a:p>
            <a:pPr marL="457200" indent="-457200" algn="l">
              <a:buFont typeface="Wingdings" panose="05000000000000000000" pitchFamily="2" charset="2"/>
              <a:buChar char="§"/>
            </a:pPr>
            <a:r>
              <a:rPr lang="en-US" dirty="0"/>
              <a:t>If we achieve a sense of security, we then seek to love, to be loved, and to love ourselves. </a:t>
            </a:r>
          </a:p>
          <a:p>
            <a:pPr marL="457200" indent="-457200" algn="l">
              <a:buFont typeface="Wingdings" panose="05000000000000000000" pitchFamily="2" charset="2"/>
              <a:buChar char="§"/>
            </a:pPr>
            <a:r>
              <a:rPr lang="en-US" dirty="0"/>
              <a:t>With our love needs satisfied, we seek self-esteem. </a:t>
            </a:r>
          </a:p>
          <a:p>
            <a:pPr marL="457200" indent="-457200" algn="l">
              <a:buFont typeface="Wingdings" panose="05000000000000000000" pitchFamily="2" charset="2"/>
              <a:buChar char="§"/>
            </a:pPr>
            <a:r>
              <a:rPr lang="en-US" dirty="0"/>
              <a:t>Having achieved self-esteem, we ultimately seek </a:t>
            </a:r>
            <a:r>
              <a:rPr lang="en-US" b="1" i="1" dirty="0"/>
              <a:t>self-actualization</a:t>
            </a:r>
            <a:r>
              <a:rPr lang="en-US" b="1" dirty="0"/>
              <a:t> </a:t>
            </a:r>
            <a:r>
              <a:rPr lang="en-US" dirty="0"/>
              <a:t>(the process of fulfilling our potential) and </a:t>
            </a:r>
            <a:r>
              <a:rPr lang="en-US" b="1" i="1" dirty="0"/>
              <a:t>self-transcendence</a:t>
            </a:r>
            <a:r>
              <a:rPr lang="en-US" b="1" dirty="0"/>
              <a:t> </a:t>
            </a:r>
            <a:r>
              <a:rPr lang="en-US" dirty="0"/>
              <a:t>(meaning, purpose, and identity beyond the self).</a:t>
            </a:r>
          </a:p>
        </p:txBody>
      </p:sp>
    </p:spTree>
    <p:extLst>
      <p:ext uri="{BB962C8B-B14F-4D97-AF65-F5344CB8AC3E}">
        <p14:creationId xmlns:p14="http://schemas.microsoft.com/office/powerpoint/2010/main" val="2251386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t>
            </a:r>
            <a:r>
              <a:rPr lang="en-US" i="1" dirty="0"/>
              <a:t>psychodynamic theories </a:t>
            </a:r>
            <a:r>
              <a:rPr lang="en-US" dirty="0"/>
              <a:t/>
            </a:r>
            <a:br>
              <a:rPr lang="en-US" dirty="0"/>
            </a:br>
            <a:r>
              <a:rPr lang="en-US" dirty="0"/>
              <a:t>related to </a:t>
            </a:r>
            <a:r>
              <a:rPr lang="en-US" i="1" dirty="0"/>
              <a:t>psychoanalysis</a:t>
            </a:r>
            <a:r>
              <a:rPr lang="en-US" dirty="0"/>
              <a:t>?</a:t>
            </a:r>
          </a:p>
        </p:txBody>
      </p:sp>
      <p:sp>
        <p:nvSpPr>
          <p:cNvPr id="4" name="Text Placeholder 3"/>
          <p:cNvSpPr>
            <a:spLocks noGrp="1"/>
          </p:cNvSpPr>
          <p:nvPr>
            <p:ph type="body" sz="quarter" idx="14"/>
          </p:nvPr>
        </p:nvSpPr>
        <p:spPr>
          <a:xfrm>
            <a:off x="6230912" y="1923036"/>
            <a:ext cx="3808439" cy="4282892"/>
          </a:xfrm>
        </p:spPr>
        <p:txBody>
          <a:bodyPr/>
          <a:lstStyle/>
          <a:p>
            <a:r>
              <a:rPr lang="en-US" b="1" i="1" dirty="0"/>
              <a:t>Psychodynamic theories </a:t>
            </a:r>
            <a:r>
              <a:rPr lang="en-US" dirty="0"/>
              <a:t>are descended from Sigmund Freud’s </a:t>
            </a:r>
            <a:r>
              <a:rPr lang="en-US" b="1" i="1" dirty="0"/>
              <a:t>psychoanalysis</a:t>
            </a:r>
            <a:r>
              <a:rPr lang="en-US" b="1" dirty="0"/>
              <a:t> </a:t>
            </a:r>
            <a:r>
              <a:rPr lang="en-US" dirty="0"/>
              <a:t>and his theory that proposed childhood sexuality and unconscious motivations influence personality.</a:t>
            </a:r>
          </a:p>
        </p:txBody>
      </p:sp>
      <p:sp>
        <p:nvSpPr>
          <p:cNvPr id="5" name="Text Placeholder 4"/>
          <p:cNvSpPr>
            <a:spLocks noGrp="1"/>
          </p:cNvSpPr>
          <p:nvPr>
            <p:ph type="body" sz="quarter" idx="15"/>
          </p:nvPr>
        </p:nvSpPr>
        <p:spPr>
          <a:xfrm>
            <a:off x="2286000" y="5621312"/>
            <a:ext cx="3117850" cy="1034321"/>
          </a:xfrm>
        </p:spPr>
        <p:txBody>
          <a:bodyPr/>
          <a:lstStyle/>
          <a:p>
            <a:pPr marL="0" indent="0">
              <a:buNone/>
            </a:pPr>
            <a:r>
              <a:rPr lang="en-US" dirty="0"/>
              <a:t>Sigmund Freud</a:t>
            </a:r>
          </a:p>
          <a:p>
            <a:pPr marL="0" indent="0">
              <a:buNone/>
            </a:pPr>
            <a:r>
              <a:rPr lang="en-US" dirty="0"/>
              <a:t>(1856-1939)</a:t>
            </a:r>
          </a:p>
        </p:txBody>
      </p:sp>
      <p:pic>
        <p:nvPicPr>
          <p:cNvPr id="6" name="Picture 5"/>
          <p:cNvPicPr>
            <a:picLocks noChangeAspect="1"/>
          </p:cNvPicPr>
          <p:nvPr/>
        </p:nvPicPr>
        <p:blipFill>
          <a:blip r:embed="rId2"/>
          <a:stretch>
            <a:fillRect/>
          </a:stretch>
        </p:blipFill>
        <p:spPr>
          <a:xfrm>
            <a:off x="2427962" y="1923036"/>
            <a:ext cx="2833926" cy="3369088"/>
          </a:xfrm>
          <a:prstGeom prst="rect">
            <a:avLst/>
          </a:prstGeom>
          <a:ln w="76200">
            <a:solidFill>
              <a:schemeClr val="accent4"/>
            </a:solidFill>
          </a:ln>
        </p:spPr>
      </p:pic>
    </p:spTree>
    <p:extLst>
      <p:ext uri="{BB962C8B-B14F-4D97-AF65-F5344CB8AC3E}">
        <p14:creationId xmlns:p14="http://schemas.microsoft.com/office/powerpoint/2010/main" val="17457813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what you have learned.</a:t>
            </a:r>
          </a:p>
        </p:txBody>
      </p:sp>
      <p:sp>
        <p:nvSpPr>
          <p:cNvPr id="3" name="Text Placeholder 2"/>
          <p:cNvSpPr>
            <a:spLocks noGrp="1"/>
          </p:cNvSpPr>
          <p:nvPr>
            <p:ph type="body" sz="quarter" idx="18"/>
          </p:nvPr>
        </p:nvSpPr>
        <p:spPr>
          <a:xfrm>
            <a:off x="2152650" y="2488368"/>
            <a:ext cx="4213173" cy="3900202"/>
          </a:xfrm>
        </p:spPr>
        <p:txBody>
          <a:bodyPr/>
          <a:lstStyle/>
          <a:p>
            <a:r>
              <a:rPr lang="en-US" dirty="0"/>
              <a:t>Explain how Maslow’s hierarchy relates to humanist personality theory.  </a:t>
            </a:r>
          </a:p>
          <a:p>
            <a:r>
              <a:rPr lang="en-US" dirty="0"/>
              <a:t>How might the personality of someone focused on physiological needs differ from one focused on self-actualization, for example?</a:t>
            </a:r>
          </a:p>
        </p:txBody>
      </p:sp>
      <p:pic>
        <p:nvPicPr>
          <p:cNvPr id="5" name="Content Placeholder 4"/>
          <p:cNvPicPr>
            <a:picLocks noGrp="1" noChangeAspect="1"/>
          </p:cNvPicPr>
          <p:nvPr>
            <p:ph sz="quarter" idx="19"/>
          </p:nvPr>
        </p:nvPicPr>
        <p:blipFill>
          <a:blip r:embed="rId2"/>
          <a:stretch>
            <a:fillRect/>
          </a:stretch>
        </p:blipFill>
        <p:spPr>
          <a:xfrm>
            <a:off x="6537659" y="2488369"/>
            <a:ext cx="3609642" cy="3900201"/>
          </a:xfrm>
          <a:prstGeom prst="rect">
            <a:avLst/>
          </a:prstGeom>
        </p:spPr>
      </p:pic>
    </p:spTree>
    <p:extLst>
      <p:ext uri="{BB962C8B-B14F-4D97-AF65-F5344CB8AC3E}">
        <p14:creationId xmlns:p14="http://schemas.microsoft.com/office/powerpoint/2010/main" val="12795493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Carl Rogers view personality development?</a:t>
            </a:r>
          </a:p>
        </p:txBody>
      </p:sp>
      <p:sp>
        <p:nvSpPr>
          <p:cNvPr id="3" name="Content Placeholder 2"/>
          <p:cNvSpPr>
            <a:spLocks noGrp="1"/>
          </p:cNvSpPr>
          <p:nvPr>
            <p:ph idx="1"/>
          </p:nvPr>
        </p:nvSpPr>
        <p:spPr/>
        <p:txBody>
          <a:bodyPr/>
          <a:lstStyle/>
          <a:p>
            <a:r>
              <a:rPr lang="en-US" dirty="0"/>
              <a:t>Fellow humanistic psychologist Carl Rogers agreed with much of Maslow’s thinking.</a:t>
            </a:r>
          </a:p>
          <a:p>
            <a:endParaRPr lang="en-US" dirty="0"/>
          </a:p>
          <a:p>
            <a:r>
              <a:rPr lang="en-US" dirty="0"/>
              <a:t>Rogers’ </a:t>
            </a:r>
            <a:r>
              <a:rPr lang="en-US" i="1" dirty="0"/>
              <a:t>person-centered perspective </a:t>
            </a:r>
            <a:r>
              <a:rPr lang="en-US" dirty="0"/>
              <a:t>held that people are basically good and are endowed with self-actualizing tendencies.</a:t>
            </a:r>
          </a:p>
        </p:txBody>
      </p:sp>
      <p:sp>
        <p:nvSpPr>
          <p:cNvPr id="4" name="Content Placeholder 3"/>
          <p:cNvSpPr>
            <a:spLocks noGrp="1"/>
          </p:cNvSpPr>
          <p:nvPr>
            <p:ph sz="quarter" idx="13"/>
          </p:nvPr>
        </p:nvSpPr>
        <p:spPr/>
        <p:txBody>
          <a:bodyPr/>
          <a:lstStyle/>
          <a:p>
            <a:r>
              <a:rPr lang="en-US" dirty="0"/>
              <a:t>Particularly in a growth-promoting social climate, people are free to pursue their needs.</a:t>
            </a:r>
          </a:p>
        </p:txBody>
      </p:sp>
    </p:spTree>
    <p:extLst>
      <p:ext uri="{BB962C8B-B14F-4D97-AF65-F5344CB8AC3E}">
        <p14:creationId xmlns:p14="http://schemas.microsoft.com/office/powerpoint/2010/main" val="29068519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positive-parenting-ally.com/image-files/carl-rogers-positive-self-wort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4864"/>
            <a:ext cx="5486400" cy="680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174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growth-promoting </a:t>
            </a:r>
            <a:br>
              <a:rPr lang="en-US" dirty="0"/>
            </a:br>
            <a:r>
              <a:rPr lang="en-US" dirty="0"/>
              <a:t>social climate consist of?</a:t>
            </a:r>
          </a:p>
        </p:txBody>
      </p:sp>
      <p:sp>
        <p:nvSpPr>
          <p:cNvPr id="3" name="Text Placeholder 2"/>
          <p:cNvSpPr>
            <a:spLocks noGrp="1"/>
          </p:cNvSpPr>
          <p:nvPr>
            <p:ph type="body" sz="quarter" idx="13"/>
          </p:nvPr>
        </p:nvSpPr>
        <p:spPr>
          <a:xfrm>
            <a:off x="2152650" y="1928476"/>
            <a:ext cx="2069580" cy="1424560"/>
          </a:xfrm>
        </p:spPr>
        <p:txBody>
          <a:bodyPr/>
          <a:lstStyle/>
          <a:p>
            <a:r>
              <a:rPr lang="en-US" dirty="0"/>
              <a:t>acceptance</a:t>
            </a:r>
          </a:p>
        </p:txBody>
      </p:sp>
      <p:sp>
        <p:nvSpPr>
          <p:cNvPr id="6" name="Text Placeholder 5"/>
          <p:cNvSpPr>
            <a:spLocks noGrp="1"/>
          </p:cNvSpPr>
          <p:nvPr>
            <p:ph type="body" sz="quarter" idx="16"/>
          </p:nvPr>
        </p:nvSpPr>
        <p:spPr>
          <a:xfrm>
            <a:off x="4447082" y="1929270"/>
            <a:ext cx="5592268" cy="1424560"/>
          </a:xfrm>
        </p:spPr>
        <p:txBody>
          <a:bodyPr>
            <a:normAutofit lnSpcReduction="10000"/>
          </a:bodyPr>
          <a:lstStyle/>
          <a:p>
            <a:r>
              <a:rPr lang="en-US" dirty="0"/>
              <a:t>When people are accepting, they offer </a:t>
            </a:r>
            <a:r>
              <a:rPr lang="en-US" b="1" i="1" dirty="0"/>
              <a:t>unconditional positive regard</a:t>
            </a:r>
            <a:r>
              <a:rPr lang="en-US" dirty="0"/>
              <a:t>, an</a:t>
            </a:r>
          </a:p>
          <a:p>
            <a:r>
              <a:rPr lang="en-US" dirty="0"/>
              <a:t>attitude of grace that values us even knowing our failings.</a:t>
            </a:r>
          </a:p>
        </p:txBody>
      </p:sp>
      <p:sp>
        <p:nvSpPr>
          <p:cNvPr id="4" name="Text Placeholder 3"/>
          <p:cNvSpPr>
            <a:spLocks noGrp="1"/>
          </p:cNvSpPr>
          <p:nvPr>
            <p:ph type="body" sz="quarter" idx="14"/>
          </p:nvPr>
        </p:nvSpPr>
        <p:spPr>
          <a:xfrm>
            <a:off x="2152650" y="3589694"/>
            <a:ext cx="2069580" cy="1458831"/>
          </a:xfrm>
        </p:spPr>
        <p:txBody>
          <a:bodyPr/>
          <a:lstStyle/>
          <a:p>
            <a:r>
              <a:rPr lang="en-US" dirty="0"/>
              <a:t>genuineness</a:t>
            </a:r>
          </a:p>
        </p:txBody>
      </p:sp>
      <p:sp>
        <p:nvSpPr>
          <p:cNvPr id="7" name="Text Placeholder 6"/>
          <p:cNvSpPr>
            <a:spLocks noGrp="1"/>
          </p:cNvSpPr>
          <p:nvPr>
            <p:ph type="body" sz="quarter" idx="17"/>
          </p:nvPr>
        </p:nvSpPr>
        <p:spPr>
          <a:xfrm>
            <a:off x="4447082" y="3572570"/>
            <a:ext cx="5592268" cy="1458831"/>
          </a:xfrm>
        </p:spPr>
        <p:txBody>
          <a:bodyPr>
            <a:normAutofit lnSpcReduction="10000"/>
          </a:bodyPr>
          <a:lstStyle/>
          <a:p>
            <a:r>
              <a:rPr lang="en-US" dirty="0"/>
              <a:t>When people are </a:t>
            </a:r>
            <a:r>
              <a:rPr lang="en-US" i="1" dirty="0"/>
              <a:t>genuine, </a:t>
            </a:r>
            <a:r>
              <a:rPr lang="en-US" dirty="0"/>
              <a:t>they are open with their own feelings, drop their</a:t>
            </a:r>
          </a:p>
          <a:p>
            <a:r>
              <a:rPr lang="en-US" dirty="0"/>
              <a:t>facades, and are transparent and self-disclosing.</a:t>
            </a:r>
          </a:p>
        </p:txBody>
      </p:sp>
      <p:sp>
        <p:nvSpPr>
          <p:cNvPr id="5" name="Text Placeholder 4"/>
          <p:cNvSpPr>
            <a:spLocks noGrp="1"/>
          </p:cNvSpPr>
          <p:nvPr>
            <p:ph type="body" sz="quarter" idx="15"/>
          </p:nvPr>
        </p:nvSpPr>
        <p:spPr>
          <a:xfrm>
            <a:off x="2152650" y="5277995"/>
            <a:ext cx="2069580" cy="1244600"/>
          </a:xfrm>
        </p:spPr>
        <p:txBody>
          <a:bodyPr/>
          <a:lstStyle/>
          <a:p>
            <a:r>
              <a:rPr lang="en-US" dirty="0"/>
              <a:t>empathy</a:t>
            </a:r>
          </a:p>
        </p:txBody>
      </p:sp>
      <p:sp>
        <p:nvSpPr>
          <p:cNvPr id="8" name="Text Placeholder 7"/>
          <p:cNvSpPr>
            <a:spLocks noGrp="1"/>
          </p:cNvSpPr>
          <p:nvPr>
            <p:ph type="body" sz="quarter" idx="18"/>
          </p:nvPr>
        </p:nvSpPr>
        <p:spPr>
          <a:xfrm>
            <a:off x="4447082" y="5277995"/>
            <a:ext cx="5592268" cy="1244600"/>
          </a:xfrm>
        </p:spPr>
        <p:txBody>
          <a:bodyPr/>
          <a:lstStyle/>
          <a:p>
            <a:r>
              <a:rPr lang="en-US" dirty="0"/>
              <a:t>When people are </a:t>
            </a:r>
            <a:r>
              <a:rPr lang="en-US" i="1" dirty="0"/>
              <a:t>empathic, </a:t>
            </a:r>
            <a:r>
              <a:rPr lang="en-US" dirty="0"/>
              <a:t>they share and mirror other’s feelings and reflect</a:t>
            </a:r>
          </a:p>
          <a:p>
            <a:r>
              <a:rPr lang="en-US" dirty="0"/>
              <a:t>their meanings.</a:t>
            </a:r>
          </a:p>
        </p:txBody>
      </p:sp>
    </p:spTree>
    <p:extLst>
      <p:ext uri="{BB962C8B-B14F-4D97-AF65-F5344CB8AC3E}">
        <p14:creationId xmlns:p14="http://schemas.microsoft.com/office/powerpoint/2010/main" val="33523034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unconditional positive regard</a:t>
            </a:r>
            <a:r>
              <a:rPr lang="en-US" dirty="0"/>
              <a:t>?</a:t>
            </a:r>
          </a:p>
        </p:txBody>
      </p:sp>
      <p:sp>
        <p:nvSpPr>
          <p:cNvPr id="4" name="Text Placeholder 3"/>
          <p:cNvSpPr>
            <a:spLocks noGrp="1"/>
          </p:cNvSpPr>
          <p:nvPr>
            <p:ph type="body" sz="half" idx="2"/>
          </p:nvPr>
        </p:nvSpPr>
        <p:spPr>
          <a:xfrm>
            <a:off x="2153841" y="2247900"/>
            <a:ext cx="2949178" cy="4227851"/>
          </a:xfrm>
        </p:spPr>
        <p:txBody>
          <a:bodyPr/>
          <a:lstStyle/>
          <a:p>
            <a:r>
              <a:rPr lang="en-US" dirty="0"/>
              <a:t>a caring, accepting, nonjudgmental</a:t>
            </a:r>
          </a:p>
          <a:p>
            <a:r>
              <a:rPr lang="en-US" dirty="0"/>
              <a:t>attitude, which Carl Rogers</a:t>
            </a:r>
          </a:p>
          <a:p>
            <a:r>
              <a:rPr lang="en-US" dirty="0"/>
              <a:t>believed would help people</a:t>
            </a:r>
          </a:p>
          <a:p>
            <a:r>
              <a:rPr lang="en-US" dirty="0"/>
              <a:t>develop self-awareness and</a:t>
            </a:r>
          </a:p>
          <a:p>
            <a:r>
              <a:rPr lang="en-US" dirty="0"/>
              <a:t>self-acceptance</a:t>
            </a:r>
          </a:p>
        </p:txBody>
      </p:sp>
      <p:pic>
        <p:nvPicPr>
          <p:cNvPr id="5" name="Content Placeholder 4"/>
          <p:cNvPicPr>
            <a:picLocks noGrp="1" noChangeAspect="1"/>
          </p:cNvPicPr>
          <p:nvPr>
            <p:ph idx="1"/>
          </p:nvPr>
        </p:nvPicPr>
        <p:blipFill>
          <a:blip r:embed="rId2"/>
          <a:stretch>
            <a:fillRect/>
          </a:stretch>
        </p:blipFill>
        <p:spPr>
          <a:xfrm>
            <a:off x="5918041" y="162970"/>
            <a:ext cx="5782892" cy="6522883"/>
          </a:xfrm>
          <a:prstGeom prst="rect">
            <a:avLst/>
          </a:prstGeom>
        </p:spPr>
      </p:pic>
    </p:spTree>
    <p:extLst>
      <p:ext uri="{BB962C8B-B14F-4D97-AF65-F5344CB8AC3E}">
        <p14:creationId xmlns:p14="http://schemas.microsoft.com/office/powerpoint/2010/main" val="19695000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4" name="Content Placeholder 3"/>
          <p:cNvSpPr>
            <a:spLocks noGrp="1"/>
          </p:cNvSpPr>
          <p:nvPr>
            <p:ph sz="quarter" idx="19"/>
          </p:nvPr>
        </p:nvSpPr>
        <p:spPr/>
        <p:txBody>
          <a:bodyPr/>
          <a:lstStyle/>
          <a:p>
            <a:r>
              <a:rPr lang="en-US" dirty="0"/>
              <a:t>Have you had someone in your life who accepted you unconditionally? </a:t>
            </a:r>
          </a:p>
          <a:p>
            <a:endParaRPr lang="en-US" dirty="0"/>
          </a:p>
          <a:p>
            <a:r>
              <a:rPr lang="en-US" dirty="0"/>
              <a:t>Do you think this person helped you to know</a:t>
            </a:r>
          </a:p>
          <a:p>
            <a:r>
              <a:rPr lang="en-US" dirty="0"/>
              <a:t>yourself better and to develop a better image of yourself?</a:t>
            </a:r>
          </a:p>
        </p:txBody>
      </p:sp>
      <p:sp>
        <p:nvSpPr>
          <p:cNvPr id="3" name="Text Placeholder 2"/>
          <p:cNvSpPr>
            <a:spLocks noGrp="1"/>
          </p:cNvSpPr>
          <p:nvPr>
            <p:ph type="body" sz="quarter" idx="18"/>
          </p:nvPr>
        </p:nvSpPr>
        <p:spPr/>
        <p:txBody>
          <a:bodyPr/>
          <a:lstStyle/>
          <a:p>
            <a:r>
              <a:rPr lang="en-US" dirty="0"/>
              <a:t>Talk about it with a classmate.</a:t>
            </a:r>
          </a:p>
        </p:txBody>
      </p:sp>
    </p:spTree>
    <p:extLst>
      <p:ext uri="{BB962C8B-B14F-4D97-AF65-F5344CB8AC3E}">
        <p14:creationId xmlns:p14="http://schemas.microsoft.com/office/powerpoint/2010/main" val="32504214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self-concept</a:t>
            </a:r>
            <a:r>
              <a:rPr lang="en-US" dirty="0"/>
              <a:t>?</a:t>
            </a:r>
          </a:p>
        </p:txBody>
      </p:sp>
      <p:sp>
        <p:nvSpPr>
          <p:cNvPr id="3" name="Content Placeholder 2"/>
          <p:cNvSpPr>
            <a:spLocks noGrp="1"/>
          </p:cNvSpPr>
          <p:nvPr>
            <p:ph idx="1"/>
          </p:nvPr>
        </p:nvSpPr>
        <p:spPr>
          <a:xfrm>
            <a:off x="2045208" y="1825627"/>
            <a:ext cx="8101584" cy="1367279"/>
          </a:xfrm>
        </p:spPr>
        <p:txBody>
          <a:bodyPr/>
          <a:lstStyle/>
          <a:p>
            <a:r>
              <a:rPr lang="en-US" dirty="0"/>
              <a:t>all our thoughts and feelings about ourselves, in</a:t>
            </a:r>
          </a:p>
          <a:p>
            <a:r>
              <a:rPr lang="en-US" dirty="0"/>
              <a:t>answer to the question, “Who am I?”</a:t>
            </a:r>
          </a:p>
        </p:txBody>
      </p:sp>
      <p:sp>
        <p:nvSpPr>
          <p:cNvPr id="4" name="Content Placeholder 3"/>
          <p:cNvSpPr>
            <a:spLocks noGrp="1"/>
          </p:cNvSpPr>
          <p:nvPr>
            <p:ph sz="quarter" idx="13"/>
          </p:nvPr>
        </p:nvSpPr>
        <p:spPr>
          <a:xfrm>
            <a:off x="2052638" y="3651733"/>
            <a:ext cx="8101012" cy="2674117"/>
          </a:xfrm>
        </p:spPr>
        <p:txBody>
          <a:bodyPr/>
          <a:lstStyle/>
          <a:p>
            <a:r>
              <a:rPr lang="en-US" dirty="0"/>
              <a:t>For Rogers and Maslow, a central feature of personality</a:t>
            </a:r>
          </a:p>
          <a:p>
            <a:r>
              <a:rPr lang="en-US" dirty="0"/>
              <a:t>is one’s </a:t>
            </a:r>
            <a:r>
              <a:rPr lang="en-US" b="1" i="1" dirty="0"/>
              <a:t>self-concept</a:t>
            </a:r>
            <a:r>
              <a:rPr lang="en-US" dirty="0"/>
              <a:t>. </a:t>
            </a:r>
          </a:p>
          <a:p>
            <a:r>
              <a:rPr lang="en-US" dirty="0"/>
              <a:t>If our self-concept is positive, we tend to act and perceive the world positively. </a:t>
            </a:r>
          </a:p>
          <a:p>
            <a:r>
              <a:rPr lang="en-US" dirty="0"/>
              <a:t>If it is negative—if in our own eyes we fall far short of our </a:t>
            </a:r>
            <a:r>
              <a:rPr lang="en-US" i="1" dirty="0"/>
              <a:t>ideal self</a:t>
            </a:r>
            <a:r>
              <a:rPr lang="en-US" dirty="0"/>
              <a:t>— said Rogers, we feel dissatisfied and unhappy.</a:t>
            </a:r>
          </a:p>
        </p:txBody>
      </p:sp>
    </p:spTree>
    <p:extLst>
      <p:ext uri="{BB962C8B-B14F-4D97-AF65-F5344CB8AC3E}">
        <p14:creationId xmlns:p14="http://schemas.microsoft.com/office/powerpoint/2010/main" val="3941428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humanistic psychologists </a:t>
            </a:r>
            <a:br>
              <a:rPr lang="en-US" dirty="0"/>
            </a:br>
            <a:r>
              <a:rPr lang="en-US" dirty="0"/>
              <a:t>assess a person’s sense of self?</a:t>
            </a:r>
          </a:p>
        </p:txBody>
      </p:sp>
      <p:sp>
        <p:nvSpPr>
          <p:cNvPr id="3" name="Content Placeholder 2"/>
          <p:cNvSpPr>
            <a:spLocks noGrp="1"/>
          </p:cNvSpPr>
          <p:nvPr>
            <p:ph idx="1"/>
          </p:nvPr>
        </p:nvSpPr>
        <p:spPr/>
        <p:txBody>
          <a:bodyPr/>
          <a:lstStyle/>
          <a:p>
            <a:r>
              <a:rPr lang="en-US" dirty="0"/>
              <a:t>Humanistic psychologists sometimes assessed personality by asking people to fill out</a:t>
            </a:r>
          </a:p>
          <a:p>
            <a:r>
              <a:rPr lang="en-US" dirty="0"/>
              <a:t>questionnaires that would evaluate their self-concept. One questionnaire, inspired by</a:t>
            </a:r>
          </a:p>
          <a:p>
            <a:r>
              <a:rPr lang="en-US" dirty="0"/>
              <a:t>Carl Rogers, asked people to describe themselves both as they would </a:t>
            </a:r>
            <a:r>
              <a:rPr lang="en-US" i="1" dirty="0"/>
              <a:t>ideally </a:t>
            </a:r>
            <a:r>
              <a:rPr lang="en-US" dirty="0"/>
              <a:t>like to be and</a:t>
            </a:r>
          </a:p>
          <a:p>
            <a:r>
              <a:rPr lang="en-US" dirty="0"/>
              <a:t>as they </a:t>
            </a:r>
            <a:r>
              <a:rPr lang="en-US" i="1" dirty="0"/>
              <a:t>actually </a:t>
            </a:r>
            <a:r>
              <a:rPr lang="en-US" dirty="0"/>
              <a:t>are. </a:t>
            </a:r>
          </a:p>
          <a:p>
            <a:r>
              <a:rPr lang="en-US" dirty="0"/>
              <a:t>When the ideal and the actual self are nearly alike, said Rogers, the self-concept is positive.</a:t>
            </a:r>
          </a:p>
        </p:txBody>
      </p:sp>
      <p:pic>
        <p:nvPicPr>
          <p:cNvPr id="4" name="Picture 3" descr="decorative"/>
          <p:cNvPicPr>
            <a:picLocks noChangeAspect="1"/>
          </p:cNvPicPr>
          <p:nvPr/>
        </p:nvPicPr>
        <p:blipFill>
          <a:blip r:embed="rId2"/>
          <a:stretch>
            <a:fillRect/>
          </a:stretch>
        </p:blipFill>
        <p:spPr>
          <a:xfrm>
            <a:off x="2204469" y="408241"/>
            <a:ext cx="688908" cy="688908"/>
          </a:xfrm>
          <a:prstGeom prst="rect">
            <a:avLst/>
          </a:prstGeom>
        </p:spPr>
      </p:pic>
    </p:spTree>
    <p:extLst>
      <p:ext uri="{BB962C8B-B14F-4D97-AF65-F5344CB8AC3E}">
        <p14:creationId xmlns:p14="http://schemas.microsoft.com/office/powerpoint/2010/main" val="26090387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79460"/>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1823292"/>
            <a:ext cx="7653528" cy="3992893"/>
          </a:xfrm>
        </p:spPr>
        <p:txBody>
          <a:bodyPr/>
          <a:lstStyle/>
          <a:p>
            <a:r>
              <a:rPr lang="en-US" b="1" dirty="0"/>
              <a:t>Adolescents are struggling to form their identity and determine who they are. Abraham Maslow and Carl Rogers would explain that adolescents are searching to discover their</a:t>
            </a:r>
          </a:p>
          <a:p>
            <a:endParaRPr lang="en-US" b="1" dirty="0"/>
          </a:p>
          <a:p>
            <a:pPr algn="l"/>
            <a:r>
              <a:rPr lang="en-US" dirty="0"/>
              <a:t>A. self-transcendence.</a:t>
            </a:r>
          </a:p>
          <a:p>
            <a:pPr algn="l"/>
            <a:r>
              <a:rPr lang="en-US" dirty="0"/>
              <a:t>B. self-actualization.</a:t>
            </a:r>
          </a:p>
          <a:p>
            <a:pPr algn="l"/>
            <a:r>
              <a:rPr lang="en-US" dirty="0"/>
              <a:t>C. self-esteem.</a:t>
            </a:r>
          </a:p>
          <a:p>
            <a:pPr algn="l"/>
            <a:r>
              <a:rPr lang="en-US" dirty="0"/>
              <a:t>D. self-worth.</a:t>
            </a:r>
          </a:p>
          <a:p>
            <a:pPr algn="l"/>
            <a:r>
              <a:rPr lang="en-US" dirty="0"/>
              <a:t>E. self-concept.</a:t>
            </a:r>
          </a:p>
        </p:txBody>
      </p:sp>
    </p:spTree>
    <p:extLst>
      <p:ext uri="{BB962C8B-B14F-4D97-AF65-F5344CB8AC3E}">
        <p14:creationId xmlns:p14="http://schemas.microsoft.com/office/powerpoint/2010/main" val="613257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have humanistic theories </a:t>
            </a:r>
            <a:br>
              <a:rPr lang="en-US" dirty="0"/>
            </a:br>
            <a:r>
              <a:rPr lang="en-US" dirty="0"/>
              <a:t>influenced psychology?</a:t>
            </a:r>
          </a:p>
        </p:txBody>
      </p:sp>
      <p:sp>
        <p:nvSpPr>
          <p:cNvPr id="3" name="Content Placeholder 2"/>
          <p:cNvSpPr>
            <a:spLocks noGrp="1"/>
          </p:cNvSpPr>
          <p:nvPr>
            <p:ph idx="1"/>
          </p:nvPr>
        </p:nvSpPr>
        <p:spPr/>
        <p:txBody>
          <a:bodyPr/>
          <a:lstStyle/>
          <a:p>
            <a:r>
              <a:rPr lang="en-US" dirty="0"/>
              <a:t>Maslow’s and Rogers’ ideas have influenced counseling, education, child raising, and management. </a:t>
            </a:r>
          </a:p>
          <a:p>
            <a:endParaRPr lang="en-US" dirty="0"/>
          </a:p>
          <a:p>
            <a:r>
              <a:rPr lang="en-US" dirty="0"/>
              <a:t>The humanists laid the groundwork for today’s scientific </a:t>
            </a:r>
            <a:r>
              <a:rPr lang="en-US" i="1" dirty="0"/>
              <a:t>positive psychology </a:t>
            </a:r>
            <a:r>
              <a:rPr lang="en-US" dirty="0"/>
              <a:t>subfield and help renewed interest in the concept of the self.</a:t>
            </a:r>
          </a:p>
        </p:txBody>
      </p:sp>
      <p:pic>
        <p:nvPicPr>
          <p:cNvPr id="4" name="Picture 3" descr="decorative"/>
          <p:cNvPicPr>
            <a:picLocks noChangeAspect="1"/>
          </p:cNvPicPr>
          <p:nvPr/>
        </p:nvPicPr>
        <p:blipFill>
          <a:blip r:embed="rId2"/>
          <a:stretch>
            <a:fillRect/>
          </a:stretch>
        </p:blipFill>
        <p:spPr>
          <a:xfrm>
            <a:off x="2204469" y="408241"/>
            <a:ext cx="688908" cy="688908"/>
          </a:xfrm>
          <a:prstGeom prst="rect">
            <a:avLst/>
          </a:prstGeom>
        </p:spPr>
      </p:pic>
    </p:spTree>
    <p:extLst>
      <p:ext uri="{BB962C8B-B14F-4D97-AF65-F5344CB8AC3E}">
        <p14:creationId xmlns:p14="http://schemas.microsoft.com/office/powerpoint/2010/main" val="379642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did Sigmund Freud’s treatment of psychological disorders lead to his </a:t>
            </a:r>
            <a:br>
              <a:rPr lang="en-US" dirty="0"/>
            </a:br>
            <a:r>
              <a:rPr lang="en-US" dirty="0"/>
              <a:t>view of the </a:t>
            </a:r>
            <a:r>
              <a:rPr lang="en-US" i="1" dirty="0"/>
              <a:t>unconscious</a:t>
            </a:r>
            <a:r>
              <a:rPr lang="en-US" dirty="0"/>
              <a:t> mind?</a:t>
            </a:r>
          </a:p>
        </p:txBody>
      </p:sp>
      <p:sp>
        <p:nvSpPr>
          <p:cNvPr id="3" name="Content Placeholder 2"/>
          <p:cNvSpPr>
            <a:spLocks noGrp="1"/>
          </p:cNvSpPr>
          <p:nvPr>
            <p:ph idx="1"/>
          </p:nvPr>
        </p:nvSpPr>
        <p:spPr>
          <a:xfrm>
            <a:off x="2045208" y="1825626"/>
            <a:ext cx="8101584" cy="2296670"/>
          </a:xfrm>
        </p:spPr>
        <p:txBody>
          <a:bodyPr/>
          <a:lstStyle/>
          <a:p>
            <a:r>
              <a:rPr lang="en-US" dirty="0"/>
              <a:t>In treating patients whose disorders had no clear physical explanation, Freud concluded that these problems reflected unacceptable thoughts and feelings, hidden away in the </a:t>
            </a:r>
            <a:r>
              <a:rPr lang="en-US" b="1" i="1" dirty="0"/>
              <a:t>unconscious</a:t>
            </a:r>
            <a:r>
              <a:rPr lang="en-US" i="1" dirty="0"/>
              <a:t> </a:t>
            </a:r>
            <a:r>
              <a:rPr lang="en-US" dirty="0"/>
              <a:t>mind</a:t>
            </a:r>
          </a:p>
        </p:txBody>
      </p:sp>
      <p:sp>
        <p:nvSpPr>
          <p:cNvPr id="4" name="Content Placeholder 3"/>
          <p:cNvSpPr>
            <a:spLocks noGrp="1"/>
          </p:cNvSpPr>
          <p:nvPr>
            <p:ph sz="quarter" idx="13"/>
          </p:nvPr>
        </p:nvSpPr>
        <p:spPr>
          <a:xfrm>
            <a:off x="2045208" y="4326292"/>
            <a:ext cx="8101012" cy="2226209"/>
          </a:xfrm>
        </p:spPr>
        <p:txBody>
          <a:bodyPr/>
          <a:lstStyle/>
          <a:p>
            <a:r>
              <a:rPr lang="en-US" i="1" dirty="0"/>
              <a:t>For instance, Freud  speculated that lost feeling in one’s hand might be caused by a fear of touching one’s genitals; that unexplained blindness or deafness might be caused by not wanting to see or hear something that aroused intense anxiety.</a:t>
            </a:r>
          </a:p>
        </p:txBody>
      </p:sp>
      <p:pic>
        <p:nvPicPr>
          <p:cNvPr id="5" name="Picture 4" descr="decorative"/>
          <p:cNvPicPr>
            <a:picLocks noChangeAspect="1"/>
          </p:cNvPicPr>
          <p:nvPr/>
        </p:nvPicPr>
        <p:blipFill>
          <a:blip r:embed="rId2"/>
          <a:stretch>
            <a:fillRect/>
          </a:stretch>
        </p:blipFill>
        <p:spPr>
          <a:xfrm>
            <a:off x="359634" y="296069"/>
            <a:ext cx="688908" cy="688908"/>
          </a:xfrm>
          <a:prstGeom prst="rect">
            <a:avLst/>
          </a:prstGeom>
        </p:spPr>
      </p:pic>
    </p:spTree>
    <p:extLst>
      <p:ext uri="{BB962C8B-B14F-4D97-AF65-F5344CB8AC3E}">
        <p14:creationId xmlns:p14="http://schemas.microsoft.com/office/powerpoint/2010/main" val="32865768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criticisms have </a:t>
            </a:r>
            <a:br>
              <a:rPr lang="en-US" dirty="0"/>
            </a:br>
            <a:r>
              <a:rPr lang="en-US" dirty="0"/>
              <a:t>humanists faced?</a:t>
            </a:r>
          </a:p>
        </p:txBody>
      </p:sp>
      <p:sp>
        <p:nvSpPr>
          <p:cNvPr id="3" name="Content Placeholder 2"/>
          <p:cNvSpPr>
            <a:spLocks noGrp="1"/>
          </p:cNvSpPr>
          <p:nvPr>
            <p:ph idx="1"/>
          </p:nvPr>
        </p:nvSpPr>
        <p:spPr>
          <a:xfrm>
            <a:off x="2045208" y="1825625"/>
            <a:ext cx="8101584" cy="4650126"/>
          </a:xfrm>
        </p:spPr>
        <p:txBody>
          <a:bodyPr/>
          <a:lstStyle/>
          <a:p>
            <a:r>
              <a:rPr lang="en-US" dirty="0"/>
              <a:t>First, said the critics, its concepts are vague and subjective</a:t>
            </a:r>
            <a:r>
              <a:rPr lang="en-US" i="1" dirty="0"/>
              <a:t>. </a:t>
            </a:r>
            <a:r>
              <a:rPr lang="en-US" dirty="0"/>
              <a:t>Consider Maslow’s description of</a:t>
            </a:r>
          </a:p>
          <a:p>
            <a:r>
              <a:rPr lang="en-US" dirty="0"/>
              <a:t>self-actualizing people as open, spontaneous, loving, self-accepting, and productive. </a:t>
            </a:r>
          </a:p>
          <a:p>
            <a:endParaRPr lang="en-US" dirty="0"/>
          </a:p>
          <a:p>
            <a:r>
              <a:rPr lang="en-US" dirty="0"/>
              <a:t>Is this a scientific description? </a:t>
            </a:r>
          </a:p>
          <a:p>
            <a:endParaRPr lang="en-US" dirty="0"/>
          </a:p>
          <a:p>
            <a:r>
              <a:rPr lang="en-US" dirty="0"/>
              <a:t>Or is it merely a description of the theorist’s own values and ideals?</a:t>
            </a:r>
          </a:p>
        </p:txBody>
      </p:sp>
      <p:pic>
        <p:nvPicPr>
          <p:cNvPr id="5" name="Picture 4" descr="decorative"/>
          <p:cNvPicPr>
            <a:picLocks noChangeAspect="1"/>
          </p:cNvPicPr>
          <p:nvPr/>
        </p:nvPicPr>
        <p:blipFill>
          <a:blip r:embed="rId2"/>
          <a:stretch>
            <a:fillRect/>
          </a:stretch>
        </p:blipFill>
        <p:spPr>
          <a:xfrm>
            <a:off x="2114529" y="363271"/>
            <a:ext cx="688908" cy="688908"/>
          </a:xfrm>
          <a:prstGeom prst="rect">
            <a:avLst/>
          </a:prstGeom>
        </p:spPr>
      </p:pic>
    </p:spTree>
    <p:extLst>
      <p:ext uri="{BB962C8B-B14F-4D97-AF65-F5344CB8AC3E}">
        <p14:creationId xmlns:p14="http://schemas.microsoft.com/office/powerpoint/2010/main" val="10265992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criticisms have </a:t>
            </a:r>
            <a:br>
              <a:rPr lang="en-US" dirty="0"/>
            </a:br>
            <a:r>
              <a:rPr lang="en-US" dirty="0"/>
              <a:t>humanists faced? Cont.</a:t>
            </a:r>
          </a:p>
        </p:txBody>
      </p:sp>
      <p:sp>
        <p:nvSpPr>
          <p:cNvPr id="3" name="Content Placeholder 2"/>
          <p:cNvSpPr>
            <a:spLocks noGrp="1"/>
          </p:cNvSpPr>
          <p:nvPr>
            <p:ph idx="1"/>
          </p:nvPr>
        </p:nvSpPr>
        <p:spPr>
          <a:xfrm>
            <a:off x="2045208" y="1825625"/>
            <a:ext cx="8101584" cy="4650126"/>
          </a:xfrm>
        </p:spPr>
        <p:txBody>
          <a:bodyPr/>
          <a:lstStyle/>
          <a:p>
            <a:r>
              <a:rPr lang="en-US" dirty="0"/>
              <a:t>First, said the critics, its concepts are vague and subjective</a:t>
            </a:r>
            <a:r>
              <a:rPr lang="en-US" i="1" dirty="0"/>
              <a:t>. </a:t>
            </a:r>
            <a:r>
              <a:rPr lang="en-US" dirty="0"/>
              <a:t>Consider Maslow’s description of</a:t>
            </a:r>
          </a:p>
          <a:p>
            <a:r>
              <a:rPr lang="en-US" dirty="0"/>
              <a:t>self-actualizing people as open, spontaneous, loving, self-accepting, and productive. </a:t>
            </a:r>
          </a:p>
          <a:p>
            <a:endParaRPr lang="en-US" dirty="0"/>
          </a:p>
          <a:p>
            <a:r>
              <a:rPr lang="en-US" dirty="0"/>
              <a:t>Is this a scientific description? </a:t>
            </a:r>
          </a:p>
          <a:p>
            <a:endParaRPr lang="en-US" dirty="0"/>
          </a:p>
          <a:p>
            <a:r>
              <a:rPr lang="en-US" dirty="0"/>
              <a:t>Or is it merely a description of the theorist’s own values and ideals?</a:t>
            </a:r>
          </a:p>
        </p:txBody>
      </p:sp>
      <p:pic>
        <p:nvPicPr>
          <p:cNvPr id="5" name="Picture 4" descr="decorative"/>
          <p:cNvPicPr>
            <a:picLocks noChangeAspect="1"/>
          </p:cNvPicPr>
          <p:nvPr/>
        </p:nvPicPr>
        <p:blipFill>
          <a:blip r:embed="rId2"/>
          <a:stretch>
            <a:fillRect/>
          </a:stretch>
        </p:blipFill>
        <p:spPr>
          <a:xfrm>
            <a:off x="2114529" y="363271"/>
            <a:ext cx="688908" cy="688908"/>
          </a:xfrm>
          <a:prstGeom prst="rect">
            <a:avLst/>
          </a:prstGeom>
        </p:spPr>
      </p:pic>
    </p:spTree>
    <p:extLst>
      <p:ext uri="{BB962C8B-B14F-4D97-AF65-F5344CB8AC3E}">
        <p14:creationId xmlns:p14="http://schemas.microsoft.com/office/powerpoint/2010/main" val="33514410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another criticism of </a:t>
            </a:r>
            <a:br>
              <a:rPr lang="en-US" dirty="0"/>
            </a:br>
            <a:r>
              <a:rPr lang="en-US" dirty="0"/>
              <a:t>humanist theories?</a:t>
            </a:r>
          </a:p>
        </p:txBody>
      </p:sp>
      <p:sp>
        <p:nvSpPr>
          <p:cNvPr id="3" name="Content Placeholder 2"/>
          <p:cNvSpPr>
            <a:spLocks noGrp="1"/>
          </p:cNvSpPr>
          <p:nvPr>
            <p:ph idx="1"/>
          </p:nvPr>
        </p:nvSpPr>
        <p:spPr>
          <a:xfrm>
            <a:off x="2152650" y="1825625"/>
            <a:ext cx="8101584" cy="4800027"/>
          </a:xfrm>
        </p:spPr>
        <p:txBody>
          <a:bodyPr/>
          <a:lstStyle/>
          <a:p>
            <a:r>
              <a:rPr lang="en-US" dirty="0"/>
              <a:t>Critics also objected to the idea that, as Rogers put it, “The only question which matters is, ‘Am I living in a way which is deeply satisfying to me, and which truly expresses me?’” </a:t>
            </a:r>
          </a:p>
          <a:p>
            <a:endParaRPr lang="en-US" dirty="0"/>
          </a:p>
          <a:p>
            <a:r>
              <a:rPr lang="en-US" dirty="0"/>
              <a:t>This emphasis on </a:t>
            </a:r>
            <a:r>
              <a:rPr lang="en-US" i="1" dirty="0"/>
              <a:t>individualism</a:t>
            </a:r>
            <a:r>
              <a:rPr lang="en-US" dirty="0"/>
              <a:t>—trusting and acting on one’s feelings, being true to oneself, fulfilling oneself—could lead to self-indulgence, selfishness, and an erosion of moral restraint.</a:t>
            </a:r>
            <a:endParaRPr lang="en-US" sz="2400" dirty="0"/>
          </a:p>
          <a:p>
            <a:r>
              <a:rPr lang="en-US" sz="2400" dirty="0"/>
              <a:t> </a:t>
            </a:r>
            <a:r>
              <a:rPr lang="en-US" sz="2400" i="1" dirty="0"/>
              <a:t>(Campbell &amp; Specht, 1985; Wallach &amp; Wallach, 1983)</a:t>
            </a:r>
          </a:p>
        </p:txBody>
      </p:sp>
      <p:pic>
        <p:nvPicPr>
          <p:cNvPr id="5" name="Picture 4" descr="decorative"/>
          <p:cNvPicPr>
            <a:picLocks noChangeAspect="1"/>
          </p:cNvPicPr>
          <p:nvPr/>
        </p:nvPicPr>
        <p:blipFill>
          <a:blip r:embed="rId2"/>
          <a:stretch>
            <a:fillRect/>
          </a:stretch>
        </p:blipFill>
        <p:spPr>
          <a:xfrm>
            <a:off x="2204469" y="393251"/>
            <a:ext cx="688908" cy="688908"/>
          </a:xfrm>
          <a:prstGeom prst="rect">
            <a:avLst/>
          </a:prstGeom>
        </p:spPr>
      </p:pic>
    </p:spTree>
    <p:extLst>
      <p:ext uri="{BB962C8B-B14F-4D97-AF65-F5344CB8AC3E}">
        <p14:creationId xmlns:p14="http://schemas.microsoft.com/office/powerpoint/2010/main" val="193311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final criticism of </a:t>
            </a:r>
            <a:br>
              <a:rPr lang="en-US" dirty="0"/>
            </a:br>
            <a:r>
              <a:rPr lang="en-US" dirty="0"/>
              <a:t>humanist theories?</a:t>
            </a:r>
          </a:p>
        </p:txBody>
      </p:sp>
      <p:sp>
        <p:nvSpPr>
          <p:cNvPr id="3" name="Content Placeholder 2"/>
          <p:cNvSpPr>
            <a:spLocks noGrp="1"/>
          </p:cNvSpPr>
          <p:nvPr>
            <p:ph idx="1"/>
          </p:nvPr>
        </p:nvSpPr>
        <p:spPr>
          <a:xfrm>
            <a:off x="2152650" y="1825625"/>
            <a:ext cx="8101584" cy="4755057"/>
          </a:xfrm>
        </p:spPr>
        <p:txBody>
          <a:bodyPr/>
          <a:lstStyle/>
          <a:p>
            <a:r>
              <a:rPr lang="en-US" dirty="0"/>
              <a:t>A final accusation leveled against humanistic psychology is that it is </a:t>
            </a:r>
            <a:r>
              <a:rPr lang="en-US" i="1" dirty="0"/>
              <a:t>naive</a:t>
            </a:r>
            <a:r>
              <a:rPr lang="en-US" dirty="0"/>
              <a:t>—that it fails to</a:t>
            </a:r>
          </a:p>
          <a:p>
            <a:r>
              <a:rPr lang="en-US" dirty="0"/>
              <a:t>appreciate the reality of our human capacity for evil Faced with climate change, overpopulation, terrorism, and the spread of nuclear weapons, we may become apathetic because we either believe everything will just work out or everything is hopeless.</a:t>
            </a:r>
          </a:p>
          <a:p>
            <a:endParaRPr lang="en-US" dirty="0"/>
          </a:p>
          <a:p>
            <a:r>
              <a:rPr lang="en-US" dirty="0"/>
              <a:t>Humanistic psychology, say the critics, encourages the needed hope but not the equally necessary realism.</a:t>
            </a:r>
          </a:p>
        </p:txBody>
      </p:sp>
      <p:pic>
        <p:nvPicPr>
          <p:cNvPr id="4" name="Picture 3" descr="decorative"/>
          <p:cNvPicPr>
            <a:picLocks noChangeAspect="1"/>
          </p:cNvPicPr>
          <p:nvPr/>
        </p:nvPicPr>
        <p:blipFill>
          <a:blip r:embed="rId2"/>
          <a:stretch>
            <a:fillRect/>
          </a:stretch>
        </p:blipFill>
        <p:spPr>
          <a:xfrm>
            <a:off x="2204469" y="393251"/>
            <a:ext cx="688908" cy="688908"/>
          </a:xfrm>
          <a:prstGeom prst="rect">
            <a:avLst/>
          </a:prstGeom>
        </p:spPr>
      </p:pic>
    </p:spTree>
    <p:extLst>
      <p:ext uri="{BB962C8B-B14F-4D97-AF65-F5344CB8AC3E}">
        <p14:creationId xmlns:p14="http://schemas.microsoft.com/office/powerpoint/2010/main" val="35450425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62547"/>
            <a:ext cx="8321040" cy="1124712"/>
          </a:xfrm>
        </p:spPr>
        <p:txBody>
          <a:bodyPr/>
          <a:lstStyle/>
          <a:p>
            <a:r>
              <a:rPr lang="en-US" dirty="0"/>
              <a:t>2. What Would You Answer?</a:t>
            </a:r>
          </a:p>
        </p:txBody>
      </p:sp>
      <p:sp>
        <p:nvSpPr>
          <p:cNvPr id="3" name="Content Placeholder 2"/>
          <p:cNvSpPr>
            <a:spLocks noGrp="1"/>
          </p:cNvSpPr>
          <p:nvPr>
            <p:ph sz="quarter" idx="19"/>
          </p:nvPr>
        </p:nvSpPr>
        <p:spPr>
          <a:xfrm>
            <a:off x="2269236" y="1809405"/>
            <a:ext cx="7653528" cy="4718304"/>
          </a:xfrm>
        </p:spPr>
        <p:txBody>
          <a:bodyPr/>
          <a:lstStyle/>
          <a:p>
            <a:r>
              <a:rPr lang="en-US" b="1" dirty="0"/>
              <a:t>As a new student, </a:t>
            </a:r>
            <a:r>
              <a:rPr lang="en-US" b="1" dirty="0" err="1"/>
              <a:t>Canya</a:t>
            </a:r>
            <a:r>
              <a:rPr lang="en-US" b="1" dirty="0"/>
              <a:t> is hoping to fit in. If the</a:t>
            </a:r>
          </a:p>
          <a:p>
            <a:r>
              <a:rPr lang="en-US" b="1" dirty="0"/>
              <a:t>students at her new school were embracing the</a:t>
            </a:r>
          </a:p>
          <a:p>
            <a:r>
              <a:rPr lang="en-US" b="1" dirty="0"/>
              <a:t>ideas of Carl Rogers, how would each of these  principles affect how they treat </a:t>
            </a:r>
            <a:r>
              <a:rPr lang="en-US" b="1" dirty="0" err="1"/>
              <a:t>Canya</a:t>
            </a:r>
            <a:r>
              <a:rPr lang="en-US" b="1" dirty="0"/>
              <a:t>?</a:t>
            </a:r>
          </a:p>
          <a:p>
            <a:endParaRPr lang="en-US" b="1" dirty="0"/>
          </a:p>
          <a:p>
            <a:endParaRPr lang="en-US" b="1" dirty="0"/>
          </a:p>
          <a:p>
            <a:pPr marL="342900" indent="-342900" algn="l">
              <a:buFont typeface="Wingdings" panose="05000000000000000000" pitchFamily="2" charset="2"/>
              <a:buChar char="§"/>
            </a:pPr>
            <a:r>
              <a:rPr lang="en-US" dirty="0"/>
              <a:t>acceptance</a:t>
            </a:r>
          </a:p>
          <a:p>
            <a:pPr marL="342900" indent="-342900" algn="l">
              <a:buFont typeface="Wingdings" panose="05000000000000000000" pitchFamily="2" charset="2"/>
              <a:buChar char="§"/>
            </a:pPr>
            <a:r>
              <a:rPr lang="en-US" dirty="0"/>
              <a:t>genuineness</a:t>
            </a:r>
          </a:p>
          <a:p>
            <a:pPr marL="342900" indent="-342900" algn="l">
              <a:buFont typeface="Wingdings" panose="05000000000000000000" pitchFamily="2" charset="2"/>
              <a:buChar char="§"/>
            </a:pPr>
            <a:r>
              <a:rPr lang="en-US" dirty="0"/>
              <a:t>empathy</a:t>
            </a:r>
          </a:p>
        </p:txBody>
      </p:sp>
    </p:spTree>
    <p:extLst>
      <p:ext uri="{BB962C8B-B14F-4D97-AF65-F5344CB8AC3E}">
        <p14:creationId xmlns:p14="http://schemas.microsoft.com/office/powerpoint/2010/main" val="25823958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173255"/>
            <a:ext cx="2248916" cy="6448926"/>
          </a:xfrm>
          <a:ln>
            <a:noFill/>
          </a:ln>
        </p:spPr>
        <p:txBody>
          <a:bodyPr>
            <a:normAutofit/>
          </a:bodyPr>
          <a:lstStyle/>
          <a:p>
            <a:pPr marL="0" indent="0">
              <a:buNone/>
            </a:pPr>
            <a:r>
              <a:rPr lang="en-US" sz="4100" dirty="0"/>
              <a:t>Module 57</a:t>
            </a:r>
          </a:p>
        </p:txBody>
      </p:sp>
      <p:sp>
        <p:nvSpPr>
          <p:cNvPr id="4" name="Text Placeholder 3"/>
          <p:cNvSpPr>
            <a:spLocks noGrp="1"/>
          </p:cNvSpPr>
          <p:nvPr>
            <p:ph type="body" sz="quarter" idx="4294967295"/>
          </p:nvPr>
        </p:nvSpPr>
        <p:spPr>
          <a:xfrm>
            <a:off x="1738884" y="4432300"/>
            <a:ext cx="2261616" cy="1790700"/>
          </a:xfrm>
          <a:noFill/>
          <a:ln>
            <a:noFill/>
          </a:ln>
        </p:spPr>
        <p:txBody>
          <a:bodyPr>
            <a:normAutofit/>
          </a:bodyPr>
          <a:lstStyle/>
          <a:p>
            <a:pPr marL="0" indent="0">
              <a:buNone/>
            </a:pPr>
            <a:r>
              <a:rPr lang="en-US" dirty="0"/>
              <a:t>Trait Theories</a:t>
            </a:r>
          </a:p>
        </p:txBody>
      </p:sp>
      <p:sp>
        <p:nvSpPr>
          <p:cNvPr id="8" name="Title 7">
            <a:extLst>
              <a:ext uri="{FF2B5EF4-FFF2-40B4-BE49-F238E27FC236}">
                <a16:creationId xmlns:a16="http://schemas.microsoft.com/office/drawing/2014/main" id="{3DDEF683-34EE-41D6-977C-AAFE346940A0}"/>
              </a:ext>
            </a:extLst>
          </p:cNvPr>
          <p:cNvSpPr>
            <a:spLocks noGrp="1"/>
          </p:cNvSpPr>
          <p:nvPr>
            <p:ph type="title"/>
          </p:nvPr>
        </p:nvSpPr>
        <p:spPr>
          <a:xfrm>
            <a:off x="1910454" y="306605"/>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015413" y="1679593"/>
            <a:ext cx="457240" cy="457240"/>
          </a:xfrm>
          <a:prstGeom prst="rect">
            <a:avLst/>
          </a:prstGeom>
        </p:spPr>
      </p:pic>
      <p:sp>
        <p:nvSpPr>
          <p:cNvPr id="6" name="Content Placeholder 5"/>
          <p:cNvSpPr>
            <a:spLocks noGrp="1"/>
          </p:cNvSpPr>
          <p:nvPr>
            <p:ph idx="1"/>
          </p:nvPr>
        </p:nvSpPr>
        <p:spPr>
          <a:xfrm>
            <a:off x="4443404" y="1636531"/>
            <a:ext cx="5810831" cy="936826"/>
          </a:xfrm>
          <a:noFill/>
          <a:ln>
            <a:noFill/>
          </a:ln>
        </p:spPr>
        <p:txBody>
          <a:bodyPr>
            <a:normAutofit/>
          </a:bodyPr>
          <a:lstStyle/>
          <a:p>
            <a:pPr algn="l"/>
            <a:r>
              <a:rPr lang="en-US" sz="2400" b="1" dirty="0">
                <a:solidFill>
                  <a:srgbClr val="C00000"/>
                </a:solidFill>
              </a:rPr>
              <a:t>57-1</a:t>
            </a:r>
            <a:r>
              <a:rPr lang="en-US" sz="2400" dirty="0"/>
              <a:t> Explain how psychologists use traits to describe personality.</a:t>
            </a:r>
          </a:p>
        </p:txBody>
      </p:sp>
      <p:pic>
        <p:nvPicPr>
          <p:cNvPr id="12" name="Picture 11" descr="decorative"/>
          <p:cNvPicPr>
            <a:picLocks noChangeAspect="1"/>
          </p:cNvPicPr>
          <p:nvPr/>
        </p:nvPicPr>
        <p:blipFill>
          <a:blip r:embed="rId2"/>
          <a:stretch>
            <a:fillRect/>
          </a:stretch>
        </p:blipFill>
        <p:spPr>
          <a:xfrm>
            <a:off x="4015413" y="2429219"/>
            <a:ext cx="457240" cy="457240"/>
          </a:xfrm>
          <a:prstGeom prst="rect">
            <a:avLst/>
          </a:prstGeom>
        </p:spPr>
      </p:pic>
      <p:sp>
        <p:nvSpPr>
          <p:cNvPr id="7" name="Content Placeholder 6"/>
          <p:cNvSpPr>
            <a:spLocks noGrp="1"/>
          </p:cNvSpPr>
          <p:nvPr>
            <p:ph sz="quarter" idx="4294967295"/>
          </p:nvPr>
        </p:nvSpPr>
        <p:spPr>
          <a:xfrm>
            <a:off x="4457258" y="2444109"/>
            <a:ext cx="6210742" cy="830262"/>
          </a:xfrm>
          <a:noFill/>
          <a:ln>
            <a:noFill/>
          </a:ln>
        </p:spPr>
        <p:txBody>
          <a:bodyPr>
            <a:normAutofit/>
          </a:bodyPr>
          <a:lstStyle/>
          <a:p>
            <a:pPr marL="0" indent="0" algn="l">
              <a:buNone/>
            </a:pPr>
            <a:r>
              <a:rPr lang="en-US" sz="2400" b="1" dirty="0">
                <a:solidFill>
                  <a:srgbClr val="C00000"/>
                </a:solidFill>
              </a:rPr>
              <a:t>57-2</a:t>
            </a:r>
            <a:r>
              <a:rPr lang="en-US" sz="2400" b="1" dirty="0">
                <a:solidFill>
                  <a:srgbClr val="FF0000"/>
                </a:solidFill>
              </a:rPr>
              <a:t> </a:t>
            </a:r>
            <a:r>
              <a:rPr lang="en-US" sz="2400" dirty="0"/>
              <a:t>Discuss some common misunderstandings about introversion.</a:t>
            </a:r>
          </a:p>
        </p:txBody>
      </p:sp>
      <p:pic>
        <p:nvPicPr>
          <p:cNvPr id="13" name="Picture 12" descr="decorative"/>
          <p:cNvPicPr>
            <a:picLocks noChangeAspect="1"/>
          </p:cNvPicPr>
          <p:nvPr/>
        </p:nvPicPr>
        <p:blipFill>
          <a:blip r:embed="rId2"/>
          <a:stretch>
            <a:fillRect/>
          </a:stretch>
        </p:blipFill>
        <p:spPr>
          <a:xfrm>
            <a:off x="4017903" y="3234219"/>
            <a:ext cx="457240" cy="457240"/>
          </a:xfrm>
          <a:prstGeom prst="rect">
            <a:avLst/>
          </a:prstGeom>
        </p:spPr>
      </p:pic>
      <p:sp>
        <p:nvSpPr>
          <p:cNvPr id="19" name="Content Placeholder 6"/>
          <p:cNvSpPr>
            <a:spLocks noGrp="1"/>
          </p:cNvSpPr>
          <p:nvPr>
            <p:ph sz="quarter" idx="4294967295"/>
          </p:nvPr>
        </p:nvSpPr>
        <p:spPr>
          <a:xfrm>
            <a:off x="4443404" y="3444822"/>
            <a:ext cx="6127967" cy="685800"/>
          </a:xfrm>
          <a:noFill/>
          <a:ln>
            <a:noFill/>
          </a:ln>
        </p:spPr>
        <p:txBody>
          <a:bodyPr>
            <a:noAutofit/>
          </a:bodyPr>
          <a:lstStyle/>
          <a:p>
            <a:pPr marL="0" indent="0" algn="l">
              <a:buNone/>
            </a:pPr>
            <a:r>
              <a:rPr lang="en-US" sz="2400" b="1" dirty="0">
                <a:solidFill>
                  <a:srgbClr val="C00000"/>
                </a:solidFill>
              </a:rPr>
              <a:t>57-3</a:t>
            </a:r>
            <a:r>
              <a:rPr lang="en-US" sz="2400" b="1" dirty="0">
                <a:solidFill>
                  <a:srgbClr val="FF0000"/>
                </a:solidFill>
              </a:rPr>
              <a:t> </a:t>
            </a:r>
            <a:r>
              <a:rPr lang="en-US" sz="2400" dirty="0"/>
              <a:t>Describe </a:t>
            </a:r>
            <a:r>
              <a:rPr lang="en-US" sz="2400" b="1" i="1" dirty="0"/>
              <a:t>personality</a:t>
            </a:r>
            <a:r>
              <a:rPr lang="en-US" sz="2400" i="1" dirty="0"/>
              <a:t> </a:t>
            </a:r>
            <a:r>
              <a:rPr lang="en-US" sz="2400" b="1" i="1" dirty="0"/>
              <a:t>inventories</a:t>
            </a:r>
            <a:r>
              <a:rPr lang="en-US" sz="2400" dirty="0"/>
              <a:t>, and discuss their strengths and weaknesses as trait assessment tools.</a:t>
            </a:r>
          </a:p>
        </p:txBody>
      </p:sp>
      <p:pic>
        <p:nvPicPr>
          <p:cNvPr id="17" name="Picture 16" descr="decorative"/>
          <p:cNvPicPr>
            <a:picLocks noChangeAspect="1"/>
          </p:cNvPicPr>
          <p:nvPr/>
        </p:nvPicPr>
        <p:blipFill>
          <a:blip r:embed="rId2"/>
          <a:stretch>
            <a:fillRect/>
          </a:stretch>
        </p:blipFill>
        <p:spPr>
          <a:xfrm>
            <a:off x="4015413" y="4307403"/>
            <a:ext cx="457240" cy="457240"/>
          </a:xfrm>
          <a:prstGeom prst="rect">
            <a:avLst/>
          </a:prstGeom>
        </p:spPr>
      </p:pic>
      <p:sp>
        <p:nvSpPr>
          <p:cNvPr id="14" name="Content Placeholder 6"/>
          <p:cNvSpPr>
            <a:spLocks noGrp="1"/>
          </p:cNvSpPr>
          <p:nvPr>
            <p:ph sz="quarter" idx="4294967295"/>
          </p:nvPr>
        </p:nvSpPr>
        <p:spPr>
          <a:xfrm>
            <a:off x="4457258" y="4577854"/>
            <a:ext cx="6168830" cy="685800"/>
          </a:xfrm>
          <a:noFill/>
          <a:ln>
            <a:noFill/>
          </a:ln>
        </p:spPr>
        <p:txBody>
          <a:bodyPr>
            <a:noAutofit/>
          </a:bodyPr>
          <a:lstStyle/>
          <a:p>
            <a:pPr marL="0" indent="0" algn="l">
              <a:buNone/>
            </a:pPr>
            <a:r>
              <a:rPr lang="en-US" sz="2400" b="1" dirty="0">
                <a:solidFill>
                  <a:srgbClr val="C00000"/>
                </a:solidFill>
              </a:rPr>
              <a:t>57-4</a:t>
            </a:r>
            <a:r>
              <a:rPr lang="en-US" sz="2400" b="1" dirty="0">
                <a:solidFill>
                  <a:srgbClr val="FF0000"/>
                </a:solidFill>
              </a:rPr>
              <a:t> </a:t>
            </a:r>
            <a:r>
              <a:rPr lang="en-US" sz="2400" dirty="0"/>
              <a:t>Identify the traits that seem to provide the most useful information about personality variation.</a:t>
            </a:r>
          </a:p>
        </p:txBody>
      </p:sp>
      <p:pic>
        <p:nvPicPr>
          <p:cNvPr id="18" name="Picture 17" descr="decorative"/>
          <p:cNvPicPr>
            <a:picLocks noChangeAspect="1"/>
          </p:cNvPicPr>
          <p:nvPr/>
        </p:nvPicPr>
        <p:blipFill>
          <a:blip r:embed="rId2"/>
          <a:stretch>
            <a:fillRect/>
          </a:stretch>
        </p:blipFill>
        <p:spPr>
          <a:xfrm>
            <a:off x="4015413" y="5434105"/>
            <a:ext cx="457240" cy="457240"/>
          </a:xfrm>
          <a:prstGeom prst="rect">
            <a:avLst/>
          </a:prstGeom>
        </p:spPr>
      </p:pic>
      <p:sp>
        <p:nvSpPr>
          <p:cNvPr id="15" name="Content Placeholder 6"/>
          <p:cNvSpPr>
            <a:spLocks noGrp="1"/>
          </p:cNvSpPr>
          <p:nvPr>
            <p:ph sz="quarter" idx="4294967295"/>
          </p:nvPr>
        </p:nvSpPr>
        <p:spPr>
          <a:xfrm>
            <a:off x="4459705" y="5710886"/>
            <a:ext cx="6132096" cy="685800"/>
          </a:xfrm>
          <a:noFill/>
          <a:ln>
            <a:noFill/>
          </a:ln>
        </p:spPr>
        <p:txBody>
          <a:bodyPr>
            <a:noAutofit/>
          </a:bodyPr>
          <a:lstStyle/>
          <a:p>
            <a:pPr marL="0" indent="0" algn="l">
              <a:buNone/>
            </a:pPr>
            <a:r>
              <a:rPr lang="en-US" sz="2400" b="1" dirty="0">
                <a:solidFill>
                  <a:srgbClr val="C00000"/>
                </a:solidFill>
              </a:rPr>
              <a:t>57-5</a:t>
            </a:r>
            <a:r>
              <a:rPr lang="en-US" sz="2400" b="1" dirty="0">
                <a:solidFill>
                  <a:srgbClr val="FF0000"/>
                </a:solidFill>
              </a:rPr>
              <a:t> </a:t>
            </a:r>
            <a:r>
              <a:rPr lang="en-US" sz="2400" dirty="0"/>
              <a:t>Discuss whether research supports the consistency of personality traits over time and across situations.</a:t>
            </a:r>
          </a:p>
        </p:txBody>
      </p:sp>
    </p:spTree>
    <p:extLst>
      <p:ext uri="{BB962C8B-B14F-4D97-AF65-F5344CB8AC3E}">
        <p14:creationId xmlns:p14="http://schemas.microsoft.com/office/powerpoint/2010/main" val="1999546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do you know yourself?</a:t>
            </a:r>
          </a:p>
        </p:txBody>
      </p:sp>
      <p:sp>
        <p:nvSpPr>
          <p:cNvPr id="4" name="Content Placeholder 3"/>
          <p:cNvSpPr>
            <a:spLocks noGrp="1"/>
          </p:cNvSpPr>
          <p:nvPr>
            <p:ph sz="quarter" idx="19"/>
          </p:nvPr>
        </p:nvSpPr>
        <p:spPr/>
        <p:txBody>
          <a:bodyPr/>
          <a:lstStyle/>
          <a:p>
            <a:r>
              <a:rPr lang="en-US" dirty="0"/>
              <a:t>If asked, what would you say are your top ten personality traits?</a:t>
            </a:r>
          </a:p>
        </p:txBody>
      </p:sp>
      <p:sp>
        <p:nvSpPr>
          <p:cNvPr id="3" name="Text Placeholder 2"/>
          <p:cNvSpPr>
            <a:spLocks noGrp="1"/>
          </p:cNvSpPr>
          <p:nvPr>
            <p:ph type="body" sz="quarter" idx="18"/>
          </p:nvPr>
        </p:nvSpPr>
        <p:spPr/>
        <p:txBody>
          <a:bodyPr/>
          <a:lstStyle/>
          <a:p>
            <a:r>
              <a:rPr lang="en-US" dirty="0"/>
              <a:t>List them and share with a partner.</a:t>
            </a:r>
          </a:p>
        </p:txBody>
      </p:sp>
    </p:spTree>
    <p:extLst>
      <p:ext uri="{BB962C8B-B14F-4D97-AF65-F5344CB8AC3E}">
        <p14:creationId xmlns:p14="http://schemas.microsoft.com/office/powerpoint/2010/main" val="3706382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a:t>trait</a:t>
            </a:r>
            <a:r>
              <a:rPr lang="en-US" dirty="0"/>
              <a:t>?</a:t>
            </a:r>
          </a:p>
        </p:txBody>
      </p:sp>
      <p:sp>
        <p:nvSpPr>
          <p:cNvPr id="3" name="Content Placeholder 2"/>
          <p:cNvSpPr>
            <a:spLocks noGrp="1"/>
          </p:cNvSpPr>
          <p:nvPr>
            <p:ph idx="1"/>
          </p:nvPr>
        </p:nvSpPr>
        <p:spPr/>
        <p:txBody>
          <a:bodyPr/>
          <a:lstStyle/>
          <a:p>
            <a:r>
              <a:rPr lang="en-US" dirty="0"/>
              <a:t>a characteristic pattern</a:t>
            </a:r>
          </a:p>
          <a:p>
            <a:r>
              <a:rPr lang="en-US" dirty="0"/>
              <a:t>of behavior or a disposition to</a:t>
            </a:r>
          </a:p>
          <a:p>
            <a:r>
              <a:rPr lang="en-US" dirty="0"/>
              <a:t>feel and act in certain ways, as</a:t>
            </a:r>
          </a:p>
          <a:p>
            <a:r>
              <a:rPr lang="en-US" dirty="0"/>
              <a:t>assessed by self-report inventories</a:t>
            </a:r>
          </a:p>
          <a:p>
            <a:r>
              <a:rPr lang="en-US" dirty="0"/>
              <a:t>and peer reports</a:t>
            </a:r>
          </a:p>
        </p:txBody>
      </p:sp>
      <p:sp>
        <p:nvSpPr>
          <p:cNvPr id="4" name="Content Placeholder 3"/>
          <p:cNvSpPr>
            <a:spLocks noGrp="1"/>
          </p:cNvSpPr>
          <p:nvPr>
            <p:ph sz="quarter" idx="13"/>
          </p:nvPr>
        </p:nvSpPr>
        <p:spPr/>
        <p:txBody>
          <a:bodyPr/>
          <a:lstStyle/>
          <a:p>
            <a:r>
              <a:rPr lang="en-US" dirty="0"/>
              <a:t>So, are you logical? Emotional? Solid? Unreliable? Hilarious? Moody?</a:t>
            </a:r>
          </a:p>
        </p:txBody>
      </p:sp>
    </p:spTree>
    <p:extLst>
      <p:ext uri="{BB962C8B-B14F-4D97-AF65-F5344CB8AC3E}">
        <p14:creationId xmlns:p14="http://schemas.microsoft.com/office/powerpoint/2010/main" val="33950897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501048"/>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1816359"/>
            <a:ext cx="7653528" cy="4073164"/>
          </a:xfrm>
        </p:spPr>
        <p:txBody>
          <a:bodyPr/>
          <a:lstStyle/>
          <a:p>
            <a:r>
              <a:rPr lang="en-US" b="1" dirty="0"/>
              <a:t>Which of the following is the best term or phrase for a characteristic pattern of behavior or a disposition to feel and act?</a:t>
            </a:r>
          </a:p>
          <a:p>
            <a:endParaRPr lang="en-US" b="1" dirty="0"/>
          </a:p>
          <a:p>
            <a:endParaRPr lang="en-US" b="1" dirty="0"/>
          </a:p>
          <a:p>
            <a:pPr algn="l"/>
            <a:r>
              <a:rPr lang="en-US" dirty="0"/>
              <a:t>A. Myers-Briggs indicator</a:t>
            </a:r>
          </a:p>
          <a:p>
            <a:pPr algn="l"/>
            <a:r>
              <a:rPr lang="en-US" dirty="0"/>
              <a:t>B. Factor analysis</a:t>
            </a:r>
          </a:p>
          <a:p>
            <a:pPr algn="l"/>
            <a:r>
              <a:rPr lang="en-US" dirty="0"/>
              <a:t>C. Introversion</a:t>
            </a:r>
          </a:p>
          <a:p>
            <a:pPr algn="l"/>
            <a:r>
              <a:rPr lang="en-US" dirty="0"/>
              <a:t>D. Extroversion</a:t>
            </a:r>
          </a:p>
          <a:p>
            <a:pPr algn="l"/>
            <a:r>
              <a:rPr lang="en-US" dirty="0"/>
              <a:t>E. Trait</a:t>
            </a:r>
          </a:p>
        </p:txBody>
      </p:sp>
    </p:spTree>
    <p:extLst>
      <p:ext uri="{BB962C8B-B14F-4D97-AF65-F5344CB8AC3E}">
        <p14:creationId xmlns:p14="http://schemas.microsoft.com/office/powerpoint/2010/main" val="39118118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psychologists use traits to </a:t>
            </a:r>
            <a:br>
              <a:rPr lang="en-US" dirty="0"/>
            </a:br>
            <a:r>
              <a:rPr lang="en-US" dirty="0"/>
              <a:t>describe personality?</a:t>
            </a:r>
          </a:p>
        </p:txBody>
      </p:sp>
      <p:sp>
        <p:nvSpPr>
          <p:cNvPr id="3" name="Content Placeholder 2"/>
          <p:cNvSpPr>
            <a:spLocks noGrp="1"/>
          </p:cNvSpPr>
          <p:nvPr>
            <p:ph idx="1"/>
          </p:nvPr>
        </p:nvSpPr>
        <p:spPr/>
        <p:txBody>
          <a:bodyPr/>
          <a:lstStyle/>
          <a:p>
            <a:r>
              <a:rPr lang="en-US" dirty="0"/>
              <a:t>Trait theorists such as Gordon </a:t>
            </a:r>
            <a:r>
              <a:rPr lang="en-US" dirty="0" err="1"/>
              <a:t>Allport</a:t>
            </a:r>
            <a:r>
              <a:rPr lang="en-US" dirty="0"/>
              <a:t>, Isabelle Briggs-Myers and her mother Katherine Briggs were concerned less with </a:t>
            </a:r>
            <a:r>
              <a:rPr lang="en-US" i="1" dirty="0"/>
              <a:t>explaining </a:t>
            </a:r>
            <a:r>
              <a:rPr lang="en-US" dirty="0"/>
              <a:t>individual traits than with </a:t>
            </a:r>
            <a:r>
              <a:rPr lang="en-US" i="1" dirty="0"/>
              <a:t>describing </a:t>
            </a:r>
            <a:r>
              <a:rPr lang="en-US" dirty="0"/>
              <a:t>them. </a:t>
            </a:r>
          </a:p>
          <a:p>
            <a:endParaRPr lang="en-US" dirty="0"/>
          </a:p>
          <a:p>
            <a:r>
              <a:rPr lang="en-US" dirty="0"/>
              <a:t>Tests designed to sort people into personality types, such as the </a:t>
            </a:r>
            <a:r>
              <a:rPr lang="en-US" i="1" dirty="0"/>
              <a:t>Myers-Briggs Type Indicator (MBTI</a:t>
            </a:r>
            <a:r>
              <a:rPr lang="en-US" dirty="0"/>
              <a:t>), have been used in business and career counseling, but may have outlived their validity.  </a:t>
            </a:r>
          </a:p>
        </p:txBody>
      </p:sp>
      <p:pic>
        <p:nvPicPr>
          <p:cNvPr id="4" name="Picture 3" descr="decorative"/>
          <p:cNvPicPr>
            <a:picLocks noChangeAspect="1"/>
          </p:cNvPicPr>
          <p:nvPr/>
        </p:nvPicPr>
        <p:blipFill>
          <a:blip r:embed="rId2"/>
          <a:stretch>
            <a:fillRect/>
          </a:stretch>
        </p:blipFill>
        <p:spPr>
          <a:xfrm>
            <a:off x="2189479" y="423231"/>
            <a:ext cx="688908" cy="688908"/>
          </a:xfrm>
          <a:prstGeom prst="rect">
            <a:avLst/>
          </a:prstGeom>
        </p:spPr>
      </p:pic>
    </p:spTree>
    <p:extLst>
      <p:ext uri="{BB962C8B-B14F-4D97-AF65-F5344CB8AC3E}">
        <p14:creationId xmlns:p14="http://schemas.microsoft.com/office/powerpoint/2010/main" val="2809278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i="1" dirty="0"/>
              <a:t>unconscious</a:t>
            </a:r>
            <a:r>
              <a:rPr lang="en-US" dirty="0"/>
              <a:t>?</a:t>
            </a:r>
          </a:p>
        </p:txBody>
      </p:sp>
      <p:sp>
        <p:nvSpPr>
          <p:cNvPr id="3" name="Content Placeholder 2"/>
          <p:cNvSpPr>
            <a:spLocks noGrp="1"/>
          </p:cNvSpPr>
          <p:nvPr>
            <p:ph idx="1"/>
          </p:nvPr>
        </p:nvSpPr>
        <p:spPr/>
        <p:txBody>
          <a:bodyPr/>
          <a:lstStyle/>
          <a:p>
            <a:r>
              <a:rPr lang="en-US" dirty="0"/>
              <a:t>According to Sigmund Freud, the </a:t>
            </a:r>
            <a:r>
              <a:rPr lang="en-US" b="1" i="1" dirty="0"/>
              <a:t>unconscious</a:t>
            </a:r>
            <a:r>
              <a:rPr lang="en-US" dirty="0"/>
              <a:t> is a reservoir of mostly unacceptable thoughts, wishes, feelings, and memories. </a:t>
            </a:r>
          </a:p>
        </p:txBody>
      </p:sp>
      <p:pic>
        <p:nvPicPr>
          <p:cNvPr id="5" name="Picture 4"/>
          <p:cNvPicPr>
            <a:picLocks noChangeAspect="1"/>
          </p:cNvPicPr>
          <p:nvPr/>
        </p:nvPicPr>
        <p:blipFill>
          <a:blip r:embed="rId2"/>
          <a:stretch>
            <a:fillRect/>
          </a:stretch>
        </p:blipFill>
        <p:spPr>
          <a:xfrm>
            <a:off x="2269093" y="2462579"/>
            <a:ext cx="2833926" cy="3369088"/>
          </a:xfrm>
          <a:prstGeom prst="rect">
            <a:avLst/>
          </a:prstGeom>
          <a:ln w="76200">
            <a:solidFill>
              <a:schemeClr val="accent4"/>
            </a:solidFill>
          </a:ln>
        </p:spPr>
      </p:pic>
    </p:spTree>
    <p:extLst>
      <p:ext uri="{BB962C8B-B14F-4D97-AF65-F5344CB8AC3E}">
        <p14:creationId xmlns:p14="http://schemas.microsoft.com/office/powerpoint/2010/main" val="29800722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limitations of relying on </a:t>
            </a:r>
            <a:br>
              <a:rPr lang="en-US" dirty="0"/>
            </a:br>
            <a:r>
              <a:rPr lang="en-US" dirty="0"/>
              <a:t>traits to classify individuals?</a:t>
            </a:r>
          </a:p>
        </p:txBody>
      </p:sp>
      <p:sp>
        <p:nvSpPr>
          <p:cNvPr id="3" name="Content Placeholder 2"/>
          <p:cNvSpPr>
            <a:spLocks noGrp="1"/>
          </p:cNvSpPr>
          <p:nvPr>
            <p:ph idx="1"/>
          </p:nvPr>
        </p:nvSpPr>
        <p:spPr/>
        <p:txBody>
          <a:bodyPr/>
          <a:lstStyle/>
          <a:p>
            <a:r>
              <a:rPr lang="en-US" dirty="0"/>
              <a:t>Classifying people as one or another distinct personality type fails to capture their full individuality.</a:t>
            </a:r>
          </a:p>
          <a:p>
            <a:r>
              <a:rPr lang="en-US" dirty="0"/>
              <a:t>We are each a unique complex of multiple traits.</a:t>
            </a:r>
          </a:p>
          <a:p>
            <a:endParaRPr lang="en-US" dirty="0"/>
          </a:p>
          <a:p>
            <a:r>
              <a:rPr lang="en-US" dirty="0"/>
              <a:t>Instead, by placing people on several trait</a:t>
            </a:r>
          </a:p>
          <a:p>
            <a:r>
              <a:rPr lang="en-US" dirty="0"/>
              <a:t>dimensions simultaneously, psychologists can describe countless individual personality</a:t>
            </a:r>
          </a:p>
          <a:p>
            <a:r>
              <a:rPr lang="en-US" dirty="0"/>
              <a:t>variations. </a:t>
            </a:r>
          </a:p>
        </p:txBody>
      </p:sp>
    </p:spTree>
    <p:extLst>
      <p:ext uri="{BB962C8B-B14F-4D97-AF65-F5344CB8AC3E}">
        <p14:creationId xmlns:p14="http://schemas.microsoft.com/office/powerpoint/2010/main" val="3238799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4581256" cy="1600200"/>
          </a:xfrm>
        </p:spPr>
        <p:txBody>
          <a:bodyPr/>
          <a:lstStyle/>
          <a:p>
            <a:r>
              <a:rPr lang="en-US" dirty="0"/>
              <a:t>What are two possible dimensions on which to place people?</a:t>
            </a:r>
          </a:p>
        </p:txBody>
      </p:sp>
      <p:sp>
        <p:nvSpPr>
          <p:cNvPr id="4" name="Text Placeholder 3"/>
          <p:cNvSpPr>
            <a:spLocks noGrp="1"/>
          </p:cNvSpPr>
          <p:nvPr>
            <p:ph type="body" sz="half" idx="2"/>
          </p:nvPr>
        </p:nvSpPr>
        <p:spPr>
          <a:xfrm>
            <a:off x="2153841" y="2247900"/>
            <a:ext cx="4581256" cy="3831269"/>
          </a:xfrm>
        </p:spPr>
        <p:txBody>
          <a:bodyPr/>
          <a:lstStyle/>
          <a:p>
            <a:r>
              <a:rPr lang="en-US" dirty="0"/>
              <a:t>British psychologists Hans Eysenck and Sybil Eysenck believed that we can reduce many of our normal individual variations to two dimensions: </a:t>
            </a:r>
            <a:r>
              <a:rPr lang="en-US" i="1" dirty="0"/>
              <a:t>extraversion–introversion</a:t>
            </a:r>
          </a:p>
          <a:p>
            <a:r>
              <a:rPr lang="en-US" dirty="0"/>
              <a:t>and </a:t>
            </a:r>
            <a:r>
              <a:rPr lang="en-US" i="1" dirty="0"/>
              <a:t>emotional stability–instability.</a:t>
            </a:r>
            <a:endParaRPr lang="en-US" dirty="0"/>
          </a:p>
        </p:txBody>
      </p:sp>
      <p:pic>
        <p:nvPicPr>
          <p:cNvPr id="5" name="Content Placeholder 4"/>
          <p:cNvPicPr>
            <a:picLocks noGrp="1" noChangeAspect="1"/>
          </p:cNvPicPr>
          <p:nvPr>
            <p:ph idx="1"/>
          </p:nvPr>
        </p:nvPicPr>
        <p:blipFill>
          <a:blip r:embed="rId2"/>
          <a:stretch>
            <a:fillRect/>
          </a:stretch>
        </p:blipFill>
        <p:spPr>
          <a:xfrm>
            <a:off x="6781487" y="653458"/>
            <a:ext cx="5410513" cy="5425711"/>
          </a:xfrm>
          <a:prstGeom prst="rect">
            <a:avLst/>
          </a:prstGeom>
        </p:spPr>
      </p:pic>
    </p:spTree>
    <p:extLst>
      <p:ext uri="{BB962C8B-B14F-4D97-AF65-F5344CB8AC3E}">
        <p14:creationId xmlns:p14="http://schemas.microsoft.com/office/powerpoint/2010/main" val="11149389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3841" y="176670"/>
            <a:ext cx="4925385" cy="1600200"/>
          </a:xfrm>
        </p:spPr>
        <p:txBody>
          <a:bodyPr/>
          <a:lstStyle/>
          <a:p>
            <a:r>
              <a:rPr lang="en-US" dirty="0"/>
              <a:t>How has the idea been tested? </a:t>
            </a:r>
          </a:p>
        </p:txBody>
      </p:sp>
      <p:sp>
        <p:nvSpPr>
          <p:cNvPr id="4" name="Text Placeholder 3"/>
          <p:cNvSpPr>
            <a:spLocks noGrp="1"/>
          </p:cNvSpPr>
          <p:nvPr>
            <p:ph type="body" sz="half" idx="2"/>
          </p:nvPr>
        </p:nvSpPr>
        <p:spPr>
          <a:xfrm>
            <a:off x="2153840" y="1905802"/>
            <a:ext cx="4925386" cy="4789966"/>
          </a:xfrm>
        </p:spPr>
        <p:txBody>
          <a:bodyPr/>
          <a:lstStyle/>
          <a:p>
            <a:r>
              <a:rPr lang="en-US" dirty="0"/>
              <a:t>People in 35 countries around the world, from China to Uganda to Russia, have taken the </a:t>
            </a:r>
            <a:r>
              <a:rPr lang="en-US" i="1" dirty="0"/>
              <a:t>Eysenck Personality Questionnaire. </a:t>
            </a:r>
          </a:p>
          <a:p>
            <a:r>
              <a:rPr lang="en-US" dirty="0"/>
              <a:t>When their answers were analyzed, the extraversion and emotionality factors inevitably emerged as basic personality dimensions</a:t>
            </a:r>
            <a:r>
              <a:rPr lang="en-US" sz="2400" dirty="0"/>
              <a:t>. </a:t>
            </a:r>
            <a:r>
              <a:rPr lang="en-US" sz="2400" i="1" dirty="0"/>
              <a:t>(Eysenck, 1990, 1992) </a:t>
            </a:r>
          </a:p>
        </p:txBody>
      </p:sp>
      <p:pic>
        <p:nvPicPr>
          <p:cNvPr id="5" name="Content Placeholder 4"/>
          <p:cNvPicPr>
            <a:picLocks noGrp="1" noChangeAspect="1"/>
          </p:cNvPicPr>
          <p:nvPr>
            <p:ph idx="1"/>
          </p:nvPr>
        </p:nvPicPr>
        <p:blipFill>
          <a:blip r:embed="rId2"/>
          <a:stretch>
            <a:fillRect/>
          </a:stretch>
        </p:blipFill>
        <p:spPr>
          <a:xfrm>
            <a:off x="7079226" y="1154931"/>
            <a:ext cx="5112773" cy="5127135"/>
          </a:xfrm>
          <a:prstGeom prst="rect">
            <a:avLst/>
          </a:prstGeom>
        </p:spPr>
      </p:pic>
    </p:spTree>
    <p:extLst>
      <p:ext uri="{BB962C8B-B14F-4D97-AF65-F5344CB8AC3E}">
        <p14:creationId xmlns:p14="http://schemas.microsoft.com/office/powerpoint/2010/main" val="34943251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introversion?</a:t>
            </a:r>
          </a:p>
        </p:txBody>
      </p:sp>
      <p:pic>
        <p:nvPicPr>
          <p:cNvPr id="5" name="Content Placeholder 4"/>
          <p:cNvPicPr>
            <a:picLocks noGrp="1" noChangeAspect="1"/>
          </p:cNvPicPr>
          <p:nvPr>
            <p:ph idx="1"/>
          </p:nvPr>
        </p:nvPicPr>
        <p:blipFill>
          <a:blip r:embed="rId2"/>
          <a:stretch>
            <a:fillRect/>
          </a:stretch>
        </p:blipFill>
        <p:spPr>
          <a:xfrm>
            <a:off x="1623691" y="1371423"/>
            <a:ext cx="8957762" cy="3692191"/>
          </a:xfrm>
          <a:prstGeom prst="rect">
            <a:avLst/>
          </a:prstGeom>
        </p:spPr>
      </p:pic>
      <p:sp>
        <p:nvSpPr>
          <p:cNvPr id="4" name="Content Placeholder 3"/>
          <p:cNvSpPr>
            <a:spLocks noGrp="1"/>
          </p:cNvSpPr>
          <p:nvPr>
            <p:ph sz="quarter" idx="13"/>
          </p:nvPr>
        </p:nvSpPr>
        <p:spPr>
          <a:xfrm>
            <a:off x="2052066" y="5063614"/>
            <a:ext cx="8101012" cy="1622322"/>
          </a:xfrm>
        </p:spPr>
        <p:txBody>
          <a:bodyPr/>
          <a:lstStyle/>
          <a:p>
            <a:r>
              <a:rPr lang="en-US" dirty="0"/>
              <a:t>For example, an introverted person may attend a party along with an extraverted person and have a great time.  When the party is over, the introvert goes home and puts their feet up.  The extravert wants to keep the party going!</a:t>
            </a:r>
          </a:p>
        </p:txBody>
      </p:sp>
      <p:pic>
        <p:nvPicPr>
          <p:cNvPr id="6" name="Picture 5" descr="decorative"/>
          <p:cNvPicPr>
            <a:picLocks noChangeAspect="1"/>
          </p:cNvPicPr>
          <p:nvPr/>
        </p:nvPicPr>
        <p:blipFill>
          <a:blip r:embed="rId3"/>
          <a:stretch>
            <a:fillRect/>
          </a:stretch>
        </p:blipFill>
        <p:spPr>
          <a:xfrm>
            <a:off x="2100991" y="344575"/>
            <a:ext cx="688908" cy="688908"/>
          </a:xfrm>
          <a:prstGeom prst="rect">
            <a:avLst/>
          </a:prstGeom>
        </p:spPr>
      </p:pic>
    </p:spTree>
    <p:extLst>
      <p:ext uri="{BB962C8B-B14F-4D97-AF65-F5344CB8AC3E}">
        <p14:creationId xmlns:p14="http://schemas.microsoft.com/office/powerpoint/2010/main" val="22810964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38" y="274764"/>
            <a:ext cx="4276456" cy="1600200"/>
          </a:xfrm>
        </p:spPr>
        <p:txBody>
          <a:bodyPr/>
          <a:lstStyle/>
          <a:p>
            <a:r>
              <a:rPr lang="en-US" dirty="0"/>
              <a:t>What makes an extravert?</a:t>
            </a:r>
          </a:p>
        </p:txBody>
      </p:sp>
      <p:sp>
        <p:nvSpPr>
          <p:cNvPr id="4" name="Text Placeholder 3"/>
          <p:cNvSpPr>
            <a:spLocks noGrp="1"/>
          </p:cNvSpPr>
          <p:nvPr>
            <p:ph type="body" sz="half" idx="2"/>
          </p:nvPr>
        </p:nvSpPr>
        <p:spPr>
          <a:xfrm>
            <a:off x="372338" y="2057400"/>
            <a:ext cx="4276457" cy="4457700"/>
          </a:xfrm>
        </p:spPr>
        <p:txBody>
          <a:bodyPr/>
          <a:lstStyle/>
          <a:p>
            <a:r>
              <a:rPr lang="en-US" dirty="0"/>
              <a:t>Just because someone is successful, fun or talks a lot around others, don’t assume they are extraverted.</a:t>
            </a:r>
          </a:p>
          <a:p>
            <a:r>
              <a:rPr lang="en-US" dirty="0"/>
              <a:t>They may be an introvert that is using all of their energy toward that event… later they will want to reduce the stimulation.</a:t>
            </a:r>
          </a:p>
        </p:txBody>
      </p:sp>
      <p:pic>
        <p:nvPicPr>
          <p:cNvPr id="5" name="Picture 4"/>
          <p:cNvPicPr>
            <a:picLocks noChangeAspect="1"/>
          </p:cNvPicPr>
          <p:nvPr/>
        </p:nvPicPr>
        <p:blipFill>
          <a:blip r:embed="rId2"/>
          <a:stretch>
            <a:fillRect/>
          </a:stretch>
        </p:blipFill>
        <p:spPr>
          <a:xfrm>
            <a:off x="4966138" y="520283"/>
            <a:ext cx="6815959" cy="5791967"/>
          </a:xfrm>
          <a:prstGeom prst="rect">
            <a:avLst/>
          </a:prstGeom>
          <a:ln w="76200">
            <a:solidFill>
              <a:schemeClr val="accent5"/>
            </a:solidFill>
          </a:ln>
        </p:spPr>
      </p:pic>
    </p:spTree>
    <p:extLst>
      <p:ext uri="{BB962C8B-B14F-4D97-AF65-F5344CB8AC3E}">
        <p14:creationId xmlns:p14="http://schemas.microsoft.com/office/powerpoint/2010/main" val="18390278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personality inventory?</a:t>
            </a:r>
          </a:p>
        </p:txBody>
      </p:sp>
      <p:sp>
        <p:nvSpPr>
          <p:cNvPr id="3" name="Content Placeholder 2"/>
          <p:cNvSpPr>
            <a:spLocks noGrp="1"/>
          </p:cNvSpPr>
          <p:nvPr>
            <p:ph idx="1"/>
          </p:nvPr>
        </p:nvSpPr>
        <p:spPr/>
        <p:txBody>
          <a:bodyPr/>
          <a:lstStyle/>
          <a:p>
            <a:r>
              <a:rPr lang="en-US" dirty="0"/>
              <a:t>an objective questionnaire (often with </a:t>
            </a:r>
            <a:r>
              <a:rPr lang="en-US" i="1" dirty="0"/>
              <a:t>true-false</a:t>
            </a:r>
          </a:p>
          <a:p>
            <a:r>
              <a:rPr lang="en-US" dirty="0"/>
              <a:t>or </a:t>
            </a:r>
            <a:r>
              <a:rPr lang="en-US" i="1" dirty="0"/>
              <a:t>agree-disagree </a:t>
            </a:r>
            <a:r>
              <a:rPr lang="en-US" dirty="0"/>
              <a:t>items) on which</a:t>
            </a:r>
          </a:p>
          <a:p>
            <a:r>
              <a:rPr lang="en-US" dirty="0"/>
              <a:t>people respond to items designed</a:t>
            </a:r>
          </a:p>
          <a:p>
            <a:r>
              <a:rPr lang="en-US" dirty="0"/>
              <a:t>to gauge a wide range of feelings</a:t>
            </a:r>
          </a:p>
          <a:p>
            <a:r>
              <a:rPr lang="en-US" dirty="0"/>
              <a:t>and behaviors; used to assess</a:t>
            </a:r>
          </a:p>
          <a:p>
            <a:r>
              <a:rPr lang="en-US" dirty="0"/>
              <a:t>selected personality traits</a:t>
            </a:r>
          </a:p>
        </p:txBody>
      </p:sp>
      <p:sp>
        <p:nvSpPr>
          <p:cNvPr id="4" name="Content Placeholder 3"/>
          <p:cNvSpPr>
            <a:spLocks noGrp="1"/>
          </p:cNvSpPr>
          <p:nvPr>
            <p:ph sz="quarter" idx="13"/>
          </p:nvPr>
        </p:nvSpPr>
        <p:spPr/>
        <p:txBody>
          <a:bodyPr/>
          <a:lstStyle/>
          <a:p>
            <a:r>
              <a:rPr lang="en-US" dirty="0"/>
              <a:t>The classic personality inventory is the </a:t>
            </a:r>
            <a:r>
              <a:rPr lang="en-US" b="1" dirty="0"/>
              <a:t>Minnesota Multiphasic Personality Inventory (MMPI</a:t>
            </a:r>
            <a:r>
              <a:rPr lang="en-US" dirty="0"/>
              <a:t>). </a:t>
            </a:r>
          </a:p>
        </p:txBody>
      </p:sp>
      <p:pic>
        <p:nvPicPr>
          <p:cNvPr id="5" name="Picture 4" descr="decorative"/>
          <p:cNvPicPr>
            <a:picLocks noChangeAspect="1"/>
          </p:cNvPicPr>
          <p:nvPr/>
        </p:nvPicPr>
        <p:blipFill>
          <a:blip r:embed="rId2"/>
          <a:stretch>
            <a:fillRect/>
          </a:stretch>
        </p:blipFill>
        <p:spPr>
          <a:xfrm>
            <a:off x="2100991" y="344575"/>
            <a:ext cx="688908" cy="688908"/>
          </a:xfrm>
          <a:prstGeom prst="rect">
            <a:avLst/>
          </a:prstGeom>
        </p:spPr>
      </p:pic>
    </p:spTree>
    <p:extLst>
      <p:ext uri="{BB962C8B-B14F-4D97-AF65-F5344CB8AC3E}">
        <p14:creationId xmlns:p14="http://schemas.microsoft.com/office/powerpoint/2010/main" val="30454300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Minnesota Multiphasic </a:t>
            </a:r>
            <a:br>
              <a:rPr lang="en-US" i="1" dirty="0"/>
            </a:br>
            <a:r>
              <a:rPr lang="en-US" i="1" dirty="0"/>
              <a:t>Personality Inventory (MMPI)</a:t>
            </a:r>
            <a:r>
              <a:rPr lang="en-US" dirty="0"/>
              <a:t>?</a:t>
            </a:r>
          </a:p>
        </p:txBody>
      </p:sp>
      <p:sp>
        <p:nvSpPr>
          <p:cNvPr id="3" name="Content Placeholder 2"/>
          <p:cNvSpPr>
            <a:spLocks noGrp="1"/>
          </p:cNvSpPr>
          <p:nvPr>
            <p:ph idx="1"/>
          </p:nvPr>
        </p:nvSpPr>
        <p:spPr>
          <a:xfrm>
            <a:off x="2045208" y="1825626"/>
            <a:ext cx="8101584" cy="1615665"/>
          </a:xfrm>
        </p:spPr>
        <p:txBody>
          <a:bodyPr/>
          <a:lstStyle/>
          <a:p>
            <a:r>
              <a:rPr lang="en-US" dirty="0"/>
              <a:t>the most widely researched and clinically </a:t>
            </a:r>
          </a:p>
          <a:p>
            <a:r>
              <a:rPr lang="en-US" dirty="0"/>
              <a:t>used of all objective personality tests </a:t>
            </a:r>
          </a:p>
        </p:txBody>
      </p:sp>
      <p:sp>
        <p:nvSpPr>
          <p:cNvPr id="4" name="Content Placeholder 3"/>
          <p:cNvSpPr>
            <a:spLocks noGrp="1"/>
          </p:cNvSpPr>
          <p:nvPr>
            <p:ph sz="quarter" idx="13"/>
          </p:nvPr>
        </p:nvSpPr>
        <p:spPr>
          <a:xfrm>
            <a:off x="2052638" y="3932904"/>
            <a:ext cx="8101012" cy="2150397"/>
          </a:xfrm>
        </p:spPr>
        <p:txBody>
          <a:bodyPr/>
          <a:lstStyle/>
          <a:p>
            <a:r>
              <a:rPr lang="en-US" dirty="0"/>
              <a:t>The </a:t>
            </a:r>
            <a:r>
              <a:rPr lang="en-US" b="1" i="1" dirty="0"/>
              <a:t>MMPI</a:t>
            </a:r>
            <a:r>
              <a:rPr lang="en-US" dirty="0"/>
              <a:t> was originally developed to identify emotional disorders (still considered its most appropriate use), it is also used in employment situations to assess personality characteristics</a:t>
            </a:r>
          </a:p>
        </p:txBody>
      </p:sp>
    </p:spTree>
    <p:extLst>
      <p:ext uri="{BB962C8B-B14F-4D97-AF65-F5344CB8AC3E}">
        <p14:creationId xmlns:p14="http://schemas.microsoft.com/office/powerpoint/2010/main" val="40520479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MMPI designed?</a:t>
            </a:r>
          </a:p>
        </p:txBody>
      </p:sp>
      <p:sp>
        <p:nvSpPr>
          <p:cNvPr id="3" name="Content Placeholder 2"/>
          <p:cNvSpPr>
            <a:spLocks noGrp="1"/>
          </p:cNvSpPr>
          <p:nvPr>
            <p:ph idx="1"/>
          </p:nvPr>
        </p:nvSpPr>
        <p:spPr>
          <a:xfrm>
            <a:off x="2152650" y="1825625"/>
            <a:ext cx="8101584" cy="4761988"/>
          </a:xfrm>
        </p:spPr>
        <p:txBody>
          <a:bodyPr/>
          <a:lstStyle/>
          <a:p>
            <a:r>
              <a:rPr lang="en-US" dirty="0"/>
              <a:t>Over 500 empirically derived self-report T/F questions such as “</a:t>
            </a:r>
            <a:r>
              <a:rPr lang="en-US" i="1" dirty="0"/>
              <a:t>Nothing in the newspaper interests me except the comics</a:t>
            </a:r>
            <a:r>
              <a:rPr lang="en-US" dirty="0"/>
              <a:t>” are asked.</a:t>
            </a:r>
          </a:p>
          <a:p>
            <a:endParaRPr lang="en-US" dirty="0"/>
          </a:p>
          <a:p>
            <a:r>
              <a:rPr lang="en-US" dirty="0"/>
              <a:t>Answers are then compared to answers given by people diagnosed with depression, schizophrenia, antisocial personality disorder and other disorders.  </a:t>
            </a:r>
          </a:p>
          <a:p>
            <a:endParaRPr lang="en-US" dirty="0"/>
          </a:p>
          <a:p>
            <a:r>
              <a:rPr lang="en-US" dirty="0"/>
              <a:t>The more similar the respondents answers are to those clinically diagnosed, the more indication exists that the person may be suffering a disorder.</a:t>
            </a:r>
          </a:p>
        </p:txBody>
      </p:sp>
    </p:spTree>
    <p:extLst>
      <p:ext uri="{BB962C8B-B14F-4D97-AF65-F5344CB8AC3E}">
        <p14:creationId xmlns:p14="http://schemas.microsoft.com/office/powerpoint/2010/main" val="7690067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empirically-derived test?</a:t>
            </a:r>
          </a:p>
        </p:txBody>
      </p:sp>
      <p:sp>
        <p:nvSpPr>
          <p:cNvPr id="3" name="Content Placeholder 2"/>
          <p:cNvSpPr>
            <a:spLocks noGrp="1"/>
          </p:cNvSpPr>
          <p:nvPr>
            <p:ph idx="1"/>
          </p:nvPr>
        </p:nvSpPr>
        <p:spPr/>
        <p:txBody>
          <a:bodyPr/>
          <a:lstStyle/>
          <a:p>
            <a:r>
              <a:rPr lang="en-US" dirty="0"/>
              <a:t>a test such as the </a:t>
            </a:r>
            <a:r>
              <a:rPr lang="en-US" b="1" i="1" dirty="0"/>
              <a:t>Minnesota Multiphasic Personality Inventory (MMPI)</a:t>
            </a:r>
            <a:r>
              <a:rPr lang="en-US" dirty="0"/>
              <a:t> created by</a:t>
            </a:r>
          </a:p>
          <a:p>
            <a:r>
              <a:rPr lang="en-US" dirty="0"/>
              <a:t>selecting from a pool of items those</a:t>
            </a:r>
          </a:p>
          <a:p>
            <a:r>
              <a:rPr lang="en-US" dirty="0"/>
              <a:t>that discriminate between groups</a:t>
            </a:r>
          </a:p>
        </p:txBody>
      </p:sp>
      <p:sp>
        <p:nvSpPr>
          <p:cNvPr id="4" name="Content Placeholder 3"/>
          <p:cNvSpPr>
            <a:spLocks noGrp="1"/>
          </p:cNvSpPr>
          <p:nvPr>
            <p:ph sz="quarter" idx="13"/>
          </p:nvPr>
        </p:nvSpPr>
        <p:spPr/>
        <p:txBody>
          <a:bodyPr/>
          <a:lstStyle/>
          <a:p>
            <a:r>
              <a:rPr lang="en-US" dirty="0"/>
              <a:t>Personality inventories are scored objectively. </a:t>
            </a:r>
          </a:p>
          <a:p>
            <a:r>
              <a:rPr lang="en-US" dirty="0"/>
              <a:t>Objectivity does not, however, guarantee validity. </a:t>
            </a:r>
          </a:p>
        </p:txBody>
      </p:sp>
    </p:spTree>
    <p:extLst>
      <p:ext uri="{BB962C8B-B14F-4D97-AF65-F5344CB8AC3E}">
        <p14:creationId xmlns:p14="http://schemas.microsoft.com/office/powerpoint/2010/main" val="21068410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scales on the MMPI?</a:t>
            </a:r>
          </a:p>
        </p:txBody>
      </p:sp>
      <p:sp>
        <p:nvSpPr>
          <p:cNvPr id="3" name="Content Placeholder 2"/>
          <p:cNvSpPr>
            <a:spLocks noGrp="1"/>
          </p:cNvSpPr>
          <p:nvPr>
            <p:ph idx="1"/>
          </p:nvPr>
        </p:nvSpPr>
        <p:spPr/>
        <p:txBody>
          <a:bodyPr/>
          <a:lstStyle/>
          <a:p>
            <a:r>
              <a:rPr lang="en-US" dirty="0"/>
              <a:t>The researchers grouped the questions into 10 clinical scales, including scales that assess depressive tendencies, masculinity–femininity (how rigidly one conforms to gender stereotypes), and introversion–extraversion. </a:t>
            </a:r>
          </a:p>
          <a:p>
            <a:endParaRPr lang="en-US" dirty="0"/>
          </a:p>
          <a:p>
            <a:r>
              <a:rPr lang="en-US" dirty="0"/>
              <a:t>Today’s MMPI-2 has additional scales that assess work attitudes, family problems, and anger.</a:t>
            </a:r>
          </a:p>
          <a:p>
            <a:endParaRPr lang="en-US" dirty="0"/>
          </a:p>
        </p:txBody>
      </p:sp>
    </p:spTree>
    <p:extLst>
      <p:ext uri="{BB962C8B-B14F-4D97-AF65-F5344CB8AC3E}">
        <p14:creationId xmlns:p14="http://schemas.microsoft.com/office/powerpoint/2010/main" val="89988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1">
      <a:dk1>
        <a:sysClr val="windowText" lastClr="000000"/>
      </a:dk1>
      <a:lt1>
        <a:sysClr val="window" lastClr="FFFFFF"/>
      </a:lt1>
      <a:dk2>
        <a:srgbClr val="17406D"/>
      </a:dk2>
      <a:lt2>
        <a:srgbClr val="DBEFF9"/>
      </a:lt2>
      <a:accent1>
        <a:srgbClr val="186C96"/>
      </a:accent1>
      <a:accent2>
        <a:srgbClr val="186C96"/>
      </a:accent2>
      <a:accent3>
        <a:srgbClr val="186C96"/>
      </a:accent3>
      <a:accent4>
        <a:srgbClr val="186C96"/>
      </a:accent4>
      <a:accent5>
        <a:srgbClr val="186C96"/>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21">
      <a:dk1>
        <a:sysClr val="windowText" lastClr="000000"/>
      </a:dk1>
      <a:lt1>
        <a:sysClr val="window" lastClr="FFFFFF"/>
      </a:lt1>
      <a:dk2>
        <a:srgbClr val="17406D"/>
      </a:dk2>
      <a:lt2>
        <a:srgbClr val="DBEFF9"/>
      </a:lt2>
      <a:accent1>
        <a:srgbClr val="186C96"/>
      </a:accent1>
      <a:accent2>
        <a:srgbClr val="186C96"/>
      </a:accent2>
      <a:accent3>
        <a:srgbClr val="186C96"/>
      </a:accent3>
      <a:accent4>
        <a:srgbClr val="186C96"/>
      </a:accent4>
      <a:accent5>
        <a:srgbClr val="186C96"/>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5712</TotalTime>
  <Words>9257</Words>
  <Application>Microsoft Office PowerPoint</Application>
  <PresentationFormat>Widescreen</PresentationFormat>
  <Paragraphs>856</Paragraphs>
  <Slides>172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172</vt:i4>
      </vt:variant>
    </vt:vector>
  </HeadingPairs>
  <TitlesOfParts>
    <vt:vector size="178" baseType="lpstr">
      <vt:lpstr>Arial</vt:lpstr>
      <vt:lpstr>Calibri</vt:lpstr>
      <vt:lpstr>Wingdings</vt:lpstr>
      <vt:lpstr>1_Office Theme</vt:lpstr>
      <vt:lpstr>Custom Design</vt:lpstr>
      <vt:lpstr>2_Office Theme</vt:lpstr>
      <vt:lpstr>Unit 10 Personality</vt:lpstr>
      <vt:lpstr>Learning Targets</vt:lpstr>
      <vt:lpstr>Learning Targets cont.</vt:lpstr>
      <vt:lpstr>What is personality?</vt:lpstr>
      <vt:lpstr>What theories inform our  understanding of personality?</vt:lpstr>
      <vt:lpstr>What are the psychodynamic theories?</vt:lpstr>
      <vt:lpstr>How are psychodynamic theories  related to psychoanalysis?</vt:lpstr>
      <vt:lpstr>How did Sigmund Freud’s treatment of psychological disorders lead to his  view of the unconscious mind?</vt:lpstr>
      <vt:lpstr>What is the unconscious?</vt:lpstr>
      <vt:lpstr>How did Sigmund Freud explore the unconscious?</vt:lpstr>
      <vt:lpstr>1. What Would You Answer?</vt:lpstr>
      <vt:lpstr>How is Freud’s view of the mind depicted?</vt:lpstr>
      <vt:lpstr>How did Freud view the mind?</vt:lpstr>
      <vt:lpstr>What did Freud believe about the unconscious?</vt:lpstr>
      <vt:lpstr>What was Freud’s belief about  human personality?</vt:lpstr>
      <vt:lpstr>Freud’s proposition</vt:lpstr>
      <vt:lpstr>the id</vt:lpstr>
      <vt:lpstr>the ego</vt:lpstr>
      <vt:lpstr>the superego</vt:lpstr>
      <vt:lpstr>Can you name the three parts of the mind?</vt:lpstr>
      <vt:lpstr>What is the role of the ego?</vt:lpstr>
      <vt:lpstr>2. What Would You Answer?</vt:lpstr>
      <vt:lpstr>What developmental stages did  Freud propose?</vt:lpstr>
      <vt:lpstr>PowerPoint Presentation</vt:lpstr>
      <vt:lpstr>What is the Oedipus complex?</vt:lpstr>
      <vt:lpstr>How did Freud believe the child reduced  the threat of the Oedipus complex?</vt:lpstr>
      <vt:lpstr>What is the Electra complex?</vt:lpstr>
      <vt:lpstr>forming identity</vt:lpstr>
      <vt:lpstr>What is fixation?</vt:lpstr>
      <vt:lpstr>How did Freud believe people  defended themselves against anxiety?</vt:lpstr>
      <vt:lpstr>PowerPoint Presentation</vt:lpstr>
      <vt:lpstr>PowerPoint Presentation</vt:lpstr>
      <vt:lpstr>PowerPoint Presentation</vt:lpstr>
      <vt:lpstr>You have been given a speeding violation from a sheriff's deputy. First, look at the defense mechanism. Second, using this situation (during or after), provide a statement to illustrates that defense mechanism. Repeat for each.</vt:lpstr>
      <vt:lpstr>AP® Exam Tip</vt:lpstr>
      <vt:lpstr>What are defense mechanisms and how did Freud believe they function?</vt:lpstr>
      <vt:lpstr>What is repression?</vt:lpstr>
      <vt:lpstr>What are  “Freudian slips?”</vt:lpstr>
      <vt:lpstr>Psychology Joke</vt:lpstr>
      <vt:lpstr>What did Freud believe about dreams?</vt:lpstr>
      <vt:lpstr>Who were the neo-Freudians?</vt:lpstr>
      <vt:lpstr>Who was Alfred Adler?</vt:lpstr>
      <vt:lpstr>Who was Karen Horney?</vt:lpstr>
      <vt:lpstr>Who was Carl Jung?</vt:lpstr>
      <vt:lpstr>What are examples of archetypes?</vt:lpstr>
      <vt:lpstr>What is the collective unconscious?</vt:lpstr>
      <vt:lpstr>PowerPoint Presentation</vt:lpstr>
      <vt:lpstr>3. What Would You Answer?</vt:lpstr>
      <vt:lpstr>What is a projective test?</vt:lpstr>
      <vt:lpstr>What is the Thematic Apperception Test (TAT)?</vt:lpstr>
      <vt:lpstr>How does the Thematic  Apperception Test (TAT) work?</vt:lpstr>
      <vt:lpstr>What is the Rorschach inkblot test?</vt:lpstr>
      <vt:lpstr>How does the Rorschach inkblot  test work?</vt:lpstr>
      <vt:lpstr>How is the Rorschach inkblot  test criticized?</vt:lpstr>
      <vt:lpstr>How do contemporary psychologists  view Freud’s psychoanalysis?</vt:lpstr>
      <vt:lpstr>How do Freud’s theories fall short?</vt:lpstr>
      <vt:lpstr>What is the most serious problem with  Freud’s theory?</vt:lpstr>
      <vt:lpstr>How do Freud’s supporters respond?</vt:lpstr>
      <vt:lpstr>How has Freud’s idea of reaction formation been supported in the research?</vt:lpstr>
      <vt:lpstr>How might Freud’s theories have been correct?</vt:lpstr>
      <vt:lpstr>What are terror-management defenses?</vt:lpstr>
      <vt:lpstr>What is terror-management theory?</vt:lpstr>
      <vt:lpstr>Was Freud right about the unconscious?</vt:lpstr>
      <vt:lpstr>Learning Targets</vt:lpstr>
      <vt:lpstr>How did humanistic  psychologists view personality?</vt:lpstr>
      <vt:lpstr>What were Abraham Maslow’s beliefs?</vt:lpstr>
      <vt:lpstr>What is a hierarchy of needs?</vt:lpstr>
      <vt:lpstr>Can you label the levels?</vt:lpstr>
      <vt:lpstr>What is the progression of needs  on the hierarchy of needs?</vt:lpstr>
      <vt:lpstr>Applying what you have learned.</vt:lpstr>
      <vt:lpstr>How did Carl Rogers view personality development?</vt:lpstr>
      <vt:lpstr>PowerPoint Presentation</vt:lpstr>
      <vt:lpstr>What does a growth-promoting  social climate consist of?</vt:lpstr>
      <vt:lpstr>What is unconditional positive regard?</vt:lpstr>
      <vt:lpstr>Think about it.</vt:lpstr>
      <vt:lpstr>What is self-concept?</vt:lpstr>
      <vt:lpstr>How did humanistic psychologists  assess a person’s sense of self?</vt:lpstr>
      <vt:lpstr>1. What Would You Answer?</vt:lpstr>
      <vt:lpstr>How have humanistic theories  influenced psychology?</vt:lpstr>
      <vt:lpstr>What criticisms have  humanists faced?</vt:lpstr>
      <vt:lpstr>What criticisms have  humanists faced? Cont.</vt:lpstr>
      <vt:lpstr>What is another criticism of  humanist theories?</vt:lpstr>
      <vt:lpstr>What is a final criticism of  humanist theories?</vt:lpstr>
      <vt:lpstr>2. What Would You Answer?</vt:lpstr>
      <vt:lpstr>Learning Targets</vt:lpstr>
      <vt:lpstr>How well do you know yourself?</vt:lpstr>
      <vt:lpstr>What is a trait?</vt:lpstr>
      <vt:lpstr>1. What Would You Answer?</vt:lpstr>
      <vt:lpstr>How do psychologists use traits to  describe personality?</vt:lpstr>
      <vt:lpstr>What are the limitations of relying on  traits to classify individuals?</vt:lpstr>
      <vt:lpstr>What are two possible dimensions on which to place people?</vt:lpstr>
      <vt:lpstr>How has the idea been tested? </vt:lpstr>
      <vt:lpstr>What is introversion?</vt:lpstr>
      <vt:lpstr>What makes an extravert?</vt:lpstr>
      <vt:lpstr>What is a personality inventory?</vt:lpstr>
      <vt:lpstr>What is the Minnesota Multiphasic  Personality Inventory (MMPI)?</vt:lpstr>
      <vt:lpstr>How is the MMPI designed?</vt:lpstr>
      <vt:lpstr>What is an empirically-derived test?</vt:lpstr>
      <vt:lpstr>What are the scales on the MMPI?</vt:lpstr>
      <vt:lpstr>Which traits provide useful  information about personality variation?</vt:lpstr>
      <vt:lpstr>What are the Big Five personality factors?</vt:lpstr>
      <vt:lpstr>What is conscientiousness?</vt:lpstr>
      <vt:lpstr>What is agreeableness?</vt:lpstr>
      <vt:lpstr>What is neuroticism?</vt:lpstr>
      <vt:lpstr>What is openness?</vt:lpstr>
      <vt:lpstr>What is extraversion?</vt:lpstr>
      <vt:lpstr>Where do you fall?</vt:lpstr>
      <vt:lpstr>Now score yourself</vt:lpstr>
      <vt:lpstr>What are the Big Five personality factors?</vt:lpstr>
      <vt:lpstr>Thinking critically.</vt:lpstr>
      <vt:lpstr>2. What Would You Answer?</vt:lpstr>
      <vt:lpstr>What are the Big Five personality factors?</vt:lpstr>
      <vt:lpstr>Are personality traits consistent  over time?</vt:lpstr>
      <vt:lpstr>What is the person-situation controversy?</vt:lpstr>
      <vt:lpstr>Is personality stable?</vt:lpstr>
      <vt:lpstr>Do traits = behaviors?</vt:lpstr>
      <vt:lpstr>When do environments limit or encourage expression of traits?</vt:lpstr>
      <vt:lpstr>How does the research apply to you?</vt:lpstr>
      <vt:lpstr>Learning Targets</vt:lpstr>
      <vt:lpstr>Applying the theories.</vt:lpstr>
      <vt:lpstr>What is the social-cognitive  perspective?</vt:lpstr>
      <vt:lpstr>What is the behavioral approach?</vt:lpstr>
      <vt:lpstr>How do the two approaches relate?</vt:lpstr>
      <vt:lpstr>What is reciprocal determinism?</vt:lpstr>
      <vt:lpstr>How does reciprocal determinism explain personality development?</vt:lpstr>
      <vt:lpstr>Check your understanding.</vt:lpstr>
      <vt:lpstr>What are three specific ways in which individuals and environments interact?</vt:lpstr>
      <vt:lpstr>biopsychosocial approach</vt:lpstr>
      <vt:lpstr>What is the gene-environment interaction?</vt:lpstr>
      <vt:lpstr>What are the influences on personality?</vt:lpstr>
      <vt:lpstr>What criticisms have social-cognitive theorists faced?</vt:lpstr>
      <vt:lpstr>What Would You Answer?</vt:lpstr>
      <vt:lpstr>Learning Targets</vt:lpstr>
      <vt:lpstr>Why has psychology generated so  much research on the self?</vt:lpstr>
      <vt:lpstr>Where are we today?</vt:lpstr>
      <vt:lpstr>Where is the self located in the brain?</vt:lpstr>
      <vt:lpstr>So, what is the self?</vt:lpstr>
      <vt:lpstr>What are possible selves?</vt:lpstr>
      <vt:lpstr>What is the spotlight effect?</vt:lpstr>
      <vt:lpstr>What research has been conducted on the  spotlight effect?</vt:lpstr>
      <vt:lpstr>What were the results of the study?</vt:lpstr>
      <vt:lpstr>What are self-esteem and  self-efficacy?</vt:lpstr>
      <vt:lpstr>1. What Would You Answer?</vt:lpstr>
      <vt:lpstr>What are the benefits of high  self-esteem?</vt:lpstr>
      <vt:lpstr>What are the effects of low self-esteem?</vt:lpstr>
      <vt:lpstr>What is the drawback to  excessive optimism?</vt:lpstr>
      <vt:lpstr>What does it mean to be blind to  one’s own incompetence?</vt:lpstr>
      <vt:lpstr>Which one sounds like you?</vt:lpstr>
      <vt:lpstr>What is a self-serving bias?</vt:lpstr>
      <vt:lpstr>People accept more responsibility for good deeds than for bad, and for successes than for failures.</vt:lpstr>
      <vt:lpstr>2. What Would You Answer?</vt:lpstr>
      <vt:lpstr>3. What Would You Answer?</vt:lpstr>
      <vt:lpstr>Most people see themselves as  better than average.</vt:lpstr>
      <vt:lpstr>Explain the cartoon.</vt:lpstr>
      <vt:lpstr>What is narcissism?</vt:lpstr>
      <vt:lpstr>What are some negative  effects of narcissism?</vt:lpstr>
      <vt:lpstr>What is the difference between secure self-esteem and defensive self-esteem?</vt:lpstr>
      <vt:lpstr>What factors contribute to your identity?</vt:lpstr>
      <vt:lpstr>What is the difference between  individualism and collectivism?</vt:lpstr>
      <vt:lpstr>What characterizes an individualist culture?</vt:lpstr>
      <vt:lpstr>How are Americans’ individualistic tendencies reflected in baby names?</vt:lpstr>
      <vt:lpstr>What characterizes a collectivist culture?</vt:lpstr>
      <vt:lpstr>How might collectivist cultures respond to disaster?</vt:lpstr>
      <vt:lpstr>What are some value contrasts  between individualism and collectivism?</vt:lpstr>
      <vt:lpstr>Kurt Lewin</vt:lpstr>
      <vt:lpstr>Approach/Approach Conflict</vt:lpstr>
      <vt:lpstr>Avoidance/Avoidance Conflict</vt:lpstr>
      <vt:lpstr>Approach/Avoidance Conflict</vt:lpstr>
      <vt:lpstr>Provide a personal or potential situation that illustrates each of the following conflicts: </vt:lpstr>
      <vt:lpstr>4. What Would You Answer?</vt:lpstr>
      <vt:lpstr>Applying the theories.</vt:lpstr>
      <vt:lpstr>Why are assessment centers the best predictor of personality and behavior?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Personality</dc:title>
  <dc:creator>JENRETTEIII, DON</dc:creator>
  <cp:lastModifiedBy>Jenrette, Don</cp:lastModifiedBy>
  <cp:revision>50</cp:revision>
  <cp:lastPrinted>2019-04-19T14:43:58Z</cp:lastPrinted>
  <dcterms:created xsi:type="dcterms:W3CDTF">2019-04-04T12:07:35Z</dcterms:created>
  <dcterms:modified xsi:type="dcterms:W3CDTF">2020-03-06T19:40:33Z</dcterms:modified>
</cp:coreProperties>
</file>