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" r:id="rId2"/>
    <p:sldId id="257" r:id="rId3"/>
    <p:sldId id="320" r:id="rId4"/>
    <p:sldId id="322" r:id="rId5"/>
    <p:sldId id="321" r:id="rId6"/>
    <p:sldId id="258" r:id="rId7"/>
    <p:sldId id="259" r:id="rId8"/>
    <p:sldId id="260" r:id="rId9"/>
    <p:sldId id="261" r:id="rId10"/>
    <p:sldId id="264" r:id="rId11"/>
    <p:sldId id="278" r:id="rId12"/>
    <p:sldId id="271" r:id="rId13"/>
    <p:sldId id="279" r:id="rId14"/>
    <p:sldId id="280" r:id="rId15"/>
    <p:sldId id="281" r:id="rId16"/>
    <p:sldId id="283" r:id="rId17"/>
    <p:sldId id="272" r:id="rId18"/>
    <p:sldId id="284" r:id="rId19"/>
    <p:sldId id="282" r:id="rId20"/>
    <p:sldId id="318" r:id="rId21"/>
    <p:sldId id="265" r:id="rId22"/>
    <p:sldId id="266" r:id="rId23"/>
    <p:sldId id="323" r:id="rId24"/>
    <p:sldId id="317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2" r:id="rId34"/>
    <p:sldId id="267" r:id="rId35"/>
    <p:sldId id="285" r:id="rId36"/>
    <p:sldId id="273" r:id="rId37"/>
    <p:sldId id="286" r:id="rId38"/>
    <p:sldId id="274" r:id="rId39"/>
    <p:sldId id="287" r:id="rId40"/>
    <p:sldId id="291" r:id="rId41"/>
    <p:sldId id="319" r:id="rId42"/>
    <p:sldId id="303" r:id="rId43"/>
    <p:sldId id="304" r:id="rId44"/>
    <p:sldId id="305" r:id="rId45"/>
    <p:sldId id="307" r:id="rId46"/>
    <p:sldId id="310" r:id="rId47"/>
    <p:sldId id="311" r:id="rId48"/>
    <p:sldId id="314" r:id="rId49"/>
    <p:sldId id="312" r:id="rId50"/>
    <p:sldId id="268" r:id="rId51"/>
    <p:sldId id="275" r:id="rId52"/>
    <p:sldId id="288" r:id="rId53"/>
    <p:sldId id="276" r:id="rId54"/>
    <p:sldId id="289" r:id="rId55"/>
    <p:sldId id="290" r:id="rId56"/>
    <p:sldId id="308" r:id="rId57"/>
    <p:sldId id="309" r:id="rId58"/>
    <p:sldId id="315" r:id="rId59"/>
    <p:sldId id="316" r:id="rId60"/>
    <p:sldId id="269" r:id="rId61"/>
    <p:sldId id="277" r:id="rId62"/>
    <p:sldId id="270" r:id="rId63"/>
    <p:sldId id="292" r:id="rId64"/>
    <p:sldId id="313" r:id="rId65"/>
    <p:sldId id="324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7" autoAdjust="0"/>
    <p:restoredTop sz="86395" autoAdjust="0"/>
  </p:normalViewPr>
  <p:slideViewPr>
    <p:cSldViewPr>
      <p:cViewPr varScale="1">
        <p:scale>
          <a:sx n="99" d="100"/>
          <a:sy n="99" d="100"/>
        </p:scale>
        <p:origin x="85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951E3-9448-4F85-B4A9-8E4E6B5CBCD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2284F-6F6C-4F19-87CB-BBA7581C5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93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vHWnJwBkmo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z0Q9nTZCw4" TargetMode="External"/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uBGl2BujkPQ" TargetMode="External"/><Relationship Id="rId4" Type="http://schemas.openxmlformats.org/officeDocument/2006/relationships/hyperlink" Target="https://www.khanacademy.org/science/high-school-biology/hs-human-body-systems/hs-body-structure-and-homeostasis/v/homeostasi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322530-3C81-4624-A0E3-3572445158A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689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FF6E4-224A-4139-9B6D-7992079C4A2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058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CD24F-671D-43DE-9876-5210D30D63F0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222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0464A-3B32-44E1-AB3F-BD022C22C504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https://www.youtube.com/watch?v=kvHWnJwBkmo</a:t>
            </a:r>
            <a:r>
              <a:rPr lang="en-US" dirty="0" smtClean="0"/>
              <a:t>  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Anatomical Terms - Drawn &amp; Defined (Updated)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0171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0464A-3B32-44E1-AB3F-BD022C22C504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742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18C02-8517-476C-88FD-0DE02808E76F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000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44B87-2419-4B19-86FA-57A8A9076194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871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F126E8-05B8-4686-92EE-1B9CDE220620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876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F126E8-05B8-4686-92EE-1B9CDE220620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491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https://www.youtube.com/watch?v=Iz0Q9nTZCw4</a:t>
            </a:r>
            <a:r>
              <a:rPr lang="en-US" dirty="0" smtClean="0"/>
              <a:t>  </a:t>
            </a:r>
            <a:r>
              <a:rPr lang="en-US" dirty="0" err="1" smtClean="0"/>
              <a:t>homeostatis</a:t>
            </a:r>
            <a:r>
              <a:rPr lang="en-US" baseline="0" dirty="0" smtClean="0"/>
              <a:t> amoeba sisters</a:t>
            </a:r>
          </a:p>
          <a:p>
            <a:r>
              <a:rPr lang="en-US" dirty="0" smtClean="0">
                <a:hlinkClick r:id="rId4"/>
              </a:rPr>
              <a:t>https://www.khanacademy.org/science/high-school-biology/hs-human-body-systems/hs-body-structure-and-homeostasis/v/homeostasis</a:t>
            </a:r>
            <a:r>
              <a:rPr lang="en-US" dirty="0" smtClean="0"/>
              <a:t> khan academy</a:t>
            </a:r>
          </a:p>
          <a:p>
            <a:r>
              <a:rPr lang="en-US" dirty="0" smtClean="0">
                <a:hlinkClick r:id="rId5"/>
              </a:rPr>
              <a:t>https://www.youtube.com/watch?v=uBGl2BujkPQ</a:t>
            </a:r>
            <a:r>
              <a:rPr lang="en-US" dirty="0" smtClean="0"/>
              <a:t>   human body</a:t>
            </a:r>
            <a:r>
              <a:rPr lang="en-US" baseline="0" dirty="0" smtClean="0"/>
              <a:t> org and </a:t>
            </a:r>
            <a:r>
              <a:rPr lang="en-US" baseline="0" dirty="0" err="1" smtClean="0"/>
              <a:t>homeostatis</a:t>
            </a:r>
            <a:r>
              <a:rPr lang="en-US" baseline="0" dirty="0" smtClean="0"/>
              <a:t> Crash course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2284F-6F6C-4F19-87CB-BBA7581C583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95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0C0AF-3040-4877-994A-34DFECBD599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39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601C5-F1FE-4DD1-B4E3-32F8CF429C4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621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5930D-1AE6-4EA9-8727-327FE9373F4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333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8324D-65C2-4853-AC05-713A0BB122F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378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897EE-A768-4CBD-9293-0E0C2D6D665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713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897EE-A768-4CBD-9293-0E0C2D6D665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995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CD24F-671D-43DE-9876-5210D30D63F0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700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CD24F-671D-43DE-9876-5210D30D63F0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83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77A0268-C1C7-41EC-9DF8-99EB694167B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69AD2B-9112-41B9-9D34-6CB6253978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0268-C1C7-41EC-9DF8-99EB694167B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AD2B-9112-41B9-9D34-6CB625397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77A0268-C1C7-41EC-9DF8-99EB694167B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69AD2B-9112-41B9-9D34-6CB625397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0268-C1C7-41EC-9DF8-99EB694167B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AD2B-9112-41B9-9D34-6CB625397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7A0268-C1C7-41EC-9DF8-99EB694167B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E669AD2B-9112-41B9-9D34-6CB6253978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0268-C1C7-41EC-9DF8-99EB694167B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AD2B-9112-41B9-9D34-6CB625397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0268-C1C7-41EC-9DF8-99EB694167B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AD2B-9112-41B9-9D34-6CB625397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0268-C1C7-41EC-9DF8-99EB694167B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AD2B-9112-41B9-9D34-6CB625397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7A0268-C1C7-41EC-9DF8-99EB694167B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AD2B-9112-41B9-9D34-6CB625397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0268-C1C7-41EC-9DF8-99EB694167B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AD2B-9112-41B9-9D34-6CB625397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0268-C1C7-41EC-9DF8-99EB694167B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AD2B-9112-41B9-9D34-6CB6253978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77A0268-C1C7-41EC-9DF8-99EB694167B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669AD2B-9112-41B9-9D34-6CB6253978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6796" y="838200"/>
            <a:ext cx="5652868" cy="2868168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Body Organization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dirty="0" smtClean="0"/>
              <a:t>Cells, structures, and  </a:t>
            </a:r>
            <a:r>
              <a:rPr lang="en-US" sz="3600" dirty="0" err="1" smtClean="0"/>
              <a:t>tissuE</a:t>
            </a:r>
            <a:r>
              <a:rPr lang="en-US" sz="36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0989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DHO 8</a:t>
            </a:r>
          </a:p>
          <a:p>
            <a:r>
              <a:rPr lang="en-US" sz="2000" dirty="0" smtClean="0"/>
              <a:t>Chapter 7</a:t>
            </a:r>
          </a:p>
          <a:p>
            <a:r>
              <a:rPr lang="en-US" sz="2000" dirty="0" smtClean="0"/>
              <a:t>7:1</a:t>
            </a:r>
          </a:p>
          <a:p>
            <a:r>
              <a:rPr lang="en-US" sz="2000" dirty="0" smtClean="0"/>
              <a:t>2018-2019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39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/>
          <a:lstStyle/>
          <a:p>
            <a:r>
              <a:rPr lang="en-US" altLang="en-US" dirty="0"/>
              <a:t>Tissues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9416"/>
            <a:ext cx="4953000" cy="4846320"/>
          </a:xfrm>
        </p:spPr>
        <p:txBody>
          <a:bodyPr/>
          <a:lstStyle/>
          <a:p>
            <a:r>
              <a:rPr lang="en-US" altLang="en-US" dirty="0"/>
              <a:t>Cells of same type joined </a:t>
            </a:r>
            <a:r>
              <a:rPr lang="en-US" altLang="en-US" dirty="0" smtClean="0"/>
              <a:t>together form tissue</a:t>
            </a:r>
            <a:endParaRPr lang="en-US" altLang="en-US" dirty="0"/>
          </a:p>
          <a:p>
            <a:r>
              <a:rPr lang="en-US" altLang="en-US" dirty="0" smtClean="0"/>
              <a:t>Tissues are 60</a:t>
            </a:r>
            <a:r>
              <a:rPr lang="en-US" altLang="en-US" dirty="0"/>
              <a:t>%–99% </a:t>
            </a:r>
            <a:r>
              <a:rPr lang="en-US" altLang="en-US" dirty="0" smtClean="0"/>
              <a:t>water</a:t>
            </a:r>
          </a:p>
          <a:p>
            <a:r>
              <a:rPr lang="en-US" altLang="en-US" dirty="0" smtClean="0"/>
              <a:t>This water is slightly salty and is called tissue fluid</a:t>
            </a:r>
          </a:p>
          <a:p>
            <a:pPr marL="0" indent="0">
              <a:buNone/>
            </a:pPr>
            <a:endParaRPr lang="en-US" alt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Not enough tissue fluid=dehydration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Too much tissue fluid=edema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447800"/>
            <a:ext cx="2247900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104" y="4279000"/>
            <a:ext cx="2941796" cy="242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Tissues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4 main groups </a:t>
            </a:r>
            <a:r>
              <a:rPr lang="en-US" altLang="en-US" dirty="0"/>
              <a:t>of tissues</a:t>
            </a:r>
          </a:p>
          <a:p>
            <a:pPr lvl="1"/>
            <a:r>
              <a:rPr lang="en-US" altLang="en-US" dirty="0"/>
              <a:t>Epithelial</a:t>
            </a:r>
          </a:p>
          <a:p>
            <a:pPr lvl="1"/>
            <a:r>
              <a:rPr lang="en-US" altLang="en-US" dirty="0"/>
              <a:t>Connective</a:t>
            </a:r>
          </a:p>
          <a:p>
            <a:pPr lvl="1"/>
            <a:r>
              <a:rPr lang="en-US" altLang="en-US" dirty="0"/>
              <a:t>Nerve</a:t>
            </a:r>
          </a:p>
          <a:p>
            <a:pPr lvl="1"/>
            <a:r>
              <a:rPr lang="en-US" altLang="en-US" dirty="0"/>
              <a:t>Muscle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854" y="2209800"/>
            <a:ext cx="499834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01" y="152400"/>
            <a:ext cx="7239000" cy="594360"/>
          </a:xfrm>
        </p:spPr>
        <p:txBody>
          <a:bodyPr/>
          <a:lstStyle/>
          <a:p>
            <a:r>
              <a:rPr lang="en-US" dirty="0" smtClean="0"/>
              <a:t>Types of 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7229901" cy="5465136"/>
          </a:xfrm>
        </p:spPr>
        <p:txBody>
          <a:bodyPr/>
          <a:lstStyle/>
          <a:p>
            <a:r>
              <a:rPr lang="en-US" b="1" dirty="0" smtClean="0"/>
              <a:t>Epithelial tissue:</a:t>
            </a:r>
          </a:p>
          <a:p>
            <a:pPr lvl="1"/>
            <a:r>
              <a:rPr lang="en-US" dirty="0" smtClean="0"/>
              <a:t>covers the surface of the body and main tissue in skin</a:t>
            </a:r>
          </a:p>
          <a:p>
            <a:pPr lvl="1"/>
            <a:r>
              <a:rPr lang="en-US" dirty="0" smtClean="0"/>
              <a:t>forms lining of intestinal, respiratory, circulatory, &amp; urinary tracts</a:t>
            </a:r>
          </a:p>
          <a:p>
            <a:pPr lvl="1"/>
            <a:r>
              <a:rPr lang="en-US" dirty="0" smtClean="0"/>
              <a:t>forms body glands where it specializes to produce secretions for the body like mucus &amp; digestive juices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802729"/>
            <a:ext cx="355011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Connective tissue </a:t>
            </a:r>
            <a:r>
              <a:rPr lang="en-US" dirty="0" smtClean="0"/>
              <a:t>is the supporting fabric of organs and other body parts. </a:t>
            </a:r>
          </a:p>
          <a:p>
            <a:pPr lvl="1"/>
            <a:r>
              <a:rPr lang="en-US" dirty="0" smtClean="0"/>
              <a:t>There are 2 types: soft and hard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194376"/>
            <a:ext cx="4536927" cy="340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Soft connective tissue is divided into 2 types: </a:t>
            </a:r>
            <a:r>
              <a:rPr lang="en-US" b="1" dirty="0" smtClean="0"/>
              <a:t>adipose</a:t>
            </a:r>
            <a:r>
              <a:rPr lang="en-US" dirty="0" smtClean="0"/>
              <a:t> &amp; </a:t>
            </a:r>
            <a:r>
              <a:rPr lang="en-US" b="1" dirty="0" smtClean="0"/>
              <a:t>fibrous connective tissue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i="1" u="sng" dirty="0" smtClean="0"/>
              <a:t>Adipose tissue</a:t>
            </a:r>
            <a:r>
              <a:rPr lang="en-US" i="1" dirty="0" smtClean="0"/>
              <a:t> </a:t>
            </a:r>
            <a:r>
              <a:rPr lang="en-US" dirty="0" smtClean="0"/>
              <a:t>(fatty tissue) stores fat as a food reserve or source of energy &amp; acts as padding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i="1" u="sng" dirty="0" smtClean="0"/>
              <a:t>Fibrous connective tissue</a:t>
            </a:r>
            <a:r>
              <a:rPr lang="en-US" dirty="0" smtClean="0"/>
              <a:t> helps hold body structures together (ligaments &amp; tendons)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627" y="4979361"/>
            <a:ext cx="4953000" cy="147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24400"/>
            <a:ext cx="3276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3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00289"/>
          </a:xfrm>
        </p:spPr>
        <p:txBody>
          <a:bodyPr/>
          <a:lstStyle/>
          <a:p>
            <a:r>
              <a:rPr lang="en-US" dirty="0" smtClean="0"/>
              <a:t>Types of 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87" y="1493747"/>
            <a:ext cx="5105400" cy="4846320"/>
          </a:xfrm>
        </p:spPr>
        <p:txBody>
          <a:bodyPr/>
          <a:lstStyle/>
          <a:p>
            <a:r>
              <a:rPr lang="en-US" dirty="0" smtClean="0"/>
              <a:t>Hard connective tissue includes </a:t>
            </a:r>
            <a:r>
              <a:rPr lang="en-US" b="1" dirty="0" smtClean="0"/>
              <a:t>cartilage</a:t>
            </a:r>
            <a:r>
              <a:rPr lang="en-US" dirty="0" smtClean="0"/>
              <a:t> and </a:t>
            </a:r>
            <a:r>
              <a:rPr lang="en-US" b="1" dirty="0" smtClean="0"/>
              <a:t>bone</a:t>
            </a:r>
          </a:p>
          <a:p>
            <a:pPr lvl="1"/>
            <a:r>
              <a:rPr lang="en-US" dirty="0" smtClean="0"/>
              <a:t>Cartilage is a tough, elastic material found between the bones of the spine &amp; at the ends of long bones.  It acts as shock absorber and allows for flexibility.  It is also found in the nose, ears, &amp; larynx</a:t>
            </a:r>
          </a:p>
          <a:p>
            <a:pPr marL="292608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Bone (osseous tissue) forms rigid structure of body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220329"/>
            <a:ext cx="24003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05622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0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00289"/>
          </a:xfrm>
        </p:spPr>
        <p:txBody>
          <a:bodyPr/>
          <a:lstStyle/>
          <a:p>
            <a:r>
              <a:rPr lang="en-US" dirty="0" smtClean="0"/>
              <a:t>Types of 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86" y="1493747"/>
            <a:ext cx="7766713" cy="4846320"/>
          </a:xfrm>
        </p:spPr>
        <p:txBody>
          <a:bodyPr/>
          <a:lstStyle/>
          <a:p>
            <a:r>
              <a:rPr lang="en-US" dirty="0" smtClean="0"/>
              <a:t>There is also a class of connective tissue called </a:t>
            </a:r>
            <a:r>
              <a:rPr lang="en-US" b="1" dirty="0" smtClean="0"/>
              <a:t>liquid connective tissue </a:t>
            </a:r>
            <a:r>
              <a:rPr lang="en-US" dirty="0" smtClean="0"/>
              <a:t>(vascular tissue)</a:t>
            </a:r>
          </a:p>
          <a:p>
            <a:pPr lvl="1"/>
            <a:r>
              <a:rPr lang="en-US" dirty="0" smtClean="0"/>
              <a:t>It includes blood and lymph – they transport substances in the body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808" y="3505200"/>
            <a:ext cx="4044867" cy="269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Nerve tissue</a:t>
            </a:r>
            <a:endParaRPr lang="en-US" dirty="0" smtClean="0"/>
          </a:p>
          <a:p>
            <a:pPr lvl="1"/>
            <a:r>
              <a:rPr lang="en-US" dirty="0" smtClean="0"/>
              <a:t>controls and coordinates body activities by transmitting messages though the body </a:t>
            </a:r>
            <a:endParaRPr lang="en-US" dirty="0"/>
          </a:p>
          <a:p>
            <a:pPr lvl="1"/>
            <a:r>
              <a:rPr lang="en-US" dirty="0" smtClean="0"/>
              <a:t>Nerves, brain, &amp; spinal cord are made of nerve tissue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664502"/>
            <a:ext cx="3874857" cy="29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Muscle tissue</a:t>
            </a:r>
            <a:endParaRPr lang="en-US" dirty="0" smtClean="0"/>
          </a:p>
          <a:p>
            <a:pPr lvl="1"/>
            <a:r>
              <a:rPr lang="en-US" dirty="0" smtClean="0"/>
              <a:t>produces power and movement by contraction of muscle fibers. </a:t>
            </a:r>
          </a:p>
          <a:p>
            <a:pPr lvl="1"/>
            <a:r>
              <a:rPr lang="en-US" dirty="0" smtClean="0"/>
              <a:t>There are 3 main kinds of muscle tissue: skeletal, cardiac, visceral/smooth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000731"/>
            <a:ext cx="5486400" cy="247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846320"/>
          </a:xfrm>
        </p:spPr>
        <p:txBody>
          <a:bodyPr/>
          <a:lstStyle/>
          <a:p>
            <a:r>
              <a:rPr lang="en-US" b="1" dirty="0" smtClean="0"/>
              <a:t>Muscle tissue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u="sng" dirty="0" smtClean="0"/>
              <a:t>Skeletal</a:t>
            </a:r>
            <a:r>
              <a:rPr lang="en-US" dirty="0" smtClean="0"/>
              <a:t> which attaches to bones and provides movement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u="sng" dirty="0" smtClean="0"/>
              <a:t>Cardiac</a:t>
            </a:r>
            <a:r>
              <a:rPr lang="en-US" dirty="0" smtClean="0"/>
              <a:t> which causes heart to beat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u="sng" dirty="0" smtClean="0"/>
              <a:t>Visceral/smooth</a:t>
            </a:r>
            <a:r>
              <a:rPr lang="en-US" dirty="0" smtClean="0"/>
              <a:t> which is walls of respiratory, digestive, urinary tract, and blood vessels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76400"/>
            <a:ext cx="2895600" cy="461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7:1 Basic Structure of the Human Body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altLang="en-US" dirty="0"/>
              <a:t>The normal function of the human body is compared to an organized machine</a:t>
            </a:r>
          </a:p>
          <a:p>
            <a:r>
              <a:rPr lang="en-US" altLang="en-US" dirty="0" smtClean="0"/>
              <a:t>If the </a:t>
            </a:r>
            <a:r>
              <a:rPr lang="en-US" altLang="en-US" dirty="0"/>
              <a:t>machine malfunctions, disease occurs</a:t>
            </a:r>
          </a:p>
          <a:p>
            <a:r>
              <a:rPr lang="en-US" altLang="en-US" b="1" u="sng" dirty="0"/>
              <a:t>Anatomy</a:t>
            </a:r>
            <a:r>
              <a:rPr lang="en-US" altLang="en-US" dirty="0"/>
              <a:t>: study of form and structure</a:t>
            </a:r>
          </a:p>
          <a:p>
            <a:r>
              <a:rPr lang="en-US" altLang="en-US" b="1" u="sng" dirty="0"/>
              <a:t>Physiology</a:t>
            </a:r>
            <a:r>
              <a:rPr lang="en-US" altLang="en-US" dirty="0"/>
              <a:t>: study of processes</a:t>
            </a:r>
          </a:p>
          <a:p>
            <a:r>
              <a:rPr lang="en-US" altLang="en-US" b="1" u="sng" dirty="0"/>
              <a:t>Pathophysiology</a:t>
            </a:r>
            <a:r>
              <a:rPr lang="en-US" altLang="en-US" dirty="0"/>
              <a:t>: study of how disease occurs and body’s response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5257800"/>
            <a:ext cx="57912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5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Organs and Systems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6705600" cy="4245936"/>
          </a:xfrm>
        </p:spPr>
        <p:txBody>
          <a:bodyPr>
            <a:normAutofit/>
          </a:bodyPr>
          <a:lstStyle/>
          <a:p>
            <a:r>
              <a:rPr lang="en-US" altLang="en-US" dirty="0"/>
              <a:t>Organs: two or more tissues joined together for a specific </a:t>
            </a:r>
            <a:r>
              <a:rPr lang="en-US" altLang="en-US" dirty="0" smtClean="0"/>
              <a:t>purpose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/>
              <a:t>Organ Systems: organs and other body parts joined together for a particular function </a:t>
            </a:r>
          </a:p>
          <a:p>
            <a:endParaRPr 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67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6" y="1905000"/>
            <a:ext cx="8108016" cy="408568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Organs and Systems</a:t>
            </a:r>
          </a:p>
        </p:txBody>
      </p:sp>
    </p:spTree>
    <p:extLst>
      <p:ext uri="{BB962C8B-B14F-4D97-AF65-F5344CB8AC3E}">
        <p14:creationId xmlns:p14="http://schemas.microsoft.com/office/powerpoint/2010/main" val="6975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Organs and </a:t>
            </a:r>
            <a:r>
              <a:rPr lang="en-US" altLang="en-US" dirty="0" smtClean="0"/>
              <a:t>Systems</a:t>
            </a:r>
            <a:endParaRPr lang="en-US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9416"/>
            <a:ext cx="6172200" cy="484632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sz="3200" b="1" dirty="0"/>
              <a:t>Cells</a:t>
            </a:r>
            <a:r>
              <a:rPr lang="en-US" altLang="en-US" sz="3200" dirty="0"/>
              <a:t> combine to form </a:t>
            </a:r>
            <a:r>
              <a:rPr lang="en-US" altLang="en-US" sz="3200" b="1" dirty="0"/>
              <a:t>tissue</a:t>
            </a:r>
          </a:p>
          <a:p>
            <a:pPr>
              <a:lnSpc>
                <a:spcPct val="90000"/>
              </a:lnSpc>
            </a:pPr>
            <a:r>
              <a:rPr lang="en-US" altLang="en-US" sz="3200" b="1" dirty="0"/>
              <a:t>Tissues</a:t>
            </a:r>
            <a:r>
              <a:rPr lang="en-US" altLang="en-US" sz="3200" dirty="0"/>
              <a:t> combine to form </a:t>
            </a:r>
            <a:r>
              <a:rPr lang="en-US" altLang="en-US" sz="3200" b="1" dirty="0"/>
              <a:t>organs</a:t>
            </a:r>
          </a:p>
          <a:p>
            <a:pPr>
              <a:lnSpc>
                <a:spcPct val="90000"/>
              </a:lnSpc>
            </a:pPr>
            <a:r>
              <a:rPr lang="en-US" altLang="en-US" sz="3200" b="1" dirty="0"/>
              <a:t>Organs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combine </a:t>
            </a:r>
            <a:r>
              <a:rPr lang="en-US" altLang="en-US" sz="3200" dirty="0"/>
              <a:t>to </a:t>
            </a:r>
            <a:r>
              <a:rPr lang="en-US" altLang="en-US" sz="3200" dirty="0" smtClean="0"/>
              <a:t>form </a:t>
            </a:r>
            <a:r>
              <a:rPr lang="en-US" altLang="en-US" sz="3200" b="1" dirty="0"/>
              <a:t>systems</a:t>
            </a:r>
          </a:p>
          <a:p>
            <a:pPr>
              <a:lnSpc>
                <a:spcPct val="90000"/>
              </a:lnSpc>
            </a:pPr>
            <a:r>
              <a:rPr lang="en-US" altLang="en-US" sz="3200" b="1" dirty="0"/>
              <a:t>Systems</a:t>
            </a:r>
            <a:r>
              <a:rPr lang="en-US" altLang="en-US" sz="3200" dirty="0"/>
              <a:t> work together to </a:t>
            </a:r>
            <a:r>
              <a:rPr lang="en-US" altLang="en-US" sz="3200" dirty="0" smtClean="0"/>
              <a:t>form the </a:t>
            </a:r>
            <a:r>
              <a:rPr lang="en-US" altLang="en-US" sz="3200" b="1" dirty="0" smtClean="0"/>
              <a:t>organism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300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thumbnails-visually.netdna-ssl.com/28-odd-facts-about-the-human-body_50290a7e8f7e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"/>
            <a:ext cx="5943600" cy="716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33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/>
          <a:lstStyle/>
          <a:p>
            <a:r>
              <a:rPr lang="en-US" altLang="en-US" dirty="0"/>
              <a:t>Organs and Systems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993709"/>
            <a:ext cx="5334000" cy="40043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90800" y="1993709"/>
            <a:ext cx="3276600" cy="4321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239000" cy="5248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b="1" dirty="0" smtClean="0"/>
              <a:t>There are 11 basic systems: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Integumentary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Skeletal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Muscular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Circulatory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Lymphatic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Respiratory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Digestive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Urinary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Nervous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Endocrine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/>
              <a:t>R</a:t>
            </a:r>
            <a:r>
              <a:rPr lang="en-US" altLang="en-US" sz="2400" dirty="0" smtClean="0"/>
              <a:t>eproductive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928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Which of the following is a type of muscle tissue?</a:t>
            </a:r>
          </a:p>
          <a:p>
            <a:pPr marL="0" lvl="0" indent="0">
              <a:buNone/>
            </a:pPr>
            <a:endParaRPr lang="en-US" b="1" dirty="0" smtClean="0"/>
          </a:p>
          <a:p>
            <a:pPr marL="0" lvl="0" indent="0">
              <a:buNone/>
            </a:pPr>
            <a:r>
              <a:rPr lang="en-US" dirty="0" smtClean="0"/>
              <a:t>A) Smooth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B) Squamous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C) Osseous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D) Carotid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And the answer is….A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3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Where would you find epithelial tissue?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A) Inside </a:t>
            </a:r>
            <a:r>
              <a:rPr lang="en-US" dirty="0"/>
              <a:t>long bones</a:t>
            </a:r>
          </a:p>
          <a:p>
            <a:pPr marL="0" lvl="0" indent="0">
              <a:buNone/>
            </a:pPr>
            <a:r>
              <a:rPr lang="en-US" dirty="0" smtClean="0"/>
              <a:t>B) Inside </a:t>
            </a:r>
            <a:r>
              <a:rPr lang="en-US" dirty="0"/>
              <a:t>the brain</a:t>
            </a:r>
          </a:p>
          <a:p>
            <a:pPr marL="0" lvl="0" indent="0">
              <a:buNone/>
            </a:pPr>
            <a:r>
              <a:rPr lang="en-US" dirty="0" smtClean="0"/>
              <a:t>C) Lining </a:t>
            </a:r>
            <a:r>
              <a:rPr lang="en-US" dirty="0"/>
              <a:t>the inside of the nose</a:t>
            </a:r>
          </a:p>
          <a:p>
            <a:pPr marL="0" lvl="0" indent="0">
              <a:buNone/>
            </a:pPr>
            <a:r>
              <a:rPr lang="en-US" dirty="0" smtClean="0"/>
              <a:t>D) In </a:t>
            </a:r>
            <a:r>
              <a:rPr lang="en-US" dirty="0"/>
              <a:t>the walls of the large intestine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And the answer is….C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09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 type of tissue transmits messages from the head to the toes</a:t>
            </a:r>
            <a:r>
              <a:rPr lang="en-US" dirty="0" smtClean="0"/>
              <a:t>?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A) Connective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B) Epithelial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C) Nerve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D) Muscle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And the answer is…C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3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 type of tissue is classified as hard or soft</a:t>
            </a:r>
            <a:r>
              <a:rPr lang="en-US" dirty="0" smtClean="0"/>
              <a:t>?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A) Epithelial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B) Muscle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C) Nervous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D) Connective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And the answer is…D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 is the primary function of muscle tissue</a:t>
            </a:r>
            <a:r>
              <a:rPr lang="en-US" dirty="0" smtClean="0"/>
              <a:t>?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A) To </a:t>
            </a:r>
            <a:r>
              <a:rPr lang="en-US" dirty="0"/>
              <a:t>produce </a:t>
            </a:r>
            <a:r>
              <a:rPr lang="en-US" dirty="0" smtClean="0"/>
              <a:t>movement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B) To </a:t>
            </a:r>
            <a:r>
              <a:rPr lang="en-US" dirty="0"/>
              <a:t>control and coordinate body activities</a:t>
            </a:r>
          </a:p>
          <a:p>
            <a:pPr marL="0" lvl="0" indent="0">
              <a:buNone/>
            </a:pPr>
            <a:r>
              <a:rPr lang="en-US" dirty="0" smtClean="0"/>
              <a:t>C) Transportation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D) To </a:t>
            </a:r>
            <a:r>
              <a:rPr lang="en-US" dirty="0"/>
              <a:t>produce body </a:t>
            </a:r>
            <a:r>
              <a:rPr lang="en-US" dirty="0" smtClean="0"/>
              <a:t>secretions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And the answer is…A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7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7:1 Basic Structure of the Human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441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Different types of diseases include:</a:t>
            </a:r>
          </a:p>
          <a:p>
            <a:r>
              <a:rPr lang="en-US" b="1" u="sng" dirty="0" smtClean="0"/>
              <a:t>Congenital</a:t>
            </a:r>
            <a:r>
              <a:rPr lang="en-US" dirty="0" smtClean="0"/>
              <a:t>=acquired during development of the infant in the uterus (cleft lip, </a:t>
            </a:r>
            <a:r>
              <a:rPr lang="en-US" dirty="0" err="1" smtClean="0"/>
              <a:t>spina</a:t>
            </a:r>
            <a:r>
              <a:rPr lang="en-US" dirty="0" smtClean="0"/>
              <a:t> bifida)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u="sng" dirty="0" smtClean="0"/>
              <a:t>Inherited</a:t>
            </a:r>
            <a:r>
              <a:rPr lang="en-US" dirty="0" smtClean="0"/>
              <a:t>=transmitted from parents to child genetically (hemophilia, Down syndrome)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560" y="1463040"/>
            <a:ext cx="3200400" cy="2176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75650"/>
            <a:ext cx="2895600" cy="296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0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Blood is classified as what type of tissue?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A) Epithelial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B) Connective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C) Nerve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D) Muscle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And the answer is…B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77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Of the following, which is the MOST complex?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A) Nucleus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B) Muscle </a:t>
            </a:r>
            <a:r>
              <a:rPr lang="en-US" dirty="0"/>
              <a:t>tissue</a:t>
            </a:r>
          </a:p>
          <a:p>
            <a:pPr marL="0" lvl="0" indent="0">
              <a:buNone/>
            </a:pPr>
            <a:r>
              <a:rPr lang="en-US" dirty="0" smtClean="0"/>
              <a:t>C) Nerve </a:t>
            </a:r>
            <a:r>
              <a:rPr lang="en-US" dirty="0"/>
              <a:t>cell</a:t>
            </a:r>
          </a:p>
          <a:p>
            <a:pPr marL="0" lvl="0" indent="0">
              <a:buNone/>
            </a:pPr>
            <a:r>
              <a:rPr lang="en-US" dirty="0" smtClean="0"/>
              <a:t>D) Kidney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 smtClean="0"/>
              <a:t>And the answer is…D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Which organ or structure does NOT belong with the other three?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dirty="0" smtClean="0"/>
              <a:t>A) Stomach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B) Heart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C) Liver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D) Mouth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And the answer is…B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8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71800" y="533400"/>
            <a:ext cx="5500468" cy="2868168"/>
          </a:xfrm>
        </p:spPr>
        <p:txBody>
          <a:bodyPr/>
          <a:lstStyle/>
          <a:p>
            <a:r>
              <a:rPr lang="en-US" sz="4800" dirty="0" smtClean="0"/>
              <a:t>Body organization</a:t>
            </a:r>
            <a:br>
              <a:rPr lang="en-US" sz="4800" dirty="0" smtClean="0"/>
            </a:br>
            <a:r>
              <a:rPr lang="en-US" sz="3200" dirty="0" smtClean="0"/>
              <a:t>Planes and direction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641736"/>
          </a:xfrm>
        </p:spPr>
        <p:txBody>
          <a:bodyPr>
            <a:normAutofit/>
          </a:bodyPr>
          <a:lstStyle/>
          <a:p>
            <a:r>
              <a:rPr lang="en-US" sz="2000" dirty="0"/>
              <a:t>DHO 8</a:t>
            </a:r>
          </a:p>
          <a:p>
            <a:r>
              <a:rPr lang="en-US" sz="2000" dirty="0"/>
              <a:t>Chapter 7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7:2</a:t>
            </a:r>
          </a:p>
          <a:p>
            <a:r>
              <a:rPr lang="en-US" sz="2000" dirty="0" smtClean="0"/>
              <a:t>2018-2019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94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7:2 Body Planes/Directions/Cavities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46964" y="2133600"/>
            <a:ext cx="3733800" cy="4191000"/>
          </a:xfrm>
        </p:spPr>
        <p:txBody>
          <a:bodyPr>
            <a:normAutofit/>
          </a:bodyPr>
          <a:lstStyle/>
          <a:p>
            <a:r>
              <a:rPr lang="en-US" altLang="en-US" sz="2800" b="1" u="sng" dirty="0" smtClean="0"/>
              <a:t>Anatomic position</a:t>
            </a:r>
            <a:r>
              <a:rPr lang="en-US" altLang="en-US" sz="2800" dirty="0" smtClean="0"/>
              <a:t>-standing upright, facing forward, arms at the sides with palms facing forward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463040"/>
            <a:ext cx="1990725" cy="52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239000" cy="89916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7:2 Body Planes/Directions/Cavities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5105400" cy="5334000"/>
          </a:xfrm>
        </p:spPr>
        <p:txBody>
          <a:bodyPr>
            <a:normAutofit/>
          </a:bodyPr>
          <a:lstStyle/>
          <a:p>
            <a:r>
              <a:rPr lang="en-US" altLang="en-US" b="1" u="sng" dirty="0" smtClean="0"/>
              <a:t>Body </a:t>
            </a:r>
            <a:r>
              <a:rPr lang="en-US" altLang="en-US" b="1" u="sng" dirty="0"/>
              <a:t>planes</a:t>
            </a:r>
            <a:r>
              <a:rPr lang="en-US" altLang="en-US" dirty="0"/>
              <a:t>: imaginary lines drawn </a:t>
            </a:r>
            <a:r>
              <a:rPr lang="en-US" altLang="en-US" dirty="0" smtClean="0"/>
              <a:t>through </a:t>
            </a:r>
            <a:r>
              <a:rPr lang="en-US" altLang="en-US" dirty="0"/>
              <a:t>body at various levels to separate body into </a:t>
            </a:r>
            <a:r>
              <a:rPr lang="en-US" altLang="en-US" dirty="0" smtClean="0"/>
              <a:t>sections (3 main planes)</a:t>
            </a:r>
          </a:p>
          <a:p>
            <a:r>
              <a:rPr lang="en-US" altLang="en-US" b="1" u="sng" dirty="0" smtClean="0"/>
              <a:t>Directional </a:t>
            </a:r>
            <a:r>
              <a:rPr lang="en-US" altLang="en-US" b="1" u="sng" dirty="0"/>
              <a:t>terms</a:t>
            </a:r>
            <a:r>
              <a:rPr lang="en-US" altLang="en-US" dirty="0"/>
              <a:t> are created by </a:t>
            </a:r>
            <a:r>
              <a:rPr lang="en-US" altLang="en-US" dirty="0" smtClean="0"/>
              <a:t>planes (12 terms)</a:t>
            </a:r>
          </a:p>
          <a:p>
            <a:r>
              <a:rPr lang="en-US" altLang="en-US" dirty="0"/>
              <a:t>Body planes &amp; directional terms were developed to describe the relationship of one part of the body to another (must be in anatomic position)</a:t>
            </a:r>
          </a:p>
          <a:p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676400"/>
            <a:ext cx="335521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4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main planes with 12 directional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7105934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Body plane #1:</a:t>
            </a:r>
          </a:p>
          <a:p>
            <a:pPr marL="0" indent="0">
              <a:buNone/>
            </a:pPr>
            <a:r>
              <a:rPr lang="en-US" b="1" u="sng" dirty="0" smtClean="0"/>
              <a:t>Transverse plane</a:t>
            </a:r>
            <a:r>
              <a:rPr lang="en-US" b="1" dirty="0" smtClean="0"/>
              <a:t>:</a:t>
            </a:r>
            <a:r>
              <a:rPr lang="en-US" dirty="0" smtClean="0"/>
              <a:t> horizontal plane that divides the body into top and bottom halves. </a:t>
            </a:r>
            <a:endParaRPr lang="en-US" dirty="0"/>
          </a:p>
          <a:p>
            <a:pPr marL="0" indent="0">
              <a:buNone/>
            </a:pPr>
            <a:r>
              <a:rPr lang="en-US" sz="2400" i="1" dirty="0" smtClean="0"/>
              <a:t>It creates the following 4 directional terms:</a:t>
            </a:r>
          </a:p>
          <a:p>
            <a:pPr marL="589788" lvl="1" indent="-342900"/>
            <a:r>
              <a:rPr lang="en-US" sz="2600" b="1" u="sng" dirty="0" smtClean="0"/>
              <a:t>Superior</a:t>
            </a:r>
            <a:r>
              <a:rPr lang="en-US" sz="2600" dirty="0" smtClean="0"/>
              <a:t>-top half (knee is superior to ankle)</a:t>
            </a:r>
          </a:p>
          <a:p>
            <a:pPr marL="589788" lvl="1" indent="-342900"/>
            <a:r>
              <a:rPr lang="en-US" sz="2600" b="1" u="sng" dirty="0" smtClean="0"/>
              <a:t>Inferior</a:t>
            </a:r>
            <a:r>
              <a:rPr lang="en-US" sz="2600" dirty="0" smtClean="0"/>
              <a:t>-bottom half (knee is inferior to hip)</a:t>
            </a:r>
          </a:p>
          <a:p>
            <a:pPr lvl="1"/>
            <a:r>
              <a:rPr lang="en-US" sz="2600" dirty="0" smtClean="0"/>
              <a:t> </a:t>
            </a:r>
            <a:r>
              <a:rPr lang="en-US" sz="2600" b="1" u="sng" dirty="0" smtClean="0"/>
              <a:t>Cranial</a:t>
            </a:r>
            <a:r>
              <a:rPr lang="en-US" sz="2600" dirty="0" smtClean="0"/>
              <a:t>-towards the head</a:t>
            </a:r>
          </a:p>
          <a:p>
            <a:pPr lvl="1"/>
            <a:r>
              <a:rPr lang="en-US" sz="2600" dirty="0" smtClean="0"/>
              <a:t> </a:t>
            </a:r>
            <a:r>
              <a:rPr lang="en-US" sz="2600" b="1" u="sng" dirty="0" smtClean="0"/>
              <a:t>Caudal</a:t>
            </a:r>
            <a:r>
              <a:rPr lang="en-US" sz="2600" dirty="0" smtClean="0"/>
              <a:t>-towards the tail (sacral region of spinal column)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2569536"/>
            <a:ext cx="1676400" cy="428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3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main planes with 12 directional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05940"/>
            <a:ext cx="5161128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Body plane #2</a:t>
            </a:r>
            <a:endParaRPr lang="en-US" sz="2400" dirty="0"/>
          </a:p>
          <a:p>
            <a:pPr marL="0" indent="0">
              <a:buNone/>
            </a:pPr>
            <a:r>
              <a:rPr lang="en-US" b="1" u="sng" dirty="0" smtClean="0"/>
              <a:t>Midsagittal (median) plane</a:t>
            </a:r>
            <a:r>
              <a:rPr lang="en-US" dirty="0" smtClean="0"/>
              <a:t>: vertical plane that divides body into left and right sides</a:t>
            </a:r>
          </a:p>
          <a:p>
            <a:pPr marL="0" indent="0">
              <a:buNone/>
            </a:pPr>
            <a:r>
              <a:rPr lang="en-US" sz="2400" i="1" dirty="0" smtClean="0"/>
              <a:t>It </a:t>
            </a:r>
            <a:r>
              <a:rPr lang="en-US" sz="2400" i="1" dirty="0"/>
              <a:t>creates the following </a:t>
            </a:r>
            <a:r>
              <a:rPr lang="en-US" sz="2400" i="1" dirty="0" smtClean="0"/>
              <a:t>2 directional </a:t>
            </a:r>
            <a:r>
              <a:rPr lang="en-US" sz="2400" i="1" dirty="0"/>
              <a:t>terms</a:t>
            </a:r>
            <a:r>
              <a:rPr lang="en-US" sz="2400" i="1" dirty="0" smtClean="0"/>
              <a:t>:</a:t>
            </a:r>
            <a:endParaRPr lang="en-US" dirty="0" smtClean="0"/>
          </a:p>
          <a:p>
            <a:pPr marL="589788" lvl="1" indent="-342900"/>
            <a:r>
              <a:rPr lang="en-US" sz="2600" b="1" u="sng" dirty="0" smtClean="0"/>
              <a:t>Medial</a:t>
            </a:r>
            <a:r>
              <a:rPr lang="en-US" sz="2600" dirty="0" smtClean="0"/>
              <a:t>-body parts close to the midline</a:t>
            </a:r>
          </a:p>
          <a:p>
            <a:pPr marL="589788" lvl="1" indent="-342900"/>
            <a:r>
              <a:rPr lang="en-US" sz="2600" b="1" u="sng" dirty="0" smtClean="0"/>
              <a:t>Lateral</a:t>
            </a:r>
            <a:r>
              <a:rPr lang="en-US" sz="2600" dirty="0" smtClean="0"/>
              <a:t>-body parts away from the midline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674239"/>
            <a:ext cx="367807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7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3 main planes with 12 directional </a:t>
            </a:r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5181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Body plane #3</a:t>
            </a:r>
            <a:endParaRPr lang="en-US" sz="2400" b="1" dirty="0" smtClean="0"/>
          </a:p>
          <a:p>
            <a:pPr marL="0" indent="0">
              <a:buNone/>
            </a:pPr>
            <a:r>
              <a:rPr lang="en-US" b="1" u="sng" dirty="0" smtClean="0"/>
              <a:t>Frontal (coronal) plane</a:t>
            </a:r>
            <a:r>
              <a:rPr lang="en-US" dirty="0" smtClean="0"/>
              <a:t>: vertical plane divides the body into front and back section</a:t>
            </a:r>
          </a:p>
          <a:p>
            <a:pPr marL="0" indent="0">
              <a:buNone/>
            </a:pPr>
            <a:r>
              <a:rPr lang="en-US" sz="2400" i="1" dirty="0" smtClean="0"/>
              <a:t>It </a:t>
            </a:r>
            <a:r>
              <a:rPr lang="en-US" sz="2400" i="1" dirty="0"/>
              <a:t>creates the following directional terms</a:t>
            </a:r>
            <a:r>
              <a:rPr lang="en-US" sz="2400" i="1" dirty="0" smtClean="0"/>
              <a:t>:</a:t>
            </a:r>
            <a:endParaRPr lang="en-US" sz="2400" dirty="0" smtClean="0"/>
          </a:p>
          <a:p>
            <a:pPr lvl="1"/>
            <a:r>
              <a:rPr lang="en-US" sz="2600" u="sng" dirty="0" smtClean="0"/>
              <a:t>Ventral or Anterior</a:t>
            </a:r>
            <a:r>
              <a:rPr lang="en-US" sz="2600" dirty="0" smtClean="0"/>
              <a:t>-body parts on the front of the body</a:t>
            </a:r>
          </a:p>
          <a:p>
            <a:pPr lvl="1"/>
            <a:r>
              <a:rPr lang="en-US" sz="2600" u="sng" dirty="0" smtClean="0"/>
              <a:t>Dorsal or Posterior</a:t>
            </a:r>
            <a:r>
              <a:rPr lang="en-US" sz="2600" dirty="0" smtClean="0"/>
              <a:t>-body parts on the back of the body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0" y="1876425"/>
            <a:ext cx="23241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 main planes with 12 directional </a:t>
            </a:r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58674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Last 2 directional terms are </a:t>
            </a:r>
            <a:r>
              <a:rPr lang="en-US" b="1" dirty="0" smtClean="0"/>
              <a:t>proximal</a:t>
            </a:r>
            <a:r>
              <a:rPr lang="en-US" dirty="0" smtClean="0"/>
              <a:t> &amp; </a:t>
            </a:r>
            <a:r>
              <a:rPr lang="en-US" b="1" dirty="0" smtClean="0"/>
              <a:t>distal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are used to describe the location of the extremities (arms &amp; legs) in relation to the main body trunk</a:t>
            </a:r>
          </a:p>
          <a:p>
            <a:r>
              <a:rPr lang="en-US" dirty="0" smtClean="0"/>
              <a:t>The main body trunk is called the point of reference</a:t>
            </a:r>
          </a:p>
          <a:p>
            <a:r>
              <a:rPr lang="en-US" b="1" u="sng" dirty="0" smtClean="0"/>
              <a:t>Proximal</a:t>
            </a:r>
            <a:r>
              <a:rPr lang="en-US" dirty="0" smtClean="0"/>
              <a:t>-body parts close to the point of reference</a:t>
            </a:r>
          </a:p>
          <a:p>
            <a:r>
              <a:rPr lang="en-US" b="1" u="sng" dirty="0" smtClean="0"/>
              <a:t>Distal</a:t>
            </a:r>
            <a:r>
              <a:rPr lang="en-US" dirty="0" smtClean="0"/>
              <a:t>-body parts distant from the point of reference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463040"/>
            <a:ext cx="2895600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7:1 Basic Structure of the Human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399"/>
            <a:ext cx="4724400" cy="4530965"/>
          </a:xfrm>
        </p:spPr>
        <p:txBody>
          <a:bodyPr>
            <a:normAutofit fontScale="92500"/>
          </a:bodyPr>
          <a:lstStyle/>
          <a:p>
            <a:r>
              <a:rPr lang="en-US" b="1" u="sng" dirty="0" smtClean="0"/>
              <a:t>Infectious</a:t>
            </a:r>
            <a:r>
              <a:rPr lang="en-US" dirty="0" smtClean="0"/>
              <a:t>=caused by a pathogenic organism such as a bacteria or virus (cold, STD)</a:t>
            </a:r>
            <a:endParaRPr lang="en-US" b="1" u="sng" dirty="0" smtClean="0"/>
          </a:p>
          <a:p>
            <a:endParaRPr lang="en-US" b="1" u="sng" dirty="0" smtClean="0"/>
          </a:p>
          <a:p>
            <a:endParaRPr lang="en-US" b="1" u="sng" dirty="0" smtClean="0"/>
          </a:p>
          <a:p>
            <a:r>
              <a:rPr lang="en-US" b="1" u="sng" dirty="0" smtClean="0"/>
              <a:t>Degenerative</a:t>
            </a:r>
            <a:r>
              <a:rPr lang="en-US" dirty="0" smtClean="0"/>
              <a:t>=caused </a:t>
            </a:r>
            <a:r>
              <a:rPr lang="en-US" dirty="0"/>
              <a:t>by deterioration of the function/structure of body tissues &amp; organs either by normal aging or lifestyle choices (COPD, osteoarthritis)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936" y="4114800"/>
            <a:ext cx="2807566" cy="2626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463040"/>
            <a:ext cx="2285644" cy="225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label the planes?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887" y="1676400"/>
            <a:ext cx="6636982" cy="4993244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410200" y="2819400"/>
            <a:ext cx="1371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105400" y="4343400"/>
            <a:ext cx="1828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38200" y="2667000"/>
            <a:ext cx="1371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334000" y="2702956"/>
            <a:ext cx="1524000" cy="8022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239000" cy="43983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Get your white boards and markers ready to answer review questions!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2004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3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If the body were cut in a transverse plane, what organ would NOT be in the same half as the other three?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A) Brain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B) Bladder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C) Lungs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D) Heart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And the answer is….B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body part is inferior to the chest?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 smtClean="0"/>
              <a:t>Head</a:t>
            </a:r>
          </a:p>
          <a:p>
            <a:pPr marL="514350" indent="-514350">
              <a:buAutoNum type="alphaUcParenR"/>
            </a:pPr>
            <a:r>
              <a:rPr lang="en-US" dirty="0" smtClean="0"/>
              <a:t>Neck</a:t>
            </a:r>
          </a:p>
          <a:p>
            <a:pPr marL="514350" indent="-514350">
              <a:buAutoNum type="alphaUcParenR"/>
            </a:pPr>
            <a:r>
              <a:rPr lang="en-US" dirty="0" smtClean="0"/>
              <a:t>Heart</a:t>
            </a:r>
          </a:p>
          <a:p>
            <a:pPr marL="514350" indent="-514350">
              <a:buAutoNum type="alphaUcParenR"/>
            </a:pPr>
            <a:r>
              <a:rPr lang="en-US" dirty="0"/>
              <a:t>H</a:t>
            </a:r>
            <a:r>
              <a:rPr lang="en-US" dirty="0" smtClean="0"/>
              <a:t>ips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And the answer is…D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7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you divided the body with a midsagittal plan and added up the number of eyes, arms, and toes on one side, how many would you have?</a:t>
            </a:r>
          </a:p>
          <a:p>
            <a:endParaRPr lang="en-US" dirty="0"/>
          </a:p>
          <a:p>
            <a:pPr marL="514350" indent="-514350">
              <a:buAutoNum type="alphaUcParenR"/>
            </a:pPr>
            <a:r>
              <a:rPr lang="en-US" dirty="0" smtClean="0"/>
              <a:t>5</a:t>
            </a:r>
          </a:p>
          <a:p>
            <a:pPr marL="514350" indent="-514350">
              <a:buAutoNum type="alphaUcParenR"/>
            </a:pPr>
            <a:r>
              <a:rPr lang="en-US" dirty="0" smtClean="0"/>
              <a:t>7</a:t>
            </a:r>
          </a:p>
          <a:p>
            <a:pPr marL="514350" indent="-514350">
              <a:buAutoNum type="alphaUcParenR"/>
            </a:pPr>
            <a:r>
              <a:rPr lang="en-US" dirty="0" smtClean="0"/>
              <a:t>9</a:t>
            </a:r>
          </a:p>
          <a:p>
            <a:pPr marL="514350" indent="-514350">
              <a:buAutoNum type="alphaUcParenR"/>
            </a:pPr>
            <a:r>
              <a:rPr lang="en-US" dirty="0" smtClean="0"/>
              <a:t>12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And the answer is…B</a:t>
            </a:r>
          </a:p>
        </p:txBody>
      </p:sp>
    </p:spTree>
    <p:extLst>
      <p:ext uri="{BB962C8B-B14F-4D97-AF65-F5344CB8AC3E}">
        <p14:creationId xmlns:p14="http://schemas.microsoft.com/office/powerpoint/2010/main" val="9382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autopsy photo shows the dorsal side of the victim.  What could you see in the photo?</a:t>
            </a:r>
          </a:p>
          <a:p>
            <a:endParaRPr lang="en-US" dirty="0"/>
          </a:p>
          <a:p>
            <a:pPr marL="514350" indent="-514350">
              <a:buAutoNum type="alphaUcParenR"/>
            </a:pPr>
            <a:r>
              <a:rPr lang="en-US" dirty="0" smtClean="0"/>
              <a:t>Back of the head</a:t>
            </a:r>
          </a:p>
          <a:p>
            <a:pPr marL="514350" indent="-514350">
              <a:buAutoNum type="alphaUcParenR"/>
            </a:pPr>
            <a:r>
              <a:rPr lang="en-US" dirty="0" smtClean="0"/>
              <a:t>Kidneys</a:t>
            </a:r>
          </a:p>
          <a:p>
            <a:pPr marL="514350" indent="-514350">
              <a:buAutoNum type="alphaUcParenR"/>
            </a:pPr>
            <a:r>
              <a:rPr lang="en-US" dirty="0" smtClean="0"/>
              <a:t>Knees</a:t>
            </a:r>
          </a:p>
          <a:p>
            <a:pPr marL="514350" indent="-514350">
              <a:buAutoNum type="alphaUcParenR"/>
            </a:pPr>
            <a:r>
              <a:rPr lang="en-US" dirty="0" smtClean="0"/>
              <a:t>Front of the abdomen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the answer is…A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1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the following, which structures are the most medial?</a:t>
            </a:r>
          </a:p>
          <a:p>
            <a:endParaRPr lang="en-US" dirty="0"/>
          </a:p>
          <a:p>
            <a:pPr marL="514350" indent="-514350">
              <a:buAutoNum type="alphaUcParenR"/>
            </a:pPr>
            <a:r>
              <a:rPr lang="en-US" dirty="0" smtClean="0"/>
              <a:t>Ears</a:t>
            </a:r>
          </a:p>
          <a:p>
            <a:pPr marL="514350" indent="-514350">
              <a:buAutoNum type="alphaUcParenR"/>
            </a:pPr>
            <a:r>
              <a:rPr lang="en-US" dirty="0" smtClean="0"/>
              <a:t>Hips</a:t>
            </a:r>
          </a:p>
          <a:p>
            <a:pPr marL="514350" indent="-514350">
              <a:buAutoNum type="alphaUcParenR"/>
            </a:pPr>
            <a:r>
              <a:rPr lang="en-US" dirty="0" smtClean="0"/>
              <a:t>Eyes</a:t>
            </a:r>
          </a:p>
          <a:p>
            <a:pPr marL="514350" indent="-514350">
              <a:buAutoNum type="alphaUcParenR"/>
            </a:pPr>
            <a:r>
              <a:rPr lang="en-US" dirty="0" smtClean="0"/>
              <a:t>Lips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And the answer is…D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body parts are distal to the hand?</a:t>
            </a:r>
          </a:p>
          <a:p>
            <a:endParaRPr lang="en-US" dirty="0"/>
          </a:p>
          <a:p>
            <a:pPr marL="514350" indent="-514350">
              <a:buAutoNum type="alphaUcParenR"/>
            </a:pPr>
            <a:r>
              <a:rPr lang="en-US" dirty="0" smtClean="0"/>
              <a:t>Fingers</a:t>
            </a:r>
          </a:p>
          <a:p>
            <a:pPr marL="514350" indent="-514350">
              <a:buAutoNum type="alphaUcParenR"/>
            </a:pPr>
            <a:r>
              <a:rPr lang="en-US" dirty="0" smtClean="0"/>
              <a:t>Eyes</a:t>
            </a:r>
          </a:p>
          <a:p>
            <a:pPr marL="514350" indent="-514350">
              <a:buAutoNum type="alphaUcParenR"/>
            </a:pPr>
            <a:r>
              <a:rPr lang="en-US" dirty="0" smtClean="0"/>
              <a:t>Ribs</a:t>
            </a:r>
          </a:p>
          <a:p>
            <a:pPr marL="514350" indent="-514350">
              <a:buAutoNum type="alphaUcParenR"/>
            </a:pPr>
            <a:r>
              <a:rPr lang="en-US" dirty="0" smtClean="0"/>
              <a:t>Lungs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And the answer is…A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6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structure is proximal to the thigh?</a:t>
            </a:r>
          </a:p>
          <a:p>
            <a:endParaRPr lang="en-US" dirty="0"/>
          </a:p>
          <a:p>
            <a:pPr marL="514350" indent="-514350">
              <a:buAutoNum type="alphaUcParenR"/>
            </a:pPr>
            <a:r>
              <a:rPr lang="en-US" dirty="0" smtClean="0"/>
              <a:t>Ankle</a:t>
            </a:r>
          </a:p>
          <a:p>
            <a:pPr marL="514350" indent="-514350">
              <a:buAutoNum type="alphaUcParenR"/>
            </a:pPr>
            <a:r>
              <a:rPr lang="en-US" dirty="0" smtClean="0"/>
              <a:t>Calf</a:t>
            </a:r>
          </a:p>
          <a:p>
            <a:pPr marL="514350" indent="-514350">
              <a:buAutoNum type="alphaUcParenR"/>
            </a:pPr>
            <a:r>
              <a:rPr lang="en-US" dirty="0" smtClean="0"/>
              <a:t>Hip</a:t>
            </a:r>
          </a:p>
          <a:p>
            <a:pPr marL="514350" indent="-514350">
              <a:buAutoNum type="alphaUcParenR"/>
            </a:pPr>
            <a:r>
              <a:rPr lang="en-US" dirty="0" smtClean="0"/>
              <a:t>Foot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And the answer is…C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8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95600" y="533400"/>
            <a:ext cx="5576668" cy="2868168"/>
          </a:xfrm>
        </p:spPr>
        <p:txBody>
          <a:bodyPr/>
          <a:lstStyle/>
          <a:p>
            <a:r>
              <a:rPr lang="en-US" sz="4800" dirty="0" smtClean="0"/>
              <a:t>Body organization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cavities and quadrants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565536"/>
          </a:xfrm>
        </p:spPr>
        <p:txBody>
          <a:bodyPr>
            <a:normAutofit/>
          </a:bodyPr>
          <a:lstStyle/>
          <a:p>
            <a:r>
              <a:rPr lang="en-US" sz="2000" dirty="0"/>
              <a:t>DHO 8</a:t>
            </a:r>
          </a:p>
          <a:p>
            <a:r>
              <a:rPr lang="en-US" sz="2000" dirty="0"/>
              <a:t>Chapter 7</a:t>
            </a:r>
          </a:p>
          <a:p>
            <a:r>
              <a:rPr lang="en-US" sz="2000" dirty="0" smtClean="0"/>
              <a:t>7:2</a:t>
            </a:r>
            <a:endParaRPr lang="en-US" sz="2000" dirty="0"/>
          </a:p>
          <a:p>
            <a:r>
              <a:rPr lang="en-US" sz="2000" dirty="0"/>
              <a:t>2018-2019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864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7:1 Basic Structure of the Human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Other terms associated with disease:</a:t>
            </a:r>
          </a:p>
          <a:p>
            <a:r>
              <a:rPr lang="en-US" b="1" u="sng" dirty="0" smtClean="0"/>
              <a:t>Diagnosis</a:t>
            </a:r>
            <a:r>
              <a:rPr lang="en-US" dirty="0" smtClean="0"/>
              <a:t>=identifying the disease or stating what it is</a:t>
            </a:r>
          </a:p>
          <a:p>
            <a:r>
              <a:rPr lang="en-US" b="1" u="sng" dirty="0" smtClean="0"/>
              <a:t>Etiology</a:t>
            </a:r>
            <a:r>
              <a:rPr lang="en-US" dirty="0" smtClean="0"/>
              <a:t>=cause of the disease</a:t>
            </a:r>
          </a:p>
          <a:p>
            <a:r>
              <a:rPr lang="en-US" b="1" u="sng" dirty="0" smtClean="0"/>
              <a:t>Idiopathic</a:t>
            </a:r>
            <a:r>
              <a:rPr lang="en-US" dirty="0" smtClean="0"/>
              <a:t>=</a:t>
            </a:r>
            <a:r>
              <a:rPr lang="en-US" dirty="0" err="1" smtClean="0"/>
              <a:t>unkown</a:t>
            </a:r>
            <a:endParaRPr lang="en-US" dirty="0" smtClean="0"/>
          </a:p>
          <a:p>
            <a:r>
              <a:rPr lang="en-US" b="1" u="sng" dirty="0" smtClean="0"/>
              <a:t>Prognosis</a:t>
            </a:r>
            <a:r>
              <a:rPr lang="en-US" dirty="0" smtClean="0"/>
              <a:t>=prediction of the probable course and/or the expected outcome of the disease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762500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3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Body Cavities</a:t>
            </a:r>
            <a:endParaRPr lang="en-US" alt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Body cavities: spaces </a:t>
            </a:r>
            <a:r>
              <a:rPr lang="en-US" altLang="en-US" dirty="0"/>
              <a:t>within the body that contain </a:t>
            </a:r>
            <a:r>
              <a:rPr lang="en-US" altLang="en-US" dirty="0" smtClean="0"/>
              <a:t>vital organs</a:t>
            </a:r>
          </a:p>
          <a:p>
            <a:r>
              <a:rPr lang="en-US" altLang="en-US" dirty="0" smtClean="0"/>
              <a:t>There are 2 main cavities</a:t>
            </a:r>
            <a:endParaRPr lang="en-US" alt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/>
              <a:t>Dorsal or posterior cavity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/>
              <a:t>Ventral or anterior </a:t>
            </a:r>
            <a:r>
              <a:rPr lang="en-US" altLang="en-US" dirty="0" smtClean="0"/>
              <a:t>cavity</a:t>
            </a:r>
            <a:endParaRPr lang="en-US" altLang="en-US" dirty="0"/>
          </a:p>
          <a:p>
            <a:r>
              <a:rPr lang="en-US" altLang="en-US" dirty="0" smtClean="0"/>
              <a:t>And there are 3 </a:t>
            </a:r>
            <a:r>
              <a:rPr lang="en-US" altLang="en-US" dirty="0"/>
              <a:t>small </a:t>
            </a:r>
            <a:r>
              <a:rPr lang="en-US" altLang="en-US" dirty="0" smtClean="0"/>
              <a:t>cavities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u="sng" dirty="0" smtClean="0"/>
              <a:t>Orbital cavity</a:t>
            </a:r>
            <a:r>
              <a:rPr lang="en-US" altLang="en-US" dirty="0" smtClean="0"/>
              <a:t>-contains eyes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u="sng" dirty="0" smtClean="0"/>
              <a:t>Nasal cavity</a:t>
            </a:r>
            <a:r>
              <a:rPr lang="en-US" altLang="en-US" dirty="0" smtClean="0"/>
              <a:t>-contains nose structures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u="sng" dirty="0" smtClean="0"/>
              <a:t>Buccal cavity</a:t>
            </a:r>
            <a:r>
              <a:rPr lang="en-US" altLang="en-US" dirty="0"/>
              <a:t>-</a:t>
            </a:r>
            <a:r>
              <a:rPr lang="en-US" altLang="en-US" dirty="0" smtClean="0"/>
              <a:t>(mouth)-teeth &amp; tongue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27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724400" cy="4846320"/>
          </a:xfrm>
        </p:spPr>
        <p:txBody>
          <a:bodyPr/>
          <a:lstStyle/>
          <a:p>
            <a:r>
              <a:rPr lang="en-US" b="1" u="sng" dirty="0" smtClean="0"/>
              <a:t>Dorsal cavity</a:t>
            </a:r>
            <a:r>
              <a:rPr lang="en-US" dirty="0" smtClean="0"/>
              <a:t> is one long, continuous cavity on the back of the body</a:t>
            </a:r>
          </a:p>
          <a:p>
            <a:r>
              <a:rPr lang="en-US" dirty="0" smtClean="0"/>
              <a:t>It can be broken down into 2 sections: cranial cavity and spinal cavity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u="sng" dirty="0" smtClean="0"/>
              <a:t>Cranial cavity</a:t>
            </a:r>
            <a:r>
              <a:rPr lang="en-US" dirty="0" smtClean="0"/>
              <a:t> holds the brain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u="sng" dirty="0" smtClean="0"/>
              <a:t>Spinal cavity</a:t>
            </a:r>
            <a:r>
              <a:rPr lang="en-US" dirty="0" smtClean="0"/>
              <a:t> holds the spinal cord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685800"/>
            <a:ext cx="36576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7967"/>
            <a:ext cx="5486400" cy="51054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Ventral cavity</a:t>
            </a:r>
            <a:r>
              <a:rPr lang="en-US" dirty="0" smtClean="0"/>
              <a:t> long cavity on the front of the body  </a:t>
            </a:r>
          </a:p>
          <a:p>
            <a:r>
              <a:rPr lang="en-US" dirty="0" smtClean="0"/>
              <a:t>It is separated into 2 distinct cavities by the diaphragm muscle</a:t>
            </a:r>
          </a:p>
          <a:p>
            <a:pPr lvl="1"/>
            <a:r>
              <a:rPr lang="en-US" u="sng" dirty="0" smtClean="0"/>
              <a:t>Thoracic cavity</a:t>
            </a:r>
            <a:r>
              <a:rPr lang="en-US" dirty="0" smtClean="0"/>
              <a:t> is the upper cavity located in the chest and contains the esophagus, trachea, bronchi, lungs, heart, and large blood vessels</a:t>
            </a:r>
          </a:p>
          <a:p>
            <a:pPr lvl="1"/>
            <a:r>
              <a:rPr lang="en-US" u="sng" dirty="0" smtClean="0"/>
              <a:t>Abdominal </a:t>
            </a:r>
            <a:r>
              <a:rPr lang="en-US" u="sng" dirty="0"/>
              <a:t>cavity (</a:t>
            </a:r>
            <a:r>
              <a:rPr lang="en-US" u="sng" dirty="0" smtClean="0"/>
              <a:t>abdominopelvic cavity)</a:t>
            </a:r>
            <a:r>
              <a:rPr lang="en-US" dirty="0" smtClean="0"/>
              <a:t> </a:t>
            </a:r>
            <a:r>
              <a:rPr lang="en-US" dirty="0"/>
              <a:t>is the lower cavity below the diaphragm </a:t>
            </a:r>
            <a:r>
              <a:rPr lang="en-US" dirty="0" smtClean="0"/>
              <a:t>muscle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1" y="1290780"/>
            <a:ext cx="3505200" cy="546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8006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Abdominal cavity is divided into an upper part and a lower part</a:t>
            </a:r>
          </a:p>
          <a:p>
            <a:pPr lvl="1"/>
            <a:r>
              <a:rPr lang="en-US" u="sng" dirty="0"/>
              <a:t>U</a:t>
            </a:r>
            <a:r>
              <a:rPr lang="en-US" u="sng" dirty="0" smtClean="0"/>
              <a:t>pper abdominal cavity</a:t>
            </a:r>
            <a:r>
              <a:rPr lang="en-US" dirty="0" smtClean="0"/>
              <a:t> contains the stomach and a large part of digestion system</a:t>
            </a:r>
          </a:p>
          <a:p>
            <a:pPr lvl="1"/>
            <a:r>
              <a:rPr lang="en-US" u="sng" dirty="0"/>
              <a:t>L</a:t>
            </a:r>
            <a:r>
              <a:rPr lang="en-US" u="sng" dirty="0" smtClean="0"/>
              <a:t>ower abdominal cavity</a:t>
            </a:r>
            <a:r>
              <a:rPr lang="en-US" dirty="0" smtClean="0"/>
              <a:t> (pelvic cavity) has the urinary bladder, reproductive organs, and last part of large intestine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066800"/>
            <a:ext cx="3505504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3276600" cy="48463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kidneys and the adrenal glands are located outside the abdominal cavity and behind the peritoneal membrane</a:t>
            </a:r>
          </a:p>
          <a:p>
            <a:r>
              <a:rPr lang="en-US" dirty="0" smtClean="0"/>
              <a:t>This area is called the </a:t>
            </a:r>
            <a:r>
              <a:rPr lang="en-US" b="1" u="sng" dirty="0" smtClean="0"/>
              <a:t>retroperitoneal space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431194"/>
            <a:ext cx="5257800" cy="542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914400"/>
          </a:xfrm>
        </p:spPr>
        <p:txBody>
          <a:bodyPr/>
          <a:lstStyle/>
          <a:p>
            <a:r>
              <a:rPr lang="en-US" dirty="0" smtClean="0"/>
              <a:t>Can you label the cavities?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407497"/>
            <a:ext cx="4495800" cy="54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structures are located anterior to the cranial cavity?</a:t>
            </a:r>
          </a:p>
          <a:p>
            <a:endParaRPr lang="en-US" dirty="0"/>
          </a:p>
          <a:p>
            <a:pPr marL="514350" indent="-514350">
              <a:buAutoNum type="alphaUcParenR"/>
            </a:pPr>
            <a:r>
              <a:rPr lang="en-US" dirty="0" smtClean="0"/>
              <a:t>Eyes</a:t>
            </a:r>
          </a:p>
          <a:p>
            <a:pPr marL="514350" indent="-514350">
              <a:buAutoNum type="alphaUcParenR"/>
            </a:pPr>
            <a:r>
              <a:rPr lang="en-US" dirty="0" smtClean="0"/>
              <a:t>Ears</a:t>
            </a:r>
          </a:p>
          <a:p>
            <a:pPr marL="514350" indent="-514350">
              <a:buAutoNum type="alphaUcParenR"/>
            </a:pPr>
            <a:r>
              <a:rPr lang="en-US" dirty="0" smtClean="0"/>
              <a:t>Lungs</a:t>
            </a:r>
          </a:p>
          <a:p>
            <a:pPr marL="514350" indent="-514350">
              <a:buAutoNum type="alphaUcParenR"/>
            </a:pPr>
            <a:r>
              <a:rPr lang="en-US" dirty="0" smtClean="0"/>
              <a:t>Neck muscles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And the answer is…A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5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body cavity contains the brain and spinal cord?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 smtClean="0"/>
              <a:t>Cranial</a:t>
            </a:r>
          </a:p>
          <a:p>
            <a:pPr marL="514350" indent="-514350">
              <a:buAutoNum type="alphaUcParenR"/>
            </a:pPr>
            <a:r>
              <a:rPr lang="en-US" dirty="0" smtClean="0"/>
              <a:t>Spinal</a:t>
            </a:r>
          </a:p>
          <a:p>
            <a:pPr marL="514350" indent="-514350">
              <a:buAutoNum type="alphaUcParenR"/>
            </a:pPr>
            <a:r>
              <a:rPr lang="en-US" dirty="0" smtClean="0"/>
              <a:t>Dorsal</a:t>
            </a:r>
          </a:p>
          <a:p>
            <a:pPr marL="514350" indent="-514350">
              <a:buAutoNum type="alphaUcParenR"/>
            </a:pPr>
            <a:r>
              <a:rPr lang="en-US" dirty="0" smtClean="0"/>
              <a:t>Ventral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And the answer is…C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cavity would a surgeon enter to repair a heart defect?</a:t>
            </a:r>
          </a:p>
          <a:p>
            <a:endParaRPr lang="en-US" dirty="0"/>
          </a:p>
          <a:p>
            <a:pPr marL="514350" indent="-514350">
              <a:buAutoNum type="alphaUcParenR"/>
            </a:pPr>
            <a:r>
              <a:rPr lang="en-US" dirty="0" smtClean="0"/>
              <a:t>Dorsal</a:t>
            </a:r>
          </a:p>
          <a:p>
            <a:pPr marL="514350" indent="-514350">
              <a:buAutoNum type="alphaUcParenR"/>
            </a:pPr>
            <a:r>
              <a:rPr lang="en-US" dirty="0" smtClean="0"/>
              <a:t>Thoracic</a:t>
            </a:r>
          </a:p>
          <a:p>
            <a:pPr marL="514350" indent="-514350">
              <a:buAutoNum type="alphaUcParenR"/>
            </a:pPr>
            <a:r>
              <a:rPr lang="en-US" dirty="0" smtClean="0"/>
              <a:t>Abdominal</a:t>
            </a:r>
          </a:p>
          <a:p>
            <a:pPr marL="514350" indent="-514350">
              <a:buAutoNum type="alphaUcParenR"/>
            </a:pPr>
            <a:r>
              <a:rPr lang="en-US" dirty="0" smtClean="0"/>
              <a:t>Pelvic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And the answer is…B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8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physician performs a pelvic exam, what organs can be evaluated?</a:t>
            </a:r>
          </a:p>
          <a:p>
            <a:endParaRPr lang="en-US" dirty="0"/>
          </a:p>
          <a:p>
            <a:pPr marL="514350" indent="-514350">
              <a:buAutoNum type="alphaUcParenR"/>
            </a:pPr>
            <a:r>
              <a:rPr lang="en-US" dirty="0" smtClean="0"/>
              <a:t>Respiratory</a:t>
            </a:r>
          </a:p>
          <a:p>
            <a:pPr marL="514350" indent="-514350">
              <a:buAutoNum type="alphaUcParenR"/>
            </a:pPr>
            <a:r>
              <a:rPr lang="en-US" dirty="0" smtClean="0"/>
              <a:t>Reproductive</a:t>
            </a:r>
          </a:p>
          <a:p>
            <a:pPr marL="514350" indent="-514350">
              <a:buAutoNum type="alphaUcParenR"/>
            </a:pPr>
            <a:r>
              <a:rPr lang="en-US" dirty="0" smtClean="0"/>
              <a:t>Esophagus and stomach</a:t>
            </a:r>
          </a:p>
          <a:p>
            <a:pPr marL="514350" indent="-514350">
              <a:buAutoNum type="alphaUcParenR"/>
            </a:pPr>
            <a:r>
              <a:rPr lang="en-US" dirty="0" smtClean="0"/>
              <a:t>Liver and gallbladder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And the answer is…B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Protoplasm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Basic substance of life</a:t>
            </a:r>
          </a:p>
          <a:p>
            <a:r>
              <a:rPr lang="en-US" altLang="en-US" dirty="0"/>
              <a:t>Made of ordinary elements </a:t>
            </a:r>
            <a:r>
              <a:rPr lang="en-US" altLang="en-US" dirty="0" smtClean="0"/>
              <a:t>(carbon</a:t>
            </a:r>
            <a:r>
              <a:rPr lang="en-US" altLang="en-US" dirty="0"/>
              <a:t>, oxygen, </a:t>
            </a:r>
            <a:r>
              <a:rPr lang="en-US" altLang="en-US" dirty="0" smtClean="0"/>
              <a:t>hydrogen, sulfur, nitrogen, phosphorus)</a:t>
            </a:r>
            <a:endParaRPr lang="en-US" altLang="en-US" dirty="0"/>
          </a:p>
          <a:p>
            <a:r>
              <a:rPr lang="en-US" altLang="en-US" dirty="0"/>
              <a:t>Scientists can combine these elements, </a:t>
            </a:r>
            <a:br>
              <a:rPr lang="en-US" altLang="en-US" dirty="0"/>
            </a:br>
            <a:r>
              <a:rPr lang="en-US" altLang="en-US" dirty="0"/>
              <a:t>but not create </a:t>
            </a:r>
            <a:r>
              <a:rPr lang="en-US" altLang="en-US" b="1" i="1" dirty="0"/>
              <a:t>life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721" y="3630312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Abdominal Regions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05059" y="1600200"/>
            <a:ext cx="5000341" cy="4846320"/>
          </a:xfrm>
        </p:spPr>
        <p:txBody>
          <a:bodyPr/>
          <a:lstStyle/>
          <a:p>
            <a:r>
              <a:rPr lang="en-US" altLang="en-US" dirty="0"/>
              <a:t>Abdominal cavity is separated into </a:t>
            </a:r>
            <a:r>
              <a:rPr lang="en-US" altLang="en-US" dirty="0" smtClean="0"/>
              <a:t>quadrants or regions </a:t>
            </a:r>
            <a:r>
              <a:rPr lang="en-US" altLang="en-US" dirty="0"/>
              <a:t>because it is so large</a:t>
            </a:r>
          </a:p>
          <a:p>
            <a:r>
              <a:rPr lang="en-US" altLang="en-US" dirty="0" smtClean="0"/>
              <a:t>Quadrants divide the abdominal cavity into 4 sections:</a:t>
            </a:r>
            <a:endParaRPr lang="en-US" alt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RUQ-right upper quadrant</a:t>
            </a:r>
            <a:endParaRPr lang="en-US" alt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LUQ-left upper quadrant</a:t>
            </a:r>
            <a:endParaRPr lang="en-US" alt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RLQ-right lower quadrant</a:t>
            </a:r>
            <a:endParaRPr lang="en-US" alt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/>
              <a:t>LLQ </a:t>
            </a:r>
            <a:r>
              <a:rPr lang="en-US" altLang="en-US" dirty="0" smtClean="0"/>
              <a:t>–left lower quadrant</a:t>
            </a:r>
            <a:endParaRPr lang="en-US" altLang="en-US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086600" y="586740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eaLnBrk="0" hangingPunct="0"/>
            <a:endParaRPr lang="en-US" altLang="en-US" u="none" dirty="0">
              <a:latin typeface="Times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09800"/>
            <a:ext cx="4419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58"/>
            <a:ext cx="7239000" cy="822960"/>
          </a:xfrm>
        </p:spPr>
        <p:txBody>
          <a:bodyPr/>
          <a:lstStyle/>
          <a:p>
            <a:r>
              <a:rPr lang="en-US" dirty="0" smtClean="0"/>
              <a:t>Abdominal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105400" cy="524858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more precise way of describing the abdominal cavity is with 9 regions, looking like a tic-tac-toe board.</a:t>
            </a:r>
          </a:p>
          <a:p>
            <a:pPr lvl="1"/>
            <a:r>
              <a:rPr lang="en-US" altLang="en-US" dirty="0"/>
              <a:t>Epigastric-center above stomach</a:t>
            </a:r>
          </a:p>
          <a:p>
            <a:pPr lvl="1"/>
            <a:r>
              <a:rPr lang="en-US" altLang="en-US" dirty="0"/>
              <a:t>Umbilical-center at navel</a:t>
            </a:r>
          </a:p>
          <a:p>
            <a:pPr lvl="1"/>
            <a:r>
              <a:rPr lang="en-US" altLang="en-US" dirty="0"/>
              <a:t>Hypogastric-center below stomach</a:t>
            </a:r>
          </a:p>
          <a:p>
            <a:pPr lvl="1"/>
            <a:r>
              <a:rPr lang="en-US" altLang="en-US" dirty="0"/>
              <a:t>Hypochondriac-sides below </a:t>
            </a:r>
            <a:r>
              <a:rPr lang="en-US" altLang="en-US" dirty="0" smtClean="0"/>
              <a:t>ribs (R &amp; L)</a:t>
            </a:r>
            <a:endParaRPr lang="en-US" altLang="en-US" dirty="0"/>
          </a:p>
          <a:p>
            <a:pPr lvl="1"/>
            <a:r>
              <a:rPr lang="en-US" altLang="en-US" dirty="0"/>
              <a:t>Lumbar-sides and same as spinal </a:t>
            </a:r>
            <a:r>
              <a:rPr lang="en-US" altLang="en-US" dirty="0" smtClean="0"/>
              <a:t>column (R &amp; L)</a:t>
            </a:r>
            <a:endParaRPr lang="en-US" altLang="en-US" dirty="0"/>
          </a:p>
          <a:p>
            <a:pPr lvl="1"/>
            <a:r>
              <a:rPr lang="en-US" altLang="en-US" dirty="0"/>
              <a:t>Iliac or inguinal-bottom near the </a:t>
            </a:r>
            <a:r>
              <a:rPr lang="en-US" altLang="en-US" dirty="0" smtClean="0"/>
              <a:t>groin (R &amp; L)</a:t>
            </a:r>
            <a:endParaRPr lang="en-US" alt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121091"/>
            <a:ext cx="4038600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Can you label the Abdominal quadrants?</a:t>
            </a:r>
            <a:endParaRPr lang="en-US" altLang="en-US" sz="32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3623" y="1828800"/>
            <a:ext cx="6691204" cy="48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Can you label the Abdominal regions?</a:t>
            </a:r>
            <a:endParaRPr lang="en-US" altLang="en-US" sz="32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2600" y="1905000"/>
            <a:ext cx="4953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physician writes that the patient has RUQ pain, what might be causing it?</a:t>
            </a:r>
          </a:p>
          <a:p>
            <a:endParaRPr lang="en-US" dirty="0"/>
          </a:p>
          <a:p>
            <a:pPr marL="514350" indent="-514350">
              <a:buAutoNum type="alphaUcParenR"/>
            </a:pPr>
            <a:r>
              <a:rPr lang="en-US" dirty="0" smtClean="0"/>
              <a:t>Head injury</a:t>
            </a:r>
          </a:p>
          <a:p>
            <a:pPr marL="514350" indent="-514350">
              <a:buAutoNum type="alphaUcParenR"/>
            </a:pPr>
            <a:r>
              <a:rPr lang="en-US" dirty="0" smtClean="0"/>
              <a:t>Arthritis in the hip</a:t>
            </a:r>
          </a:p>
          <a:p>
            <a:pPr marL="514350" indent="-514350">
              <a:buAutoNum type="alphaUcParenR"/>
            </a:pPr>
            <a:r>
              <a:rPr lang="en-US" dirty="0" smtClean="0"/>
              <a:t>Cracked rib</a:t>
            </a:r>
          </a:p>
          <a:p>
            <a:pPr marL="514350" indent="-514350">
              <a:buAutoNum type="alphaUcParenR"/>
            </a:pPr>
            <a:r>
              <a:rPr lang="en-US" dirty="0" smtClean="0"/>
              <a:t>Dislocated shoulder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And the answer is…C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3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/>
              <a:t>HOmeostatis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Positive and negative feedback</a:t>
            </a:r>
          </a:p>
          <a:p>
            <a:r>
              <a:rPr lang="en-US" sz="3600" dirty="0" smtClean="0"/>
              <a:t>Transport</a:t>
            </a:r>
          </a:p>
          <a:p>
            <a:r>
              <a:rPr lang="en-US" sz="3600" dirty="0" smtClean="0"/>
              <a:t>pH acids and bases</a:t>
            </a:r>
          </a:p>
          <a:p>
            <a:r>
              <a:rPr lang="en-US" sz="3600" dirty="0" smtClean="0"/>
              <a:t>Temperature regulation</a:t>
            </a:r>
          </a:p>
          <a:p>
            <a:r>
              <a:rPr lang="en-US" sz="3600" dirty="0" smtClean="0"/>
              <a:t>Glucose regulations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03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Cells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Made of </a:t>
            </a:r>
            <a:r>
              <a:rPr lang="en-US" altLang="en-US" dirty="0" smtClean="0"/>
              <a:t>protoplasm which forms the basic structure and function of all living things</a:t>
            </a:r>
            <a:endParaRPr lang="en-US" altLang="en-US" dirty="0"/>
          </a:p>
          <a:p>
            <a:r>
              <a:rPr lang="en-US" altLang="en-US" dirty="0" smtClean="0"/>
              <a:t>The CELL: Microscopic structures</a:t>
            </a:r>
            <a:endParaRPr lang="en-US" alt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/>
              <a:t>Carry on all functions of </a:t>
            </a:r>
            <a:r>
              <a:rPr lang="en-US" altLang="en-US" dirty="0" smtClean="0"/>
              <a:t>life (food and oxygen, produce heat and energy, eliminate waste)</a:t>
            </a:r>
            <a:endParaRPr lang="en-US" alt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/>
              <a:t>Body contains trillions of cells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/>
              <a:t>Vary in shape and size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/>
              <a:t>Perform different functions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467" y="4387763"/>
            <a:ext cx="2709733" cy="203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Parts of Cells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b="1" u="sng" dirty="0"/>
              <a:t>Cell </a:t>
            </a:r>
            <a:r>
              <a:rPr lang="en-US" altLang="en-US" b="1" u="sng" dirty="0" smtClean="0"/>
              <a:t>membrane</a:t>
            </a:r>
            <a:r>
              <a:rPr lang="en-US" altLang="en-US" dirty="0" smtClean="0"/>
              <a:t>-outer protective cover and </a:t>
            </a:r>
            <a:r>
              <a:rPr lang="en-US" altLang="en-US" dirty="0" err="1" smtClean="0"/>
              <a:t>semipermiable</a:t>
            </a:r>
            <a:endParaRPr lang="en-US" altLang="en-US" dirty="0"/>
          </a:p>
          <a:p>
            <a:r>
              <a:rPr lang="en-US" altLang="en-US" b="1" u="sng" dirty="0" smtClean="0"/>
              <a:t>Cytoplasm</a:t>
            </a:r>
            <a:r>
              <a:rPr lang="en-US" altLang="en-US" dirty="0" smtClean="0"/>
              <a:t>-semifluid in the cell but outside the nucleus</a:t>
            </a:r>
            <a:endParaRPr lang="en-US" altLang="en-US" dirty="0"/>
          </a:p>
          <a:p>
            <a:r>
              <a:rPr lang="en-US" altLang="en-US" b="1" u="sng" dirty="0" smtClean="0"/>
              <a:t>Organelles</a:t>
            </a:r>
            <a:r>
              <a:rPr lang="en-US" altLang="en-US" dirty="0" smtClean="0"/>
              <a:t>-cell structures that help it function and located in cytoplasm</a:t>
            </a:r>
            <a:endParaRPr lang="en-US" altLang="en-US" dirty="0"/>
          </a:p>
          <a:p>
            <a:r>
              <a:rPr lang="en-US" altLang="en-US" b="1" u="sng" dirty="0" smtClean="0"/>
              <a:t>Nucleus</a:t>
            </a:r>
            <a:r>
              <a:rPr lang="en-US" altLang="en-US" dirty="0" smtClean="0"/>
              <a:t>-brain of the cell</a:t>
            </a:r>
            <a:endParaRPr lang="en-US" altLang="en-US" dirty="0"/>
          </a:p>
          <a:p>
            <a:r>
              <a:rPr lang="en-US" altLang="en-US" b="1" u="sng" dirty="0" smtClean="0"/>
              <a:t>Nucleolus</a:t>
            </a:r>
            <a:r>
              <a:rPr lang="en-US" altLang="en-US" dirty="0" smtClean="0"/>
              <a:t>-located inside the nucleus and important for cell reproduction</a:t>
            </a:r>
            <a:endParaRPr lang="en-US" altLang="en-US" dirty="0"/>
          </a:p>
          <a:p>
            <a:r>
              <a:rPr lang="en-US" altLang="en-US" b="1" u="sng" dirty="0" smtClean="0"/>
              <a:t>Chromatin</a:t>
            </a:r>
            <a:r>
              <a:rPr lang="en-US" altLang="en-US" dirty="0" smtClean="0"/>
              <a:t>-located in the nucleus and made of DNA and protein; forms chromosomes during cell reproduction</a:t>
            </a: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086600" y="586740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endParaRPr lang="en-US" altLang="en-US" u="none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63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Parts of Cells </a:t>
            </a:r>
            <a:endParaRPr lang="en-US" altLang="en-US" sz="32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4813"/>
            <a:ext cx="7620000" cy="4343400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en-US" dirty="0"/>
          </a:p>
          <a:p>
            <a:r>
              <a:rPr lang="en-US" altLang="en-US" b="1" u="sng" dirty="0" smtClean="0"/>
              <a:t>Mitochondria</a:t>
            </a:r>
            <a:r>
              <a:rPr lang="en-US" altLang="en-US" dirty="0" smtClean="0"/>
              <a:t>-powerhouses of the cell; breakdown carbs, protein, fat to make ATP (energy source of cell)</a:t>
            </a:r>
            <a:endParaRPr lang="en-US" altLang="en-US" dirty="0"/>
          </a:p>
          <a:p>
            <a:r>
              <a:rPr lang="en-US" altLang="en-US" b="1" u="sng" dirty="0"/>
              <a:t>Golgi </a:t>
            </a:r>
            <a:r>
              <a:rPr lang="en-US" altLang="en-US" b="1" u="sng" dirty="0" smtClean="0"/>
              <a:t>apparatus</a:t>
            </a:r>
            <a:r>
              <a:rPr lang="en-US" altLang="en-US" dirty="0" smtClean="0"/>
              <a:t>-produces, stores, and packages secretions for  discharge from cell</a:t>
            </a:r>
            <a:endParaRPr lang="en-US" altLang="en-US" dirty="0"/>
          </a:p>
          <a:p>
            <a:r>
              <a:rPr lang="en-US" altLang="en-US" b="1" u="sng" dirty="0"/>
              <a:t>Endoplasmic </a:t>
            </a:r>
            <a:r>
              <a:rPr lang="en-US" altLang="en-US" b="1" u="sng" dirty="0" smtClean="0"/>
              <a:t>reticulum</a:t>
            </a:r>
            <a:r>
              <a:rPr lang="en-US" altLang="en-US" dirty="0" smtClean="0"/>
              <a:t>-allows for transport of materials in and out of cell</a:t>
            </a:r>
            <a:endParaRPr lang="en-US" altLang="en-US" dirty="0"/>
          </a:p>
          <a:p>
            <a:r>
              <a:rPr lang="en-US" altLang="en-US" b="1" u="sng" dirty="0" smtClean="0"/>
              <a:t>Vacuoles</a:t>
            </a:r>
            <a:r>
              <a:rPr lang="en-US" altLang="en-US" dirty="0" smtClean="0"/>
              <a:t>-stores food or waste</a:t>
            </a:r>
            <a:endParaRPr lang="en-US" altLang="en-US" dirty="0"/>
          </a:p>
          <a:p>
            <a:r>
              <a:rPr lang="en-US" altLang="en-US" b="1" u="sng" dirty="0" smtClean="0"/>
              <a:t>Lysosomes</a:t>
            </a:r>
            <a:r>
              <a:rPr lang="en-US" altLang="en-US" dirty="0" smtClean="0"/>
              <a:t>-contain digestive enzymes for old cells, bacteria, and foreign materials</a:t>
            </a: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8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36644</TotalTime>
  <Words>2190</Words>
  <Application>Microsoft Office PowerPoint</Application>
  <PresentationFormat>On-screen Show (4:3)</PresentationFormat>
  <Paragraphs>424</Paragraphs>
  <Slides>65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Calibri</vt:lpstr>
      <vt:lpstr>Times</vt:lpstr>
      <vt:lpstr>Trebuchet MS</vt:lpstr>
      <vt:lpstr>Wingdings</vt:lpstr>
      <vt:lpstr>Wingdings 2</vt:lpstr>
      <vt:lpstr>Opulent</vt:lpstr>
      <vt:lpstr>Body Organization Cells, structures, and  tissuE  </vt:lpstr>
      <vt:lpstr>7:1 Basic Structure of the Human Body</vt:lpstr>
      <vt:lpstr>7:1 Basic Structure of the Human Body</vt:lpstr>
      <vt:lpstr>7:1 Basic Structure of the Human Body</vt:lpstr>
      <vt:lpstr>7:1 Basic Structure of the Human Body</vt:lpstr>
      <vt:lpstr>Protoplasm</vt:lpstr>
      <vt:lpstr>Cells</vt:lpstr>
      <vt:lpstr>Basic Parts of Cells</vt:lpstr>
      <vt:lpstr>Basic Parts of Cells </vt:lpstr>
      <vt:lpstr>Tissues</vt:lpstr>
      <vt:lpstr>Tissues</vt:lpstr>
      <vt:lpstr>Types of Tissues</vt:lpstr>
      <vt:lpstr>Types of Tissues</vt:lpstr>
      <vt:lpstr>Types of Tissues</vt:lpstr>
      <vt:lpstr>Types of Tissues</vt:lpstr>
      <vt:lpstr>Types of Tissues</vt:lpstr>
      <vt:lpstr>Types of tissues</vt:lpstr>
      <vt:lpstr>Types of tissues</vt:lpstr>
      <vt:lpstr>Types of tissues</vt:lpstr>
      <vt:lpstr>Organs and Systems</vt:lpstr>
      <vt:lpstr>Organs and Systems</vt:lpstr>
      <vt:lpstr>Organs and Systems</vt:lpstr>
      <vt:lpstr>PowerPoint Presentation</vt:lpstr>
      <vt:lpstr>Organs and Systems</vt:lpstr>
      <vt:lpstr>Do You Know?</vt:lpstr>
      <vt:lpstr>DO You Know?</vt:lpstr>
      <vt:lpstr>Do you know?</vt:lpstr>
      <vt:lpstr>Do you know?</vt:lpstr>
      <vt:lpstr>Do you know?</vt:lpstr>
      <vt:lpstr>Do you know?</vt:lpstr>
      <vt:lpstr>Do you know?</vt:lpstr>
      <vt:lpstr>Do you know?</vt:lpstr>
      <vt:lpstr>Body organization Planes and direction</vt:lpstr>
      <vt:lpstr>7:2 Body Planes/Directions/Cavities</vt:lpstr>
      <vt:lpstr>7:2 Body Planes/Directions/Cavities</vt:lpstr>
      <vt:lpstr>3 main planes with 12 directional terms</vt:lpstr>
      <vt:lpstr>3 main planes with 12 directional terms</vt:lpstr>
      <vt:lpstr>3 main planes with 12 directional terms</vt:lpstr>
      <vt:lpstr>3 main planes with 12 directional terms</vt:lpstr>
      <vt:lpstr>Can you label the planes?</vt:lpstr>
      <vt:lpstr>Let’s Review!</vt:lpstr>
      <vt:lpstr>Do you know?</vt:lpstr>
      <vt:lpstr>Do you know?</vt:lpstr>
      <vt:lpstr>Do you know?</vt:lpstr>
      <vt:lpstr>Do you know?</vt:lpstr>
      <vt:lpstr>Do you know?</vt:lpstr>
      <vt:lpstr>Do you know?</vt:lpstr>
      <vt:lpstr>Do you know?</vt:lpstr>
      <vt:lpstr>Body organization cavities and quadrants</vt:lpstr>
      <vt:lpstr>Body Cavities</vt:lpstr>
      <vt:lpstr>The main cavities</vt:lpstr>
      <vt:lpstr>The main cavities</vt:lpstr>
      <vt:lpstr>The main cavities</vt:lpstr>
      <vt:lpstr>The main cavities</vt:lpstr>
      <vt:lpstr>Can you label the cavities?</vt:lpstr>
      <vt:lpstr>Do you know?</vt:lpstr>
      <vt:lpstr>Do you know?</vt:lpstr>
      <vt:lpstr>Do you know?</vt:lpstr>
      <vt:lpstr>Do you know?</vt:lpstr>
      <vt:lpstr>Abdominal Regions</vt:lpstr>
      <vt:lpstr>Abdominal regions</vt:lpstr>
      <vt:lpstr>Can you label the Abdominal quadrants?</vt:lpstr>
      <vt:lpstr>Can you label the Abdominal regions?</vt:lpstr>
      <vt:lpstr>Do you know?</vt:lpstr>
      <vt:lpstr>HOmeostatis</vt:lpstr>
    </vt:vector>
  </TitlesOfParts>
  <Company>DeSoto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Cashion</dc:creator>
  <cp:lastModifiedBy>Lorna Golden</cp:lastModifiedBy>
  <cp:revision>60</cp:revision>
  <dcterms:created xsi:type="dcterms:W3CDTF">2015-10-14T19:45:02Z</dcterms:created>
  <dcterms:modified xsi:type="dcterms:W3CDTF">2019-10-08T19:00:30Z</dcterms:modified>
</cp:coreProperties>
</file>