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7" r:id="rId4"/>
    <p:sldId id="258" r:id="rId5"/>
    <p:sldId id="259" r:id="rId6"/>
    <p:sldId id="266" r:id="rId7"/>
    <p:sldId id="263" r:id="rId8"/>
    <p:sldId id="264" r:id="rId9"/>
    <p:sldId id="272" r:id="rId10"/>
    <p:sldId id="261" r:id="rId11"/>
    <p:sldId id="265" r:id="rId12"/>
    <p:sldId id="271" r:id="rId13"/>
    <p:sldId id="268" r:id="rId14"/>
    <p:sldId id="273" r:id="rId15"/>
    <p:sldId id="267"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p:scale>
          <a:sx n="76" d="100"/>
          <a:sy n="76" d="100"/>
        </p:scale>
        <p:origin x="102"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9/27/2019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9/27/2019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9/27/2019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9/27/2019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9/27/2019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9/27/2019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9/27/2019</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hyperlink" Target="http://www.sailingintosecond.com/inspirational-quotes/" TargetMode="External"/><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hyperlink" Target="http://dailyburn.com/life/lifestyle/instagram-positive-affirmations/" TargetMode="External"/><Relationship Id="rId1" Type="http://schemas.openxmlformats.org/officeDocument/2006/relationships/slideLayout" Target="../slideLayouts/slideLayout2.xml"/><Relationship Id="rId6" Type="http://schemas.openxmlformats.org/officeDocument/2006/relationships/hyperlink" Target="http://www.buzzfeed.com/kateing/10-ways-dr-seuss-made-us-all-better-people-vfcw" TargetMode="External"/><Relationship Id="rId11" Type="http://schemas.openxmlformats.org/officeDocument/2006/relationships/hyperlink" Target="https://www.7mindsetsacademy.net/" TargetMode="External"/><Relationship Id="rId5" Type="http://schemas.openxmlformats.org/officeDocument/2006/relationships/image" Target="../media/image13.jpeg"/><Relationship Id="rId10" Type="http://schemas.openxmlformats.org/officeDocument/2006/relationships/image" Target="../media/image16.jpg"/><Relationship Id="rId4" Type="http://schemas.openxmlformats.org/officeDocument/2006/relationships/hyperlink" Target="http://lilypondservices.com/" TargetMode="External"/><Relationship Id="rId9"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hyperlink" Target="https://s-media-cache-ak0.pinimg.com/originals/cb/4a/e4/cb4ae48e889528a6ceb58cc6b2799d53.jpg" TargetMode="External"/><Relationship Id="rId7" Type="http://schemas.openxmlformats.org/officeDocument/2006/relationships/image" Target="../media/image21.jpg"/><Relationship Id="rId2" Type="http://schemas.openxmlformats.org/officeDocument/2006/relationships/hyperlink" Target="https://www.youtube.com/watch?v=JXTfho6yo9g" TargetMode="Externa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eg"/><Relationship Id="rId9" Type="http://schemas.openxmlformats.org/officeDocument/2006/relationships/image" Target="../media/image23.jpg"/></Relationships>
</file>

<file path=ppt/slides/_rels/slide16.xml.rels><?xml version="1.0" encoding="UTF-8" standalone="yes"?>
<Relationships xmlns="http://schemas.openxmlformats.org/package/2006/relationships"><Relationship Id="rId2" Type="http://schemas.openxmlformats.org/officeDocument/2006/relationships/hyperlink" Target="https://www.pinterest.com/pin/501588477232516907/"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bing.com/videos/search?q=inky+johnson&amp;view=detail&amp;mid=48FEE306EEDF37D2868F48FEE306EEDF37D2868F&amp;FORM=VIRE"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s-media-cache-ak0.pinimg.com/originals/4c/6c/ab/4c6caba192a369cece2bbb343d35f87e.jpg" TargetMode="Externa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hyperlink" Target="http://www.casel.org/what-is-se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s-media-cache-ak0.pinimg.com/originals/ad/8b/17/ad8b1710246dff157b85279b0d1339c7.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gANeGBBoSBs" TargetMode="External"/><Relationship Id="rId2" Type="http://schemas.openxmlformats.org/officeDocument/2006/relationships/hyperlink" Target="https://www.youtube.com/watch?v=UFLzjl9OZm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oI6mYlEK7n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a:solidFill>
                  <a:srgbClr val="FF0000"/>
                </a:solidFill>
                <a:latin typeface="Digs My Hart" panose="02000000000000000000" pitchFamily="2" charset="0"/>
              </a:rPr>
              <a:t>What is your WHY?</a:t>
            </a:r>
          </a:p>
        </p:txBody>
      </p:sp>
      <p:sp>
        <p:nvSpPr>
          <p:cNvPr id="3" name="Subtitle 2"/>
          <p:cNvSpPr>
            <a:spLocks noGrp="1"/>
          </p:cNvSpPr>
          <p:nvPr>
            <p:ph type="subTitle" idx="1"/>
          </p:nvPr>
        </p:nvSpPr>
        <p:spPr/>
        <p:txBody>
          <a:bodyPr/>
          <a:lstStyle/>
          <a:p>
            <a:r>
              <a:rPr lang="en-US" dirty="0"/>
              <a:t>7 Mindsets Academy Redelivery</a:t>
            </a:r>
          </a:p>
          <a:p>
            <a:r>
              <a:rPr lang="en-US" dirty="0"/>
              <a:t>Melissa Bourke/Kaley </a:t>
            </a:r>
            <a:r>
              <a:rPr lang="en-US" dirty="0" err="1"/>
              <a:t>Chafin</a:t>
            </a:r>
            <a:endParaRPr lang="en-US" dirty="0"/>
          </a:p>
          <a:p>
            <a:r>
              <a:rPr lang="en-US" dirty="0"/>
              <a:t>July 28, 2017</a:t>
            </a:r>
          </a:p>
        </p:txBody>
      </p:sp>
    </p:spTree>
    <p:extLst>
      <p:ext uri="{BB962C8B-B14F-4D97-AF65-F5344CB8AC3E}">
        <p14:creationId xmlns:p14="http://schemas.microsoft.com/office/powerpoint/2010/main" val="3360316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48640"/>
            <a:ext cx="9720072" cy="1499616"/>
          </a:xfrm>
        </p:spPr>
        <p:txBody>
          <a:bodyPr>
            <a:normAutofit/>
          </a:bodyPr>
          <a:lstStyle/>
          <a:p>
            <a:r>
              <a:rPr lang="en-US" sz="4400" u="sng" dirty="0">
                <a:solidFill>
                  <a:schemeClr val="accent2"/>
                </a:solidFill>
              </a:rPr>
              <a:t>Plans with 7 Mindsets this year- school-wide</a:t>
            </a:r>
          </a:p>
        </p:txBody>
      </p:sp>
      <p:sp>
        <p:nvSpPr>
          <p:cNvPr id="3" name="Content Placeholder 2"/>
          <p:cNvSpPr>
            <a:spLocks noGrp="1"/>
          </p:cNvSpPr>
          <p:nvPr>
            <p:ph idx="1"/>
          </p:nvPr>
        </p:nvSpPr>
        <p:spPr>
          <a:xfrm>
            <a:off x="1024128" y="1609344"/>
            <a:ext cx="9720073" cy="4873752"/>
          </a:xfrm>
        </p:spPr>
        <p:txBody>
          <a:bodyPr>
            <a:normAutofit/>
          </a:bodyPr>
          <a:lstStyle/>
          <a:p>
            <a:pPr marL="0" indent="0">
              <a:buNone/>
            </a:pPr>
            <a:endParaRPr lang="en-US" dirty="0"/>
          </a:p>
          <a:p>
            <a:pPr>
              <a:buFont typeface="Wingdings" panose="05000000000000000000" pitchFamily="2" charset="2"/>
              <a:buChar char="v"/>
            </a:pPr>
            <a:r>
              <a:rPr lang="en-US" dirty="0"/>
              <a:t> </a:t>
            </a:r>
            <a:r>
              <a:rPr lang="en-US" sz="2800" dirty="0"/>
              <a:t>One Mindset Topic per month (see next slide)</a:t>
            </a:r>
          </a:p>
          <a:p>
            <a:pPr>
              <a:buFont typeface="Wingdings" panose="05000000000000000000" pitchFamily="2" charset="2"/>
              <a:buChar char="v"/>
            </a:pPr>
            <a:r>
              <a:rPr lang="en-US" sz="2800" dirty="0"/>
              <a:t> Hallways and classrooms need to have mindset visible in some form- in hallways- Ms. Jackson is going to help us out </a:t>
            </a:r>
            <a:r>
              <a:rPr lang="en-US" sz="2800" dirty="0">
                <a:sym typeface="Wingdings" panose="05000000000000000000" pitchFamily="2" charset="2"/>
              </a:rPr>
              <a:t></a:t>
            </a:r>
          </a:p>
          <a:p>
            <a:pPr>
              <a:buFont typeface="Wingdings" panose="05000000000000000000" pitchFamily="2" charset="2"/>
              <a:buChar char="v"/>
            </a:pPr>
            <a:r>
              <a:rPr lang="en-US" sz="2800" dirty="0">
                <a:sym typeface="Wingdings" panose="05000000000000000000" pitchFamily="2" charset="2"/>
              </a:rPr>
              <a:t>Once a week- during HR/A2- 5-10 video </a:t>
            </a:r>
          </a:p>
          <a:p>
            <a:pPr>
              <a:buFont typeface="Wingdings" panose="05000000000000000000" pitchFamily="2" charset="2"/>
              <a:buChar char="v"/>
            </a:pPr>
            <a:r>
              <a:rPr lang="en-US" sz="2800" dirty="0">
                <a:sym typeface="Wingdings" panose="05000000000000000000" pitchFamily="2" charset="2"/>
              </a:rPr>
              <a:t>Attendance Competition- to be announced soon</a:t>
            </a:r>
          </a:p>
          <a:p>
            <a:pPr>
              <a:buFont typeface="Wingdings" panose="05000000000000000000" pitchFamily="2" charset="2"/>
              <a:buChar char="v"/>
            </a:pPr>
            <a:r>
              <a:rPr lang="en-US" sz="2800" dirty="0">
                <a:sym typeface="Wingdings" panose="05000000000000000000" pitchFamily="2" charset="2"/>
              </a:rPr>
              <a:t>Mrs. Bourke- Club/Ambassadors to help with spreading the mindset culture among their peers</a:t>
            </a:r>
          </a:p>
          <a:p>
            <a:pPr>
              <a:buFont typeface="Wingdings" panose="05000000000000000000" pitchFamily="2" charset="2"/>
              <a:buChar char="v"/>
            </a:pPr>
            <a:r>
              <a:rPr lang="en-US" sz="2800" dirty="0">
                <a:sym typeface="Wingdings" panose="05000000000000000000" pitchFamily="2" charset="2"/>
              </a:rPr>
              <a:t>Dream Team Break-out: 7-10 minutes  Any other ideas??</a:t>
            </a:r>
            <a:endParaRPr lang="en-US" sz="2800" dirty="0"/>
          </a:p>
          <a:p>
            <a:endParaRPr lang="en-US" dirty="0"/>
          </a:p>
          <a:p>
            <a:pPr marL="0" indent="0">
              <a:buNone/>
            </a:pPr>
            <a:endParaRPr lang="en-US" dirty="0"/>
          </a:p>
        </p:txBody>
      </p:sp>
    </p:spTree>
    <p:extLst>
      <p:ext uri="{BB962C8B-B14F-4D97-AF65-F5344CB8AC3E}">
        <p14:creationId xmlns:p14="http://schemas.microsoft.com/office/powerpoint/2010/main" val="4220846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271016"/>
          </a:xfrm>
        </p:spPr>
        <p:txBody>
          <a:bodyPr/>
          <a:lstStyle/>
          <a:p>
            <a:pPr algn="ctr"/>
            <a:r>
              <a:rPr lang="en-US" u="sng" dirty="0">
                <a:solidFill>
                  <a:srgbClr val="7030A0"/>
                </a:solidFill>
              </a:rPr>
              <a:t>BMS Mindset/advisement schedule 17-18</a:t>
            </a:r>
          </a:p>
        </p:txBody>
      </p:sp>
      <p:sp>
        <p:nvSpPr>
          <p:cNvPr id="3" name="Content Placeholder 2"/>
          <p:cNvSpPr>
            <a:spLocks noGrp="1"/>
          </p:cNvSpPr>
          <p:nvPr>
            <p:ph idx="1"/>
          </p:nvPr>
        </p:nvSpPr>
        <p:spPr>
          <a:xfrm>
            <a:off x="1024128" y="1764792"/>
            <a:ext cx="9720073" cy="4965192"/>
          </a:xfrm>
        </p:spPr>
        <p:txBody>
          <a:bodyPr>
            <a:normAutofit/>
          </a:bodyPr>
          <a:lstStyle/>
          <a:p>
            <a:pPr algn="ctr"/>
            <a:r>
              <a:rPr lang="en-US" sz="2800" dirty="0">
                <a:latin typeface="Showcard Gothic" panose="04020904020102020604" pitchFamily="82" charset="0"/>
              </a:rPr>
              <a:t>August- Intro to Mindsets </a:t>
            </a:r>
          </a:p>
          <a:p>
            <a:pPr algn="ctr"/>
            <a:r>
              <a:rPr lang="en-US" sz="2800" dirty="0">
                <a:latin typeface="Showcard Gothic" panose="04020904020102020604" pitchFamily="82" charset="0"/>
              </a:rPr>
              <a:t>September- Everything is Possible</a:t>
            </a:r>
          </a:p>
          <a:p>
            <a:pPr algn="ctr"/>
            <a:r>
              <a:rPr lang="en-US" sz="2800" dirty="0">
                <a:latin typeface="Showcard Gothic" panose="04020904020102020604" pitchFamily="82" charset="0"/>
              </a:rPr>
              <a:t>October- Live to Give</a:t>
            </a:r>
          </a:p>
          <a:p>
            <a:pPr algn="ctr"/>
            <a:r>
              <a:rPr lang="en-US" sz="2800" dirty="0">
                <a:latin typeface="Showcard Gothic" panose="04020904020102020604" pitchFamily="82" charset="0"/>
              </a:rPr>
              <a:t>November- Attitude of Gratitude</a:t>
            </a:r>
          </a:p>
          <a:p>
            <a:pPr algn="ctr"/>
            <a:r>
              <a:rPr lang="en-US" sz="2800" dirty="0">
                <a:latin typeface="Showcard Gothic" panose="04020904020102020604" pitchFamily="82" charset="0"/>
              </a:rPr>
              <a:t>January- 100% Accountable</a:t>
            </a:r>
          </a:p>
          <a:p>
            <a:pPr algn="ctr"/>
            <a:r>
              <a:rPr lang="en-US" sz="2800" dirty="0">
                <a:latin typeface="Showcard Gothic" panose="04020904020102020604" pitchFamily="82" charset="0"/>
              </a:rPr>
              <a:t>February- We are Connected</a:t>
            </a:r>
          </a:p>
          <a:p>
            <a:pPr algn="ctr"/>
            <a:r>
              <a:rPr lang="en-US" sz="2800" dirty="0">
                <a:latin typeface="Showcard Gothic" panose="04020904020102020604" pitchFamily="82" charset="0"/>
              </a:rPr>
              <a:t>March- Passion First</a:t>
            </a:r>
          </a:p>
          <a:p>
            <a:pPr algn="ctr"/>
            <a:r>
              <a:rPr lang="en-US" sz="2800" dirty="0">
                <a:latin typeface="Showcard Gothic" panose="04020904020102020604" pitchFamily="82" charset="0"/>
              </a:rPr>
              <a:t>April- The Time is Now</a:t>
            </a:r>
          </a:p>
        </p:txBody>
      </p:sp>
    </p:spTree>
    <p:extLst>
      <p:ext uri="{BB962C8B-B14F-4D97-AF65-F5344CB8AC3E}">
        <p14:creationId xmlns:p14="http://schemas.microsoft.com/office/powerpoint/2010/main" val="3478921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338328"/>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01000" y="3255264"/>
            <a:ext cx="3447288" cy="276148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126" y="2542032"/>
            <a:ext cx="3544825" cy="274607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0476" y="585217"/>
            <a:ext cx="3311652" cy="2468626"/>
          </a:xfrm>
          <a:prstGeom prst="rect">
            <a:avLst/>
          </a:prstGeom>
        </p:spPr>
      </p:pic>
      <p:sp>
        <p:nvSpPr>
          <p:cNvPr id="7" name="TextBox 6"/>
          <p:cNvSpPr txBox="1"/>
          <p:nvPr/>
        </p:nvSpPr>
        <p:spPr>
          <a:xfrm>
            <a:off x="5010912" y="3053842"/>
            <a:ext cx="2638691" cy="923330"/>
          </a:xfrm>
          <a:prstGeom prst="rect">
            <a:avLst/>
          </a:prstGeom>
          <a:noFill/>
        </p:spPr>
        <p:txBody>
          <a:bodyPr wrap="square" rtlCol="0">
            <a:spAutoFit/>
          </a:bodyPr>
          <a:lstStyle/>
          <a:p>
            <a:r>
              <a:rPr lang="en-US" b="1" dirty="0">
                <a:solidFill>
                  <a:srgbClr val="FF0000"/>
                </a:solidFill>
              </a:rPr>
              <a:t>Art in the hallways-</a:t>
            </a:r>
          </a:p>
          <a:p>
            <a:r>
              <a:rPr lang="en-US" b="1" dirty="0">
                <a:solidFill>
                  <a:srgbClr val="FF0000"/>
                </a:solidFill>
              </a:rPr>
              <a:t>Created by students- Mindsets advertised</a:t>
            </a:r>
          </a:p>
        </p:txBody>
      </p:sp>
      <p:sp>
        <p:nvSpPr>
          <p:cNvPr id="8" name="TextBox 7"/>
          <p:cNvSpPr txBox="1"/>
          <p:nvPr/>
        </p:nvSpPr>
        <p:spPr>
          <a:xfrm>
            <a:off x="8001000" y="6016752"/>
            <a:ext cx="4729361" cy="646331"/>
          </a:xfrm>
          <a:prstGeom prst="rect">
            <a:avLst/>
          </a:prstGeom>
          <a:noFill/>
        </p:spPr>
        <p:txBody>
          <a:bodyPr wrap="square" rtlCol="0">
            <a:spAutoFit/>
          </a:bodyPr>
          <a:lstStyle/>
          <a:p>
            <a:r>
              <a:rPr lang="en-US" b="1" dirty="0">
                <a:solidFill>
                  <a:srgbClr val="0070C0"/>
                </a:solidFill>
              </a:rPr>
              <a:t>Attendance Competition-</a:t>
            </a:r>
          </a:p>
          <a:p>
            <a:r>
              <a:rPr lang="en-US" b="1" dirty="0">
                <a:solidFill>
                  <a:srgbClr val="0070C0"/>
                </a:solidFill>
              </a:rPr>
              <a:t>Reward given to best attendance</a:t>
            </a:r>
          </a:p>
        </p:txBody>
      </p:sp>
      <p:sp>
        <p:nvSpPr>
          <p:cNvPr id="9" name="TextBox 8"/>
          <p:cNvSpPr txBox="1"/>
          <p:nvPr/>
        </p:nvSpPr>
        <p:spPr>
          <a:xfrm>
            <a:off x="793126" y="5462754"/>
            <a:ext cx="5316913" cy="1200329"/>
          </a:xfrm>
          <a:prstGeom prst="rect">
            <a:avLst/>
          </a:prstGeom>
          <a:noFill/>
        </p:spPr>
        <p:txBody>
          <a:bodyPr wrap="square" rtlCol="0">
            <a:spAutoFit/>
          </a:bodyPr>
          <a:lstStyle/>
          <a:p>
            <a:r>
              <a:rPr lang="en-US" b="1" dirty="0">
                <a:solidFill>
                  <a:srgbClr val="7030A0"/>
                </a:solidFill>
              </a:rPr>
              <a:t>Schools can get banners printed</a:t>
            </a:r>
          </a:p>
          <a:p>
            <a:r>
              <a:rPr lang="en-US" b="1" dirty="0">
                <a:solidFill>
                  <a:srgbClr val="7030A0"/>
                </a:solidFill>
              </a:rPr>
              <a:t>with their own students on them- they </a:t>
            </a:r>
          </a:p>
          <a:p>
            <a:r>
              <a:rPr lang="en-US" b="1" dirty="0">
                <a:solidFill>
                  <a:srgbClr val="7030A0"/>
                </a:solidFill>
              </a:rPr>
              <a:t>would feel like celebrities!! </a:t>
            </a:r>
            <a:r>
              <a:rPr lang="en-US" b="1" dirty="0">
                <a:solidFill>
                  <a:srgbClr val="7030A0"/>
                </a:solidFill>
                <a:sym typeface="Wingdings" panose="05000000000000000000" pitchFamily="2" charset="2"/>
              </a:rPr>
              <a:t></a:t>
            </a:r>
          </a:p>
          <a:p>
            <a:endParaRPr lang="en-US" dirty="0"/>
          </a:p>
        </p:txBody>
      </p:sp>
    </p:spTree>
    <p:extLst>
      <p:ext uri="{BB962C8B-B14F-4D97-AF65-F5344CB8AC3E}">
        <p14:creationId xmlns:p14="http://schemas.microsoft.com/office/powerpoint/2010/main" val="4039365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968" y="384048"/>
            <a:ext cx="9889236" cy="1124777"/>
          </a:xfrm>
        </p:spPr>
        <p:txBody>
          <a:bodyPr>
            <a:normAutofit/>
          </a:bodyPr>
          <a:lstStyle/>
          <a:p>
            <a:r>
              <a:rPr lang="en-US" sz="4800" u="sng" dirty="0">
                <a:solidFill>
                  <a:schemeClr val="accent2"/>
                </a:solidFill>
              </a:rPr>
              <a:t>Classroom advisement tips and ideas</a:t>
            </a:r>
          </a:p>
        </p:txBody>
      </p:sp>
      <p:sp>
        <p:nvSpPr>
          <p:cNvPr id="3" name="Content Placeholder 2"/>
          <p:cNvSpPr>
            <a:spLocks noGrp="1"/>
          </p:cNvSpPr>
          <p:nvPr>
            <p:ph idx="1"/>
          </p:nvPr>
        </p:nvSpPr>
        <p:spPr>
          <a:xfrm>
            <a:off x="594360" y="1426464"/>
            <a:ext cx="10643616" cy="4882896"/>
          </a:xfrm>
        </p:spPr>
        <p:txBody>
          <a:bodyPr>
            <a:normAutofit/>
          </a:bodyPr>
          <a:lstStyle/>
          <a:p>
            <a:r>
              <a:rPr lang="en-US" sz="3200" b="1" dirty="0">
                <a:solidFill>
                  <a:srgbClr val="FF0000"/>
                </a:solidFill>
                <a:latin typeface="Harrington" panose="04040505050A02020702" pitchFamily="82" charset="0"/>
              </a:rPr>
              <a:t>Ideas from Kaley</a:t>
            </a:r>
          </a:p>
          <a:p>
            <a:endParaRPr lang="en-US" sz="3200" b="1" dirty="0">
              <a:solidFill>
                <a:srgbClr val="FF0000"/>
              </a:solidFill>
              <a:latin typeface="Harrington" panose="04040505050A02020702" pitchFamily="82" charset="0"/>
            </a:endParaRPr>
          </a:p>
          <a:p>
            <a:endParaRPr lang="en-US" sz="3200" b="1" dirty="0">
              <a:solidFill>
                <a:srgbClr val="FF0000"/>
              </a:solidFill>
              <a:latin typeface="Harrington" panose="04040505050A02020702" pitchFamily="82" charset="0"/>
            </a:endParaRPr>
          </a:p>
        </p:txBody>
      </p:sp>
      <p:pic>
        <p:nvPicPr>
          <p:cNvPr id="4" name="Picture 3" descr="For more tips to manage the tension in your life, visit findingstressrelief.com">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8339328" y="3538728"/>
            <a:ext cx="2666238" cy="2971800"/>
          </a:xfrm>
          <a:prstGeom prst="rect">
            <a:avLst/>
          </a:prstGeom>
          <a:noFill/>
          <a:ln>
            <a:noFill/>
          </a:ln>
        </p:spPr>
      </p:pic>
      <p:pic>
        <p:nvPicPr>
          <p:cNvPr id="6" name="Picture 5" descr="Michael Jordan   Lily Pond Services LLC. A Lifestyle Management, Select Domestic Staffing, &amp; Concierge Company based in NYC &amp; the Hamptons - Serving Nationally &amp; Globally.">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57867" y="930402"/>
            <a:ext cx="1380109" cy="2407158"/>
          </a:xfrm>
          <a:prstGeom prst="rect">
            <a:avLst/>
          </a:prstGeom>
          <a:noFill/>
          <a:ln>
            <a:noFill/>
          </a:ln>
        </p:spPr>
      </p:pic>
      <p:pic>
        <p:nvPicPr>
          <p:cNvPr id="7" name="Picture 6" descr="The Lorax by Dr. Seus is a great way to get elementary students thinking about environmental issues and how they can become advocates for the environment!  -   #happiness #happinessquotes">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4188715" y="1426718"/>
            <a:ext cx="3355847" cy="3821684"/>
          </a:xfrm>
          <a:prstGeom prst="rect">
            <a:avLst/>
          </a:prstGeom>
          <a:noFill/>
          <a:ln>
            <a:noFill/>
          </a:ln>
        </p:spPr>
      </p:pic>
      <p:pic>
        <p:nvPicPr>
          <p:cNvPr id="8" name="Picture 7" descr="inspirational quotes">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7776972" y="1709993"/>
            <a:ext cx="1485900" cy="2404808"/>
          </a:xfrm>
          <a:prstGeom prst="rect">
            <a:avLst/>
          </a:prstGeom>
          <a:noFill/>
          <a:ln>
            <a:noFill/>
          </a:ln>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4046" y="2772935"/>
            <a:ext cx="2473419" cy="2683731"/>
          </a:xfrm>
          <a:prstGeom prst="rect">
            <a:avLst/>
          </a:prstGeom>
        </p:spPr>
      </p:pic>
      <p:sp>
        <p:nvSpPr>
          <p:cNvPr id="11" name="TextBox 10"/>
          <p:cNvSpPr txBox="1"/>
          <p:nvPr/>
        </p:nvSpPr>
        <p:spPr>
          <a:xfrm>
            <a:off x="886968" y="2055351"/>
            <a:ext cx="2547576" cy="584775"/>
          </a:xfrm>
          <a:prstGeom prst="rect">
            <a:avLst/>
          </a:prstGeom>
          <a:noFill/>
        </p:spPr>
        <p:txBody>
          <a:bodyPr wrap="square" rtlCol="0">
            <a:spAutoFit/>
          </a:bodyPr>
          <a:lstStyle/>
          <a:p>
            <a:r>
              <a:rPr lang="en-US" sz="3200" b="1" dirty="0">
                <a:latin typeface="Bernard MT Condensed" panose="02050806060905020404" pitchFamily="18" charset="0"/>
              </a:rPr>
              <a:t>Resource Hub</a:t>
            </a:r>
          </a:p>
        </p:txBody>
      </p:sp>
      <p:sp>
        <p:nvSpPr>
          <p:cNvPr id="5" name="Rectangle 4"/>
          <p:cNvSpPr/>
          <p:nvPr/>
        </p:nvSpPr>
        <p:spPr>
          <a:xfrm>
            <a:off x="1043492" y="5821767"/>
            <a:ext cx="5286780" cy="369332"/>
          </a:xfrm>
          <a:prstGeom prst="rect">
            <a:avLst/>
          </a:prstGeom>
        </p:spPr>
        <p:txBody>
          <a:bodyPr wrap="square">
            <a:spAutoFit/>
          </a:bodyPr>
          <a:lstStyle/>
          <a:p>
            <a:endParaRPr lang="en-US" dirty="0"/>
          </a:p>
        </p:txBody>
      </p:sp>
      <p:sp>
        <p:nvSpPr>
          <p:cNvPr id="9" name="Rectangle 8"/>
          <p:cNvSpPr/>
          <p:nvPr/>
        </p:nvSpPr>
        <p:spPr>
          <a:xfrm>
            <a:off x="1043492" y="5880898"/>
            <a:ext cx="4444828" cy="646331"/>
          </a:xfrm>
          <a:prstGeom prst="rect">
            <a:avLst/>
          </a:prstGeom>
        </p:spPr>
        <p:txBody>
          <a:bodyPr wrap="square">
            <a:spAutoFit/>
          </a:bodyPr>
          <a:lstStyle/>
          <a:p>
            <a:r>
              <a:rPr lang="en-US" dirty="0">
                <a:hlinkClick r:id="rId11"/>
              </a:rPr>
              <a:t>https://www.7mindsetsacademy.net/</a:t>
            </a:r>
            <a:endParaRPr lang="en-US" dirty="0"/>
          </a:p>
          <a:p>
            <a:endParaRPr lang="en-US" dirty="0"/>
          </a:p>
        </p:txBody>
      </p:sp>
    </p:spTree>
    <p:extLst>
      <p:ext uri="{BB962C8B-B14F-4D97-AF65-F5344CB8AC3E}">
        <p14:creationId xmlns:p14="http://schemas.microsoft.com/office/powerpoint/2010/main" val="3771236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solidFill>
                  <a:srgbClr val="FF0000"/>
                </a:solidFill>
              </a:rPr>
              <a:t>We challenge you!</a:t>
            </a:r>
          </a:p>
        </p:txBody>
      </p:sp>
      <p:sp>
        <p:nvSpPr>
          <p:cNvPr id="3" name="Content Placeholder 2"/>
          <p:cNvSpPr>
            <a:spLocks noGrp="1"/>
          </p:cNvSpPr>
          <p:nvPr>
            <p:ph idx="1"/>
          </p:nvPr>
        </p:nvSpPr>
        <p:spPr>
          <a:xfrm>
            <a:off x="1024128" y="1929384"/>
            <a:ext cx="9720073" cy="4379976"/>
          </a:xfrm>
        </p:spPr>
        <p:txBody>
          <a:bodyPr/>
          <a:lstStyle/>
          <a:p>
            <a:r>
              <a:rPr lang="en-US" dirty="0"/>
              <a:t>Try out this Mindset thinking…not just every other week during Advisement.   Each day…with your dream teams, your students, your own children and families at home!  </a:t>
            </a:r>
          </a:p>
          <a:p>
            <a:r>
              <a:rPr lang="en-US" dirty="0"/>
              <a:t>Can you imagine what we can all accomplish if we attempted to fill our minds with these seven ideas??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4720" y="3547872"/>
            <a:ext cx="4050792" cy="2889504"/>
          </a:xfrm>
          <a:prstGeom prst="rect">
            <a:avLst/>
          </a:prstGeom>
        </p:spPr>
      </p:pic>
    </p:spTree>
    <p:extLst>
      <p:ext uri="{BB962C8B-B14F-4D97-AF65-F5344CB8AC3E}">
        <p14:creationId xmlns:p14="http://schemas.microsoft.com/office/powerpoint/2010/main" val="3714712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Segoe Print" panose="02000600000000000000" pitchFamily="2" charset="0"/>
              </a:rPr>
              <a:t>Thank you for all you do!!!</a:t>
            </a:r>
          </a:p>
        </p:txBody>
      </p:sp>
      <p:sp>
        <p:nvSpPr>
          <p:cNvPr id="3" name="Content Placeholder 2"/>
          <p:cNvSpPr>
            <a:spLocks noGrp="1"/>
          </p:cNvSpPr>
          <p:nvPr>
            <p:ph idx="1"/>
          </p:nvPr>
        </p:nvSpPr>
        <p:spPr>
          <a:xfrm>
            <a:off x="1024128" y="2286000"/>
            <a:ext cx="9720073" cy="4023360"/>
          </a:xfrm>
        </p:spPr>
        <p:txBody>
          <a:bodyPr/>
          <a:lstStyle/>
          <a:p>
            <a:r>
              <a:rPr lang="en-US" dirty="0">
                <a:hlinkClick r:id="rId2"/>
              </a:rPr>
              <a:t>What is your Why</a:t>
            </a:r>
            <a:endParaRPr lang="en-US" dirty="0"/>
          </a:p>
          <a:p>
            <a:endParaRPr lang="en-US" dirty="0"/>
          </a:p>
          <a:p>
            <a:r>
              <a:rPr lang="en-US" sz="3600" dirty="0">
                <a:solidFill>
                  <a:srgbClr val="C00000"/>
                </a:solidFill>
              </a:rPr>
              <a:t>Rock Activity </a:t>
            </a:r>
            <a:r>
              <a:rPr lang="en-US" sz="3600" dirty="0">
                <a:solidFill>
                  <a:srgbClr val="C00000"/>
                </a:solidFill>
                <a:sym typeface="Wingdings" panose="05000000000000000000" pitchFamily="2" charset="2"/>
              </a:rPr>
              <a:t></a:t>
            </a:r>
          </a:p>
          <a:p>
            <a:endParaRPr lang="en-US" dirty="0"/>
          </a:p>
          <a:p>
            <a:endParaRPr lang="en-US" dirty="0"/>
          </a:p>
        </p:txBody>
      </p:sp>
      <p:pic>
        <p:nvPicPr>
          <p:cNvPr id="4" name="Picture 3" descr="Build each other up. Hand painted rock by Caroline. The Kindness Rocks Project">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133855" y="3941064"/>
            <a:ext cx="1433323" cy="1037542"/>
          </a:xfrm>
          <a:prstGeom prst="rect">
            <a:avLst/>
          </a:prstGeom>
          <a:noFill/>
          <a:ln>
            <a:no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8675" y="1216152"/>
            <a:ext cx="2084832" cy="1563624"/>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4128" y="5198565"/>
            <a:ext cx="1349756" cy="1311963"/>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81582" y="3813048"/>
            <a:ext cx="3605163" cy="2697480"/>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76088" y="2084832"/>
            <a:ext cx="2944368" cy="1431036"/>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97467" y="3410712"/>
            <a:ext cx="2606040" cy="2807208"/>
          </a:xfrm>
          <a:prstGeom prst="rect">
            <a:avLst/>
          </a:prstGeom>
        </p:spPr>
      </p:pic>
    </p:spTree>
    <p:extLst>
      <p:ext uri="{BB962C8B-B14F-4D97-AF65-F5344CB8AC3E}">
        <p14:creationId xmlns:p14="http://schemas.microsoft.com/office/powerpoint/2010/main" val="1832257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106424"/>
          </a:xfrm>
        </p:spPr>
        <p:txBody>
          <a:bodyPr/>
          <a:lstStyle/>
          <a:p>
            <a:r>
              <a:rPr lang="en-US" dirty="0"/>
              <a:t>Songs/Videos- fill-ins</a:t>
            </a:r>
          </a:p>
        </p:txBody>
      </p:sp>
      <p:sp>
        <p:nvSpPr>
          <p:cNvPr id="3" name="Content Placeholder 2"/>
          <p:cNvSpPr>
            <a:spLocks noGrp="1"/>
          </p:cNvSpPr>
          <p:nvPr>
            <p:ph idx="1"/>
          </p:nvPr>
        </p:nvSpPr>
        <p:spPr/>
        <p:txBody>
          <a:bodyPr/>
          <a:lstStyle/>
          <a:p>
            <a:r>
              <a:rPr lang="en-US" dirty="0">
                <a:hlinkClick r:id="rId2"/>
              </a:rPr>
              <a:t>I won't give up song- Shakira</a:t>
            </a:r>
            <a:endParaRPr lang="en-US" dirty="0"/>
          </a:p>
          <a:p>
            <a:endParaRPr lang="en-US" dirty="0"/>
          </a:p>
        </p:txBody>
      </p:sp>
    </p:spTree>
    <p:extLst>
      <p:ext uri="{BB962C8B-B14F-4D97-AF65-F5344CB8AC3E}">
        <p14:creationId xmlns:p14="http://schemas.microsoft.com/office/powerpoint/2010/main" val="3010003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252728"/>
          </a:xfrm>
        </p:spPr>
        <p:txBody>
          <a:bodyPr/>
          <a:lstStyle/>
          <a:p>
            <a:pPr algn="ctr"/>
            <a:r>
              <a:rPr lang="en-US" u="sng" dirty="0">
                <a:solidFill>
                  <a:srgbClr val="00B0F0"/>
                </a:solidFill>
              </a:rPr>
              <a:t>Let’s start with Inky…</a:t>
            </a:r>
          </a:p>
        </p:txBody>
      </p:sp>
      <p:sp>
        <p:nvSpPr>
          <p:cNvPr id="3" name="Content Placeholder 2"/>
          <p:cNvSpPr>
            <a:spLocks noGrp="1"/>
          </p:cNvSpPr>
          <p:nvPr>
            <p:ph idx="1"/>
          </p:nvPr>
        </p:nvSpPr>
        <p:spPr/>
        <p:txBody>
          <a:bodyPr/>
          <a:lstStyle/>
          <a:p>
            <a:r>
              <a:rPr lang="en-US" dirty="0">
                <a:hlinkClick r:id="rId2"/>
              </a:rPr>
              <a:t>Inky Johnson</a:t>
            </a:r>
            <a:endParaRPr lang="en-US" dirty="0"/>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746" y="3355847"/>
            <a:ext cx="2781198" cy="291340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7343" y="3395953"/>
            <a:ext cx="2398776" cy="2913407"/>
          </a:xfrm>
          <a:prstGeom prst="rect">
            <a:avLst/>
          </a:prstGeom>
        </p:spPr>
      </p:pic>
      <p:pic>
        <p:nvPicPr>
          <p:cNvPr id="6" name="Picture 5" descr="Happy Throwdown Thursday everyone!! There's an old African proverb &quot;When there is no enemy within, the enemies outside cannot hurt you&quot;. While many of us worry about those outside us, few focus on the one that makes the most impact on us....the man/woman in the mirror.   You can sometimes be your biggest adversary.   Time to stop this enemy.  Make yourself your best ally.....destroy that fear within yourself &amp; make yourself the bad ass you're destined to be.  Work it....Live it....OWN IT!!!">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7604760" y="3355846"/>
            <a:ext cx="2590800" cy="2913407"/>
          </a:xfrm>
          <a:prstGeom prst="rect">
            <a:avLst/>
          </a:prstGeom>
          <a:noFill/>
          <a:ln>
            <a:noFill/>
          </a:ln>
        </p:spPr>
      </p:pic>
    </p:spTree>
    <p:extLst>
      <p:ext uri="{BB962C8B-B14F-4D97-AF65-F5344CB8AC3E}">
        <p14:creationId xmlns:p14="http://schemas.microsoft.com/office/powerpoint/2010/main" val="121630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307592"/>
          </a:xfrm>
        </p:spPr>
        <p:txBody>
          <a:bodyPr>
            <a:normAutofit fontScale="90000"/>
          </a:bodyPr>
          <a:lstStyle/>
          <a:p>
            <a:pPr algn="ctr"/>
            <a:r>
              <a:rPr lang="en-US" u="sng" dirty="0">
                <a:solidFill>
                  <a:schemeClr val="accent2"/>
                </a:solidFill>
              </a:rPr>
              <a:t>Back to basics…social emotional learning</a:t>
            </a:r>
          </a:p>
        </p:txBody>
      </p:sp>
      <p:sp>
        <p:nvSpPr>
          <p:cNvPr id="3" name="Content Placeholder 2"/>
          <p:cNvSpPr>
            <a:spLocks noGrp="1"/>
          </p:cNvSpPr>
          <p:nvPr>
            <p:ph idx="1"/>
          </p:nvPr>
        </p:nvSpPr>
        <p:spPr>
          <a:xfrm>
            <a:off x="1024128" y="1673352"/>
            <a:ext cx="9720073" cy="4636008"/>
          </a:xfrm>
        </p:spPr>
        <p:txBody>
          <a:bodyPr/>
          <a:lstStyle/>
          <a:p>
            <a:r>
              <a:rPr lang="en-US" dirty="0"/>
              <a:t>So let’s go back before we started our 7 Mindsets Journey… back to why this advisement method is so important to us.  </a:t>
            </a:r>
          </a:p>
          <a:p>
            <a:r>
              <a:rPr lang="en-US" dirty="0"/>
              <a:t>“Social and emotional learning (SEL) is the process through which children and adults acquire and effectively apply the knowledge, attitudes, and skills necessary to understand and manage emotions, set and achieve positive goals, feel and show empathy for others, establish and maintain positive relationships, and make responsible decisions.”                  (</a:t>
            </a:r>
            <a:r>
              <a:rPr lang="en-US" dirty="0">
                <a:hlinkClick r:id="rId2"/>
              </a:rPr>
              <a:t>http://www.casel.org/what-is-sel/</a:t>
            </a:r>
            <a:r>
              <a:rPr lang="en-US" dirty="0"/>
              <a:t>)</a:t>
            </a:r>
          </a:p>
          <a:p>
            <a:endParaRPr lang="en-US" dirty="0"/>
          </a:p>
          <a:p>
            <a:r>
              <a:rPr lang="en-US" sz="3200" u="sng" dirty="0">
                <a:solidFill>
                  <a:srgbClr val="FF0000"/>
                </a:solidFill>
              </a:rPr>
              <a:t>SEL is NOT a program- it how you live.  It’s a lifestyle.  That is what we need to be teaching and modelling for our students, peers, families, and peers each day.</a:t>
            </a:r>
          </a:p>
        </p:txBody>
      </p:sp>
    </p:spTree>
    <p:extLst>
      <p:ext uri="{BB962C8B-B14F-4D97-AF65-F5344CB8AC3E}">
        <p14:creationId xmlns:p14="http://schemas.microsoft.com/office/powerpoint/2010/main" val="1015984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solidFill>
                  <a:srgbClr val="00B050"/>
                </a:solidFill>
              </a:rPr>
              <a:t>Five competencies of SEL</a:t>
            </a:r>
          </a:p>
        </p:txBody>
      </p:sp>
      <p:sp>
        <p:nvSpPr>
          <p:cNvPr id="3" name="Content Placeholder 2"/>
          <p:cNvSpPr>
            <a:spLocks noGrp="1"/>
          </p:cNvSpPr>
          <p:nvPr>
            <p:ph idx="1"/>
          </p:nvPr>
        </p:nvSpPr>
        <p:spPr>
          <a:xfrm>
            <a:off x="1024128" y="1947672"/>
            <a:ext cx="9720073" cy="4361688"/>
          </a:xfrm>
        </p:spPr>
        <p:txBody>
          <a:bodyPr/>
          <a:lstStyle/>
          <a:p>
            <a:r>
              <a:rPr lang="en-US" dirty="0">
                <a:solidFill>
                  <a:srgbClr val="00B0F0"/>
                </a:solidFill>
              </a:rPr>
              <a:t>Self- Awareness</a:t>
            </a:r>
            <a:r>
              <a:rPr lang="en-US" dirty="0"/>
              <a:t>- Recognizing your own emotions, thoughts and values and how they influence behavior; able to assess one’s own strengths and weaknesses as well</a:t>
            </a:r>
          </a:p>
          <a:p>
            <a:r>
              <a:rPr lang="en-US" dirty="0">
                <a:solidFill>
                  <a:srgbClr val="FFC000"/>
                </a:solidFill>
              </a:rPr>
              <a:t>Self- Management</a:t>
            </a:r>
            <a:r>
              <a:rPr lang="en-US" dirty="0"/>
              <a:t>-  Able to regulate one’s emotions, thoughts and behaviors in different situations; manages stress and controls impulses, motivates self</a:t>
            </a:r>
          </a:p>
          <a:p>
            <a:r>
              <a:rPr lang="en-US" dirty="0">
                <a:solidFill>
                  <a:srgbClr val="FF0000"/>
                </a:solidFill>
              </a:rPr>
              <a:t>Social Awareness</a:t>
            </a:r>
            <a:r>
              <a:rPr lang="en-US" dirty="0"/>
              <a:t>- Perspective taking and empathizing; understands social and ethical norms for behavior</a:t>
            </a:r>
          </a:p>
          <a:p>
            <a:r>
              <a:rPr lang="en-US" dirty="0">
                <a:solidFill>
                  <a:srgbClr val="7030A0"/>
                </a:solidFill>
              </a:rPr>
              <a:t>Relationship Skills</a:t>
            </a:r>
            <a:r>
              <a:rPr lang="en-US" dirty="0"/>
              <a:t>- Ability to establish and maintain healthy and healthy relationships with individuals and groups; communicates and listens effectively; cooperates; resists social pressure; resolves conflict appropriately</a:t>
            </a:r>
          </a:p>
          <a:p>
            <a:r>
              <a:rPr lang="en-US" dirty="0">
                <a:solidFill>
                  <a:srgbClr val="00B050"/>
                </a:solidFill>
              </a:rPr>
              <a:t>Responsible Decision-Making</a:t>
            </a:r>
            <a:r>
              <a:rPr lang="en-US" dirty="0"/>
              <a:t>- Ability to make constructive choices about personal behavior and social interaction; understands consequences</a:t>
            </a:r>
          </a:p>
        </p:txBody>
      </p:sp>
    </p:spTree>
    <p:extLst>
      <p:ext uri="{BB962C8B-B14F-4D97-AF65-F5344CB8AC3E}">
        <p14:creationId xmlns:p14="http://schemas.microsoft.com/office/powerpoint/2010/main" val="3200655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804672"/>
          </a:xfrm>
        </p:spPr>
        <p:txBody>
          <a:bodyPr/>
          <a:lstStyle/>
          <a:p>
            <a:pPr algn="ctr"/>
            <a:r>
              <a:rPr lang="en-US" u="sng" dirty="0">
                <a:solidFill>
                  <a:srgbClr val="FF0000"/>
                </a:solidFill>
              </a:rPr>
              <a:t>7 Mindsets refresher</a:t>
            </a:r>
          </a:p>
        </p:txBody>
      </p:sp>
      <p:sp>
        <p:nvSpPr>
          <p:cNvPr id="3" name="Content Placeholder 2"/>
          <p:cNvSpPr>
            <a:spLocks noGrp="1"/>
          </p:cNvSpPr>
          <p:nvPr>
            <p:ph idx="1"/>
          </p:nvPr>
        </p:nvSpPr>
        <p:spPr>
          <a:xfrm>
            <a:off x="1024128" y="1572768"/>
            <a:ext cx="9720073" cy="4736592"/>
          </a:xfrm>
        </p:spPr>
        <p:txBody>
          <a:bodyPr>
            <a:normAutofit fontScale="92500"/>
          </a:bodyPr>
          <a:lstStyle/>
          <a:p>
            <a:r>
              <a:rPr lang="en-US" dirty="0"/>
              <a:t>#1 Everything is Possible-  (My Why and if for My Dreams I had a Magic Wand )</a:t>
            </a:r>
          </a:p>
          <a:p>
            <a:r>
              <a:rPr lang="en-US" dirty="0"/>
              <a:t>#2 Passion First- (My Core Values)</a:t>
            </a:r>
          </a:p>
          <a:p>
            <a:r>
              <a:rPr lang="en-US" dirty="0"/>
              <a:t>#3 We Are Connected- (My Dream Team)</a:t>
            </a:r>
          </a:p>
          <a:p>
            <a:r>
              <a:rPr lang="en-US" dirty="0"/>
              <a:t>#4 100% Accountable- (No Excuses)</a:t>
            </a:r>
          </a:p>
          <a:p>
            <a:r>
              <a:rPr lang="en-US" dirty="0"/>
              <a:t>#5 Attitude of Gratitude- Being More Grateful)</a:t>
            </a:r>
          </a:p>
          <a:p>
            <a:r>
              <a:rPr lang="en-US" dirty="0"/>
              <a:t>#6 Live to Give- (What Impact Have you Had on Others?)</a:t>
            </a:r>
          </a:p>
          <a:p>
            <a:r>
              <a:rPr lang="en-US" dirty="0"/>
              <a:t>#7 The Time is Now- (My Plan)</a:t>
            </a:r>
          </a:p>
          <a:p>
            <a:endParaRPr lang="en-US" dirty="0"/>
          </a:p>
          <a:p>
            <a:r>
              <a:rPr lang="en-US" sz="2800" b="1" dirty="0">
                <a:solidFill>
                  <a:schemeClr val="accent3">
                    <a:lumMod val="75000"/>
                  </a:schemeClr>
                </a:solidFill>
                <a:latin typeface="Script MT Bold" panose="03040602040607080904" pitchFamily="66" charset="0"/>
              </a:rPr>
              <a:t>“Your playing small does not serve the world.”      -Nelson Mandela</a:t>
            </a:r>
          </a:p>
          <a:p>
            <a:r>
              <a:rPr lang="en-US" dirty="0"/>
              <a:t>                                          </a:t>
            </a:r>
          </a:p>
        </p:txBody>
      </p:sp>
      <p:pic>
        <p:nvPicPr>
          <p:cNvPr id="4" name="Picture 3" descr="First three years of career... constant changes that turned out quite positive in the end... hang on sometimes....">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8264652" y="2057463"/>
            <a:ext cx="3000756" cy="2752281"/>
          </a:xfrm>
          <a:prstGeom prst="rect">
            <a:avLst/>
          </a:prstGeom>
          <a:noFill/>
          <a:ln>
            <a:noFill/>
          </a:ln>
        </p:spPr>
      </p:pic>
    </p:spTree>
    <p:extLst>
      <p:ext uri="{BB962C8B-B14F-4D97-AF65-F5344CB8AC3E}">
        <p14:creationId xmlns:p14="http://schemas.microsoft.com/office/powerpoint/2010/main" val="3768266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9" y="822960"/>
            <a:ext cx="9720072" cy="1463040"/>
          </a:xfrm>
        </p:spPr>
        <p:txBody>
          <a:bodyPr>
            <a:normAutofit/>
          </a:bodyPr>
          <a:lstStyle/>
          <a:p>
            <a:pPr algn="ctr"/>
            <a:r>
              <a:rPr lang="en-US" u="sng" dirty="0"/>
              <a:t>Relationship building</a:t>
            </a:r>
            <a:br>
              <a:rPr lang="en-US" dirty="0"/>
            </a:br>
            <a:endParaRPr lang="en-US" dirty="0"/>
          </a:p>
        </p:txBody>
      </p:sp>
      <p:sp>
        <p:nvSpPr>
          <p:cNvPr id="3" name="Content Placeholder 2"/>
          <p:cNvSpPr>
            <a:spLocks noGrp="1"/>
          </p:cNvSpPr>
          <p:nvPr>
            <p:ph idx="1"/>
          </p:nvPr>
        </p:nvSpPr>
        <p:spPr>
          <a:xfrm>
            <a:off x="1499616" y="1691640"/>
            <a:ext cx="9720073" cy="4855464"/>
          </a:xfrm>
        </p:spPr>
        <p:txBody>
          <a:bodyPr>
            <a:normAutofit lnSpcReduction="10000"/>
          </a:bodyPr>
          <a:lstStyle/>
          <a:p>
            <a:pPr>
              <a:buFont typeface="Wingdings" panose="05000000000000000000" pitchFamily="2" charset="2"/>
              <a:buChar char="v"/>
            </a:pPr>
            <a:r>
              <a:rPr lang="en-US" dirty="0"/>
              <a:t>Building relationships with your students starts DAY #1</a:t>
            </a:r>
          </a:p>
          <a:p>
            <a:pPr>
              <a:buFont typeface="Wingdings" panose="05000000000000000000" pitchFamily="2" charset="2"/>
              <a:buChar char="v"/>
            </a:pPr>
            <a:r>
              <a:rPr lang="en-US" dirty="0"/>
              <a:t>May be easy, but could click months later</a:t>
            </a:r>
          </a:p>
          <a:p>
            <a:pPr>
              <a:buFont typeface="Wingdings" panose="05000000000000000000" pitchFamily="2" charset="2"/>
              <a:buChar char="v"/>
            </a:pPr>
            <a:r>
              <a:rPr lang="en-US" dirty="0"/>
              <a:t>Students need to have relationships (at least one trusted adult), a spark or passion that motivates them, and a voice in order to thrive</a:t>
            </a:r>
          </a:p>
          <a:p>
            <a:pPr>
              <a:buFont typeface="Wingdings" panose="05000000000000000000" pitchFamily="2" charset="2"/>
              <a:buChar char="v"/>
            </a:pPr>
            <a:r>
              <a:rPr lang="en-US" dirty="0"/>
              <a:t>Know at least one piece of info about every student you teach!</a:t>
            </a:r>
          </a:p>
          <a:p>
            <a:pPr marL="0" indent="0">
              <a:buNone/>
            </a:pPr>
            <a:r>
              <a:rPr lang="en-US" dirty="0"/>
              <a:t>                 Take an interest in something the student is passionate about- whether you</a:t>
            </a:r>
          </a:p>
          <a:p>
            <a:pPr>
              <a:buFont typeface="Wingdings" panose="05000000000000000000" pitchFamily="2" charset="2"/>
              <a:buChar char="v"/>
            </a:pPr>
            <a:r>
              <a:rPr lang="en-US" dirty="0"/>
              <a:t>              have a conversation about this hobby or interest, cheer them on at a game </a:t>
            </a:r>
          </a:p>
          <a:p>
            <a:pPr>
              <a:buFont typeface="Wingdings" panose="05000000000000000000" pitchFamily="2" charset="2"/>
              <a:buChar char="v"/>
            </a:pPr>
            <a:r>
              <a:rPr lang="en-US" dirty="0"/>
              <a:t>              or support him/her at a FFA rabbit show, be present at something!</a:t>
            </a:r>
          </a:p>
          <a:p>
            <a:pPr>
              <a:buFont typeface="Wingdings" panose="05000000000000000000" pitchFamily="2" charset="2"/>
              <a:buChar char="v"/>
            </a:pPr>
            <a:r>
              <a:rPr lang="en-US" dirty="0"/>
              <a:t>               </a:t>
            </a:r>
          </a:p>
          <a:p>
            <a:pPr marL="1225296" lvl="8" indent="0">
              <a:buNone/>
            </a:pPr>
            <a:r>
              <a:rPr lang="en-US" sz="1900" dirty="0">
                <a:solidFill>
                  <a:srgbClr val="FF0000"/>
                </a:solidFill>
              </a:rPr>
              <a:t>The smallest word or action can be a major deposit into your relationship “bank    account” with a student- before you need to start making withdrawals.  </a:t>
            </a:r>
          </a:p>
          <a:p>
            <a:pPr>
              <a:buFont typeface="Wingdings" panose="05000000000000000000" pitchFamily="2" charset="2"/>
              <a:buChar char="v"/>
            </a:pPr>
            <a:r>
              <a:rPr lang="en-US" dirty="0"/>
              <a:t>              </a:t>
            </a:r>
          </a:p>
          <a:p>
            <a:pPr>
              <a:buFont typeface="Wingdings" panose="05000000000000000000" pitchFamily="2" charset="2"/>
              <a:buChar char="v"/>
            </a:pPr>
            <a:endParaRPr lang="en-US" dirty="0"/>
          </a:p>
          <a:p>
            <a:endParaRPr lang="en-US" dirty="0"/>
          </a:p>
          <a:p>
            <a:endParaRPr lang="en-US" dirty="0"/>
          </a:p>
          <a:p>
            <a:endParaRPr lang="en-US" dirty="0"/>
          </a:p>
          <a:p>
            <a:endParaRPr lang="en-US"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0617" y="574295"/>
            <a:ext cx="1719072" cy="187629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805" y="4048757"/>
            <a:ext cx="1697355" cy="2260603"/>
          </a:xfrm>
          <a:prstGeom prst="rect">
            <a:avLst/>
          </a:prstGeom>
        </p:spPr>
      </p:pic>
    </p:spTree>
    <p:extLst>
      <p:ext uri="{BB962C8B-B14F-4D97-AF65-F5344CB8AC3E}">
        <p14:creationId xmlns:p14="http://schemas.microsoft.com/office/powerpoint/2010/main" val="473102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Relationship building</a:t>
            </a:r>
          </a:p>
        </p:txBody>
      </p:sp>
      <p:sp>
        <p:nvSpPr>
          <p:cNvPr id="3" name="Content Placeholder 2"/>
          <p:cNvSpPr>
            <a:spLocks noGrp="1"/>
          </p:cNvSpPr>
          <p:nvPr>
            <p:ph idx="1"/>
          </p:nvPr>
        </p:nvSpPr>
        <p:spPr>
          <a:xfrm>
            <a:off x="603504" y="1883664"/>
            <a:ext cx="10140697" cy="4425696"/>
          </a:xfrm>
        </p:spPr>
        <p:txBody>
          <a:bodyPr>
            <a:normAutofit fontScale="92500" lnSpcReduction="10000"/>
          </a:bodyPr>
          <a:lstStyle/>
          <a:p>
            <a:endParaRPr lang="en-US" dirty="0">
              <a:hlinkClick r:id="rId2"/>
            </a:endParaRPr>
          </a:p>
          <a:p>
            <a:r>
              <a:rPr lang="en-US" sz="2800" dirty="0">
                <a:hlinkClick r:id="rId2"/>
              </a:rPr>
              <a:t>One of the seven schools who have completely implemented the 7 Mindsets curriculum, </a:t>
            </a:r>
            <a:r>
              <a:rPr lang="en-US" sz="2800" dirty="0" err="1">
                <a:hlinkClick r:id="rId2"/>
              </a:rPr>
              <a:t>Mashburn</a:t>
            </a:r>
            <a:r>
              <a:rPr lang="en-US" sz="2800" dirty="0">
                <a:hlinkClick r:id="rId2"/>
              </a:rPr>
              <a:t> Elementary (Forsyth County), ranked 55 in the state among elementary schools for 2016-2017 Milestone testing.   According to their staff, the 7 Mindsets curriculum has had a significant impact on learning in their school.  </a:t>
            </a:r>
            <a:endParaRPr lang="en-US" sz="2800" dirty="0"/>
          </a:p>
          <a:p>
            <a:pPr marL="0" indent="0">
              <a:buNone/>
            </a:pPr>
            <a:r>
              <a:rPr lang="en-US" sz="3100" dirty="0">
                <a:solidFill>
                  <a:srgbClr val="FF0000"/>
                </a:solidFill>
                <a:hlinkClick r:id="rId2"/>
              </a:rPr>
              <a:t>Do you think that students learn more enthusiastically when they feel safe and cared about by the adults in the school?</a:t>
            </a:r>
          </a:p>
          <a:p>
            <a:endParaRPr lang="en-US" dirty="0">
              <a:hlinkClick r:id="rId2"/>
            </a:endParaRPr>
          </a:p>
          <a:p>
            <a:r>
              <a:rPr lang="en-US" dirty="0">
                <a:hlinkClick r:id="rId2"/>
              </a:rPr>
              <a:t>Teachers Compliment Students</a:t>
            </a:r>
            <a:endParaRPr lang="en-US" dirty="0"/>
          </a:p>
          <a:p>
            <a:r>
              <a:rPr lang="en-US" dirty="0">
                <a:hlinkClick r:id="rId3"/>
              </a:rPr>
              <a:t>Students Compliment Teachers</a:t>
            </a:r>
            <a:endParaRPr lang="en-US" dirty="0"/>
          </a:p>
          <a:p>
            <a:endParaRPr lang="en-US" dirty="0"/>
          </a:p>
          <a:p>
            <a:endParaRPr lang="en-US" dirty="0"/>
          </a:p>
          <a:p>
            <a:endParaRPr lang="en-US" dirty="0"/>
          </a:p>
        </p:txBody>
      </p:sp>
      <p:sp>
        <p:nvSpPr>
          <p:cNvPr id="4" name="Rectangle 3"/>
          <p:cNvSpPr/>
          <p:nvPr/>
        </p:nvSpPr>
        <p:spPr>
          <a:xfrm>
            <a:off x="3650715" y="3244334"/>
            <a:ext cx="184731"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136115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flipV="1">
            <a:off x="1024128" y="493776"/>
            <a:ext cx="9006840" cy="91440"/>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1863" y="667513"/>
            <a:ext cx="5905500" cy="1307591"/>
          </a:xfrm>
        </p:spPr>
      </p:pic>
      <p:sp>
        <p:nvSpPr>
          <p:cNvPr id="10" name="TextBox 9"/>
          <p:cNvSpPr txBox="1"/>
          <p:nvPr/>
        </p:nvSpPr>
        <p:spPr>
          <a:xfrm>
            <a:off x="585216" y="2075689"/>
            <a:ext cx="10881360" cy="4739759"/>
          </a:xfrm>
          <a:prstGeom prst="rect">
            <a:avLst/>
          </a:prstGeom>
          <a:noFill/>
        </p:spPr>
        <p:txBody>
          <a:bodyPr wrap="square" rtlCol="0">
            <a:spAutoFit/>
          </a:bodyPr>
          <a:lstStyle/>
          <a:p>
            <a:endParaRPr lang="en-US" dirty="0"/>
          </a:p>
          <a:p>
            <a:r>
              <a:rPr lang="en-US" sz="2800" dirty="0"/>
              <a:t>Who is on your DREAM TEAM????</a:t>
            </a:r>
          </a:p>
          <a:p>
            <a:r>
              <a:rPr lang="en-US" sz="2800" dirty="0"/>
              <a:t>Your spouse, a parent, best friend???</a:t>
            </a:r>
          </a:p>
          <a:p>
            <a:r>
              <a:rPr lang="en-US" sz="2800" dirty="0"/>
              <a:t>Your team of teachers- sure!!</a:t>
            </a:r>
          </a:p>
          <a:p>
            <a:r>
              <a:rPr lang="en-US" sz="2800" dirty="0"/>
              <a:t>Your dream team that was picked for you Wednesday?  </a:t>
            </a:r>
          </a:p>
          <a:p>
            <a:endParaRPr lang="en-US" sz="2800" dirty="0"/>
          </a:p>
          <a:p>
            <a:r>
              <a:rPr lang="en-US" sz="2400" dirty="0"/>
              <a:t>Whoever it is, those are the people who encourage and cheer you on.  Your personal cheerleaders in life.  When you are feeling defeated, drained, and discouraged, your DREAM TEAM is there to pick you up and dust you off.  Your DREAM TEAM celebrates your successes with you as well.  This is how we are connected to each other.  We need each other.   This is what we need to encourage our students to do- to have people in their life who encourage and lift them up, and to be the same to others.   </a:t>
            </a:r>
          </a:p>
        </p:txBody>
      </p:sp>
    </p:spTree>
    <p:extLst>
      <p:ext uri="{BB962C8B-B14F-4D97-AF65-F5344CB8AC3E}">
        <p14:creationId xmlns:p14="http://schemas.microsoft.com/office/powerpoint/2010/main" val="4153058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969264"/>
          </a:xfrm>
        </p:spPr>
        <p:txBody>
          <a:bodyPr/>
          <a:lstStyle/>
          <a:p>
            <a:r>
              <a:rPr lang="en-US" dirty="0">
                <a:solidFill>
                  <a:srgbClr val="FF0000"/>
                </a:solidFill>
              </a:rPr>
              <a:t>I Teach because…</a:t>
            </a:r>
          </a:p>
        </p:txBody>
      </p:sp>
      <p:sp>
        <p:nvSpPr>
          <p:cNvPr id="3" name="Content Placeholder 2"/>
          <p:cNvSpPr>
            <a:spLocks noGrp="1"/>
          </p:cNvSpPr>
          <p:nvPr>
            <p:ph idx="1"/>
          </p:nvPr>
        </p:nvSpPr>
        <p:spPr>
          <a:xfrm>
            <a:off x="1024128" y="1481328"/>
            <a:ext cx="9720073" cy="4828032"/>
          </a:xfrm>
        </p:spPr>
        <p:txBody>
          <a:bodyPr>
            <a:normAutofit lnSpcReduction="10000"/>
          </a:bodyPr>
          <a:lstStyle/>
          <a:p>
            <a:r>
              <a:rPr lang="en-US" sz="2400" dirty="0">
                <a:hlinkClick r:id="rId2"/>
              </a:rPr>
              <a:t>Find your Passion- Eric Julius</a:t>
            </a:r>
            <a:endParaRPr lang="en-US" sz="2400" dirty="0"/>
          </a:p>
          <a:p>
            <a:endParaRPr lang="en-US" sz="2400" dirty="0"/>
          </a:p>
          <a:p>
            <a:r>
              <a:rPr lang="en-US" sz="2400" dirty="0"/>
              <a:t>Take 5-7 minutes…Think about a student you have taught- one of your very favorite students OR one of your most difficult students.  What was it about that student that made you work harder to be the teacher they needed you to be?  </a:t>
            </a:r>
          </a:p>
          <a:p>
            <a:r>
              <a:rPr lang="en-US" sz="2400" dirty="0"/>
              <a:t>Now, think about why you decided to become a teacher.  Despite the ups and downs, you keep coming back, year after year.   There is something that draws you back when others give up and choose another career.  What is it?</a:t>
            </a:r>
          </a:p>
          <a:p>
            <a:r>
              <a:rPr lang="en-US" sz="2400" dirty="0"/>
              <a:t>Write that reason(s) down in a few sentences on the “I teach because…” half sheet.  </a:t>
            </a:r>
          </a:p>
          <a:p>
            <a:r>
              <a:rPr lang="en-US" sz="2400" dirty="0"/>
              <a:t>Your students and parents will be able to learn something special about you the first time they meet you!</a:t>
            </a:r>
          </a:p>
        </p:txBody>
      </p:sp>
    </p:spTree>
    <p:extLst>
      <p:ext uri="{BB962C8B-B14F-4D97-AF65-F5344CB8AC3E}">
        <p14:creationId xmlns:p14="http://schemas.microsoft.com/office/powerpoint/2010/main" val="24738721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2493</TotalTime>
  <Words>1124</Words>
  <Application>Microsoft Office PowerPoint</Application>
  <PresentationFormat>Widescreen</PresentationFormat>
  <Paragraphs>102</Paragraphs>
  <Slides>16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Bernard MT Condensed</vt:lpstr>
      <vt:lpstr>Digs My Hart</vt:lpstr>
      <vt:lpstr>Harrington</vt:lpstr>
      <vt:lpstr>Script MT Bold</vt:lpstr>
      <vt:lpstr>Segoe Print</vt:lpstr>
      <vt:lpstr>Showcard Gothic</vt:lpstr>
      <vt:lpstr>Tw Cen MT</vt:lpstr>
      <vt:lpstr>Tw Cen MT Condensed</vt:lpstr>
      <vt:lpstr>Wingdings</vt:lpstr>
      <vt:lpstr>Wingdings 3</vt:lpstr>
      <vt:lpstr>Integral</vt:lpstr>
      <vt:lpstr>What is your WHY?</vt:lpstr>
      <vt:lpstr>Let’s start with Inky…</vt:lpstr>
      <vt:lpstr>Back to basics…social emotional learning</vt:lpstr>
      <vt:lpstr>Five competencies of SEL</vt:lpstr>
      <vt:lpstr>7 Mindsets refresher</vt:lpstr>
      <vt:lpstr>Relationship building </vt:lpstr>
      <vt:lpstr>Relationship building</vt:lpstr>
      <vt:lpstr>PowerPoint Presentation</vt:lpstr>
      <vt:lpstr>I Teach because…</vt:lpstr>
      <vt:lpstr>Plans with 7 Mindsets this year- school-wide</vt:lpstr>
      <vt:lpstr>BMS Mindset/advisement schedule 17-18</vt:lpstr>
      <vt:lpstr>PowerPoint Presentation</vt:lpstr>
      <vt:lpstr>Classroom advisement tips and ideas</vt:lpstr>
      <vt:lpstr>We challenge you!</vt:lpstr>
      <vt:lpstr>Thank you for all you do!!!</vt:lpstr>
      <vt:lpstr>Songs/Videos- fill-ins</vt:lpstr>
    </vt:vector>
  </TitlesOfParts>
  <Company>hcboe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BOURKE, MELISSA</dc:creator>
  <cp:lastModifiedBy>Corissa Barreiro</cp:lastModifiedBy>
  <cp:revision>36</cp:revision>
  <dcterms:created xsi:type="dcterms:W3CDTF">2017-07-24T12:56:23Z</dcterms:created>
  <dcterms:modified xsi:type="dcterms:W3CDTF">2019-09-27T18:11:09Z</dcterms:modified>
</cp:coreProperties>
</file>