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Lst>
  <p:sldIdLst>
    <p:sldId id="257" r:id="rId7"/>
    <p:sldId id="320" r:id="rId8"/>
    <p:sldId id="323" r:id="rId9"/>
    <p:sldId id="328" r:id="rId10"/>
    <p:sldId id="321" r:id="rId11"/>
    <p:sldId id="322" r:id="rId12"/>
    <p:sldId id="258" r:id="rId13"/>
    <p:sldId id="259" r:id="rId14"/>
    <p:sldId id="260" r:id="rId15"/>
    <p:sldId id="261" r:id="rId16"/>
    <p:sldId id="267" r:id="rId17"/>
    <p:sldId id="262" r:id="rId18"/>
    <p:sldId id="263" r:id="rId19"/>
    <p:sldId id="264" r:id="rId20"/>
    <p:sldId id="265" r:id="rId21"/>
    <p:sldId id="266"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9" r:id="rId52"/>
    <p:sldId id="301" r:id="rId53"/>
    <p:sldId id="302" r:id="rId54"/>
    <p:sldId id="303" r:id="rId55"/>
    <p:sldId id="300" r:id="rId56"/>
    <p:sldId id="304" r:id="rId57"/>
    <p:sldId id="305" r:id="rId58"/>
    <p:sldId id="306" r:id="rId59"/>
    <p:sldId id="307" r:id="rId60"/>
    <p:sldId id="308" r:id="rId61"/>
    <p:sldId id="309" r:id="rId62"/>
    <p:sldId id="311" r:id="rId63"/>
    <p:sldId id="310" r:id="rId64"/>
    <p:sldId id="312" r:id="rId65"/>
    <p:sldId id="314" r:id="rId66"/>
    <p:sldId id="315" r:id="rId67"/>
    <p:sldId id="316" r:id="rId68"/>
    <p:sldId id="317" r:id="rId69"/>
    <p:sldId id="318" r:id="rId70"/>
    <p:sldId id="319" r:id="rId71"/>
    <p:sldId id="313" r:id="rId72"/>
    <p:sldId id="324" r:id="rId73"/>
    <p:sldId id="325" r:id="rId74"/>
    <p:sldId id="326"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3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8"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80" Type="http://schemas.openxmlformats.org/officeDocument/2006/relationships/tableStyles" Target="tableStyles.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printerSettings" Target="printerSettings/printerSettings1.bin"/><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BEA3CF2-1500-4AB5-B3F4-1B5A17F78C3E}" type="datetimeFigureOut">
              <a:rPr lang="en-US" smtClean="0"/>
              <a:pPr/>
              <a:t>1/10/17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50C6B93-4B89-465B-882D-E96161A6EFF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0C6B93-4B89-465B-882D-E96161A6EFF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0C6B93-4B89-465B-882D-E96161A6EFF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0C6B93-4B89-465B-882D-E96161A6EFF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0C6B93-4B89-465B-882D-E96161A6EF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50C6B93-4B89-465B-882D-E96161A6EFF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50C6B93-4B89-465B-882D-E96161A6EF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0C6B93-4B89-465B-882D-E96161A6EF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50C6B93-4B89-465B-882D-E96161A6EFF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0C6B93-4B89-465B-882D-E96161A6EFFE}"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0C6B93-4B89-465B-882D-E96161A6EFFE}"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BEA3CF2-1500-4AB5-B3F4-1B5A17F78C3E}" type="datetimeFigureOut">
              <a:rPr lang="en-US" smtClean="0"/>
              <a:pPr/>
              <a:t>1/10/17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50C6B93-4B89-465B-882D-E96161A6EFF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50C6B93-4B89-465B-882D-E96161A6EFF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EBEA3CF2-1500-4AB5-B3F4-1B5A17F78C3E}" type="datetimeFigureOut">
              <a:rPr lang="en-US" smtClean="0"/>
              <a:pPr/>
              <a:t>1/10/17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50C6B93-4B89-465B-882D-E96161A6EFF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EBEA3CF2-1500-4AB5-B3F4-1B5A17F78C3E}" type="datetimeFigureOut">
              <a:rPr lang="en-US" smtClean="0"/>
              <a:pPr/>
              <a:t>1/10/17</a:t>
            </a:fld>
            <a:endParaRPr lang="en-US"/>
          </a:p>
        </p:txBody>
      </p:sp>
      <p:sp>
        <p:nvSpPr>
          <p:cNvPr id="10" name="Slide Number Placeholder 9"/>
          <p:cNvSpPr>
            <a:spLocks noGrp="1"/>
          </p:cNvSpPr>
          <p:nvPr>
            <p:ph type="sldNum" sz="quarter" idx="16"/>
          </p:nvPr>
        </p:nvSpPr>
        <p:spPr/>
        <p:txBody>
          <a:bodyPr rtlCol="0"/>
          <a:lstStyle/>
          <a:p>
            <a:fld id="{550C6B93-4B89-465B-882D-E96161A6EFF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EBEA3CF2-1500-4AB5-B3F4-1B5A17F78C3E}" type="datetimeFigureOut">
              <a:rPr lang="en-US" smtClean="0"/>
              <a:pPr/>
              <a:t>1/10/17</a:t>
            </a:fld>
            <a:endParaRPr lang="en-US"/>
          </a:p>
        </p:txBody>
      </p:sp>
      <p:sp>
        <p:nvSpPr>
          <p:cNvPr id="12" name="Slide Number Placeholder 11"/>
          <p:cNvSpPr>
            <a:spLocks noGrp="1"/>
          </p:cNvSpPr>
          <p:nvPr>
            <p:ph type="sldNum" sz="quarter" idx="16"/>
          </p:nvPr>
        </p:nvSpPr>
        <p:spPr/>
        <p:txBody>
          <a:bodyPr rtlCol="0"/>
          <a:lstStyle/>
          <a:p>
            <a:fld id="{550C6B93-4B89-465B-882D-E96161A6EFF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EA3CF2-1500-4AB5-B3F4-1B5A17F78C3E}" type="datetimeFigureOut">
              <a:rPr lang="en-US" smtClean="0"/>
              <a:pPr/>
              <a:t>1/10/17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50C6B93-4B89-465B-882D-E96161A6EF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A3CF2-1500-4AB5-B3F4-1B5A17F78C3E}" type="datetimeFigureOut">
              <a:rPr lang="en-US" smtClean="0"/>
              <a:pPr/>
              <a:t>1/10/17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50C6B93-4B89-465B-882D-E96161A6EFFE}"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50C6B93-4B89-465B-882D-E96161A6EFFE}" type="slidenum">
              <a:rPr lang="en-US" smtClean="0"/>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cstate="print"/>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EBEA3CF2-1500-4AB5-B3F4-1B5A17F78C3E}" type="datetimeFigureOut">
              <a:rPr lang="en-US" smtClean="0"/>
              <a:pPr/>
              <a:t>1/10/17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50C6B93-4B89-465B-882D-E96161A6EFF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50C6B93-4B89-465B-882D-E96161A6EFFE}"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733800" y="2135188"/>
            <a:ext cx="5181600" cy="1827212"/>
          </a:xfrm>
        </p:spPr>
        <p:txBody>
          <a:bodyPr anchor="b"/>
          <a:lstStyle>
            <a:lvl1pPr>
              <a:defRPr/>
            </a:lvl1pPr>
          </a:lstStyle>
          <a:p>
            <a:r>
              <a:rPr lang="en-US" smtClean="0"/>
              <a:t>Click to edit Master title style</a:t>
            </a:r>
            <a:endParaRPr lang="en-US"/>
          </a:p>
        </p:txBody>
      </p:sp>
      <p:sp>
        <p:nvSpPr>
          <p:cNvPr id="58371" name="Rectangle 3"/>
          <p:cNvSpPr>
            <a:spLocks noGrp="1" noChangeArrowheads="1"/>
          </p:cNvSpPr>
          <p:nvPr>
            <p:ph type="subTitle" idx="1"/>
          </p:nvPr>
        </p:nvSpPr>
        <p:spPr>
          <a:xfrm>
            <a:off x="3733800" y="4038600"/>
            <a:ext cx="5176838" cy="1066800"/>
          </a:xfrm>
        </p:spPr>
        <p:txBody>
          <a:bodyPr/>
          <a:lstStyle>
            <a:lvl1pPr marL="0" indent="0" algn="ctr">
              <a:buFontTx/>
              <a:buNone/>
              <a:defRPr>
                <a:solidFill>
                  <a:srgbClr val="000000"/>
                </a:solidFill>
              </a:defRPr>
            </a:lvl1pPr>
          </a:lstStyle>
          <a:p>
            <a:r>
              <a:rPr lang="en-US" smtClean="0"/>
              <a:t>Click to edit Master subtitle style</a:t>
            </a:r>
            <a:endParaRPr lang="en-US"/>
          </a:p>
        </p:txBody>
      </p:sp>
      <p:sp>
        <p:nvSpPr>
          <p:cNvPr id="58372" name="Rectangle 4"/>
          <p:cNvSpPr>
            <a:spLocks noGrp="1" noChangeArrowheads="1"/>
          </p:cNvSpPr>
          <p:nvPr>
            <p:ph type="dt" sz="half" idx="2"/>
          </p:nvPr>
        </p:nvSpPr>
        <p:spPr>
          <a:xfrm>
            <a:off x="228600" y="6248400"/>
            <a:ext cx="1905000" cy="457200"/>
          </a:xfrm>
        </p:spPr>
        <p:txBody>
          <a:bodyPr/>
          <a:lstStyle>
            <a:lvl1pPr>
              <a:defRPr sz="800">
                <a:solidFill>
                  <a:srgbClr val="000000"/>
                </a:solidFill>
              </a:defRPr>
            </a:lvl1pPr>
          </a:lstStyle>
          <a:p>
            <a:fld id="{EBEA3CF2-1500-4AB5-B3F4-1B5A17F78C3E}" type="datetimeFigureOut">
              <a:rPr lang="en-US" smtClean="0"/>
              <a:pPr/>
              <a:t>1/10/17</a:t>
            </a:fld>
            <a:endParaRPr lang="en-US"/>
          </a:p>
        </p:txBody>
      </p:sp>
      <p:sp>
        <p:nvSpPr>
          <p:cNvPr id="58373" name="Rectangle 5"/>
          <p:cNvSpPr>
            <a:spLocks noGrp="1" noChangeArrowheads="1"/>
          </p:cNvSpPr>
          <p:nvPr>
            <p:ph type="ftr" sz="quarter" idx="3"/>
          </p:nvPr>
        </p:nvSpPr>
        <p:spPr>
          <a:xfrm>
            <a:off x="2362200" y="6248400"/>
            <a:ext cx="4343400" cy="457200"/>
          </a:xfrm>
        </p:spPr>
        <p:txBody>
          <a:bodyPr/>
          <a:lstStyle>
            <a:lvl1pPr>
              <a:defRPr sz="800"/>
            </a:lvl1pPr>
          </a:lstStyle>
          <a:p>
            <a:endParaRPr lang="en-US"/>
          </a:p>
        </p:txBody>
      </p:sp>
      <p:sp>
        <p:nvSpPr>
          <p:cNvPr id="58374" name="Rectangle 6"/>
          <p:cNvSpPr>
            <a:spLocks noGrp="1" noChangeArrowheads="1"/>
          </p:cNvSpPr>
          <p:nvPr>
            <p:ph type="sldNum" sz="quarter" idx="4"/>
          </p:nvPr>
        </p:nvSpPr>
        <p:spPr>
          <a:xfrm>
            <a:off x="7010400" y="6248400"/>
            <a:ext cx="1905000" cy="457200"/>
          </a:xfrm>
        </p:spPr>
        <p:txBody>
          <a:bodyPr/>
          <a:lstStyle>
            <a:lvl1pPr>
              <a:defRPr sz="800"/>
            </a:lvl1pPr>
          </a:lstStyle>
          <a:p>
            <a:fld id="{550C6B93-4B89-465B-882D-E96161A6EFFE}"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447800"/>
            <a:ext cx="33909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228600"/>
            <a:ext cx="1733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28600"/>
            <a:ext cx="5048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
            <a:ext cx="7467600" cy="3067050"/>
          </a:xfrm>
        </p:spPr>
        <p:txBody>
          <a:bodyPr/>
          <a:lstStyle>
            <a:lvl1pPr algn="l">
              <a:defRPr sz="6600" b="0"/>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990600" y="3810000"/>
            <a:ext cx="7467600" cy="1752600"/>
          </a:xfrm>
        </p:spPr>
        <p:txBody>
          <a:bodyPr/>
          <a:lstStyle>
            <a:lvl1pPr marL="0" indent="0">
              <a:buFontTx/>
              <a:buNone/>
              <a:defRPr b="1">
                <a:solidFill>
                  <a:srgbClr val="008000"/>
                </a:solidFill>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a:xfrm>
            <a:off x="1447800" y="6381750"/>
            <a:ext cx="1219200" cy="476250"/>
          </a:xfrm>
        </p:spPr>
        <p:txBody>
          <a:bodyPr/>
          <a:lstStyle>
            <a:lvl1pPr algn="l">
              <a:defRPr/>
            </a:lvl1pPr>
          </a:lstStyle>
          <a:p>
            <a:fld id="{EBEA3CF2-1500-4AB5-B3F4-1B5A17F78C3E}" type="datetimeFigureOut">
              <a:rPr lang="en-US" smtClean="0"/>
              <a:pPr/>
              <a:t>1/10/17</a:t>
            </a:fld>
            <a:endParaRPr lang="en-US"/>
          </a:p>
        </p:txBody>
      </p:sp>
      <p:sp>
        <p:nvSpPr>
          <p:cNvPr id="3077" name="Rectangle 5"/>
          <p:cNvSpPr>
            <a:spLocks noGrp="1" noChangeArrowheads="1"/>
          </p:cNvSpPr>
          <p:nvPr>
            <p:ph type="ftr" sz="quarter" idx="3"/>
          </p:nvPr>
        </p:nvSpPr>
        <p:spPr>
          <a:xfrm>
            <a:off x="2819400" y="6381750"/>
            <a:ext cx="3962400" cy="476250"/>
          </a:xfrm>
        </p:spPr>
        <p:txBody>
          <a:bodyPr/>
          <a:lstStyle>
            <a:lvl1pPr>
              <a:defRPr/>
            </a:lvl1pPr>
          </a:lstStyle>
          <a:p>
            <a:endParaRPr lang="en-US"/>
          </a:p>
        </p:txBody>
      </p:sp>
      <p:sp>
        <p:nvSpPr>
          <p:cNvPr id="3078" name="Rectangle 6"/>
          <p:cNvSpPr>
            <a:spLocks noGrp="1" noChangeArrowheads="1"/>
          </p:cNvSpPr>
          <p:nvPr>
            <p:ph type="sldNum" sz="quarter" idx="4"/>
          </p:nvPr>
        </p:nvSpPr>
        <p:spPr>
          <a:xfrm>
            <a:off x="7010400" y="6381750"/>
            <a:ext cx="2133600" cy="476250"/>
          </a:xfrm>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EA3CF2-1500-4AB5-B3F4-1B5A17F78C3E}" type="datetimeFigureOut">
              <a:rPr lang="en-US" smtClean="0"/>
              <a:pPr/>
              <a:t>1/10/17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002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74638"/>
            <a:ext cx="5848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0C6B93-4B89-465B-882D-E96161A6EFFE}"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EA3CF2-1500-4AB5-B3F4-1B5A17F78C3E}" type="datetimeFigureOut">
              <a:rPr lang="en-US" smtClean="0"/>
              <a:pPr/>
              <a:t>1/10/17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C6B93-4B89-465B-882D-E96161A6EFFE}" type="slidenum">
              <a:rPr lang="en-US" smtClean="0"/>
              <a:pPr/>
              <a:t>‹#›</a:t>
            </a:fld>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EA3CF2-1500-4AB5-B3F4-1B5A17F78C3E}" type="datetimeFigureOut">
              <a:rPr lang="en-US" smtClean="0"/>
              <a:pPr/>
              <a:t>1/10/17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C6B93-4B89-465B-882D-E96161A6EFFE}" type="slidenum">
              <a:rPr lang="en-US" smtClean="0"/>
              <a:pPr/>
              <a:t>‹#›</a:t>
            </a:fld>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BEA3CF2-1500-4AB5-B3F4-1B5A17F78C3E}" type="datetimeFigureOut">
              <a:rPr lang="en-US" smtClean="0"/>
              <a:pPr/>
              <a:t>1/10/17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C6B93-4B89-465B-882D-E96161A6EFFE}" type="slidenum">
              <a:rPr lang="en-US" smtClean="0"/>
              <a:pPr/>
              <a:t>‹#›</a:t>
            </a:fld>
            <a:endParaRPr lang="en-US"/>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A3CF2-1500-4AB5-B3F4-1B5A17F78C3E}" type="datetimeFigureOut">
              <a:rPr lang="en-US" smtClean="0"/>
              <a:pPr/>
              <a:t>1/10/17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C6B93-4B89-465B-882D-E96161A6EFFE}" type="slidenum">
              <a:rPr lang="en-US" smtClean="0"/>
              <a:pPr/>
              <a:t>‹#›</a:t>
            </a:fld>
            <a:endParaRPr lang="en-US"/>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C6B93-4B89-465B-882D-E96161A6EFFE}" type="slidenum">
              <a:rPr lang="en-US" smtClean="0"/>
              <a:pPr/>
              <a:t>‹#›</a:t>
            </a:fld>
            <a:endParaRPr lang="en-US"/>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smtClean="0"/>
              <a:t>Click icon to add picture</a:t>
            </a:r>
            <a:endParaRPr lang="en-US"/>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C6B93-4B89-465B-882D-E96161A6EFFE}" type="slidenum">
              <a:rPr lang="en-US" smtClean="0"/>
              <a:pPr/>
              <a:t>‹#›</a:t>
            </a:fld>
            <a:endParaRPr lang="en-US"/>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EBEA3CF2-1500-4AB5-B3F4-1B5A17F78C3E}" type="datetimeFigureOut">
              <a:rPr lang="en-US" smtClean="0"/>
              <a:pPr/>
              <a:t>1/10/17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C6B93-4B89-465B-882D-E96161A6EFFE}" type="slidenum">
              <a:rPr lang="en-US" smtClean="0"/>
              <a:pPr/>
              <a:t>‹#›</a:t>
            </a:fld>
            <a:endParaRPr lang="en-US"/>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EA3CF2-1500-4AB5-B3F4-1B5A17F78C3E}" type="datetimeFigureOut">
              <a:rPr lang="en-US" smtClean="0"/>
              <a:pPr/>
              <a:t>1/10/17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A3CF2-1500-4AB5-B3F4-1B5A17F78C3E}" type="datetimeFigureOut">
              <a:rPr lang="en-US" smtClean="0"/>
              <a:pPr/>
              <a:t>1/10/17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C6B93-4B89-465B-882D-E96161A6EF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3" Type="http://schemas.openxmlformats.org/officeDocument/2006/relationships/image" Target="../media/image6.png"/><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theme" Target="../theme/theme5.xml"/><Relationship Id="rId13" Type="http://schemas.openxmlformats.org/officeDocument/2006/relationships/image" Target="../media/image8.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theme" Target="../theme/theme6.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C6B93-4B89-465B-882D-E96161A6E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EA3CF2-1500-4AB5-B3F4-1B5A17F78C3E}" type="datetimeFigureOut">
              <a:rPr lang="en-US" smtClean="0"/>
              <a:pPr/>
              <a:t>1/10/17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50C6B93-4B89-465B-882D-E96161A6E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EBEA3CF2-1500-4AB5-B3F4-1B5A17F78C3E}" type="datetimeFigureOut">
              <a:rPr lang="en-US" smtClean="0"/>
              <a:pPr/>
              <a:t>1/10/17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550C6B93-4B89-465B-882D-E96161A6E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1905000" y="228600"/>
            <a:ext cx="69342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1905000" y="1447800"/>
            <a:ext cx="69342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7348" name="Rectangle 4"/>
          <p:cNvSpPr>
            <a:spLocks noGrp="1" noChangeArrowheads="1"/>
          </p:cNvSpPr>
          <p:nvPr>
            <p:ph type="dt" sz="half" idx="2"/>
          </p:nvPr>
        </p:nvSpPr>
        <p:spPr bwMode="auto">
          <a:xfrm>
            <a:off x="3048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EBEA3CF2-1500-4AB5-B3F4-1B5A17F78C3E}" type="datetimeFigureOut">
              <a:rPr lang="en-US" smtClean="0"/>
              <a:pPr/>
              <a:t>1/10/17</a:t>
            </a:fld>
            <a:endParaRPr lang="en-US"/>
          </a:p>
        </p:txBody>
      </p:sp>
      <p:sp>
        <p:nvSpPr>
          <p:cNvPr id="57349" name="Rectangle 5"/>
          <p:cNvSpPr>
            <a:spLocks noGrp="1" noChangeArrowheads="1"/>
          </p:cNvSpPr>
          <p:nvPr>
            <p:ph type="ftr" sz="quarter" idx="3"/>
          </p:nvPr>
        </p:nvSpPr>
        <p:spPr bwMode="auto">
          <a:xfrm>
            <a:off x="4495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endParaRPr lang="en-US"/>
          </a:p>
        </p:txBody>
      </p:sp>
      <p:sp>
        <p:nvSpPr>
          <p:cNvPr id="57350" name="Rectangle 6"/>
          <p:cNvSpPr>
            <a:spLocks noGrp="1" noChangeArrowheads="1"/>
          </p:cNvSpPr>
          <p:nvPr>
            <p:ph type="sldNum" sz="quarter" idx="4"/>
          </p:nvPr>
        </p:nvSpPr>
        <p:spPr bwMode="auto">
          <a:xfrm>
            <a:off x="75438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550C6B93-4B89-465B-882D-E96161A6EFFE}"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Tahoma" pitchFamily="34" charset="0"/>
        </a:defRPr>
      </a:lvl2pPr>
      <a:lvl3pPr algn="l" rtl="0" eaLnBrk="1" fontAlgn="base" hangingPunct="1">
        <a:spcBef>
          <a:spcPct val="0"/>
        </a:spcBef>
        <a:spcAft>
          <a:spcPct val="0"/>
        </a:spcAft>
        <a:defRPr sz="3800">
          <a:solidFill>
            <a:schemeClr val="tx2"/>
          </a:solidFill>
          <a:latin typeface="Tahoma" pitchFamily="34" charset="0"/>
        </a:defRPr>
      </a:lvl3pPr>
      <a:lvl4pPr algn="l" rtl="0" eaLnBrk="1" fontAlgn="base" hangingPunct="1">
        <a:spcBef>
          <a:spcPct val="0"/>
        </a:spcBef>
        <a:spcAft>
          <a:spcPct val="0"/>
        </a:spcAft>
        <a:defRPr sz="3800">
          <a:solidFill>
            <a:schemeClr val="tx2"/>
          </a:solidFill>
          <a:latin typeface="Tahoma" pitchFamily="34" charset="0"/>
        </a:defRPr>
      </a:lvl4pPr>
      <a:lvl5pPr algn="l" rtl="0" eaLnBrk="1" fontAlgn="base" hangingPunct="1">
        <a:spcBef>
          <a:spcPct val="0"/>
        </a:spcBef>
        <a:spcAft>
          <a:spcPct val="0"/>
        </a:spcAft>
        <a:defRPr sz="3800">
          <a:solidFill>
            <a:schemeClr val="tx2"/>
          </a:solidFill>
          <a:latin typeface="Tahoma" pitchFamily="34" charset="0"/>
        </a:defRPr>
      </a:lvl5pPr>
      <a:lvl6pPr marL="457200" algn="l" rtl="0" eaLnBrk="1" fontAlgn="base" hangingPunct="1">
        <a:spcBef>
          <a:spcPct val="0"/>
        </a:spcBef>
        <a:spcAft>
          <a:spcPct val="0"/>
        </a:spcAft>
        <a:defRPr sz="3800">
          <a:solidFill>
            <a:schemeClr val="tx2"/>
          </a:solidFill>
          <a:latin typeface="Tahoma" pitchFamily="34" charset="0"/>
        </a:defRPr>
      </a:lvl6pPr>
      <a:lvl7pPr marL="914400" algn="l" rtl="0" eaLnBrk="1" fontAlgn="base" hangingPunct="1">
        <a:spcBef>
          <a:spcPct val="0"/>
        </a:spcBef>
        <a:spcAft>
          <a:spcPct val="0"/>
        </a:spcAft>
        <a:defRPr sz="3800">
          <a:solidFill>
            <a:schemeClr val="tx2"/>
          </a:solidFill>
          <a:latin typeface="Tahoma" pitchFamily="34" charset="0"/>
        </a:defRPr>
      </a:lvl7pPr>
      <a:lvl8pPr marL="1371600" algn="l" rtl="0" eaLnBrk="1" fontAlgn="base" hangingPunct="1">
        <a:spcBef>
          <a:spcPct val="0"/>
        </a:spcBef>
        <a:spcAft>
          <a:spcPct val="0"/>
        </a:spcAft>
        <a:defRPr sz="3800">
          <a:solidFill>
            <a:schemeClr val="tx2"/>
          </a:solidFill>
          <a:latin typeface="Tahoma" pitchFamily="34" charset="0"/>
        </a:defRPr>
      </a:lvl8pPr>
      <a:lvl9pPr marL="1828800" algn="l" rtl="0" eaLnBrk="1" fontAlgn="base" hangingPunct="1">
        <a:spcBef>
          <a:spcPct val="0"/>
        </a:spcBef>
        <a:spcAft>
          <a:spcPct val="0"/>
        </a:spcAft>
        <a:defRPr sz="3800">
          <a:solidFill>
            <a:schemeClr val="tx2"/>
          </a:solidFill>
          <a:latin typeface="Tahoma" pitchFamily="34" charset="0"/>
        </a:defRPr>
      </a:lvl9pPr>
    </p:titleStyle>
    <p:bodyStyle>
      <a:lvl1pPr marL="342900" indent="-342900" algn="l" rtl="0" eaLnBrk="1" fontAlgn="base" hangingPunct="1">
        <a:lnSpc>
          <a:spcPts val="2400"/>
        </a:lnSpc>
        <a:spcBef>
          <a:spcPts val="1600"/>
        </a:spcBef>
        <a:spcAft>
          <a:spcPct val="0"/>
        </a:spcAft>
        <a:buChar char="•"/>
        <a:defRPr sz="2000">
          <a:solidFill>
            <a:schemeClr val="tx1"/>
          </a:solidFill>
          <a:latin typeface="+mn-lt"/>
          <a:ea typeface="+mn-ea"/>
          <a:cs typeface="+mn-cs"/>
        </a:defRPr>
      </a:lvl1pPr>
      <a:lvl2pPr marL="742950" indent="-285750" algn="l" rtl="0" eaLnBrk="1" fontAlgn="base" hangingPunct="1">
        <a:lnSpc>
          <a:spcPts val="2400"/>
        </a:lnSpc>
        <a:spcBef>
          <a:spcPts val="1600"/>
        </a:spcBef>
        <a:spcAft>
          <a:spcPct val="0"/>
        </a:spcAft>
        <a:buChar char="–"/>
        <a:defRPr sz="2000">
          <a:solidFill>
            <a:schemeClr val="tx1"/>
          </a:solidFill>
          <a:latin typeface="+mn-lt"/>
        </a:defRPr>
      </a:lvl2pPr>
      <a:lvl3pPr marL="1143000" indent="-228600" algn="l" rtl="0" eaLnBrk="1" fontAlgn="base" hangingPunct="1">
        <a:lnSpc>
          <a:spcPts val="2400"/>
        </a:lnSpc>
        <a:spcBef>
          <a:spcPts val="1600"/>
        </a:spcBef>
        <a:spcAft>
          <a:spcPct val="0"/>
        </a:spcAft>
        <a:buChar char="•"/>
        <a:defRPr sz="2000">
          <a:solidFill>
            <a:schemeClr val="tx1"/>
          </a:solidFill>
          <a:latin typeface="+mn-lt"/>
        </a:defRPr>
      </a:lvl3pPr>
      <a:lvl4pPr marL="1600200" indent="-228600" algn="l" rtl="0" eaLnBrk="1" fontAlgn="base" hangingPunct="1">
        <a:lnSpc>
          <a:spcPts val="2400"/>
        </a:lnSpc>
        <a:spcBef>
          <a:spcPts val="1600"/>
        </a:spcBef>
        <a:spcAft>
          <a:spcPct val="0"/>
        </a:spcAft>
        <a:buChar char="–"/>
        <a:defRPr sz="2000">
          <a:solidFill>
            <a:schemeClr val="tx1"/>
          </a:solidFill>
          <a:latin typeface="+mn-lt"/>
        </a:defRPr>
      </a:lvl4pPr>
      <a:lvl5pPr marL="2057400" indent="-228600" algn="l" rtl="0" eaLnBrk="1" fontAlgn="base" hangingPunct="1">
        <a:lnSpc>
          <a:spcPts val="2400"/>
        </a:lnSpc>
        <a:spcBef>
          <a:spcPts val="1600"/>
        </a:spcBef>
        <a:spcAft>
          <a:spcPct val="0"/>
        </a:spcAft>
        <a:buChar char="»"/>
        <a:defRPr sz="2000">
          <a:solidFill>
            <a:schemeClr val="tx1"/>
          </a:solidFill>
          <a:latin typeface="+mn-lt"/>
        </a:defRPr>
      </a:lvl5pPr>
      <a:lvl6pPr marL="2514600" indent="-228600" algn="l" rtl="0" eaLnBrk="1" fontAlgn="base" hangingPunct="1">
        <a:lnSpc>
          <a:spcPts val="2400"/>
        </a:lnSpc>
        <a:spcBef>
          <a:spcPts val="1600"/>
        </a:spcBef>
        <a:spcAft>
          <a:spcPct val="0"/>
        </a:spcAft>
        <a:buChar char="»"/>
        <a:defRPr sz="2000">
          <a:solidFill>
            <a:schemeClr val="tx1"/>
          </a:solidFill>
          <a:latin typeface="+mn-lt"/>
        </a:defRPr>
      </a:lvl6pPr>
      <a:lvl7pPr marL="2971800" indent="-228600" algn="l" rtl="0" eaLnBrk="1" fontAlgn="base" hangingPunct="1">
        <a:lnSpc>
          <a:spcPts val="2400"/>
        </a:lnSpc>
        <a:spcBef>
          <a:spcPts val="1600"/>
        </a:spcBef>
        <a:spcAft>
          <a:spcPct val="0"/>
        </a:spcAft>
        <a:buChar char="»"/>
        <a:defRPr sz="2000">
          <a:solidFill>
            <a:schemeClr val="tx1"/>
          </a:solidFill>
          <a:latin typeface="+mn-lt"/>
        </a:defRPr>
      </a:lvl7pPr>
      <a:lvl8pPr marL="3429000" indent="-228600" algn="l" rtl="0" eaLnBrk="1" fontAlgn="base" hangingPunct="1">
        <a:lnSpc>
          <a:spcPts val="2400"/>
        </a:lnSpc>
        <a:spcBef>
          <a:spcPts val="1600"/>
        </a:spcBef>
        <a:spcAft>
          <a:spcPct val="0"/>
        </a:spcAft>
        <a:buChar char="»"/>
        <a:defRPr sz="2000">
          <a:solidFill>
            <a:schemeClr val="tx1"/>
          </a:solidFill>
          <a:latin typeface="+mn-lt"/>
        </a:defRPr>
      </a:lvl8pPr>
      <a:lvl9pPr marL="3886200" indent="-228600" algn="l" rtl="0" eaLnBrk="1" fontAlgn="base" hangingPunct="1">
        <a:lnSpc>
          <a:spcPts val="2400"/>
        </a:lnSpc>
        <a:spcBef>
          <a:spcPts val="16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8001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600200"/>
            <a:ext cx="80010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048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EBEA3CF2-1500-4AB5-B3F4-1B5A17F78C3E}" type="datetimeFigureOut">
              <a:rPr lang="en-US" smtClean="0"/>
              <a:pPr/>
              <a:t>1/10/17</a:t>
            </a:fld>
            <a:endParaRPr lang="en-US"/>
          </a:p>
        </p:txBody>
      </p:sp>
      <p:sp>
        <p:nvSpPr>
          <p:cNvPr id="1029" name="Rectangle 5"/>
          <p:cNvSpPr>
            <a:spLocks noGrp="1" noChangeArrowheads="1"/>
          </p:cNvSpPr>
          <p:nvPr>
            <p:ph type="ftr" sz="quarter" idx="3"/>
          </p:nvPr>
        </p:nvSpPr>
        <p:spPr bwMode="auto">
          <a:xfrm>
            <a:off x="2514600" y="6381750"/>
            <a:ext cx="533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924800" y="6381750"/>
            <a:ext cx="1219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2400">
                <a:solidFill>
                  <a:srgbClr val="008000"/>
                </a:solidFill>
              </a:defRPr>
            </a:lvl1pPr>
          </a:lstStyle>
          <a:p>
            <a:fld id="{550C6B93-4B89-465B-882D-E96161A6EF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b="1">
          <a:solidFill>
            <a:srgbClr val="008000"/>
          </a:solidFill>
          <a:latin typeface="+mj-lt"/>
          <a:ea typeface="+mj-ea"/>
          <a:cs typeface="+mj-cs"/>
        </a:defRPr>
      </a:lvl1pPr>
      <a:lvl2pPr algn="ctr" rtl="0" eaLnBrk="1" fontAlgn="base" hangingPunct="1">
        <a:spcBef>
          <a:spcPct val="0"/>
        </a:spcBef>
        <a:spcAft>
          <a:spcPct val="0"/>
        </a:spcAft>
        <a:defRPr sz="4400" b="1">
          <a:solidFill>
            <a:srgbClr val="008000"/>
          </a:solidFill>
          <a:latin typeface="Arial" charset="0"/>
        </a:defRPr>
      </a:lvl2pPr>
      <a:lvl3pPr algn="ctr" rtl="0" eaLnBrk="1" fontAlgn="base" hangingPunct="1">
        <a:spcBef>
          <a:spcPct val="0"/>
        </a:spcBef>
        <a:spcAft>
          <a:spcPct val="0"/>
        </a:spcAft>
        <a:defRPr sz="4400" b="1">
          <a:solidFill>
            <a:srgbClr val="008000"/>
          </a:solidFill>
          <a:latin typeface="Arial" charset="0"/>
        </a:defRPr>
      </a:lvl3pPr>
      <a:lvl4pPr algn="ctr" rtl="0" eaLnBrk="1" fontAlgn="base" hangingPunct="1">
        <a:spcBef>
          <a:spcPct val="0"/>
        </a:spcBef>
        <a:spcAft>
          <a:spcPct val="0"/>
        </a:spcAft>
        <a:defRPr sz="4400" b="1">
          <a:solidFill>
            <a:srgbClr val="008000"/>
          </a:solidFill>
          <a:latin typeface="Arial" charset="0"/>
        </a:defRPr>
      </a:lvl4pPr>
      <a:lvl5pPr algn="ctr" rtl="0" eaLnBrk="1" fontAlgn="base" hangingPunct="1">
        <a:spcBef>
          <a:spcPct val="0"/>
        </a:spcBef>
        <a:spcAft>
          <a:spcPct val="0"/>
        </a:spcAft>
        <a:defRPr sz="4400" b="1">
          <a:solidFill>
            <a:srgbClr val="008000"/>
          </a:solidFill>
          <a:latin typeface="Arial" charset="0"/>
        </a:defRPr>
      </a:lvl5pPr>
      <a:lvl6pPr marL="457200" algn="ctr" rtl="0" eaLnBrk="1" fontAlgn="base" hangingPunct="1">
        <a:spcBef>
          <a:spcPct val="0"/>
        </a:spcBef>
        <a:spcAft>
          <a:spcPct val="0"/>
        </a:spcAft>
        <a:defRPr sz="4400" b="1">
          <a:solidFill>
            <a:srgbClr val="008000"/>
          </a:solidFill>
          <a:latin typeface="Arial" charset="0"/>
        </a:defRPr>
      </a:lvl6pPr>
      <a:lvl7pPr marL="914400" algn="ctr" rtl="0" eaLnBrk="1" fontAlgn="base" hangingPunct="1">
        <a:spcBef>
          <a:spcPct val="0"/>
        </a:spcBef>
        <a:spcAft>
          <a:spcPct val="0"/>
        </a:spcAft>
        <a:defRPr sz="4400" b="1">
          <a:solidFill>
            <a:srgbClr val="008000"/>
          </a:solidFill>
          <a:latin typeface="Arial" charset="0"/>
        </a:defRPr>
      </a:lvl7pPr>
      <a:lvl8pPr marL="1371600" algn="ctr" rtl="0" eaLnBrk="1" fontAlgn="base" hangingPunct="1">
        <a:spcBef>
          <a:spcPct val="0"/>
        </a:spcBef>
        <a:spcAft>
          <a:spcPct val="0"/>
        </a:spcAft>
        <a:defRPr sz="4400" b="1">
          <a:solidFill>
            <a:srgbClr val="008000"/>
          </a:solidFill>
          <a:latin typeface="Arial" charset="0"/>
        </a:defRPr>
      </a:lvl8pPr>
      <a:lvl9pPr marL="1828800" algn="ctr" rtl="0" eaLnBrk="1" fontAlgn="base" hangingPunct="1">
        <a:spcBef>
          <a:spcPct val="0"/>
        </a:spcBef>
        <a:spcAft>
          <a:spcPct val="0"/>
        </a:spcAft>
        <a:defRPr sz="4400" b="1">
          <a:solidFill>
            <a:srgbClr val="008000"/>
          </a:solidFill>
          <a:latin typeface="Arial" charset="0"/>
        </a:defRPr>
      </a:lvl9pPr>
    </p:titleStyle>
    <p:bodyStyle>
      <a:lvl1pPr marL="342900" indent="-342900" algn="l" rtl="0" eaLnBrk="1" fontAlgn="base" hangingPunct="1">
        <a:spcBef>
          <a:spcPct val="20000"/>
        </a:spcBef>
        <a:spcAft>
          <a:spcPct val="0"/>
        </a:spcAft>
        <a:buClr>
          <a:srgbClr val="008000"/>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008000"/>
        </a:buClr>
        <a:buChar char="–"/>
        <a:defRPr sz="2800">
          <a:solidFill>
            <a:schemeClr val="tx1"/>
          </a:solidFill>
          <a:latin typeface="+mn-lt"/>
        </a:defRPr>
      </a:lvl2pPr>
      <a:lvl3pPr marL="1143000" indent="-228600" algn="l" rtl="0" eaLnBrk="1" fontAlgn="base" hangingPunct="1">
        <a:spcBef>
          <a:spcPct val="20000"/>
        </a:spcBef>
        <a:spcAft>
          <a:spcPct val="0"/>
        </a:spcAft>
        <a:buClr>
          <a:srgbClr val="008000"/>
        </a:buClr>
        <a:buChar char="•"/>
        <a:defRPr sz="2400">
          <a:solidFill>
            <a:schemeClr val="tx1"/>
          </a:solidFill>
          <a:latin typeface="+mn-lt"/>
        </a:defRPr>
      </a:lvl3pPr>
      <a:lvl4pPr marL="1600200" indent="-228600" algn="l" rtl="0" eaLnBrk="1" fontAlgn="base" hangingPunct="1">
        <a:spcBef>
          <a:spcPct val="20000"/>
        </a:spcBef>
        <a:spcAft>
          <a:spcPct val="0"/>
        </a:spcAft>
        <a:buClr>
          <a:srgbClr val="008000"/>
        </a:buClr>
        <a:buChar char="–"/>
        <a:defRPr sz="2000">
          <a:solidFill>
            <a:schemeClr val="tx1"/>
          </a:solidFill>
          <a:latin typeface="+mn-lt"/>
        </a:defRPr>
      </a:lvl4pPr>
      <a:lvl5pPr marL="2057400" indent="-228600" algn="l" rtl="0" eaLnBrk="1" fontAlgn="base" hangingPunct="1">
        <a:spcBef>
          <a:spcPct val="20000"/>
        </a:spcBef>
        <a:spcAft>
          <a:spcPct val="0"/>
        </a:spcAft>
        <a:buClr>
          <a:srgbClr val="008000"/>
        </a:buClr>
        <a:buChar char="»"/>
        <a:defRPr sz="2000">
          <a:solidFill>
            <a:schemeClr val="tx1"/>
          </a:solidFill>
          <a:latin typeface="+mn-lt"/>
        </a:defRPr>
      </a:lvl5pPr>
      <a:lvl6pPr marL="2514600" indent="-228600" algn="l" rtl="0" eaLnBrk="1" fontAlgn="base" hangingPunct="1">
        <a:spcBef>
          <a:spcPct val="20000"/>
        </a:spcBef>
        <a:spcAft>
          <a:spcPct val="0"/>
        </a:spcAft>
        <a:buClr>
          <a:srgbClr val="008000"/>
        </a:buClr>
        <a:buChar char="»"/>
        <a:defRPr sz="2000">
          <a:solidFill>
            <a:schemeClr val="tx1"/>
          </a:solidFill>
          <a:latin typeface="+mn-lt"/>
        </a:defRPr>
      </a:lvl6pPr>
      <a:lvl7pPr marL="2971800" indent="-228600" algn="l" rtl="0" eaLnBrk="1" fontAlgn="base" hangingPunct="1">
        <a:spcBef>
          <a:spcPct val="20000"/>
        </a:spcBef>
        <a:spcAft>
          <a:spcPct val="0"/>
        </a:spcAft>
        <a:buClr>
          <a:srgbClr val="008000"/>
        </a:buClr>
        <a:buChar char="»"/>
        <a:defRPr sz="2000">
          <a:solidFill>
            <a:schemeClr val="tx1"/>
          </a:solidFill>
          <a:latin typeface="+mn-lt"/>
        </a:defRPr>
      </a:lvl7pPr>
      <a:lvl8pPr marL="3429000" indent="-228600" algn="l" rtl="0" eaLnBrk="1" fontAlgn="base" hangingPunct="1">
        <a:spcBef>
          <a:spcPct val="20000"/>
        </a:spcBef>
        <a:spcAft>
          <a:spcPct val="0"/>
        </a:spcAft>
        <a:buClr>
          <a:srgbClr val="008000"/>
        </a:buClr>
        <a:buChar char="»"/>
        <a:defRPr sz="2000">
          <a:solidFill>
            <a:schemeClr val="tx1"/>
          </a:solidFill>
          <a:latin typeface="+mn-lt"/>
        </a:defRPr>
      </a:lvl8pPr>
      <a:lvl9pPr marL="3886200" indent="-228600" algn="l" rtl="0" eaLnBrk="1" fontAlgn="base" hangingPunct="1">
        <a:spcBef>
          <a:spcPct val="20000"/>
        </a:spcBef>
        <a:spcAft>
          <a:spcPct val="0"/>
        </a:spcAft>
        <a:buClr>
          <a:srgbClr val="0080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EBEA3CF2-1500-4AB5-B3F4-1B5A17F78C3E}" type="datetimeFigureOut">
              <a:rPr lang="en-US" smtClean="0"/>
              <a:pPr/>
              <a:t>1/10/17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550C6B93-4B89-465B-882D-E96161A6EFFE}" type="slidenum">
              <a:rPr lang="en-US" smtClean="0"/>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hyperlink" Target="http://en.wikipedia.org/wiki/File:US_flag_15_stars.svg" TargetMode="External"/><Relationship Id="rId6" Type="http://schemas.openxmlformats.org/officeDocument/2006/relationships/image" Target="../media/image13.png"/><Relationship Id="rId7" Type="http://schemas.openxmlformats.org/officeDocument/2006/relationships/image" Target="../media/image14.gif"/><Relationship Id="rId8" Type="http://schemas.openxmlformats.org/officeDocument/2006/relationships/image" Target="../media/image15.gif"/><Relationship Id="rId9" Type="http://schemas.openxmlformats.org/officeDocument/2006/relationships/image" Target="../media/image16.gif"/><Relationship Id="rId10" Type="http://schemas.openxmlformats.org/officeDocument/2006/relationships/image" Target="../media/image17.gif"/><Relationship Id="rId1" Type="http://schemas.openxmlformats.org/officeDocument/2006/relationships/slideLayout" Target="../slideLayouts/slideLayout13.xml"/><Relationship Id="rId2"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8.jpeg"/><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gif"/><Relationship Id="rId5"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29.gif"/><Relationship Id="rId5" Type="http://schemas.openxmlformats.org/officeDocument/2006/relationships/image" Target="../media/image30.jpeg"/><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31.gif"/><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3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10.gif"/><Relationship Id="rId5" Type="http://schemas.openxmlformats.org/officeDocument/2006/relationships/image" Target="../media/image29.gif"/><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2.png"/><Relationship Id="rId3" Type="http://schemas.openxmlformats.org/officeDocument/2006/relationships/image" Target="../media/image2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44.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38.gif"/><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15.gif"/><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15.gif"/><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63.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gif"/><Relationship Id="rId5" Type="http://schemas.openxmlformats.org/officeDocument/2006/relationships/image" Target="../media/image48.jpeg"/><Relationship Id="rId6" Type="http://schemas.openxmlformats.org/officeDocument/2006/relationships/image" Target="../media/image49.jpeg"/><Relationship Id="rId1" Type="http://schemas.openxmlformats.org/officeDocument/2006/relationships/slideLayout" Target="../slideLayouts/slideLayout36.xml"/><Relationship Id="rId2" Type="http://schemas.openxmlformats.org/officeDocument/2006/relationships/image" Target="../media/image10.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10.gif"/><Relationship Id="rId3" Type="http://schemas.openxmlformats.org/officeDocument/2006/relationships/image" Target="../media/image5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image" Target="../media/image51.gi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eg"/><Relationship Id="rId3"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2" name="Picture 16" descr="http://www.goldinc.com/images/mississippi.gif"/>
          <p:cNvPicPr>
            <a:picLocks noChangeAspect="1" noChangeArrowheads="1"/>
          </p:cNvPicPr>
          <p:nvPr/>
        </p:nvPicPr>
        <p:blipFill>
          <a:blip r:embed="rId2" cstate="print"/>
          <a:srcRect/>
          <a:stretch>
            <a:fillRect/>
          </a:stretch>
        </p:blipFill>
        <p:spPr bwMode="auto">
          <a:xfrm>
            <a:off x="0" y="152399"/>
            <a:ext cx="9144001" cy="2766063"/>
          </a:xfrm>
          <a:prstGeom prst="rect">
            <a:avLst/>
          </a:prstGeom>
          <a:noFill/>
        </p:spPr>
      </p:pic>
      <p:pic>
        <p:nvPicPr>
          <p:cNvPr id="4098" name="Picture 2" descr="http://img.forministry.com/E/E5/E558DD50-6925-40DD-AFD0B66F5E9214F3/575CEE48-FBF6-49DA-9121213F4EDCCC93.gif"/>
          <p:cNvPicPr>
            <a:picLocks noChangeAspect="1" noChangeArrowheads="1" noCrop="1"/>
          </p:cNvPicPr>
          <p:nvPr/>
        </p:nvPicPr>
        <p:blipFill>
          <a:blip r:embed="rId3" cstate="print"/>
          <a:srcRect/>
          <a:stretch>
            <a:fillRect/>
          </a:stretch>
        </p:blipFill>
        <p:spPr bwMode="auto">
          <a:xfrm>
            <a:off x="0" y="685800"/>
            <a:ext cx="9144000" cy="6172200"/>
          </a:xfrm>
          <a:prstGeom prst="rect">
            <a:avLst/>
          </a:prstGeom>
          <a:noFill/>
        </p:spPr>
      </p:pic>
      <p:pic>
        <p:nvPicPr>
          <p:cNvPr id="4100" name="Picture 4" descr="http://www.fotw.us/images/u/us-ms-61.gif"/>
          <p:cNvPicPr>
            <a:picLocks noChangeAspect="1" noChangeArrowheads="1"/>
          </p:cNvPicPr>
          <p:nvPr/>
        </p:nvPicPr>
        <p:blipFill>
          <a:blip r:embed="rId4" cstate="print"/>
          <a:srcRect/>
          <a:stretch>
            <a:fillRect/>
          </a:stretch>
        </p:blipFill>
        <p:spPr bwMode="auto">
          <a:xfrm>
            <a:off x="6172200" y="1981200"/>
            <a:ext cx="1880771" cy="1133687"/>
          </a:xfrm>
          <a:prstGeom prst="rect">
            <a:avLst/>
          </a:prstGeom>
          <a:noFill/>
          <a:ln>
            <a:solidFill>
              <a:schemeClr val="tx1"/>
            </a:solidFill>
          </a:ln>
        </p:spPr>
      </p:pic>
      <p:pic>
        <p:nvPicPr>
          <p:cNvPr id="4110" name="Picture 14" descr="http://upload.wikimedia.org/wikipedia/commons/thumb/e/e8/US_flag_15_stars.svg/200px-US_flag_15_stars.svg.png">
            <a:hlinkClick r:id="rId5" tooltip="US flag 15 stars.svg"/>
          </p:cNvPr>
          <p:cNvPicPr>
            <a:picLocks noChangeAspect="1" noChangeArrowheads="1"/>
          </p:cNvPicPr>
          <p:nvPr/>
        </p:nvPicPr>
        <p:blipFill>
          <a:blip r:embed="rId6" cstate="print"/>
          <a:srcRect/>
          <a:stretch>
            <a:fillRect/>
          </a:stretch>
        </p:blipFill>
        <p:spPr bwMode="auto">
          <a:xfrm>
            <a:off x="228600" y="1981200"/>
            <a:ext cx="1905000" cy="1000125"/>
          </a:xfrm>
          <a:prstGeom prst="rect">
            <a:avLst/>
          </a:prstGeom>
          <a:noFill/>
        </p:spPr>
      </p:pic>
      <p:pic>
        <p:nvPicPr>
          <p:cNvPr id="4104" name="Picture 8" descr="Mississippi Bonnie Blue flag"/>
          <p:cNvPicPr>
            <a:picLocks noChangeAspect="1" noChangeArrowheads="1"/>
          </p:cNvPicPr>
          <p:nvPr/>
        </p:nvPicPr>
        <p:blipFill>
          <a:blip r:embed="rId7" cstate="print"/>
          <a:srcRect/>
          <a:stretch>
            <a:fillRect/>
          </a:stretch>
        </p:blipFill>
        <p:spPr bwMode="auto">
          <a:xfrm>
            <a:off x="533400" y="2667000"/>
            <a:ext cx="1828800" cy="1216153"/>
          </a:xfrm>
          <a:prstGeom prst="rect">
            <a:avLst/>
          </a:prstGeom>
          <a:noFill/>
        </p:spPr>
      </p:pic>
      <p:pic>
        <p:nvPicPr>
          <p:cNvPr id="4102" name="Picture 6" descr="http://www.fotw.us/images/u/us-ms.gif"/>
          <p:cNvPicPr>
            <a:picLocks noChangeAspect="1" noChangeArrowheads="1"/>
          </p:cNvPicPr>
          <p:nvPr/>
        </p:nvPicPr>
        <p:blipFill>
          <a:blip r:embed="rId8" cstate="print"/>
          <a:srcRect/>
          <a:stretch>
            <a:fillRect/>
          </a:stretch>
        </p:blipFill>
        <p:spPr bwMode="auto">
          <a:xfrm>
            <a:off x="6705600" y="2743200"/>
            <a:ext cx="1676400" cy="1114161"/>
          </a:xfrm>
          <a:prstGeom prst="rect">
            <a:avLst/>
          </a:prstGeom>
          <a:noFill/>
          <a:ln>
            <a:solidFill>
              <a:schemeClr val="tx1"/>
            </a:solidFill>
          </a:ln>
        </p:spPr>
      </p:pic>
      <p:pic>
        <p:nvPicPr>
          <p:cNvPr id="4108" name="Picture 12" descr="Mississippi 2001 flag design proposal"/>
          <p:cNvPicPr>
            <a:picLocks noChangeAspect="1" noChangeArrowheads="1"/>
          </p:cNvPicPr>
          <p:nvPr/>
        </p:nvPicPr>
        <p:blipFill>
          <a:blip r:embed="rId9" cstate="print"/>
          <a:srcRect/>
          <a:stretch>
            <a:fillRect/>
          </a:stretch>
        </p:blipFill>
        <p:spPr bwMode="auto">
          <a:xfrm>
            <a:off x="7086600" y="3429000"/>
            <a:ext cx="1857375" cy="1228726"/>
          </a:xfrm>
          <a:prstGeom prst="rect">
            <a:avLst/>
          </a:prstGeom>
          <a:noFill/>
        </p:spPr>
      </p:pic>
      <p:pic>
        <p:nvPicPr>
          <p:cNvPr id="4106" name="Picture 10" descr="First National Flag"/>
          <p:cNvPicPr>
            <a:picLocks noChangeAspect="1" noChangeArrowheads="1"/>
          </p:cNvPicPr>
          <p:nvPr/>
        </p:nvPicPr>
        <p:blipFill>
          <a:blip r:embed="rId10" cstate="print"/>
          <a:srcRect/>
          <a:stretch>
            <a:fillRect/>
          </a:stretch>
        </p:blipFill>
        <p:spPr bwMode="auto">
          <a:xfrm>
            <a:off x="1066800" y="3429000"/>
            <a:ext cx="1905000" cy="1247775"/>
          </a:xfrm>
          <a:prstGeom prst="rect">
            <a:avLst/>
          </a:prstGeom>
          <a:noFill/>
        </p:spPr>
      </p:pic>
      <p:sp>
        <p:nvSpPr>
          <p:cNvPr id="10" name="Rectangle 9"/>
          <p:cNvSpPr/>
          <p:nvPr/>
        </p:nvSpPr>
        <p:spPr>
          <a:xfrm>
            <a:off x="0" y="3962400"/>
            <a:ext cx="1143000"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Page 348</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600200"/>
            <a:ext cx="78486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was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Mississippi’s first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4038600"/>
            <a:ext cx="8001000" cy="1938992"/>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Constitution of 1817</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600200"/>
            <a:ext cx="78486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was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Mississippi’s second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4038600"/>
            <a:ext cx="8001000" cy="1938992"/>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Constitution of 1832</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600200"/>
            <a:ext cx="78486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was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Mississippi’s third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4038600"/>
            <a:ext cx="8001000" cy="1938992"/>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Constitution of </a:t>
            </a:r>
            <a:r>
              <a:rPr lang="en-US" sz="6000" b="1" cap="none" spc="50" dirty="0" smtClean="0">
                <a:ln w="11430"/>
                <a:solidFill>
                  <a:srgbClr val="00B0F0"/>
                </a:solidFill>
                <a:effectLst>
                  <a:outerShdw blurRad="76200" dist="50800" dir="5400000" algn="tl" rotWithShape="0">
                    <a:srgbClr val="000000">
                      <a:alpha val="65000"/>
                    </a:srgbClr>
                  </a:outerShdw>
                </a:effectLst>
              </a:rPr>
              <a:t>1865</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or 1869</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600200"/>
            <a:ext cx="78486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was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Mississippi’s fourth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4038600"/>
            <a:ext cx="8001000" cy="1938992"/>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Constitution of 1869 or 1890</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600200"/>
            <a:ext cx="78486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was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Mississippi’s fifth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4038600"/>
            <a:ext cx="8001000" cy="1938992"/>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Constitution of 1890</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295400"/>
            <a:ext cx="7848600" cy="286232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Who wrote the Mississippi’s 1890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4038600"/>
            <a:ext cx="8001000" cy="2585323"/>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Male, mostly white, lawyers, farmers and planters.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295400"/>
            <a:ext cx="78486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Any black member of the convention?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304800" y="3048000"/>
            <a:ext cx="6096000" cy="341632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out of 134)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Isaiah T. Montgomery, a wealthy planter.</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pic>
        <p:nvPicPr>
          <p:cNvPr id="1026" name="Picture 2" descr="http://www.issues-views.com/images/IsaiahMontgomery.JPG"/>
          <p:cNvPicPr>
            <a:picLocks noChangeAspect="1" noChangeArrowheads="1"/>
          </p:cNvPicPr>
          <p:nvPr/>
        </p:nvPicPr>
        <p:blipFill>
          <a:blip r:embed="rId4" cstate="print"/>
          <a:srcRect b="9086"/>
          <a:stretch>
            <a:fillRect/>
          </a:stretch>
        </p:blipFill>
        <p:spPr bwMode="auto">
          <a:xfrm>
            <a:off x="6400800" y="3276599"/>
            <a:ext cx="2209800" cy="3200401"/>
          </a:xfrm>
          <a:prstGeom prst="rect">
            <a:avLst/>
          </a:prstGeom>
          <a:ln w="127000" cap="sq">
            <a:solidFill>
              <a:schemeClr val="accent6">
                <a:lumMod val="50000"/>
              </a:schemeClr>
            </a:solidFill>
            <a:miter lim="800000"/>
          </a:ln>
          <a:effectLst>
            <a:outerShdw blurRad="76200" dir="18900000" sy="23000" kx="-1200000" algn="bl" rotWithShape="0">
              <a:prstClr val="black">
                <a:alpha val="20000"/>
              </a:prstClr>
            </a:outerShdw>
          </a:effectLst>
          <a:scene3d>
            <a:camera prst="orthographicFront"/>
            <a:lightRig rig="threePt" dir="t"/>
          </a:scene3d>
          <a:sp3d>
            <a:bevelT prst="relaxedInset"/>
          </a:sp3d>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2954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did the constitution go into effect?</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3429000"/>
            <a:ext cx="8001000" cy="2585323"/>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When the convention adjourned. </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November 1, 1890.</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457200"/>
            <a:ext cx="7848600" cy="563231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If you looking at the United States and           Mississippi constitutions together would there be any difference in the two?</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752600"/>
            <a:ext cx="7848600" cy="317009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20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Yes</a:t>
            </a:r>
            <a:endParaRPr lang="en-US" sz="20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2" descr="http://ts1.mm.bing.net/images/thumbnail.aspx?q=1439920685692&amp;id=0230eaddd0ffc2fe2eaf0f244dfd9123&amp;url=http%3a%2f%2f0.tqn.com%2fd%2fpoliticalhumor%2f1%2f0%2fL%2f2%2f3%2fobama-bow.jpg"/>
          <p:cNvPicPr>
            <a:picLocks noChangeAspect="1" noChangeArrowheads="1"/>
          </p:cNvPicPr>
          <p:nvPr/>
        </p:nvPicPr>
        <p:blipFill>
          <a:blip r:embed="rId2" cstate="print"/>
          <a:srcRect/>
          <a:stretch>
            <a:fillRect/>
          </a:stretch>
        </p:blipFill>
        <p:spPr bwMode="auto">
          <a:xfrm>
            <a:off x="4368800" y="304800"/>
            <a:ext cx="4470400" cy="3352800"/>
          </a:xfrm>
          <a:prstGeom prst="rect">
            <a:avLst/>
          </a:prstGeom>
          <a:noFill/>
        </p:spPr>
      </p:pic>
      <p:pic>
        <p:nvPicPr>
          <p:cNvPr id="1028" name="Picture 4" descr="http://www.worldnetdaily.com/images/cartoons/spendingcut1.jpg"/>
          <p:cNvPicPr>
            <a:picLocks noChangeAspect="1" noChangeArrowheads="1"/>
          </p:cNvPicPr>
          <p:nvPr/>
        </p:nvPicPr>
        <p:blipFill>
          <a:blip r:embed="rId3" cstate="print"/>
          <a:srcRect/>
          <a:stretch>
            <a:fillRect/>
          </a:stretch>
        </p:blipFill>
        <p:spPr bwMode="auto">
          <a:xfrm>
            <a:off x="228600" y="3429000"/>
            <a:ext cx="4762500" cy="3228975"/>
          </a:xfrm>
          <a:prstGeom prst="rect">
            <a:avLst/>
          </a:prstGeom>
          <a:noFill/>
        </p:spPr>
      </p:pic>
      <p:sp>
        <p:nvSpPr>
          <p:cNvPr id="6" name="Rectangle 5"/>
          <p:cNvSpPr/>
          <p:nvPr/>
        </p:nvSpPr>
        <p:spPr>
          <a:xfrm>
            <a:off x="228600" y="2971800"/>
            <a:ext cx="4540025" cy="461665"/>
          </a:xfrm>
          <a:prstGeom prst="rect">
            <a:avLst/>
          </a:prstGeom>
        </p:spPr>
        <p:txBody>
          <a:bodyPr wrap="none">
            <a:spAutoFit/>
          </a:bodyPr>
          <a:lstStyle/>
          <a:p>
            <a:r>
              <a:rPr lang="en-US" sz="2400" dirty="0" smtClean="0"/>
              <a:t>Obama finally </a:t>
            </a:r>
            <a:r>
              <a:rPr lang="en-US" sz="2400" i="1" dirty="0" smtClean="0"/>
              <a:t>cuts</a:t>
            </a:r>
            <a:r>
              <a:rPr lang="en-US" sz="2400" dirty="0" smtClean="0"/>
              <a:t> spending!</a:t>
            </a:r>
            <a:endParaRPr lang="en-US" sz="2400" dirty="0"/>
          </a:p>
        </p:txBody>
      </p:sp>
      <p:pic>
        <p:nvPicPr>
          <p:cNvPr id="1030" name="Picture 6" descr="http://wwww.cagle.com/working/090703/asay.gif"/>
          <p:cNvPicPr>
            <a:picLocks noChangeAspect="1" noChangeArrowheads="1"/>
          </p:cNvPicPr>
          <p:nvPr/>
        </p:nvPicPr>
        <p:blipFill>
          <a:blip r:embed="rId4" cstate="print"/>
          <a:srcRect/>
          <a:stretch>
            <a:fillRect/>
          </a:stretch>
        </p:blipFill>
        <p:spPr bwMode="auto">
          <a:xfrm>
            <a:off x="152400" y="152400"/>
            <a:ext cx="3962400" cy="2885949"/>
          </a:xfrm>
          <a:prstGeom prst="rect">
            <a:avLst/>
          </a:prstGeom>
          <a:noFill/>
        </p:spPr>
      </p:pic>
      <p:pic>
        <p:nvPicPr>
          <p:cNvPr id="1032" name="Picture 8" descr="http://wwww.cagle.com/working/090703/breen.jpg"/>
          <p:cNvPicPr>
            <a:picLocks noChangeAspect="1" noChangeArrowheads="1"/>
          </p:cNvPicPr>
          <p:nvPr/>
        </p:nvPicPr>
        <p:blipFill>
          <a:blip r:embed="rId5" cstate="print"/>
          <a:srcRect/>
          <a:stretch>
            <a:fillRect/>
          </a:stretch>
        </p:blipFill>
        <p:spPr bwMode="auto">
          <a:xfrm>
            <a:off x="5218845" y="4191000"/>
            <a:ext cx="3697125" cy="2470912"/>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0" y="-1159420"/>
            <a:ext cx="6876552" cy="9195392"/>
          </a:xfrm>
          <a:prstGeom prst="rect">
            <a:avLst/>
          </a:prstGeom>
          <a:noFill/>
        </p:spPr>
      </p:pic>
      <p:sp>
        <p:nvSpPr>
          <p:cNvPr id="8" name="Rectangle 7"/>
          <p:cNvSpPr/>
          <p:nvPr/>
        </p:nvSpPr>
        <p:spPr>
          <a:xfrm>
            <a:off x="533400" y="304800"/>
            <a:ext cx="3810000" cy="1107996"/>
          </a:xfrm>
          <a:prstGeom prst="rect">
            <a:avLst/>
          </a:prstGeom>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a:t>
            </a:r>
            <a:r>
              <a:rPr lang="en-US" sz="5400" b="1" cap="none" spc="0" dirty="0" smtClean="0">
                <a:ln w="11430"/>
                <a:solidFill>
                  <a:schemeClr val="bg1"/>
                </a:solidFill>
                <a:effectLst>
                  <a:outerShdw blurRad="50800" dist="39000" dir="5460000" algn="tl">
                    <a:srgbClr val="000000">
                      <a:alpha val="38000"/>
                    </a:srgbClr>
                  </a:outerShdw>
                </a:effectLst>
              </a:rPr>
              <a:t>S</a:t>
            </a:r>
            <a:r>
              <a:rPr lang="en-US" sz="5400" b="1" cap="none" spc="0" dirty="0" smtClean="0">
                <a:ln w="11430"/>
                <a:solidFill>
                  <a:srgbClr val="0070C0"/>
                </a:solidFill>
                <a:effectLst>
                  <a:outerShdw blurRad="50800" dist="39000" dir="5460000" algn="tl">
                    <a:srgbClr val="000000">
                      <a:alpha val="38000"/>
                    </a:srgbClr>
                  </a:outerShdw>
                </a:effectLst>
              </a:rPr>
              <a:t>A</a:t>
            </a: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4800600" y="381000"/>
            <a:ext cx="3636192" cy="1099949"/>
          </a:xfrm>
          <a:prstGeom prst="rect">
            <a:avLst/>
          </a:prstGeom>
          <a:noFill/>
        </p:spPr>
      </p:pic>
      <p:pic>
        <p:nvPicPr>
          <p:cNvPr id="1038" name="Picture 14" descr="http://www.wtv-zone.com/Cruise_2000/gifs4/flagbanner.gif"/>
          <p:cNvPicPr>
            <a:picLocks noChangeAspect="1" noChangeArrowheads="1"/>
          </p:cNvPicPr>
          <p:nvPr/>
        </p:nvPicPr>
        <p:blipFill>
          <a:blip r:embed="rId4" cstate="print"/>
          <a:srcRect/>
          <a:stretch>
            <a:fillRect/>
          </a:stretch>
        </p:blipFill>
        <p:spPr bwMode="auto">
          <a:xfrm>
            <a:off x="533400" y="304800"/>
            <a:ext cx="3810000" cy="1143000"/>
          </a:xfrm>
          <a:prstGeom prst="rect">
            <a:avLst/>
          </a:prstGeom>
          <a:noFill/>
        </p:spPr>
      </p:pic>
      <p:pic>
        <p:nvPicPr>
          <p:cNvPr id="1044" name="Picture 20" descr="http://unquietmind.com/images3/constitution.jpg"/>
          <p:cNvPicPr>
            <a:picLocks noChangeAspect="1" noChangeArrowheads="1"/>
          </p:cNvPicPr>
          <p:nvPr/>
        </p:nvPicPr>
        <p:blipFill>
          <a:blip r:embed="rId5" cstate="print"/>
          <a:srcRect l="1923" t="1713" r="1923" b="1293"/>
          <a:stretch>
            <a:fillRect/>
          </a:stretch>
        </p:blipFill>
        <p:spPr bwMode="auto">
          <a:xfrm>
            <a:off x="914400" y="1828800"/>
            <a:ext cx="2946400" cy="441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Rectangle 15"/>
          <p:cNvSpPr/>
          <p:nvPr/>
        </p:nvSpPr>
        <p:spPr>
          <a:xfrm>
            <a:off x="4724400" y="1676400"/>
            <a:ext cx="4038600" cy="4524315"/>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Mississippi’s Constitution is three times as long as the United States Constitution.</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9050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Why is the Mississippi Constitution 3X as long?</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09600" y="4343400"/>
            <a:ext cx="8001000" cy="92333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Greater detail.</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6764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did they write the Constitution of 1817?</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09600" y="4114800"/>
            <a:ext cx="6629400" cy="92333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Copied it.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0962" name="Picture 2" descr="http://www.copysmartusa.com/includes/animated%20copier.gif"/>
          <p:cNvPicPr>
            <a:picLocks noChangeAspect="1" noChangeArrowheads="1" noCrop="1"/>
          </p:cNvPicPr>
          <p:nvPr/>
        </p:nvPicPr>
        <p:blipFill>
          <a:blip r:embed="rId4" cstate="print"/>
          <a:srcRect/>
          <a:stretch>
            <a:fillRect/>
          </a:stretch>
        </p:blipFill>
        <p:spPr bwMode="auto">
          <a:xfrm>
            <a:off x="5867400" y="3505200"/>
            <a:ext cx="2057400" cy="2200637"/>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blinds(horizontal)">
                                      <p:cBhvr>
                                        <p:cTn id="10"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981200"/>
            <a:ext cx="8305800" cy="341632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The basic principles in the United States Constitution are they the same as in the Mississippi Constitution?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pic>
        <p:nvPicPr>
          <p:cNvPr id="45058" name="Picture 2" descr="http://www.yes-reedbeds.co.uk/animated%20fotos/YES.gif"/>
          <p:cNvPicPr>
            <a:picLocks noChangeAspect="1" noChangeArrowheads="1" noCrop="1"/>
          </p:cNvPicPr>
          <p:nvPr/>
        </p:nvPicPr>
        <p:blipFill>
          <a:blip r:embed="rId3" cstate="print"/>
          <a:srcRect/>
          <a:stretch>
            <a:fillRect/>
          </a:stretch>
        </p:blipFill>
        <p:spPr bwMode="auto">
          <a:xfrm>
            <a:off x="1066800" y="1905000"/>
            <a:ext cx="7200900" cy="3600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2954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is </a:t>
            </a:r>
            <a:r>
              <a:rPr lang="en-US" sz="6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popular sovereignty</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85800" y="3276600"/>
            <a:ext cx="8001000" cy="2585323"/>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people set up the government and are sovereign (rule) over it.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0" y="-1159420"/>
            <a:ext cx="6876552" cy="9195392"/>
          </a:xfrm>
          <a:prstGeom prst="rect">
            <a:avLst/>
          </a:prstGeom>
          <a:noFill/>
        </p:spPr>
      </p:pic>
      <p:pic>
        <p:nvPicPr>
          <p:cNvPr id="1040" name="Picture 16" descr="http://www.usa-freedom.com/dist60/images/topbanner_1x3.jpg"/>
          <p:cNvPicPr>
            <a:picLocks noChangeAspect="1" noChangeArrowheads="1"/>
          </p:cNvPicPr>
          <p:nvPr/>
        </p:nvPicPr>
        <p:blipFill>
          <a:blip r:embed="rId3" cstate="print"/>
          <a:srcRect/>
          <a:stretch>
            <a:fillRect/>
          </a:stretch>
        </p:blipFill>
        <p:spPr bwMode="auto">
          <a:xfrm>
            <a:off x="533400" y="381000"/>
            <a:ext cx="3810000" cy="1093612"/>
          </a:xfrm>
          <a:prstGeom prst="rect">
            <a:avLst/>
          </a:prstGeom>
          <a:noFill/>
        </p:spPr>
      </p:pic>
      <p:pic>
        <p:nvPicPr>
          <p:cNvPr id="5" name="Picture 16" descr="http://www.goldinc.com/images/mississippi.gif"/>
          <p:cNvPicPr>
            <a:picLocks noChangeAspect="1" noChangeArrowheads="1"/>
          </p:cNvPicPr>
          <p:nvPr/>
        </p:nvPicPr>
        <p:blipFill>
          <a:blip r:embed="rId4" cstate="print"/>
          <a:srcRect/>
          <a:stretch>
            <a:fillRect/>
          </a:stretch>
        </p:blipFill>
        <p:spPr bwMode="auto">
          <a:xfrm>
            <a:off x="4800600" y="381000"/>
            <a:ext cx="3636192" cy="1099949"/>
          </a:xfrm>
          <a:prstGeom prst="rect">
            <a:avLst/>
          </a:prstGeom>
          <a:noFill/>
        </p:spPr>
      </p:pic>
      <p:pic>
        <p:nvPicPr>
          <p:cNvPr id="1038" name="Picture 14" descr="http://www.wtv-zone.com/Cruise_2000/gifs4/flagbanner.gif"/>
          <p:cNvPicPr>
            <a:picLocks noChangeAspect="1" noChangeArrowheads="1"/>
          </p:cNvPicPr>
          <p:nvPr/>
        </p:nvPicPr>
        <p:blipFill>
          <a:blip r:embed="rId5" cstate="print"/>
          <a:srcRect/>
          <a:stretch>
            <a:fillRect/>
          </a:stretch>
        </p:blipFill>
        <p:spPr bwMode="auto">
          <a:xfrm>
            <a:off x="533400" y="304800"/>
            <a:ext cx="3810000" cy="1143000"/>
          </a:xfrm>
          <a:prstGeom prst="rect">
            <a:avLst/>
          </a:prstGeom>
          <a:noFill/>
        </p:spPr>
      </p:pic>
      <p:sp>
        <p:nvSpPr>
          <p:cNvPr id="8" name="Rectangle 7"/>
          <p:cNvSpPr/>
          <p:nvPr/>
        </p:nvSpPr>
        <p:spPr>
          <a:xfrm>
            <a:off x="533400" y="1600200"/>
            <a:ext cx="3810000" cy="4893647"/>
          </a:xfrm>
          <a:prstGeom prst="rect">
            <a:avLst/>
          </a:prstGeom>
        </p:spPr>
        <p:txBody>
          <a:bodyPr wrap="square">
            <a:spAutoFit/>
          </a:bodyPr>
          <a:lstStyle/>
          <a:p>
            <a:r>
              <a:rPr lang="en-US" sz="2400" b="1" u="sng" dirty="0" smtClean="0">
                <a:solidFill>
                  <a:srgbClr val="7030A0"/>
                </a:solidFill>
              </a:rPr>
              <a:t>We the people</a:t>
            </a:r>
            <a:r>
              <a:rPr lang="en-US" sz="2400" b="1" dirty="0" smtClean="0">
                <a:solidFill>
                  <a:srgbClr val="7030A0"/>
                </a:solidFill>
              </a:rPr>
              <a:t> </a:t>
            </a:r>
            <a:r>
              <a:rPr lang="en-US" sz="2400" b="1" dirty="0" smtClean="0"/>
              <a:t>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endParaRPr lang="en-US" sz="2400" b="1" dirty="0"/>
          </a:p>
        </p:txBody>
      </p:sp>
      <p:sp>
        <p:nvSpPr>
          <p:cNvPr id="9" name="Rectangle 8"/>
          <p:cNvSpPr/>
          <p:nvPr/>
        </p:nvSpPr>
        <p:spPr>
          <a:xfrm>
            <a:off x="4724400" y="1600200"/>
            <a:ext cx="4038600" cy="4524315"/>
          </a:xfrm>
          <a:prstGeom prst="rect">
            <a:avLst/>
          </a:prstGeom>
        </p:spPr>
        <p:txBody>
          <a:bodyPr wrap="square">
            <a:spAutoFit/>
          </a:bodyPr>
          <a:lstStyle/>
          <a:p>
            <a:r>
              <a:rPr lang="en-US" sz="3200" b="1" u="sng" dirty="0" smtClean="0">
                <a:solidFill>
                  <a:srgbClr val="7030A0"/>
                </a:solidFill>
              </a:rPr>
              <a:t>We, the people</a:t>
            </a:r>
            <a:r>
              <a:rPr lang="en-US" sz="3200" b="1" dirty="0" smtClean="0">
                <a:solidFill>
                  <a:srgbClr val="7030A0"/>
                </a:solidFill>
              </a:rPr>
              <a:t> </a:t>
            </a:r>
            <a:r>
              <a:rPr lang="en-US" sz="3200" b="1" dirty="0" smtClean="0"/>
              <a:t>of Mississippi in convention assembled, grateful to Almighty God, and involving his blessing on our work, do ordain and establish this Constitution.</a:t>
            </a:r>
            <a:endParaRPr lang="en-US" sz="32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914400"/>
            <a:ext cx="8305800" cy="286232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Are all governments set up and ruled by the people?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7" name="Rectangle 6"/>
          <p:cNvSpPr/>
          <p:nvPr/>
        </p:nvSpPr>
        <p:spPr>
          <a:xfrm>
            <a:off x="685800" y="4114800"/>
            <a:ext cx="8001000" cy="1323439"/>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Sort of.</a:t>
            </a: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9144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Where is </a:t>
            </a:r>
            <a:r>
              <a:rPr lang="en-US" sz="6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Tian’an</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Men Square?</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7" name="Rectangle 6"/>
          <p:cNvSpPr/>
          <p:nvPr/>
        </p:nvSpPr>
        <p:spPr>
          <a:xfrm>
            <a:off x="685800" y="3048000"/>
            <a:ext cx="8001000" cy="92333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China’s Capital.</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3010" name="Picture 2" descr="C:\Documents and Settings\Lloyd and Debbie\My Documents\My Pictures\400px-200401-beijing-tianan-square-overview.jpg"/>
          <p:cNvPicPr>
            <a:picLocks noChangeAspect="1" noChangeArrowheads="1"/>
          </p:cNvPicPr>
          <p:nvPr/>
        </p:nvPicPr>
        <p:blipFill>
          <a:blip r:embed="rId3" cstate="print"/>
          <a:srcRect/>
          <a:stretch>
            <a:fillRect/>
          </a:stretch>
        </p:blipFill>
        <p:spPr bwMode="auto">
          <a:xfrm>
            <a:off x="1219200" y="4038600"/>
            <a:ext cx="7162800" cy="239953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43010"/>
                                        </p:tgtEl>
                                        <p:attrNameLst>
                                          <p:attrName>style.visibility</p:attrName>
                                        </p:attrNameLst>
                                      </p:cBhvr>
                                      <p:to>
                                        <p:strVal val="visible"/>
                                      </p:to>
                                    </p:set>
                                    <p:animEffect transition="in" filter="blinds(horizontal)">
                                      <p:cBhvr>
                                        <p:cTn id="10"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914400"/>
            <a:ext cx="8305800" cy="286232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happened </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in </a:t>
            </a:r>
            <a:r>
              <a:rPr lang="en-US" sz="6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Tian’an</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Men Square on April 14, 1989?</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7" name="Rectangle 6"/>
          <p:cNvSpPr/>
          <p:nvPr/>
        </p:nvSpPr>
        <p:spPr>
          <a:xfrm>
            <a:off x="685800" y="5257800"/>
            <a:ext cx="8001000" cy="92333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Protests.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4034" name="Picture 2" descr="C:\Documents and Settings\Lloyd and Debbie\My Documents\My Pictures\140px-Tiananmen_Square_protests.jpg"/>
          <p:cNvPicPr>
            <a:picLocks noChangeAspect="1" noChangeArrowheads="1"/>
          </p:cNvPicPr>
          <p:nvPr/>
        </p:nvPicPr>
        <p:blipFill>
          <a:blip r:embed="rId3" cstate="print"/>
          <a:srcRect/>
          <a:stretch>
            <a:fillRect/>
          </a:stretch>
        </p:blipFill>
        <p:spPr bwMode="auto">
          <a:xfrm>
            <a:off x="1371600" y="3886200"/>
            <a:ext cx="1600200" cy="2423160"/>
          </a:xfrm>
          <a:prstGeom prst="rect">
            <a:avLst/>
          </a:prstGeom>
          <a:noFill/>
        </p:spPr>
      </p:pic>
      <p:pic>
        <p:nvPicPr>
          <p:cNvPr id="44036" name="Picture 4" descr="http://www.christusrex.org/www1/sdc/c2a1.jpg"/>
          <p:cNvPicPr>
            <a:picLocks noChangeAspect="1" noChangeArrowheads="1"/>
          </p:cNvPicPr>
          <p:nvPr/>
        </p:nvPicPr>
        <p:blipFill>
          <a:blip r:embed="rId4" cstate="print"/>
          <a:srcRect/>
          <a:stretch>
            <a:fillRect/>
          </a:stretch>
        </p:blipFill>
        <p:spPr bwMode="auto">
          <a:xfrm>
            <a:off x="6324600" y="3810000"/>
            <a:ext cx="1773173" cy="25146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05800" cy="1362075"/>
          </a:xfrm>
        </p:spPr>
        <p:txBody>
          <a:bodyPr>
            <a:noAutofit/>
          </a:bodyPr>
          <a:lstStyle/>
          <a:p>
            <a:pPr algn="ctr"/>
            <a:r>
              <a:rPr lang="en-US" sz="4400" dirty="0" smtClean="0"/>
              <a:t>Review from last class</a:t>
            </a:r>
            <a:endParaRPr lang="en-US" sz="4400" dirty="0"/>
          </a:p>
        </p:txBody>
      </p:sp>
      <p:sp>
        <p:nvSpPr>
          <p:cNvPr id="3" name="Content Placeholder 2"/>
          <p:cNvSpPr>
            <a:spLocks noGrp="1"/>
          </p:cNvSpPr>
          <p:nvPr>
            <p:ph type="body" idx="1"/>
          </p:nvPr>
        </p:nvSpPr>
        <p:spPr>
          <a:xfrm>
            <a:off x="990600" y="1676400"/>
            <a:ext cx="7772400" cy="2862262"/>
          </a:xfrm>
        </p:spPr>
        <p:txBody>
          <a:bodyPr>
            <a:normAutofit/>
          </a:bodyPr>
          <a:lstStyle/>
          <a:p>
            <a:pPr>
              <a:buSzPct val="300000"/>
              <a:buBlip>
                <a:blip r:embed="rId2"/>
              </a:buBlip>
            </a:pPr>
            <a:r>
              <a:rPr lang="en-US" sz="3200" b="1" dirty="0" smtClean="0">
                <a:solidFill>
                  <a:srgbClr val="7030A0"/>
                </a:solidFill>
              </a:rPr>
              <a:t>Executive Branch</a:t>
            </a:r>
          </a:p>
          <a:p>
            <a:endParaRPr lang="en-US" dirty="0" smtClean="0"/>
          </a:p>
          <a:p>
            <a:endParaRPr lang="en-US" sz="6000" dirty="0" smtClean="0"/>
          </a:p>
          <a:p>
            <a:pPr>
              <a:buSzPct val="300000"/>
              <a:buBlip>
                <a:blip r:embed="rId3"/>
              </a:buBlip>
            </a:pPr>
            <a:r>
              <a:rPr lang="en-US" sz="3200" b="1" dirty="0" smtClean="0">
                <a:solidFill>
                  <a:schemeClr val="tx1"/>
                </a:solidFill>
              </a:rPr>
              <a:t>Judicial Branch</a:t>
            </a:r>
            <a:endParaRPr lang="en-US" sz="3200" b="1" dirty="0">
              <a:solidFill>
                <a:schemeClr val="tx1"/>
              </a:solidFill>
            </a:endParaRPr>
          </a:p>
        </p:txBody>
      </p:sp>
      <p:sp>
        <p:nvSpPr>
          <p:cNvPr id="9" name="Rectangle 8"/>
          <p:cNvSpPr/>
          <p:nvPr/>
        </p:nvSpPr>
        <p:spPr>
          <a:xfrm>
            <a:off x="2133600" y="2438400"/>
            <a:ext cx="2398413" cy="461665"/>
          </a:xfrm>
          <a:prstGeom prst="rect">
            <a:avLst/>
          </a:prstGeom>
        </p:spPr>
        <p:txBody>
          <a:bodyPr wrap="none">
            <a:spAutoFit/>
          </a:bodyPr>
          <a:lstStyle/>
          <a:p>
            <a:r>
              <a:rPr lang="en-US" sz="2400" b="1" dirty="0" smtClean="0">
                <a:solidFill>
                  <a:srgbClr val="FF0000"/>
                </a:solidFill>
              </a:rPr>
              <a:t>Electoral College</a:t>
            </a:r>
            <a:endParaRPr lang="en-US" sz="2400" b="1" dirty="0">
              <a:solidFill>
                <a:srgbClr val="FF0000"/>
              </a:solidFill>
            </a:endParaRPr>
          </a:p>
        </p:txBody>
      </p:sp>
      <p:sp>
        <p:nvSpPr>
          <p:cNvPr id="10" name="Rectangle 9"/>
          <p:cNvSpPr/>
          <p:nvPr/>
        </p:nvSpPr>
        <p:spPr>
          <a:xfrm>
            <a:off x="2133600" y="2895600"/>
            <a:ext cx="3365024" cy="461665"/>
          </a:xfrm>
          <a:prstGeom prst="rect">
            <a:avLst/>
          </a:prstGeom>
        </p:spPr>
        <p:txBody>
          <a:bodyPr wrap="none">
            <a:spAutoFit/>
          </a:bodyPr>
          <a:lstStyle/>
          <a:p>
            <a:r>
              <a:rPr lang="en-US" sz="2400" b="1" dirty="0" smtClean="0">
                <a:solidFill>
                  <a:srgbClr val="0070C0"/>
                </a:solidFill>
              </a:rPr>
              <a:t>Requirements for office.</a:t>
            </a:r>
            <a:endParaRPr lang="en-US" sz="2400" b="1" dirty="0">
              <a:solidFill>
                <a:srgbClr val="0070C0"/>
              </a:solidFill>
            </a:endParaRPr>
          </a:p>
        </p:txBody>
      </p:sp>
      <p:sp>
        <p:nvSpPr>
          <p:cNvPr id="11" name="Rectangle 10"/>
          <p:cNvSpPr/>
          <p:nvPr/>
        </p:nvSpPr>
        <p:spPr>
          <a:xfrm>
            <a:off x="2133600" y="3352800"/>
            <a:ext cx="2550698" cy="461665"/>
          </a:xfrm>
          <a:prstGeom prst="rect">
            <a:avLst/>
          </a:prstGeom>
        </p:spPr>
        <p:txBody>
          <a:bodyPr wrap="none">
            <a:spAutoFit/>
          </a:bodyPr>
          <a:lstStyle/>
          <a:p>
            <a:r>
              <a:rPr lang="en-US" sz="2400" b="1" dirty="0" smtClean="0">
                <a:solidFill>
                  <a:schemeClr val="accent4">
                    <a:lumMod val="75000"/>
                  </a:schemeClr>
                </a:solidFill>
              </a:rPr>
              <a:t>Line of Succession</a:t>
            </a:r>
            <a:endParaRPr lang="en-US" sz="2400" b="1" dirty="0">
              <a:solidFill>
                <a:schemeClr val="accent4">
                  <a:lumMod val="75000"/>
                </a:schemeClr>
              </a:solidFill>
            </a:endParaRPr>
          </a:p>
        </p:txBody>
      </p:sp>
      <p:sp>
        <p:nvSpPr>
          <p:cNvPr id="12" name="Rectangle 11"/>
          <p:cNvSpPr/>
          <p:nvPr/>
        </p:nvSpPr>
        <p:spPr>
          <a:xfrm>
            <a:off x="2133600" y="4572000"/>
            <a:ext cx="2175211" cy="461665"/>
          </a:xfrm>
          <a:prstGeom prst="rect">
            <a:avLst/>
          </a:prstGeom>
        </p:spPr>
        <p:txBody>
          <a:bodyPr wrap="none">
            <a:spAutoFit/>
          </a:bodyPr>
          <a:lstStyle/>
          <a:p>
            <a:r>
              <a:rPr lang="en-US" sz="2400" b="1" dirty="0" smtClean="0">
                <a:solidFill>
                  <a:srgbClr val="FF0000"/>
                </a:solidFill>
              </a:rPr>
              <a:t>Supreme Court</a:t>
            </a:r>
            <a:endParaRPr lang="en-US" sz="2400" b="1" dirty="0">
              <a:solidFill>
                <a:srgbClr val="FF0000"/>
              </a:solidFill>
            </a:endParaRPr>
          </a:p>
        </p:txBody>
      </p:sp>
      <p:sp>
        <p:nvSpPr>
          <p:cNvPr id="13" name="Rectangle 12"/>
          <p:cNvSpPr/>
          <p:nvPr/>
        </p:nvSpPr>
        <p:spPr>
          <a:xfrm>
            <a:off x="2133600" y="5105400"/>
            <a:ext cx="1905906" cy="461665"/>
          </a:xfrm>
          <a:prstGeom prst="rect">
            <a:avLst/>
          </a:prstGeom>
        </p:spPr>
        <p:txBody>
          <a:bodyPr wrap="none">
            <a:spAutoFit/>
          </a:bodyPr>
          <a:lstStyle/>
          <a:p>
            <a:r>
              <a:rPr lang="en-US" sz="2400" b="1" dirty="0" smtClean="0">
                <a:solidFill>
                  <a:srgbClr val="FF0000"/>
                </a:solidFill>
              </a:rPr>
              <a:t>Other Courts</a:t>
            </a:r>
            <a:endParaRPr lang="en-US" sz="2400"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ox(i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ox(i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ox(i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box(in)">
                                      <p:cBhvr>
                                        <p:cTn id="32" dur="500"/>
                                        <p:tgtEl>
                                          <p:spTgt spid="1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box(in)">
                                      <p:cBhvr>
                                        <p:cTn id="3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pic>
        <p:nvPicPr>
          <p:cNvPr id="50178" name="Picture 2" descr="C:\Documents and Settings\Lloyd and Debbie\My Documents\My Pictures\240px-Tianasquare.jpg"/>
          <p:cNvPicPr>
            <a:picLocks noChangeAspect="1" noChangeArrowheads="1"/>
          </p:cNvPicPr>
          <p:nvPr/>
        </p:nvPicPr>
        <p:blipFill>
          <a:blip r:embed="rId3" cstate="print"/>
          <a:srcRect/>
          <a:stretch>
            <a:fillRect/>
          </a:stretch>
        </p:blipFill>
        <p:spPr bwMode="auto">
          <a:xfrm>
            <a:off x="990599" y="1066800"/>
            <a:ext cx="7246189" cy="4800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101566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are </a:t>
            </a:r>
            <a:r>
              <a:rPr lang="en-US" sz="6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limits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85800" y="2514600"/>
            <a:ext cx="8001000" cy="3477875"/>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Founders of the American system of government believed that there was a need to limit the role of government to avoid the abuse of power.</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t>
            </a:r>
            <a:r>
              <a:rPr lang="en-US"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is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a:t>
            </a:r>
            <a:r>
              <a:rPr lang="en-US" sz="6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separation of power</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457200" y="3276600"/>
            <a:ext cx="8001000" cy="3046988"/>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when a single person or group has a large amount of power, they can become dangerous to citizens. Separation of Power is a method of removing the amount of power in any group’s hands, making it more difficult to abuse.</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295400"/>
            <a:ext cx="83058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do we use separation of power?</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457200" y="3276600"/>
            <a:ext cx="5105400" cy="584775"/>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buFont typeface="Wingdings" pitchFamily="2" charset="2"/>
              <a:buChar char="q"/>
            </a:pP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Legislative Branch – </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457200" y="4114800"/>
            <a:ext cx="5105400" cy="584775"/>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buFont typeface="Wingdings" pitchFamily="2" charset="2"/>
              <a:buChar char="q"/>
            </a:pP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Executive Branch – </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457200" y="5410200"/>
            <a:ext cx="5105400" cy="584775"/>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buFont typeface="Wingdings" pitchFamily="2" charset="2"/>
              <a:buChar char="q"/>
            </a:pP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Judicial Branch – </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562600" y="3276600"/>
            <a:ext cx="2133600" cy="584775"/>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r>
              <a:rPr lang="en-US" sz="32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Make law.</a:t>
            </a:r>
            <a:endParaRPr lang="en-US" sz="32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sp>
        <p:nvSpPr>
          <p:cNvPr id="11" name="Rectangle 10"/>
          <p:cNvSpPr/>
          <p:nvPr/>
        </p:nvSpPr>
        <p:spPr>
          <a:xfrm>
            <a:off x="3505200" y="4114800"/>
            <a:ext cx="5486400" cy="1077218"/>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Enforces, executes and administers the law.</a:t>
            </a:r>
            <a:endParaRPr lang="en-US" sz="32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sp>
        <p:nvSpPr>
          <p:cNvPr id="12" name="Rectangle 11"/>
          <p:cNvSpPr/>
          <p:nvPr/>
        </p:nvSpPr>
        <p:spPr>
          <a:xfrm>
            <a:off x="3429000" y="5410200"/>
            <a:ext cx="5334000" cy="1077218"/>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cap="none" spc="50" dirty="0" smtClean="0">
                <a:ln w="11430"/>
                <a:solidFill>
                  <a:schemeClr val="tx2">
                    <a:lumMod val="60000"/>
                    <a:lumOff val="40000"/>
                  </a:schemeClr>
                </a:solidFill>
                <a:effectLst>
                  <a:outerShdw blurRad="76200" dist="50800" dir="5400000" algn="tl" rotWithShape="0">
                    <a:srgbClr val="000000">
                      <a:alpha val="65000"/>
                    </a:srgbClr>
                  </a:outerShdw>
                </a:effectLst>
              </a:rPr>
              <a:t>Interpret and apply the law.</a:t>
            </a:r>
            <a:endParaRPr lang="en-US" sz="3200" b="1" cap="none" spc="50" dirty="0">
              <a:ln w="11430"/>
              <a:solidFill>
                <a:schemeClr val="tx2">
                  <a:lumMod val="60000"/>
                  <a:lumOff val="40000"/>
                </a:schemeClr>
              </a:soli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are </a:t>
            </a:r>
            <a:r>
              <a:rPr lang="en-US" sz="6000" b="1" i="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checks and balances</a:t>
            </a: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09600" y="3352800"/>
            <a:ext cx="8001000" cy="2123658"/>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Each branch of government can use its powers to promote equality </a:t>
            </a:r>
            <a:r>
              <a:rPr lang="en-US" sz="4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amoung</a:t>
            </a: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the branches.</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do we change the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09600" y="3962400"/>
            <a:ext cx="8001000" cy="769441"/>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Amendments.</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85800" y="4495800"/>
            <a:ext cx="8001000" cy="156966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27</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381000" y="1524000"/>
            <a:ext cx="8305800" cy="258532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many amendments have their been to the United States Constitution?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258532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many amendments have their been to the Mississippi Constitution?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85800" y="4495800"/>
            <a:ext cx="8001000" cy="156966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96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121 by 2003</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258532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do we </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begin to amend the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Mississippi Constitution?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85800" y="4114800"/>
            <a:ext cx="8001000" cy="2123658"/>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Usually it starts in the legislature.</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341632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When a bill is proposed</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 to amend the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Mississippi Constitution what will it take to pass?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685800" y="4800600"/>
            <a:ext cx="8001000" cy="1107996"/>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2/3 of each houses.</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5029200"/>
            <a:ext cx="838200" cy="838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800" y="3352800"/>
            <a:ext cx="838200" cy="914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04800" y="914400"/>
            <a:ext cx="838200" cy="8382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body" sz="quarter" idx="10"/>
          </p:nvPr>
        </p:nvSpPr>
        <p:spPr>
          <a:xfrm>
            <a:off x="304800" y="1066800"/>
            <a:ext cx="8382000" cy="5217847"/>
          </a:xfrm>
        </p:spPr>
        <p:txBody>
          <a:bodyPr>
            <a:noAutofit/>
          </a:bodyPr>
          <a:lstStyle/>
          <a:p>
            <a:pPr>
              <a:buClr>
                <a:srgbClr val="00B0F0"/>
              </a:buClr>
              <a:buSzPct val="150000"/>
              <a:buFont typeface="Webdings" pitchFamily="18" charset="2"/>
              <a:buChar char=""/>
            </a:pPr>
            <a:r>
              <a:rPr lang="en-US" b="1" dirty="0" smtClean="0"/>
              <a:t>  Explain how civic responsibilities are important to Mississippians as citizens of the United States and residents of a global setting. </a:t>
            </a:r>
            <a:r>
              <a:rPr lang="en-US" b="1" dirty="0" smtClean="0">
                <a:solidFill>
                  <a:srgbClr val="FF0000"/>
                </a:solidFill>
              </a:rPr>
              <a:t>MS5</a:t>
            </a:r>
          </a:p>
          <a:p>
            <a:pPr>
              <a:buClr>
                <a:srgbClr val="00B0F0"/>
              </a:buClr>
              <a:buSzPct val="150000"/>
              <a:buFont typeface="Webdings" pitchFamily="18" charset="2"/>
              <a:buChar char=""/>
            </a:pPr>
            <a:endParaRPr lang="en-US" sz="2400" dirty="0" smtClean="0"/>
          </a:p>
          <a:p>
            <a:pPr>
              <a:buClr>
                <a:srgbClr val="00B0F0"/>
              </a:buClr>
              <a:buSzPct val="150000"/>
              <a:buFont typeface="Webdings" pitchFamily="18" charset="2"/>
              <a:buChar char=""/>
            </a:pPr>
            <a:r>
              <a:rPr lang="en-US" b="1" dirty="0" smtClean="0"/>
              <a:t>  Explain the necessity of politics and government. </a:t>
            </a:r>
            <a:r>
              <a:rPr lang="en-US" b="1" dirty="0" smtClean="0">
                <a:solidFill>
                  <a:srgbClr val="FF0000"/>
                </a:solidFill>
              </a:rPr>
              <a:t>MS5a</a:t>
            </a:r>
          </a:p>
          <a:p>
            <a:pPr>
              <a:buClr>
                <a:srgbClr val="00B0F0"/>
              </a:buClr>
              <a:buSzPct val="150000"/>
              <a:buFont typeface="Webdings" pitchFamily="18" charset="2"/>
              <a:buChar char=""/>
            </a:pPr>
            <a:endParaRPr lang="en-US" dirty="0" smtClean="0"/>
          </a:p>
          <a:p>
            <a:pPr>
              <a:buClr>
                <a:srgbClr val="00B0F0"/>
              </a:buClr>
              <a:buSzPct val="150000"/>
              <a:buFont typeface="Webdings" pitchFamily="18" charset="2"/>
              <a:buChar char=""/>
            </a:pPr>
            <a:r>
              <a:rPr lang="en-US" b="1" dirty="0" smtClean="0"/>
              <a:t>  Explain how the United States Constitution grants and distributes power to national and state government. </a:t>
            </a:r>
            <a:r>
              <a:rPr lang="en-US" b="1" dirty="0" smtClean="0">
                <a:solidFill>
                  <a:srgbClr val="FF0000"/>
                </a:solidFill>
              </a:rPr>
              <a:t>MS5c</a:t>
            </a:r>
            <a:endParaRPr lang="en-US" b="1" dirty="0">
              <a:solidFill>
                <a:srgbClr val="FF0000"/>
              </a:solidFill>
            </a:endParaRPr>
          </a:p>
        </p:txBody>
      </p:sp>
      <p:sp>
        <p:nvSpPr>
          <p:cNvPr id="2" name="Title 1"/>
          <p:cNvSpPr>
            <a:spLocks noGrp="1"/>
          </p:cNvSpPr>
          <p:nvPr>
            <p:ph type="title"/>
          </p:nvPr>
        </p:nvSpPr>
        <p:spPr>
          <a:xfrm>
            <a:off x="304800" y="0"/>
            <a:ext cx="8229600" cy="1143000"/>
          </a:xfrm>
        </p:spPr>
        <p:txBody>
          <a:bodyPr>
            <a:normAutofit/>
          </a:bodyPr>
          <a:lstStyle/>
          <a:p>
            <a:r>
              <a:rPr lang="en-US" sz="6000" dirty="0" smtClean="0"/>
              <a:t>Objectives :</a:t>
            </a:r>
            <a:endParaRPr lang="en-US" sz="6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258532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Is the Constitution amended after both houses approve it?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457200" y="3810000"/>
            <a:ext cx="8001000" cy="2862322"/>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 it is placed on a ballot for the people in the state to vote on.</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2585323"/>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Can a student in High School change the constitution?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457200" y="3962401"/>
            <a:ext cx="8001000" cy="3139321"/>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13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Yes</a:t>
            </a:r>
          </a:p>
          <a:p>
            <a:pPr algn="ct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447800"/>
            <a:ext cx="8305800" cy="175432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do you change the constitution?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457200" y="3962400"/>
            <a:ext cx="8001000" cy="1015663"/>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Indirect i</a:t>
            </a:r>
            <a:r>
              <a:rPr lang="en-US"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nitiative.</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457200" y="1295400"/>
            <a:ext cx="8305800" cy="3046988"/>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The proposed amendment must be signed by registered voters. What is the number of signatures required?</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7" name="Rectangle 6"/>
          <p:cNvSpPr/>
          <p:nvPr/>
        </p:nvSpPr>
        <p:spPr>
          <a:xfrm>
            <a:off x="457200" y="4191000"/>
            <a:ext cx="8001000" cy="2308324"/>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12% of the total number of votes cast in the last governor’s race</a:t>
            </a: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533400" y="5410200"/>
            <a:ext cx="81534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Brittany Baker (2004)</a:t>
            </a:r>
            <a:endParaRPr lang="en-US"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pic>
        <p:nvPicPr>
          <p:cNvPr id="1028" name="Picture 4" descr="http://www.mysafetysign.com/companies/safetyxpress/mediumres/k/k-4042m.gif"/>
          <p:cNvPicPr>
            <a:picLocks noChangeAspect="1" noChangeArrowheads="1"/>
          </p:cNvPicPr>
          <p:nvPr/>
        </p:nvPicPr>
        <p:blipFill>
          <a:blip r:embed="rId4" cstate="print"/>
          <a:srcRect/>
          <a:stretch>
            <a:fillRect/>
          </a:stretch>
        </p:blipFill>
        <p:spPr bwMode="auto">
          <a:xfrm>
            <a:off x="1752600" y="1676400"/>
            <a:ext cx="5508037" cy="37179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357912" y="5943600"/>
            <a:ext cx="678608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Mississippi State Legislature</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52400" y="6019800"/>
            <a:ext cx="2103653" cy="646331"/>
          </a:xfrm>
          <a:prstGeom prst="rect">
            <a:avLst/>
          </a:prstGeom>
          <a:noFill/>
        </p:spPr>
        <p:txBody>
          <a:bodyPr wrap="none" lIns="91440" tIns="45720" rIns="91440" bIns="45720">
            <a:spAutoFit/>
          </a:bodyPr>
          <a:lstStyle/>
          <a:p>
            <a:pPr algn="ctr"/>
            <a:r>
              <a:rPr 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Page 350</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basic job of the legislature?</a:t>
            </a:r>
            <a:endParaRPr lang="en-US" dirty="0"/>
          </a:p>
        </p:txBody>
      </p:sp>
      <p:sp>
        <p:nvSpPr>
          <p:cNvPr id="5" name="Content Placeholder 4"/>
          <p:cNvSpPr>
            <a:spLocks noGrp="1"/>
          </p:cNvSpPr>
          <p:nvPr>
            <p:ph idx="1"/>
          </p:nvPr>
        </p:nvSpPr>
        <p:spPr>
          <a:xfrm>
            <a:off x="3810000" y="2895600"/>
            <a:ext cx="5029200" cy="1828800"/>
          </a:xfrm>
        </p:spPr>
        <p:txBody>
          <a:bodyPr/>
          <a:lstStyle/>
          <a:p>
            <a:r>
              <a:rPr lang="en-US" sz="6600" dirty="0" smtClean="0"/>
              <a:t>Make Law</a:t>
            </a:r>
            <a:endParaRPr lang="en-US" sz="66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the houses in the legislature?</a:t>
            </a:r>
            <a:endParaRPr lang="en-US"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Content Placeholder 4"/>
          <p:cNvSpPr txBox="1">
            <a:spLocks/>
          </p:cNvSpPr>
          <p:nvPr/>
        </p:nvSpPr>
        <p:spPr bwMode="auto">
          <a:xfrm>
            <a:off x="3429000" y="2819400"/>
            <a:ext cx="57150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2400"/>
              </a:lnSpc>
              <a:spcBef>
                <a:spcPts val="1600"/>
              </a:spcBef>
              <a:spcAft>
                <a:spcPct val="0"/>
              </a:spcAft>
              <a:buClrTx/>
              <a:buSzTx/>
              <a:buFontTx/>
              <a:buChar char="•"/>
              <a:tabLst/>
              <a:defRPr/>
            </a:pPr>
            <a:r>
              <a:rPr kumimoji="0" lang="en-US" sz="6600" b="0" i="0" u="none" strike="noStrike" kern="0" cap="none" spc="0" normalizeH="0" baseline="0" noProof="0" dirty="0" smtClean="0">
                <a:ln>
                  <a:noFill/>
                </a:ln>
                <a:solidFill>
                  <a:schemeClr val="tx1"/>
                </a:solidFill>
                <a:effectLst/>
                <a:uLnTx/>
                <a:uFillTx/>
                <a:latin typeface="+mn-lt"/>
                <a:ea typeface="+mn-ea"/>
                <a:cs typeface="+mn-cs"/>
              </a:rPr>
              <a:t>The Senate</a:t>
            </a:r>
          </a:p>
          <a:p>
            <a:pPr marL="342900" marR="0" lvl="0" indent="-342900" algn="l" defTabSz="914400" rtl="0" eaLnBrk="1" fontAlgn="base" latinLnBrk="0" hangingPunct="1">
              <a:lnSpc>
                <a:spcPts val="2400"/>
              </a:lnSpc>
              <a:spcBef>
                <a:spcPts val="1600"/>
              </a:spcBef>
              <a:spcAft>
                <a:spcPct val="0"/>
              </a:spcAft>
              <a:buClrTx/>
              <a:buSzTx/>
              <a:buFontTx/>
              <a:buChar char="•"/>
              <a:tabLst/>
              <a:defRPr/>
            </a:pPr>
            <a:endParaRPr lang="en-US" sz="6600" kern="0" dirty="0" smtClean="0"/>
          </a:p>
          <a:p>
            <a:pPr marL="342900" marR="0" lvl="0" indent="-342900" algn="l" defTabSz="914400" rtl="0" eaLnBrk="1" fontAlgn="base" latinLnBrk="0" hangingPunct="1">
              <a:lnSpc>
                <a:spcPts val="2400"/>
              </a:lnSpc>
              <a:spcBef>
                <a:spcPts val="1600"/>
              </a:spcBef>
              <a:spcAft>
                <a:spcPct val="0"/>
              </a:spcAft>
              <a:buClrTx/>
              <a:buSzTx/>
              <a:buFontTx/>
              <a:buChar char="•"/>
              <a:tabLst/>
              <a:defRPr/>
            </a:pPr>
            <a:r>
              <a:rPr kumimoji="0" lang="en-US" sz="5400" b="0" i="0" u="none" strike="noStrike" kern="0" cap="none" spc="0" normalizeH="0" baseline="0" noProof="0" dirty="0" smtClean="0">
                <a:ln>
                  <a:noFill/>
                </a:ln>
                <a:solidFill>
                  <a:schemeClr val="tx1"/>
                </a:solidFill>
                <a:effectLst/>
                <a:uLnTx/>
                <a:uFillTx/>
                <a:latin typeface="+mn-lt"/>
                <a:ea typeface="+mn-ea"/>
                <a:cs typeface="+mn-cs"/>
              </a:rPr>
              <a:t>The House of			</a:t>
            </a:r>
            <a:r>
              <a:rPr kumimoji="0" lang="en-US" sz="5400" b="0" i="0" u="none" strike="noStrike" kern="0" cap="none" spc="0" normalizeH="0" noProof="0" dirty="0" smtClean="0">
                <a:ln>
                  <a:noFill/>
                </a:ln>
                <a:solidFill>
                  <a:schemeClr val="tx1"/>
                </a:solidFill>
                <a:effectLst/>
                <a:uLnTx/>
                <a:uFillTx/>
                <a:latin typeface="+mn-lt"/>
                <a:ea typeface="+mn-ea"/>
                <a:cs typeface="+mn-cs"/>
              </a:rPr>
              <a:t> Representatives</a:t>
            </a:r>
            <a:r>
              <a:rPr kumimoji="0" lang="en-US" sz="54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ts val="2400"/>
              </a:lnSpc>
              <a:spcBef>
                <a:spcPts val="1600"/>
              </a:spcBef>
              <a:spcAft>
                <a:spcPct val="0"/>
              </a:spcAft>
              <a:buClrTx/>
              <a:buSzTx/>
              <a:buFontTx/>
              <a:buChar char="•"/>
              <a:tabLst/>
              <a:defRPr/>
            </a:pPr>
            <a:endParaRPr lang="en-US" sz="6600" kern="0"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many senators?</a:t>
            </a:r>
            <a:endParaRPr lang="en-US"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Content Placeholder 4"/>
          <p:cNvSpPr txBox="1">
            <a:spLocks/>
          </p:cNvSpPr>
          <p:nvPr/>
        </p:nvSpPr>
        <p:spPr bwMode="auto">
          <a:xfrm>
            <a:off x="3429000" y="2819400"/>
            <a:ext cx="57150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2400"/>
              </a:lnSpc>
              <a:spcBef>
                <a:spcPts val="1600"/>
              </a:spcBef>
              <a:spcAft>
                <a:spcPct val="0"/>
              </a:spcAft>
              <a:buClrTx/>
              <a:buSzTx/>
              <a:buFontTx/>
              <a:buChar char="•"/>
              <a:tabLst/>
              <a:defRPr/>
            </a:pPr>
            <a:r>
              <a:rPr kumimoji="0" lang="en-US" sz="6600" b="0" i="0" u="none" strike="noStrike" kern="0" cap="none" spc="0" normalizeH="0" baseline="0" noProof="0" dirty="0" smtClean="0">
                <a:ln>
                  <a:noFill/>
                </a:ln>
                <a:solidFill>
                  <a:schemeClr val="tx1"/>
                </a:solidFill>
                <a:effectLst/>
                <a:uLnTx/>
                <a:uFillTx/>
                <a:latin typeface="+mn-lt"/>
                <a:ea typeface="+mn-ea"/>
                <a:cs typeface="+mn-cs"/>
              </a:rPr>
              <a:t> 52</a:t>
            </a:r>
          </a:p>
          <a:p>
            <a:pPr marL="342900" marR="0" lvl="0" indent="-342900" algn="l" defTabSz="914400" rtl="0" eaLnBrk="1" fontAlgn="base" latinLnBrk="0" hangingPunct="1">
              <a:lnSpc>
                <a:spcPts val="2400"/>
              </a:lnSpc>
              <a:spcBef>
                <a:spcPts val="1600"/>
              </a:spcBef>
              <a:spcAft>
                <a:spcPct val="0"/>
              </a:spcAft>
              <a:buClrTx/>
              <a:buSzTx/>
              <a:buFontTx/>
              <a:buChar char="•"/>
              <a:tabLst/>
              <a:defRPr/>
            </a:pPr>
            <a:endParaRPr lang="en-US" sz="6600" kern="0" dirty="0" smtClean="0"/>
          </a:p>
          <a:p>
            <a:pPr marL="342900" marR="0" lvl="0" indent="-342900" algn="l" defTabSz="914400" rtl="0" eaLnBrk="1" fontAlgn="base" latinLnBrk="0" hangingPunct="1">
              <a:lnSpc>
                <a:spcPts val="2400"/>
              </a:lnSpc>
              <a:spcBef>
                <a:spcPts val="1600"/>
              </a:spcBef>
              <a:spcAft>
                <a:spcPct val="0"/>
              </a:spcAft>
              <a:buClrTx/>
              <a:buSzTx/>
              <a:buFontTx/>
              <a:buChar char="•"/>
              <a:tabLst/>
              <a:defRPr/>
            </a:pPr>
            <a:r>
              <a:rPr kumimoji="0" lang="en-US" sz="5400" b="0" i="0" u="none" strike="noStrike" kern="0" cap="none" spc="0" normalizeH="0" baseline="0" noProof="0" dirty="0" smtClean="0">
                <a:ln>
                  <a:noFill/>
                </a:ln>
                <a:solidFill>
                  <a:schemeClr val="tx1"/>
                </a:solidFill>
                <a:effectLst/>
                <a:uLnTx/>
                <a:uFillTx/>
                <a:latin typeface="+mn-lt"/>
                <a:ea typeface="+mn-ea"/>
                <a:cs typeface="+mn-cs"/>
              </a:rPr>
              <a:t> </a:t>
            </a:r>
            <a:r>
              <a:rPr kumimoji="0" lang="en-US" sz="6600" b="0" i="0" u="none" strike="noStrike" kern="0" cap="none" spc="0" normalizeH="0" baseline="0" noProof="0" dirty="0" smtClean="0">
                <a:ln>
                  <a:noFill/>
                </a:ln>
                <a:solidFill>
                  <a:schemeClr val="tx1"/>
                </a:solidFill>
                <a:effectLst/>
                <a:uLnTx/>
                <a:uFillTx/>
                <a:latin typeface="+mn-lt"/>
                <a:ea typeface="+mn-ea"/>
                <a:cs typeface="+mn-cs"/>
              </a:rPr>
              <a:t>100</a:t>
            </a:r>
          </a:p>
          <a:p>
            <a:pPr marL="342900" marR="0" lvl="0" indent="-342900" algn="l" defTabSz="914400" rtl="0" eaLnBrk="1" fontAlgn="base" latinLnBrk="0" hangingPunct="1">
              <a:lnSpc>
                <a:spcPts val="2400"/>
              </a:lnSpc>
              <a:spcBef>
                <a:spcPts val="1600"/>
              </a:spcBef>
              <a:spcAft>
                <a:spcPct val="0"/>
              </a:spcAft>
              <a:buClrTx/>
              <a:buSzTx/>
              <a:buFontTx/>
              <a:buChar char="•"/>
              <a:tabLst/>
              <a:defRPr/>
            </a:pPr>
            <a:endParaRPr lang="en-US" sz="6600" kern="0" dirty="0" smtClean="0"/>
          </a:p>
        </p:txBody>
      </p:sp>
      <p:pic>
        <p:nvPicPr>
          <p:cNvPr id="67588" name="Picture 4" descr="http://fishinghdqtrs.com/wq-lgflag.jpg"/>
          <p:cNvPicPr>
            <a:picLocks noChangeAspect="1" noChangeArrowheads="1"/>
          </p:cNvPicPr>
          <p:nvPr/>
        </p:nvPicPr>
        <p:blipFill>
          <a:blip r:embed="rId3" cstate="print"/>
          <a:srcRect/>
          <a:stretch>
            <a:fillRect/>
          </a:stretch>
        </p:blipFill>
        <p:spPr bwMode="auto">
          <a:xfrm>
            <a:off x="5715000" y="3581400"/>
            <a:ext cx="864275" cy="457200"/>
          </a:xfrm>
          <a:prstGeom prst="rect">
            <a:avLst/>
          </a:prstGeom>
          <a:noFill/>
        </p:spPr>
      </p:pic>
      <p:pic>
        <p:nvPicPr>
          <p:cNvPr id="67590" name="Picture 6" descr="http://www.fotw.us/images/u/us-ms.gif"/>
          <p:cNvPicPr>
            <a:picLocks noChangeAspect="1" noChangeArrowheads="1"/>
          </p:cNvPicPr>
          <p:nvPr/>
        </p:nvPicPr>
        <p:blipFill>
          <a:blip r:embed="rId4" cstate="print"/>
          <a:srcRect/>
          <a:stretch>
            <a:fillRect/>
          </a:stretch>
        </p:blipFill>
        <p:spPr bwMode="auto">
          <a:xfrm>
            <a:off x="5715000" y="2514600"/>
            <a:ext cx="838200" cy="557081"/>
          </a:xfrm>
          <a:prstGeom prst="rect">
            <a:avLst/>
          </a:prstGeom>
          <a:noFill/>
        </p:spPr>
      </p:pic>
      <p:sp>
        <p:nvSpPr>
          <p:cNvPr id="8" name="Rectangle 7"/>
          <p:cNvSpPr/>
          <p:nvPr/>
        </p:nvSpPr>
        <p:spPr>
          <a:xfrm>
            <a:off x="2259358" y="5791200"/>
            <a:ext cx="6756401" cy="1077218"/>
          </a:xfrm>
          <a:prstGeom prst="rect">
            <a:avLst/>
          </a:prstGeom>
        </p:spPr>
        <p:txBody>
          <a:bodyPr wrap="none">
            <a:spAutoFit/>
          </a:bodyPr>
          <a:lstStyle/>
          <a:p>
            <a:r>
              <a:rPr lang="en-US" sz="3200" dirty="0" smtClean="0"/>
              <a:t>ARTICLE 13, Mississippi Constitution</a:t>
            </a:r>
          </a:p>
          <a:p>
            <a:r>
              <a:rPr lang="en-US" sz="3200" dirty="0" smtClean="0"/>
              <a:t>Section 254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7590"/>
                                        </p:tgtEl>
                                        <p:attrNameLst>
                                          <p:attrName>style.visibility</p:attrName>
                                        </p:attrNameLst>
                                      </p:cBhvr>
                                      <p:to>
                                        <p:strVal val="visible"/>
                                      </p:to>
                                    </p:set>
                                    <p:animEffect transition="in" filter="blinds(horizontal)">
                                      <p:cBhvr>
                                        <p:cTn id="13" dur="500"/>
                                        <p:tgtEl>
                                          <p:spTgt spid="67590"/>
                                        </p:tgtEl>
                                      </p:cBhvr>
                                    </p:animEffect>
                                  </p:childTnLst>
                                </p:cTn>
                              </p:par>
                              <p:par>
                                <p:cTn id="14" presetID="3" presetClass="entr" presetSubtype="10" fill="hold" nodeType="withEffect">
                                  <p:stCondLst>
                                    <p:cond delay="0"/>
                                  </p:stCondLst>
                                  <p:childTnLst>
                                    <p:set>
                                      <p:cBhvr>
                                        <p:cTn id="15" dur="1" fill="hold">
                                          <p:stCondLst>
                                            <p:cond delay="0"/>
                                          </p:stCondLst>
                                        </p:cTn>
                                        <p:tgtEl>
                                          <p:spTgt spid="67588"/>
                                        </p:tgtEl>
                                        <p:attrNameLst>
                                          <p:attrName>style.visibility</p:attrName>
                                        </p:attrNameLst>
                                      </p:cBhvr>
                                      <p:to>
                                        <p:strVal val="visible"/>
                                      </p:to>
                                    </p:set>
                                    <p:animEffect transition="in" filter="blinds(horizontal)">
                                      <p:cBhvr>
                                        <p:cTn id="16" dur="500"/>
                                        <p:tgtEl>
                                          <p:spTgt spid="675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many house members?</a:t>
            </a:r>
            <a:endParaRPr lang="en-US"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Content Placeholder 4"/>
          <p:cNvSpPr txBox="1">
            <a:spLocks/>
          </p:cNvSpPr>
          <p:nvPr/>
        </p:nvSpPr>
        <p:spPr bwMode="auto">
          <a:xfrm>
            <a:off x="3429000" y="2819400"/>
            <a:ext cx="5715000" cy="2362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ts val="2400"/>
              </a:lnSpc>
              <a:spcBef>
                <a:spcPts val="1600"/>
              </a:spcBef>
              <a:spcAft>
                <a:spcPct val="0"/>
              </a:spcAft>
              <a:buClrTx/>
              <a:buSzTx/>
              <a:buFontTx/>
              <a:buChar char="•"/>
              <a:tabLst/>
              <a:defRPr/>
            </a:pPr>
            <a:r>
              <a:rPr kumimoji="0" lang="en-US" sz="6600" b="0" i="0" u="none" strike="noStrike" kern="0" cap="none" spc="0" normalizeH="0" baseline="0" noProof="0" dirty="0" smtClean="0">
                <a:ln>
                  <a:noFill/>
                </a:ln>
                <a:solidFill>
                  <a:schemeClr val="tx1"/>
                </a:solidFill>
                <a:effectLst/>
                <a:uLnTx/>
                <a:uFillTx/>
                <a:latin typeface="+mn-lt"/>
                <a:ea typeface="+mn-ea"/>
                <a:cs typeface="+mn-cs"/>
              </a:rPr>
              <a:t> 122</a:t>
            </a:r>
          </a:p>
          <a:p>
            <a:pPr marL="342900" marR="0" lvl="0" indent="-342900" algn="l" defTabSz="914400" rtl="0" eaLnBrk="1" fontAlgn="base" latinLnBrk="0" hangingPunct="1">
              <a:lnSpc>
                <a:spcPts val="2400"/>
              </a:lnSpc>
              <a:spcBef>
                <a:spcPts val="1600"/>
              </a:spcBef>
              <a:spcAft>
                <a:spcPct val="0"/>
              </a:spcAft>
              <a:buClrTx/>
              <a:buSzTx/>
              <a:buFontTx/>
              <a:buChar char="•"/>
              <a:tabLst/>
              <a:defRPr/>
            </a:pPr>
            <a:endParaRPr lang="en-US" sz="6600" kern="0" dirty="0" smtClean="0"/>
          </a:p>
          <a:p>
            <a:pPr marL="342900" marR="0" lvl="0" indent="-342900" algn="l" defTabSz="914400" rtl="0" eaLnBrk="1" fontAlgn="base" latinLnBrk="0" hangingPunct="1">
              <a:lnSpc>
                <a:spcPts val="2400"/>
              </a:lnSpc>
              <a:spcBef>
                <a:spcPts val="1600"/>
              </a:spcBef>
              <a:spcAft>
                <a:spcPct val="0"/>
              </a:spcAft>
              <a:buClrTx/>
              <a:buSzTx/>
              <a:buFontTx/>
              <a:buChar char="•"/>
              <a:tabLst/>
              <a:defRPr/>
            </a:pPr>
            <a:r>
              <a:rPr kumimoji="0" lang="en-US" sz="5400" b="0" i="0" u="none" strike="noStrike" kern="0" cap="none" spc="0" normalizeH="0" baseline="0" noProof="0" dirty="0" smtClean="0">
                <a:ln>
                  <a:noFill/>
                </a:ln>
                <a:solidFill>
                  <a:schemeClr val="tx1"/>
                </a:solidFill>
                <a:effectLst/>
                <a:uLnTx/>
                <a:uFillTx/>
                <a:latin typeface="+mn-lt"/>
                <a:ea typeface="+mn-ea"/>
                <a:cs typeface="+mn-cs"/>
              </a:rPr>
              <a:t> </a:t>
            </a:r>
            <a:r>
              <a:rPr kumimoji="0" lang="en-US" sz="6600" b="0" i="0" u="none" strike="noStrike" kern="0" cap="none" spc="0" normalizeH="0" baseline="0" noProof="0" dirty="0" smtClean="0">
                <a:ln>
                  <a:noFill/>
                </a:ln>
                <a:solidFill>
                  <a:schemeClr val="tx1"/>
                </a:solidFill>
                <a:effectLst/>
                <a:uLnTx/>
                <a:uFillTx/>
                <a:latin typeface="+mn-lt"/>
                <a:ea typeface="+mn-ea"/>
                <a:cs typeface="+mn-cs"/>
              </a:rPr>
              <a:t>435</a:t>
            </a:r>
          </a:p>
          <a:p>
            <a:pPr marL="342900" marR="0" lvl="0" indent="-342900" algn="l" defTabSz="914400" rtl="0" eaLnBrk="1" fontAlgn="base" latinLnBrk="0" hangingPunct="1">
              <a:lnSpc>
                <a:spcPts val="2400"/>
              </a:lnSpc>
              <a:spcBef>
                <a:spcPts val="1600"/>
              </a:spcBef>
              <a:spcAft>
                <a:spcPct val="0"/>
              </a:spcAft>
              <a:buClrTx/>
              <a:buSzTx/>
              <a:buFontTx/>
              <a:buChar char="•"/>
              <a:tabLst/>
              <a:defRPr/>
            </a:pPr>
            <a:endParaRPr lang="en-US" sz="6600" kern="0" dirty="0" smtClean="0"/>
          </a:p>
        </p:txBody>
      </p:sp>
      <p:pic>
        <p:nvPicPr>
          <p:cNvPr id="67588" name="Picture 4" descr="http://fishinghdqtrs.com/wq-lgflag.jpg"/>
          <p:cNvPicPr>
            <a:picLocks noChangeAspect="1" noChangeArrowheads="1"/>
          </p:cNvPicPr>
          <p:nvPr/>
        </p:nvPicPr>
        <p:blipFill>
          <a:blip r:embed="rId3" cstate="print"/>
          <a:srcRect/>
          <a:stretch>
            <a:fillRect/>
          </a:stretch>
        </p:blipFill>
        <p:spPr bwMode="auto">
          <a:xfrm>
            <a:off x="5715000" y="3581400"/>
            <a:ext cx="864275" cy="457200"/>
          </a:xfrm>
          <a:prstGeom prst="rect">
            <a:avLst/>
          </a:prstGeom>
          <a:noFill/>
        </p:spPr>
      </p:pic>
      <p:pic>
        <p:nvPicPr>
          <p:cNvPr id="67590" name="Picture 6" descr="http://www.fotw.us/images/u/us-ms.gif"/>
          <p:cNvPicPr>
            <a:picLocks noChangeAspect="1" noChangeArrowheads="1"/>
          </p:cNvPicPr>
          <p:nvPr/>
        </p:nvPicPr>
        <p:blipFill>
          <a:blip r:embed="rId4" cstate="print"/>
          <a:srcRect/>
          <a:stretch>
            <a:fillRect/>
          </a:stretch>
        </p:blipFill>
        <p:spPr bwMode="auto">
          <a:xfrm>
            <a:off x="5715000" y="2514600"/>
            <a:ext cx="838200" cy="557081"/>
          </a:xfrm>
          <a:prstGeom prst="rect">
            <a:avLst/>
          </a:prstGeom>
          <a:noFill/>
        </p:spPr>
      </p:pic>
      <p:sp>
        <p:nvSpPr>
          <p:cNvPr id="8" name="Rectangle 7"/>
          <p:cNvSpPr/>
          <p:nvPr/>
        </p:nvSpPr>
        <p:spPr>
          <a:xfrm>
            <a:off x="2259358" y="5791200"/>
            <a:ext cx="6756401" cy="1077218"/>
          </a:xfrm>
          <a:prstGeom prst="rect">
            <a:avLst/>
          </a:prstGeom>
        </p:spPr>
        <p:txBody>
          <a:bodyPr wrap="none">
            <a:spAutoFit/>
          </a:bodyPr>
          <a:lstStyle/>
          <a:p>
            <a:r>
              <a:rPr lang="en-US" sz="3200" dirty="0" smtClean="0"/>
              <a:t>ARTICLE 13, Mississippi Constitution</a:t>
            </a:r>
          </a:p>
          <a:p>
            <a:r>
              <a:rPr lang="en-US" sz="3200" dirty="0" smtClean="0"/>
              <a:t>Section 254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linds(horizontal)">
                                      <p:cBhvr>
                                        <p:cTn id="10" dur="500"/>
                                        <p:tgtEl>
                                          <p:spTgt spid="7">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7590"/>
                                        </p:tgtEl>
                                        <p:attrNameLst>
                                          <p:attrName>style.visibility</p:attrName>
                                        </p:attrNameLst>
                                      </p:cBhvr>
                                      <p:to>
                                        <p:strVal val="visible"/>
                                      </p:to>
                                    </p:set>
                                    <p:animEffect transition="in" filter="blinds(horizontal)">
                                      <p:cBhvr>
                                        <p:cTn id="13" dur="500"/>
                                        <p:tgtEl>
                                          <p:spTgt spid="67590"/>
                                        </p:tgtEl>
                                      </p:cBhvr>
                                    </p:animEffect>
                                  </p:childTnLst>
                                </p:cTn>
                              </p:par>
                              <p:par>
                                <p:cTn id="14" presetID="3" presetClass="entr" presetSubtype="10" fill="hold" nodeType="withEffect">
                                  <p:stCondLst>
                                    <p:cond delay="0"/>
                                  </p:stCondLst>
                                  <p:childTnLst>
                                    <p:set>
                                      <p:cBhvr>
                                        <p:cTn id="15" dur="1" fill="hold">
                                          <p:stCondLst>
                                            <p:cond delay="0"/>
                                          </p:stCondLst>
                                        </p:cTn>
                                        <p:tgtEl>
                                          <p:spTgt spid="67588"/>
                                        </p:tgtEl>
                                        <p:attrNameLst>
                                          <p:attrName>style.visibility</p:attrName>
                                        </p:attrNameLst>
                                      </p:cBhvr>
                                      <p:to>
                                        <p:strVal val="visible"/>
                                      </p:to>
                                    </p:set>
                                    <p:animEffect transition="in" filter="blinds(horizontal)">
                                      <p:cBhvr>
                                        <p:cTn id="16" dur="500"/>
                                        <p:tgtEl>
                                          <p:spTgt spid="6758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2" name="Picture 4" descr="Ignoreyourrights.jpg"/>
          <p:cNvPicPr>
            <a:picLocks noChangeAspect="1" noChangeArrowheads="1"/>
          </p:cNvPicPr>
          <p:nvPr/>
        </p:nvPicPr>
        <p:blipFill>
          <a:blip r:embed="rId2" cstate="print"/>
          <a:srcRect/>
          <a:stretch>
            <a:fillRect/>
          </a:stretch>
        </p:blipFill>
        <p:spPr bwMode="auto">
          <a:xfrm>
            <a:off x="5486400" y="1905000"/>
            <a:ext cx="3124200" cy="3124202"/>
          </a:xfrm>
          <a:prstGeom prst="rect">
            <a:avLst/>
          </a:prstGeom>
          <a:noFill/>
        </p:spPr>
      </p:pic>
      <p:pic>
        <p:nvPicPr>
          <p:cNvPr id="114690" name="Picture 2" descr="Constitution"/>
          <p:cNvPicPr>
            <a:picLocks noChangeAspect="1" noChangeArrowheads="1"/>
          </p:cNvPicPr>
          <p:nvPr/>
        </p:nvPicPr>
        <p:blipFill>
          <a:blip r:embed="rId3" cstate="print"/>
          <a:srcRect/>
          <a:stretch>
            <a:fillRect/>
          </a:stretch>
        </p:blipFill>
        <p:spPr bwMode="auto">
          <a:xfrm>
            <a:off x="304799" y="1828800"/>
            <a:ext cx="4906537" cy="3352800"/>
          </a:xfrm>
          <a:prstGeom prst="rect">
            <a:avLst/>
          </a:prstGeom>
          <a:noFill/>
        </p:spPr>
      </p:pic>
      <p:sp>
        <p:nvSpPr>
          <p:cNvPr id="2" name="Title 1"/>
          <p:cNvSpPr>
            <a:spLocks noGrp="1"/>
          </p:cNvSpPr>
          <p:nvPr>
            <p:ph type="ctrTitle"/>
          </p:nvPr>
        </p:nvSpPr>
        <p:spPr>
          <a:xfrm>
            <a:off x="533400" y="381000"/>
            <a:ext cx="7772400" cy="1470025"/>
          </a:xfrm>
        </p:spPr>
        <p:txBody>
          <a:bodyPr/>
          <a:lstStyle/>
          <a:p>
            <a:r>
              <a:rPr lang="en-US" dirty="0" smtClean="0"/>
              <a:t>How important is it that you know about the constitution?</a:t>
            </a:r>
            <a:endParaRPr lang="en-US" dirty="0"/>
          </a:p>
        </p:txBody>
      </p:sp>
      <p:sp>
        <p:nvSpPr>
          <p:cNvPr id="6" name="Rectangle 5"/>
          <p:cNvSpPr/>
          <p:nvPr/>
        </p:nvSpPr>
        <p:spPr>
          <a:xfrm>
            <a:off x="228600" y="4919008"/>
            <a:ext cx="4953000"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about churches or National Rifle Association?</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4694" name="Picture 6" descr="how.jpg"/>
          <p:cNvPicPr>
            <a:picLocks noChangeAspect="1" noChangeArrowheads="1"/>
          </p:cNvPicPr>
          <p:nvPr/>
        </p:nvPicPr>
        <p:blipFill>
          <a:blip r:embed="rId4" cstate="print"/>
          <a:srcRect/>
          <a:stretch>
            <a:fillRect/>
          </a:stretch>
        </p:blipFill>
        <p:spPr bwMode="auto">
          <a:xfrm>
            <a:off x="6400800" y="5105400"/>
            <a:ext cx="1476375" cy="1524001"/>
          </a:xfrm>
          <a:prstGeom prst="rect">
            <a:avLst/>
          </a:prstGeom>
          <a:noFill/>
        </p:spPr>
      </p:pic>
      <p:sp>
        <p:nvSpPr>
          <p:cNvPr id="8" name="Oval 7"/>
          <p:cNvSpPr/>
          <p:nvPr/>
        </p:nvSpPr>
        <p:spPr>
          <a:xfrm>
            <a:off x="5486400" y="1905000"/>
            <a:ext cx="3124200" cy="3124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4692"/>
                                        </p:tgtEl>
                                        <p:attrNameLst>
                                          <p:attrName>style.visibility</p:attrName>
                                        </p:attrNameLst>
                                      </p:cBhvr>
                                      <p:to>
                                        <p:strVal val="visible"/>
                                      </p:to>
                                    </p:set>
                                    <p:animEffect transition="in" filter="blinds(horizontal)">
                                      <p:cBhvr>
                                        <p:cTn id="7" dur="500"/>
                                        <p:tgtEl>
                                          <p:spTgt spid="114692"/>
                                        </p:tgtEl>
                                      </p:cBhvr>
                                    </p:animEffect>
                                  </p:childTnLst>
                                </p:cTn>
                              </p:par>
                              <p:par>
                                <p:cTn id="8" presetID="3" presetClass="entr" presetSubtype="10" fill="hold" nodeType="withEffect">
                                  <p:stCondLst>
                                    <p:cond delay="0"/>
                                  </p:stCondLst>
                                  <p:childTnLst>
                                    <p:set>
                                      <p:cBhvr>
                                        <p:cTn id="9" dur="1" fill="hold">
                                          <p:stCondLst>
                                            <p:cond delay="0"/>
                                          </p:stCondLst>
                                        </p:cTn>
                                        <p:tgtEl>
                                          <p:spTgt spid="114694"/>
                                        </p:tgtEl>
                                        <p:attrNameLst>
                                          <p:attrName>style.visibility</p:attrName>
                                        </p:attrNameLst>
                                      </p:cBhvr>
                                      <p:to>
                                        <p:strVal val="visible"/>
                                      </p:to>
                                    </p:set>
                                    <p:animEffect transition="in" filter="blinds(horizontal)">
                                      <p:cBhvr>
                                        <p:cTn id="10" dur="500"/>
                                        <p:tgtEl>
                                          <p:spTgt spid="11469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228600"/>
            <a:ext cx="2514600" cy="1066800"/>
          </a:xfrm>
        </p:spPr>
        <p:txBody>
          <a:bodyPr/>
          <a:lstStyle/>
          <a:p>
            <a:pPr algn="ctr"/>
            <a:r>
              <a:rPr lang="en-US" dirty="0" smtClean="0"/>
              <a:t>Senate</a:t>
            </a:r>
            <a:endParaRPr lang="en-US"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pic>
        <p:nvPicPr>
          <p:cNvPr id="69642" name="Picture 10"/>
          <p:cNvPicPr>
            <a:picLocks noChangeAspect="1" noChangeArrowheads="1"/>
          </p:cNvPicPr>
          <p:nvPr/>
        </p:nvPicPr>
        <p:blipFill>
          <a:blip r:embed="rId3" cstate="print"/>
          <a:srcRect l="9722" t="6513" r="37500" b="31615"/>
          <a:stretch>
            <a:fillRect/>
          </a:stretch>
        </p:blipFill>
        <p:spPr bwMode="auto">
          <a:xfrm>
            <a:off x="1981200" y="1447800"/>
            <a:ext cx="3251200" cy="4876800"/>
          </a:xfrm>
          <a:prstGeom prst="rect">
            <a:avLst/>
          </a:prstGeom>
          <a:noFill/>
          <a:ln w="9525">
            <a:noFill/>
            <a:miter lim="800000"/>
            <a:headEnd/>
            <a:tailEnd/>
          </a:ln>
        </p:spPr>
      </p:pic>
      <p:pic>
        <p:nvPicPr>
          <p:cNvPr id="69643" name="Picture 11"/>
          <p:cNvPicPr>
            <a:picLocks noChangeAspect="1" noChangeArrowheads="1"/>
          </p:cNvPicPr>
          <p:nvPr/>
        </p:nvPicPr>
        <p:blipFill>
          <a:blip r:embed="rId3" cstate="print"/>
          <a:srcRect l="9722" t="6513" r="75000" b="83718"/>
          <a:stretch>
            <a:fillRect/>
          </a:stretch>
        </p:blipFill>
        <p:spPr bwMode="auto">
          <a:xfrm>
            <a:off x="1981200" y="5638800"/>
            <a:ext cx="1524000" cy="685800"/>
          </a:xfrm>
          <a:prstGeom prst="rect">
            <a:avLst/>
          </a:prstGeom>
          <a:noFill/>
          <a:ln w="9525">
            <a:noFill/>
            <a:miter lim="800000"/>
            <a:headEnd/>
            <a:tailEnd/>
          </a:ln>
        </p:spPr>
      </p:pic>
      <p:pic>
        <p:nvPicPr>
          <p:cNvPr id="69644" name="Picture 12"/>
          <p:cNvPicPr>
            <a:picLocks noChangeAspect="1" noChangeArrowheads="1"/>
          </p:cNvPicPr>
          <p:nvPr/>
        </p:nvPicPr>
        <p:blipFill>
          <a:blip r:embed="rId4" cstate="print"/>
          <a:srcRect l="36942" t="6015" r="9183" b="26617"/>
          <a:stretch>
            <a:fillRect/>
          </a:stretch>
        </p:blipFill>
        <p:spPr bwMode="auto">
          <a:xfrm>
            <a:off x="5257800" y="1447800"/>
            <a:ext cx="3276600" cy="5242560"/>
          </a:xfrm>
          <a:prstGeom prst="rect">
            <a:avLst/>
          </a:prstGeom>
          <a:noFill/>
          <a:ln w="9525">
            <a:noFill/>
            <a:miter lim="800000"/>
            <a:headEnd/>
            <a:tailEnd/>
          </a:ln>
        </p:spPr>
      </p:pic>
      <p:pic>
        <p:nvPicPr>
          <p:cNvPr id="69646" name="Picture 14"/>
          <p:cNvPicPr>
            <a:picLocks noChangeAspect="1" noChangeArrowheads="1"/>
          </p:cNvPicPr>
          <p:nvPr/>
        </p:nvPicPr>
        <p:blipFill>
          <a:blip r:embed="rId4" cstate="print"/>
          <a:srcRect l="58598" t="65594" r="38095" b="31563"/>
          <a:stretch>
            <a:fillRect/>
          </a:stretch>
        </p:blipFill>
        <p:spPr bwMode="auto">
          <a:xfrm>
            <a:off x="7010400" y="6248400"/>
            <a:ext cx="1524000" cy="457200"/>
          </a:xfrm>
          <a:prstGeom prst="rect">
            <a:avLst/>
          </a:prstGeom>
          <a:noFill/>
          <a:ln w="9525">
            <a:noFill/>
            <a:miter lim="800000"/>
            <a:headEnd/>
            <a:tailEnd/>
          </a:ln>
        </p:spPr>
      </p:pic>
      <p:sp>
        <p:nvSpPr>
          <p:cNvPr id="21" name="Title 3"/>
          <p:cNvSpPr txBox="1">
            <a:spLocks/>
          </p:cNvSpPr>
          <p:nvPr/>
        </p:nvSpPr>
        <p:spPr bwMode="auto">
          <a:xfrm>
            <a:off x="5257800" y="304800"/>
            <a:ext cx="3276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House of Representative</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sp>
        <p:nvSpPr>
          <p:cNvPr id="22" name="Rectangle 21"/>
          <p:cNvSpPr/>
          <p:nvPr/>
        </p:nvSpPr>
        <p:spPr bwMode="auto">
          <a:xfrm>
            <a:off x="1981200" y="6324600"/>
            <a:ext cx="35814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a:off x="6477000" y="6324600"/>
            <a:ext cx="20574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25" name="Straight Connector 24"/>
          <p:cNvCxnSpPr/>
          <p:nvPr/>
        </p:nvCxnSpPr>
        <p:spPr bwMode="auto">
          <a:xfrm>
            <a:off x="1981200" y="6705600"/>
            <a:ext cx="6553200" cy="1588"/>
          </a:xfrm>
          <a:prstGeom prst="line">
            <a:avLst/>
          </a:prstGeom>
          <a:solidFill>
            <a:schemeClr val="accent1"/>
          </a:solidFill>
          <a:ln w="889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a:off x="2553494" y="4152900"/>
            <a:ext cx="5409406" cy="794"/>
          </a:xfrm>
          <a:prstGeom prst="line">
            <a:avLst/>
          </a:prstGeom>
          <a:solidFill>
            <a:schemeClr val="accent1"/>
          </a:solidFill>
          <a:ln w="60325" cap="flat" cmpd="sng" algn="ctr">
            <a:solidFill>
              <a:schemeClr val="accent2">
                <a:lumMod val="50000"/>
              </a:schemeClr>
            </a:solidFill>
            <a:prstDash val="solid"/>
            <a:round/>
            <a:headEnd type="none" w="med" len="med"/>
            <a:tailEnd type="none" w="med" len="med"/>
          </a:ln>
          <a:effectLst/>
        </p:spPr>
      </p:cxnSp>
      <p:sp>
        <p:nvSpPr>
          <p:cNvPr id="39" name="Rectangle 38"/>
          <p:cNvSpPr/>
          <p:nvPr/>
        </p:nvSpPr>
        <p:spPr>
          <a:xfrm>
            <a:off x="2133600" y="6211669"/>
            <a:ext cx="2342308"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rPr>
              <a:t>Page 350</a:t>
            </a:r>
            <a:endParaRPr lang="en-US" sz="3600" b="1" cap="none" spc="0" dirty="0">
              <a:ln w="50800"/>
              <a:solidFill>
                <a:schemeClr val="bg1">
                  <a:shade val="50000"/>
                </a:schemeClr>
              </a:solidFill>
              <a:effectLst/>
            </a:endParaRPr>
          </a:p>
        </p:txBody>
      </p:sp>
      <p:sp>
        <p:nvSpPr>
          <p:cNvPr id="40" name="Rectangle 39"/>
          <p:cNvSpPr/>
          <p:nvPr/>
        </p:nvSpPr>
        <p:spPr>
          <a:xfrm>
            <a:off x="6324600" y="6211669"/>
            <a:ext cx="2342309" cy="646331"/>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cap="none" spc="0" dirty="0" smtClean="0">
                <a:ln w="50800"/>
                <a:solidFill>
                  <a:schemeClr val="bg1">
                    <a:shade val="50000"/>
                  </a:schemeClr>
                </a:solidFill>
                <a:effectLst/>
              </a:rPr>
              <a:t>Page 351</a:t>
            </a:r>
            <a:endParaRPr lang="en-US" sz="3600" b="1" cap="none" spc="0" dirty="0">
              <a:ln w="50800"/>
              <a:solidFill>
                <a:schemeClr val="bg1">
                  <a:shade val="50000"/>
                </a:schemeClr>
              </a:solidFill>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t>
            </a:r>
            <a:r>
              <a:rPr lang="en-US" dirty="0" smtClean="0">
                <a:solidFill>
                  <a:srgbClr val="FF0000"/>
                </a:solidFill>
              </a:rPr>
              <a:t>apportionment</a:t>
            </a:r>
            <a:r>
              <a:rPr lang="en-US" dirty="0" smtClean="0"/>
              <a:t>?</a:t>
            </a:r>
            <a:endParaRPr lang="en-US" dirty="0"/>
          </a:p>
        </p:txBody>
      </p:sp>
      <p:sp>
        <p:nvSpPr>
          <p:cNvPr id="5" name="Content Placeholder 4"/>
          <p:cNvSpPr>
            <a:spLocks noGrp="1"/>
          </p:cNvSpPr>
          <p:nvPr>
            <p:ph idx="1"/>
          </p:nvPr>
        </p:nvSpPr>
        <p:spPr>
          <a:xfrm>
            <a:off x="3352800" y="1600200"/>
            <a:ext cx="5486400" cy="3581400"/>
          </a:xfrm>
        </p:spPr>
        <p:txBody>
          <a:bodyPr/>
          <a:lstStyle/>
          <a:p>
            <a:pPr>
              <a:lnSpc>
                <a:spcPct val="100000"/>
              </a:lnSpc>
            </a:pPr>
            <a:r>
              <a:rPr lang="en-US" sz="4400" dirty="0" smtClean="0"/>
              <a:t>  The process by which the number of seats in the senate and house are determined.</a:t>
            </a:r>
            <a:endParaRPr lang="en-US" sz="44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884642" cy="584775"/>
          </a:xfrm>
          <a:prstGeom prst="rect">
            <a:avLst/>
          </a:prstGeom>
        </p:spPr>
        <p:txBody>
          <a:bodyPr wrap="none">
            <a:spAutoFit/>
          </a:bodyPr>
          <a:lstStyle/>
          <a:p>
            <a:r>
              <a:rPr lang="en-US" sz="3200" dirty="0" smtClean="0"/>
              <a:t>ARTICLE 13, Mississippi Constitution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does the state do apportionment?</a:t>
            </a:r>
            <a:endParaRPr lang="en-US" dirty="0"/>
          </a:p>
        </p:txBody>
      </p:sp>
      <p:sp>
        <p:nvSpPr>
          <p:cNvPr id="5" name="Content Placeholder 4"/>
          <p:cNvSpPr>
            <a:spLocks noGrp="1"/>
          </p:cNvSpPr>
          <p:nvPr>
            <p:ph idx="1"/>
          </p:nvPr>
        </p:nvSpPr>
        <p:spPr>
          <a:xfrm>
            <a:off x="3352800" y="2362200"/>
            <a:ext cx="5486400" cy="2590800"/>
          </a:xfrm>
        </p:spPr>
        <p:txBody>
          <a:bodyPr/>
          <a:lstStyle/>
          <a:p>
            <a:pPr>
              <a:lnSpc>
                <a:spcPct val="100000"/>
              </a:lnSpc>
            </a:pPr>
            <a:r>
              <a:rPr lang="en-US" sz="4400" dirty="0" smtClean="0"/>
              <a:t>  Within the first two </a:t>
            </a:r>
            <a:r>
              <a:rPr lang="en-US" sz="4400" dirty="0" smtClean="0"/>
              <a:t>years </a:t>
            </a:r>
            <a:r>
              <a:rPr lang="en-US" sz="4400" dirty="0" smtClean="0"/>
              <a:t>after a national census.</a:t>
            </a:r>
            <a:endParaRPr lang="en-US" sz="44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756401" cy="1077218"/>
          </a:xfrm>
          <a:prstGeom prst="rect">
            <a:avLst/>
          </a:prstGeom>
        </p:spPr>
        <p:txBody>
          <a:bodyPr wrap="none">
            <a:spAutoFit/>
          </a:bodyPr>
          <a:lstStyle/>
          <a:p>
            <a:r>
              <a:rPr lang="en-US" sz="3200" dirty="0" smtClean="0"/>
              <a:t>ARTICLE 13, Mississippi Constitution</a:t>
            </a:r>
          </a:p>
          <a:p>
            <a:r>
              <a:rPr lang="en-US" sz="3200" dirty="0" smtClean="0"/>
              <a:t>Section 254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long do the members of the legislators serve?</a:t>
            </a:r>
            <a:endParaRPr lang="en-US" dirty="0"/>
          </a:p>
        </p:txBody>
      </p:sp>
      <p:sp>
        <p:nvSpPr>
          <p:cNvPr id="5" name="Content Placeholder 4"/>
          <p:cNvSpPr>
            <a:spLocks noGrp="1"/>
          </p:cNvSpPr>
          <p:nvPr>
            <p:ph idx="1"/>
          </p:nvPr>
        </p:nvSpPr>
        <p:spPr>
          <a:xfrm>
            <a:off x="3352800" y="2133600"/>
            <a:ext cx="5486400" cy="2590800"/>
          </a:xfrm>
        </p:spPr>
        <p:txBody>
          <a:bodyPr/>
          <a:lstStyle/>
          <a:p>
            <a:pPr>
              <a:lnSpc>
                <a:spcPct val="100000"/>
              </a:lnSpc>
            </a:pPr>
            <a:r>
              <a:rPr lang="en-US" sz="4400" dirty="0" smtClean="0"/>
              <a:t>  4 years. </a:t>
            </a:r>
          </a:p>
          <a:p>
            <a:pPr>
              <a:lnSpc>
                <a:spcPct val="100000"/>
              </a:lnSpc>
            </a:pPr>
            <a:r>
              <a:rPr lang="en-US" sz="4400" dirty="0" smtClean="0"/>
              <a:t>  May be reelected for an unlimited number of terms.</a:t>
            </a:r>
            <a:endParaRPr lang="en-US" sz="44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756401" cy="1077218"/>
          </a:xfrm>
          <a:prstGeom prst="rect">
            <a:avLst/>
          </a:prstGeom>
        </p:spPr>
        <p:txBody>
          <a:bodyPr wrap="none">
            <a:spAutoFit/>
          </a:bodyPr>
          <a:lstStyle/>
          <a:p>
            <a:r>
              <a:rPr lang="en-US" sz="3200" dirty="0" smtClean="0"/>
              <a:t>ARTICLE 4, Mississippi Constitution</a:t>
            </a:r>
          </a:p>
          <a:p>
            <a:r>
              <a:rPr lang="en-US" sz="3200" dirty="0" smtClean="0"/>
              <a:t>Section 34 and 35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457200"/>
            <a:ext cx="6934200" cy="1066800"/>
          </a:xfrm>
        </p:spPr>
        <p:txBody>
          <a:bodyPr/>
          <a:lstStyle/>
          <a:p>
            <a:r>
              <a:rPr lang="en-US" dirty="0" smtClean="0"/>
              <a:t>If you would like to run for a seat in the House of Representatives you must be:</a:t>
            </a:r>
            <a:endParaRPr lang="en-US" dirty="0"/>
          </a:p>
        </p:txBody>
      </p:sp>
      <p:sp>
        <p:nvSpPr>
          <p:cNvPr id="5" name="Content Placeholder 4"/>
          <p:cNvSpPr>
            <a:spLocks noGrp="1"/>
          </p:cNvSpPr>
          <p:nvPr>
            <p:ph idx="1"/>
          </p:nvPr>
        </p:nvSpPr>
        <p:spPr>
          <a:xfrm>
            <a:off x="3657600" y="2209800"/>
            <a:ext cx="5029200" cy="3352800"/>
          </a:xfrm>
        </p:spPr>
        <p:txBody>
          <a:bodyPr/>
          <a:lstStyle/>
          <a:p>
            <a:pPr marL="742950" indent="-742950">
              <a:lnSpc>
                <a:spcPct val="100000"/>
              </a:lnSpc>
              <a:buFont typeface="+mj-lt"/>
              <a:buAutoNum type="arabicPeriod"/>
            </a:pPr>
            <a:r>
              <a:rPr lang="en-US" sz="3600" dirty="0" smtClean="0"/>
              <a:t>21 years or older.       </a:t>
            </a:r>
          </a:p>
          <a:p>
            <a:pPr marL="742950" indent="-742950">
              <a:lnSpc>
                <a:spcPct val="100000"/>
              </a:lnSpc>
              <a:buFont typeface="+mj-lt"/>
              <a:buAutoNum type="arabicPeriod"/>
            </a:pPr>
            <a:r>
              <a:rPr lang="en-US" sz="3600" dirty="0" smtClean="0"/>
              <a:t>A state resident for 4 or more years.</a:t>
            </a:r>
          </a:p>
          <a:p>
            <a:pPr marL="742950" indent="-742950">
              <a:lnSpc>
                <a:spcPct val="100000"/>
              </a:lnSpc>
              <a:buFont typeface="+mj-lt"/>
              <a:buAutoNum type="arabicPeriod"/>
            </a:pPr>
            <a:r>
              <a:rPr lang="en-US" sz="3600" dirty="0" smtClean="0"/>
              <a:t>A district resident for 2 or more years. </a:t>
            </a:r>
            <a:endParaRPr lang="en-US" sz="36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756401" cy="1077218"/>
          </a:xfrm>
          <a:prstGeom prst="rect">
            <a:avLst/>
          </a:prstGeom>
        </p:spPr>
        <p:txBody>
          <a:bodyPr wrap="none">
            <a:spAutoFit/>
          </a:bodyPr>
          <a:lstStyle/>
          <a:p>
            <a:r>
              <a:rPr lang="en-US" sz="3200" dirty="0" smtClean="0"/>
              <a:t>ARTICLE 4, Mississippi Constitution</a:t>
            </a:r>
          </a:p>
          <a:p>
            <a:r>
              <a:rPr lang="en-US" sz="3200" dirty="0" smtClean="0"/>
              <a:t>Section 41</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457200"/>
            <a:ext cx="6934200" cy="1066800"/>
          </a:xfrm>
        </p:spPr>
        <p:txBody>
          <a:bodyPr/>
          <a:lstStyle/>
          <a:p>
            <a:r>
              <a:rPr lang="en-US" dirty="0" smtClean="0"/>
              <a:t>If you would like to run for a seat in the Senate you must be:</a:t>
            </a:r>
            <a:endParaRPr lang="en-US" dirty="0"/>
          </a:p>
        </p:txBody>
      </p:sp>
      <p:sp>
        <p:nvSpPr>
          <p:cNvPr id="5" name="Content Placeholder 4"/>
          <p:cNvSpPr>
            <a:spLocks noGrp="1"/>
          </p:cNvSpPr>
          <p:nvPr>
            <p:ph idx="1"/>
          </p:nvPr>
        </p:nvSpPr>
        <p:spPr>
          <a:xfrm>
            <a:off x="3657600" y="2209800"/>
            <a:ext cx="5029200" cy="3352800"/>
          </a:xfrm>
        </p:spPr>
        <p:txBody>
          <a:bodyPr/>
          <a:lstStyle/>
          <a:p>
            <a:pPr marL="742950" indent="-742950">
              <a:lnSpc>
                <a:spcPct val="100000"/>
              </a:lnSpc>
              <a:buFont typeface="+mj-lt"/>
              <a:buAutoNum type="arabicPeriod"/>
            </a:pPr>
            <a:r>
              <a:rPr lang="en-US" sz="3600" dirty="0" smtClean="0"/>
              <a:t>25 years or older.       </a:t>
            </a:r>
          </a:p>
          <a:p>
            <a:pPr marL="742950" indent="-742950">
              <a:lnSpc>
                <a:spcPct val="100000"/>
              </a:lnSpc>
              <a:buFont typeface="+mj-lt"/>
              <a:buAutoNum type="arabicPeriod"/>
            </a:pPr>
            <a:r>
              <a:rPr lang="en-US" sz="3600" dirty="0" smtClean="0"/>
              <a:t>A state resident for 4 or more years.</a:t>
            </a:r>
          </a:p>
          <a:p>
            <a:pPr marL="742950" indent="-742950">
              <a:lnSpc>
                <a:spcPct val="100000"/>
              </a:lnSpc>
              <a:buFont typeface="+mj-lt"/>
              <a:buAutoNum type="arabicPeriod"/>
            </a:pPr>
            <a:r>
              <a:rPr lang="en-US" sz="3600" dirty="0" smtClean="0"/>
              <a:t>A district resident for 2 or more years. </a:t>
            </a:r>
            <a:endParaRPr lang="en-US" sz="36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756401" cy="1077218"/>
          </a:xfrm>
          <a:prstGeom prst="rect">
            <a:avLst/>
          </a:prstGeom>
        </p:spPr>
        <p:txBody>
          <a:bodyPr wrap="none">
            <a:spAutoFit/>
          </a:bodyPr>
          <a:lstStyle/>
          <a:p>
            <a:r>
              <a:rPr lang="en-US" sz="3200" dirty="0" smtClean="0"/>
              <a:t>ARTICLE 4, Mississippi Constitution</a:t>
            </a:r>
          </a:p>
          <a:p>
            <a:r>
              <a:rPr lang="en-US" sz="3200" dirty="0" smtClean="0"/>
              <a:t>Section 42</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7600" y="1066800"/>
            <a:ext cx="5181600" cy="3124200"/>
          </a:xfrm>
        </p:spPr>
        <p:txBody>
          <a:bodyPr/>
          <a:lstStyle/>
          <a:p>
            <a:r>
              <a:rPr lang="en-US" sz="4800" b="1" dirty="0" smtClean="0">
                <a:solidFill>
                  <a:srgbClr val="FF0000"/>
                </a:solidFill>
              </a:rPr>
              <a:t>If you have convicted of a major felony, you can not hold office.</a:t>
            </a:r>
            <a:endParaRPr lang="en-US" sz="4800" b="1" dirty="0">
              <a:solidFill>
                <a:srgbClr val="FF0000"/>
              </a:solidFill>
            </a:endParaRPr>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8" name="Rectangle 7"/>
          <p:cNvSpPr/>
          <p:nvPr/>
        </p:nvSpPr>
        <p:spPr>
          <a:xfrm rot="1191734">
            <a:off x="681672" y="3428573"/>
            <a:ext cx="2850460"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FFF00"/>
                </a:solidFill>
                <a:effectLst>
                  <a:outerShdw blurRad="25400" algn="tl" rotWithShape="0">
                    <a:srgbClr val="000000">
                      <a:alpha val="43000"/>
                    </a:srgbClr>
                  </a:outerShdw>
                </a:effectLst>
              </a:rPr>
              <a:t>Bribery</a:t>
            </a:r>
            <a:endParaRPr lang="en-US" sz="5400" b="1" cap="none" spc="150" dirty="0">
              <a:ln w="11430"/>
              <a:solidFill>
                <a:srgbClr val="FFFF00"/>
              </a:solidFill>
              <a:effectLst>
                <a:outerShdw blurRad="25400" algn="tl" rotWithShape="0">
                  <a:srgbClr val="000000">
                    <a:alpha val="43000"/>
                  </a:srgbClr>
                </a:outerShdw>
              </a:effectLst>
            </a:endParaRPr>
          </a:p>
        </p:txBody>
      </p:sp>
      <p:sp>
        <p:nvSpPr>
          <p:cNvPr id="9" name="Rectangle 8"/>
          <p:cNvSpPr/>
          <p:nvPr/>
        </p:nvSpPr>
        <p:spPr>
          <a:xfrm rot="20534782">
            <a:off x="241215" y="5339888"/>
            <a:ext cx="21820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50"/>
                </a:solidFill>
                <a:effectLst>
                  <a:outerShdw blurRad="50800" dist="39000" dir="5460000" algn="tl">
                    <a:srgbClr val="000000">
                      <a:alpha val="38000"/>
                    </a:srgbClr>
                  </a:outerShdw>
                </a:effectLst>
              </a:rPr>
              <a:t>Fraud</a:t>
            </a:r>
            <a:endParaRPr lang="en-US" sz="5400" b="1" dirty="0">
              <a:ln w="11430"/>
              <a:solidFill>
                <a:srgbClr val="00B050"/>
              </a:solidFill>
              <a:effectLst>
                <a:outerShdw blurRad="50800" dist="39000" dir="5460000" algn="tl">
                  <a:srgbClr val="000000">
                    <a:alpha val="38000"/>
                  </a:srgbClr>
                </a:outerShdw>
              </a:effectLst>
            </a:endParaRPr>
          </a:p>
        </p:txBody>
      </p:sp>
      <p:sp>
        <p:nvSpPr>
          <p:cNvPr id="10" name="Rectangle 9"/>
          <p:cNvSpPr/>
          <p:nvPr/>
        </p:nvSpPr>
        <p:spPr>
          <a:xfrm rot="20046783">
            <a:off x="6382679" y="4428183"/>
            <a:ext cx="2694969" cy="923330"/>
          </a:xfrm>
          <a:prstGeom prst="rect">
            <a:avLst/>
          </a:prstGeom>
          <a:noFill/>
        </p:spPr>
        <p:txBody>
          <a:bodyPr wrap="none" lIns="91440" tIns="45720" rIns="91440" bIns="45720">
            <a:spAutoFit/>
          </a:bodyPr>
          <a:lstStyle/>
          <a:p>
            <a:pPr algn="ctr"/>
            <a:r>
              <a:rPr lang="en-US" sz="5400" b="1" cap="none" spc="0" dirty="0" smtClean="0">
                <a:ln w="1905"/>
                <a:solidFill>
                  <a:srgbClr val="FFC000"/>
                </a:solidFill>
                <a:effectLst>
                  <a:innerShdw blurRad="69850" dist="43180" dir="5400000">
                    <a:srgbClr val="000000">
                      <a:alpha val="65000"/>
                    </a:srgbClr>
                  </a:innerShdw>
                </a:effectLst>
              </a:rPr>
              <a:t>Murder</a:t>
            </a:r>
            <a:endParaRPr lang="en-US" sz="5400" b="1" cap="none" spc="0" dirty="0">
              <a:ln w="1905"/>
              <a:solidFill>
                <a:srgbClr val="FFC000"/>
              </a:solidFill>
              <a:effectLst>
                <a:innerShdw blurRad="69850" dist="43180" dir="5400000">
                  <a:srgbClr val="000000">
                    <a:alpha val="65000"/>
                  </a:srgbClr>
                </a:innerShdw>
              </a:effectLst>
            </a:endParaRPr>
          </a:p>
        </p:txBody>
      </p:sp>
      <p:sp>
        <p:nvSpPr>
          <p:cNvPr id="11" name="Rectangle 10"/>
          <p:cNvSpPr/>
          <p:nvPr/>
        </p:nvSpPr>
        <p:spPr>
          <a:xfrm rot="1769586">
            <a:off x="6877680" y="439415"/>
            <a:ext cx="20281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Rape</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rot="20366017">
            <a:off x="209285" y="641372"/>
            <a:ext cx="3102131"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solidFill>
                  <a:schemeClr val="bg1">
                    <a:lumMod val="60000"/>
                    <a:lumOff val="40000"/>
                  </a:schemeClr>
                </a:solidFill>
                <a:effectLst>
                  <a:outerShdw blurRad="80000" dist="40000" dir="5040000" algn="tl">
                    <a:srgbClr val="000000">
                      <a:alpha val="30000"/>
                    </a:srgbClr>
                  </a:outerShdw>
                </a:effectLst>
              </a:rPr>
              <a:t>Bank </a:t>
            </a:r>
          </a:p>
          <a:p>
            <a:pPr algn="ctr"/>
            <a:r>
              <a:rPr lang="en-US" sz="5400" b="1" dirty="0" smtClean="0">
                <a:ln w="11430"/>
                <a:solidFill>
                  <a:schemeClr val="bg1">
                    <a:lumMod val="60000"/>
                    <a:lumOff val="40000"/>
                  </a:schemeClr>
                </a:solidFill>
                <a:effectLst>
                  <a:outerShdw blurRad="80000" dist="40000" dir="5040000" algn="tl">
                    <a:srgbClr val="000000">
                      <a:alpha val="30000"/>
                    </a:srgbClr>
                  </a:outerShdw>
                </a:effectLst>
              </a:rPr>
              <a:t>Robbery</a:t>
            </a:r>
            <a:endParaRPr lang="en-US" sz="5400" b="1" dirty="0">
              <a:ln w="11430"/>
              <a:solidFill>
                <a:schemeClr val="bg1">
                  <a:lumMod val="60000"/>
                  <a:lumOff val="40000"/>
                </a:schemeClr>
              </a:solidFill>
              <a:effectLst>
                <a:outerShdw blurRad="80000" dist="40000" dir="5040000" algn="tl">
                  <a:srgbClr val="000000">
                    <a:alpha val="30000"/>
                  </a:srgbClr>
                </a:outerShdw>
              </a:effectLst>
            </a:endParaRPr>
          </a:p>
        </p:txBody>
      </p:sp>
      <p:sp>
        <p:nvSpPr>
          <p:cNvPr id="13" name="Rectangle 12"/>
          <p:cNvSpPr/>
          <p:nvPr/>
        </p:nvSpPr>
        <p:spPr>
          <a:xfrm>
            <a:off x="2259358" y="5791200"/>
            <a:ext cx="6756401" cy="1077218"/>
          </a:xfrm>
          <a:prstGeom prst="rect">
            <a:avLst/>
          </a:prstGeom>
        </p:spPr>
        <p:txBody>
          <a:bodyPr wrap="none">
            <a:spAutoFit/>
          </a:bodyPr>
          <a:lstStyle/>
          <a:p>
            <a:r>
              <a:rPr lang="en-US" sz="3200" dirty="0" smtClean="0"/>
              <a:t>ARTICLE 4, Mississippi Constitution</a:t>
            </a:r>
          </a:p>
          <a:p>
            <a:r>
              <a:rPr lang="en-US" sz="3200" dirty="0" smtClean="0"/>
              <a:t>Section 44  </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p:stCondLst>
                              <p:cond delay="500"/>
                            </p:stCondLst>
                            <p:childTnLst>
                              <p:par>
                                <p:cTn id="9" presetID="3" presetClass="entr" presetSubtype="10"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2000"/>
                                        <p:tgtEl>
                                          <p:spTgt spid="10"/>
                                        </p:tgtEl>
                                      </p:cBhvr>
                                    </p:animEffect>
                                  </p:childTnLst>
                                </p:cTn>
                              </p:par>
                            </p:childTnLst>
                          </p:cTn>
                        </p:par>
                        <p:par>
                          <p:cTn id="12" fill="hold">
                            <p:stCondLst>
                              <p:cond delay="3500"/>
                            </p:stCondLst>
                            <p:childTnLst>
                              <p:par>
                                <p:cTn id="13" presetID="3" presetClass="entr" presetSubtype="1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2000"/>
                                        <p:tgtEl>
                                          <p:spTgt spid="8"/>
                                        </p:tgtEl>
                                      </p:cBhvr>
                                    </p:animEffect>
                                  </p:childTnLst>
                                </p:cTn>
                              </p:par>
                            </p:childTnLst>
                          </p:cTn>
                        </p:par>
                        <p:par>
                          <p:cTn id="16" fill="hold">
                            <p:stCondLst>
                              <p:cond delay="6000"/>
                            </p:stCondLst>
                            <p:childTnLst>
                              <p:par>
                                <p:cTn id="17" presetID="3" presetClass="entr" presetSubtype="10" fill="hold" grpId="0" nodeType="afterEffect">
                                  <p:stCondLst>
                                    <p:cond delay="50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2000"/>
                                        <p:tgtEl>
                                          <p:spTgt spid="11"/>
                                        </p:tgtEl>
                                      </p:cBhvr>
                                    </p:animEffect>
                                  </p:childTnLst>
                                </p:cTn>
                              </p:par>
                            </p:childTnLst>
                          </p:cTn>
                        </p:par>
                        <p:par>
                          <p:cTn id="20" fill="hold">
                            <p:stCondLst>
                              <p:cond delay="8500"/>
                            </p:stCondLst>
                            <p:childTnLst>
                              <p:par>
                                <p:cTn id="21" presetID="3" presetClass="entr" presetSubtype="10" fill="hold" grpId="0"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581400" y="1981200"/>
            <a:ext cx="5029200" cy="3352800"/>
          </a:xfrm>
        </p:spPr>
        <p:txBody>
          <a:bodyPr/>
          <a:lstStyle/>
          <a:p>
            <a:pPr marL="742950" indent="-742950">
              <a:lnSpc>
                <a:spcPct val="100000"/>
              </a:lnSpc>
              <a:buNone/>
            </a:pPr>
            <a:r>
              <a:rPr lang="en-US" sz="3100" dirty="0" smtClean="0"/>
              <a:t>“On the Tuesday after the first Monday of January of the year A.D., 1970, and annually thereafter, unless sooner convened by the Governor.”      </a:t>
            </a:r>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756401" cy="1077218"/>
          </a:xfrm>
          <a:prstGeom prst="rect">
            <a:avLst/>
          </a:prstGeom>
        </p:spPr>
        <p:txBody>
          <a:bodyPr wrap="none">
            <a:spAutoFit/>
          </a:bodyPr>
          <a:lstStyle/>
          <a:p>
            <a:r>
              <a:rPr lang="en-US" sz="3200" dirty="0" smtClean="0"/>
              <a:t>ARTICLE 4, Mississippi Constitution</a:t>
            </a:r>
          </a:p>
          <a:p>
            <a:r>
              <a:rPr lang="en-US" sz="3200" dirty="0" smtClean="0"/>
              <a:t>Section 36</a:t>
            </a:r>
            <a:endParaRPr lang="en-US" sz="3200" dirty="0"/>
          </a:p>
        </p:txBody>
      </p:sp>
      <p:sp>
        <p:nvSpPr>
          <p:cNvPr id="8" name="Title 3"/>
          <p:cNvSpPr txBox="1">
            <a:spLocks/>
          </p:cNvSpPr>
          <p:nvPr/>
        </p:nvSpPr>
        <p:spPr bwMode="auto">
          <a:xfrm>
            <a:off x="2057400" y="152400"/>
            <a:ext cx="6934200" cy="16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The Legislature meets every year for regular session, when will it start?</a:t>
            </a:r>
            <a:endParaRPr kumimoji="0" lang="en-US" sz="3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57600" y="1981200"/>
            <a:ext cx="5029200" cy="3352800"/>
          </a:xfrm>
        </p:spPr>
        <p:txBody>
          <a:bodyPr/>
          <a:lstStyle/>
          <a:p>
            <a:pPr marL="742950" indent="-742950">
              <a:lnSpc>
                <a:spcPct val="100000"/>
              </a:lnSpc>
              <a:buFont typeface="Wingdings" pitchFamily="2" charset="2"/>
              <a:buChar char="q"/>
            </a:pPr>
            <a:r>
              <a:rPr lang="en-US" sz="3600" dirty="0" smtClean="0"/>
              <a:t>New Administration  125 days.</a:t>
            </a:r>
          </a:p>
          <a:p>
            <a:pPr marL="742950" indent="-742950">
              <a:lnSpc>
                <a:spcPct val="100000"/>
              </a:lnSpc>
              <a:buFont typeface="Wingdings" pitchFamily="2" charset="2"/>
              <a:buChar char="q"/>
            </a:pPr>
            <a:endParaRPr lang="en-US" sz="3600" dirty="0" smtClean="0"/>
          </a:p>
          <a:p>
            <a:pPr marL="742950" indent="-742950">
              <a:lnSpc>
                <a:spcPct val="100000"/>
              </a:lnSpc>
              <a:buFont typeface="Wingdings" pitchFamily="2" charset="2"/>
              <a:buChar char="q"/>
            </a:pPr>
            <a:r>
              <a:rPr lang="en-US" sz="3600" dirty="0" smtClean="0"/>
              <a:t>Old Administration   90 days</a:t>
            </a:r>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756401" cy="1077218"/>
          </a:xfrm>
          <a:prstGeom prst="rect">
            <a:avLst/>
          </a:prstGeom>
        </p:spPr>
        <p:txBody>
          <a:bodyPr wrap="none">
            <a:spAutoFit/>
          </a:bodyPr>
          <a:lstStyle/>
          <a:p>
            <a:r>
              <a:rPr lang="en-US" sz="3200" dirty="0" smtClean="0"/>
              <a:t>ARTICLE 4, Mississippi Constitution</a:t>
            </a:r>
          </a:p>
          <a:p>
            <a:r>
              <a:rPr lang="en-US" sz="3200" dirty="0" smtClean="0"/>
              <a:t>Section 36</a:t>
            </a:r>
            <a:endParaRPr lang="en-US" sz="3200" dirty="0"/>
          </a:p>
        </p:txBody>
      </p:sp>
      <p:sp>
        <p:nvSpPr>
          <p:cNvPr id="8" name="Title 3"/>
          <p:cNvSpPr txBox="1">
            <a:spLocks/>
          </p:cNvSpPr>
          <p:nvPr/>
        </p:nvSpPr>
        <p:spPr bwMode="auto">
          <a:xfrm>
            <a:off x="2057400" y="304800"/>
            <a:ext cx="6934200" cy="16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800" b="0" i="0" u="none" strike="noStrike" kern="0" cap="none" spc="0" normalizeH="0" baseline="0" noProof="0" dirty="0" smtClean="0">
                <a:ln>
                  <a:noFill/>
                </a:ln>
                <a:solidFill>
                  <a:schemeClr val="tx2"/>
                </a:solidFill>
                <a:effectLst/>
                <a:uLnTx/>
                <a:uFillTx/>
                <a:latin typeface="+mj-lt"/>
                <a:ea typeface="+mj-ea"/>
                <a:cs typeface="+mj-cs"/>
              </a:rPr>
              <a:t>How many days is regular session?</a:t>
            </a:r>
            <a:endParaRPr kumimoji="0" lang="en-US" sz="3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57600" y="1981200"/>
            <a:ext cx="5029200" cy="3352800"/>
          </a:xfrm>
        </p:spPr>
        <p:txBody>
          <a:bodyPr/>
          <a:lstStyle/>
          <a:p>
            <a:pPr marL="742950" indent="-742950">
              <a:lnSpc>
                <a:spcPct val="100000"/>
              </a:lnSpc>
              <a:buSzPct val="150000"/>
              <a:buFont typeface="Wingdings" pitchFamily="2" charset="2"/>
              <a:buChar char=""/>
            </a:pPr>
            <a:r>
              <a:rPr lang="en-US" sz="3600" dirty="0" smtClean="0"/>
              <a:t>  The governor can call a </a:t>
            </a:r>
            <a:r>
              <a:rPr lang="en-US" sz="3600" i="1" dirty="0" smtClean="0"/>
              <a:t>special session</a:t>
            </a:r>
            <a:r>
              <a:rPr lang="en-US" sz="3600" dirty="0" smtClean="0"/>
              <a:t>.</a:t>
            </a:r>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259358" y="5791200"/>
            <a:ext cx="6756401" cy="1077218"/>
          </a:xfrm>
          <a:prstGeom prst="rect">
            <a:avLst/>
          </a:prstGeom>
        </p:spPr>
        <p:txBody>
          <a:bodyPr wrap="none">
            <a:spAutoFit/>
          </a:bodyPr>
          <a:lstStyle/>
          <a:p>
            <a:r>
              <a:rPr lang="en-US" sz="3200" dirty="0" smtClean="0"/>
              <a:t>ARTICLE 4, Mississippi Constitution</a:t>
            </a:r>
          </a:p>
          <a:p>
            <a:r>
              <a:rPr lang="en-US" sz="3200" dirty="0" smtClean="0"/>
              <a:t>Section 36</a:t>
            </a:r>
            <a:endParaRPr lang="en-US" sz="3200" dirty="0"/>
          </a:p>
        </p:txBody>
      </p:sp>
      <p:sp>
        <p:nvSpPr>
          <p:cNvPr id="8" name="Title 3"/>
          <p:cNvSpPr txBox="1">
            <a:spLocks/>
          </p:cNvSpPr>
          <p:nvPr/>
        </p:nvSpPr>
        <p:spPr bwMode="auto">
          <a:xfrm>
            <a:off x="2057400" y="304800"/>
            <a:ext cx="6934200" cy="16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800" kern="0" dirty="0" smtClean="0">
                <a:solidFill>
                  <a:schemeClr val="tx2"/>
                </a:solidFill>
                <a:latin typeface="+mj-lt"/>
                <a:ea typeface="+mj-ea"/>
                <a:cs typeface="+mj-cs"/>
              </a:rPr>
              <a:t>Are their more session than regular session</a:t>
            </a:r>
            <a:r>
              <a:rPr kumimoji="0" lang="en-US" sz="3800" b="0" i="0" u="none" strike="noStrike" kern="0" cap="none" spc="0" normalizeH="0" baseline="0" noProof="0" dirty="0" smtClean="0">
                <a:ln>
                  <a:noFill/>
                </a:ln>
                <a:solidFill>
                  <a:schemeClr val="tx2"/>
                </a:solidFill>
                <a:effectLst/>
                <a:uLnTx/>
                <a:uFillTx/>
                <a:latin typeface="+mj-lt"/>
                <a:ea typeface="+mj-ea"/>
                <a:cs typeface="+mj-cs"/>
              </a:rPr>
              <a:t>?</a:t>
            </a:r>
            <a:endParaRPr kumimoji="0" lang="en-US" sz="3800" b="0" i="0" u="none" strike="noStrike" kern="0" cap="none" spc="0" normalizeH="0" baseline="0" noProof="0" dirty="0">
              <a:ln>
                <a:noFill/>
              </a:ln>
              <a:solidFill>
                <a:schemeClr val="tx2"/>
              </a:solidFill>
              <a:effectLst/>
              <a:uLnTx/>
              <a:uFillTx/>
              <a:latin typeface="+mj-lt"/>
              <a:ea typeface="+mj-ea"/>
              <a:cs typeface="+mj-cs"/>
            </a:endParaRPr>
          </a:p>
        </p:txBody>
      </p:sp>
      <p:sp>
        <p:nvSpPr>
          <p:cNvPr id="9" name="Rectangle 8"/>
          <p:cNvSpPr/>
          <p:nvPr/>
        </p:nvSpPr>
        <p:spPr>
          <a:xfrm>
            <a:off x="3810000" y="4724400"/>
            <a:ext cx="4876800" cy="830997"/>
          </a:xfrm>
          <a:prstGeom prst="rect">
            <a:avLst/>
          </a:prstGeom>
        </p:spPr>
        <p:txBody>
          <a:bodyPr wrap="square">
            <a:spAutoFit/>
          </a:bodyPr>
          <a:lstStyle/>
          <a:p>
            <a:r>
              <a:rPr lang="en-US" sz="2400" dirty="0" smtClean="0"/>
              <a:t>“Unless sooner convened by the Governor.”</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977384"/>
          </a:xfrm>
        </p:spPr>
        <p:txBody>
          <a:bodyPr>
            <a:normAutofit lnSpcReduction="10000"/>
          </a:bodyPr>
          <a:lstStyle/>
          <a:p>
            <a:r>
              <a:rPr lang="en-US" dirty="0" smtClean="0"/>
              <a:t>Constitution</a:t>
            </a:r>
          </a:p>
          <a:p>
            <a:pPr lvl="1"/>
            <a:r>
              <a:rPr lang="en-US" dirty="0" smtClean="0"/>
              <a:t>Mississippi Constitution.</a:t>
            </a:r>
          </a:p>
          <a:p>
            <a:pPr lvl="1"/>
            <a:r>
              <a:rPr lang="en-US" dirty="0" smtClean="0"/>
              <a:t>Principles of the Constitution.</a:t>
            </a:r>
          </a:p>
          <a:p>
            <a:pPr lvl="1"/>
            <a:r>
              <a:rPr lang="en-US" dirty="0" smtClean="0"/>
              <a:t>Changing the Constitution.</a:t>
            </a:r>
          </a:p>
          <a:p>
            <a:r>
              <a:rPr lang="en-US" dirty="0" smtClean="0"/>
              <a:t>Mississippi Legislature</a:t>
            </a:r>
          </a:p>
          <a:p>
            <a:pPr lvl="1"/>
            <a:r>
              <a:rPr lang="en-US" dirty="0" smtClean="0"/>
              <a:t>How it is set-up.</a:t>
            </a:r>
          </a:p>
          <a:p>
            <a:pPr lvl="1"/>
            <a:r>
              <a:rPr lang="en-US" dirty="0" smtClean="0"/>
              <a:t>Sessions</a:t>
            </a:r>
          </a:p>
          <a:p>
            <a:pPr lvl="1"/>
            <a:r>
              <a:rPr lang="en-US" dirty="0" smtClean="0"/>
              <a:t>Power</a:t>
            </a:r>
          </a:p>
          <a:p>
            <a:pPr lvl="1"/>
            <a:r>
              <a:rPr lang="en-US" dirty="0" smtClean="0"/>
              <a:t>Organization</a:t>
            </a:r>
          </a:p>
          <a:p>
            <a:pPr lvl="1"/>
            <a:r>
              <a:rPr lang="en-US" dirty="0" smtClean="0"/>
              <a:t>How to make a law.</a:t>
            </a:r>
            <a:endParaRPr lang="en-US" dirty="0"/>
          </a:p>
        </p:txBody>
      </p:sp>
      <p:sp>
        <p:nvSpPr>
          <p:cNvPr id="2" name="Title 1"/>
          <p:cNvSpPr>
            <a:spLocks noGrp="1"/>
          </p:cNvSpPr>
          <p:nvPr>
            <p:ph type="title"/>
          </p:nvPr>
        </p:nvSpPr>
        <p:spPr/>
        <p:txBody>
          <a:bodyPr>
            <a:noAutofit/>
          </a:bodyPr>
          <a:lstStyle/>
          <a:p>
            <a:r>
              <a:rPr lang="en-US" sz="7200" dirty="0" smtClean="0"/>
              <a:t>Overview</a:t>
            </a:r>
            <a:endParaRPr lang="en-US" sz="7200" dirty="0"/>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743200" y="838200"/>
            <a:ext cx="6400800" cy="2438400"/>
          </a:xfrm>
        </p:spPr>
        <p:txBody>
          <a:bodyPr/>
          <a:lstStyle/>
          <a:p>
            <a:pPr>
              <a:lnSpc>
                <a:spcPct val="100000"/>
              </a:lnSpc>
            </a:pPr>
            <a:r>
              <a:rPr lang="en-US" sz="3600" dirty="0" smtClean="0"/>
              <a:t>On September 5, 2002, Mississippi Governor Ronnie Musgrove called for a special session on </a:t>
            </a:r>
            <a:r>
              <a:rPr lang="en-US" sz="3600" dirty="0" smtClean="0">
                <a:solidFill>
                  <a:srgbClr val="FF0000"/>
                </a:solidFill>
              </a:rPr>
              <a:t>tort</a:t>
            </a:r>
            <a:r>
              <a:rPr lang="en-US" sz="3600" dirty="0" smtClean="0"/>
              <a:t> reform.</a:t>
            </a:r>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8" name="Title 3"/>
          <p:cNvSpPr txBox="1">
            <a:spLocks/>
          </p:cNvSpPr>
          <p:nvPr/>
        </p:nvSpPr>
        <p:spPr bwMode="auto">
          <a:xfrm>
            <a:off x="2057400" y="0"/>
            <a:ext cx="6934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800" kern="0" dirty="0" smtClean="0">
                <a:solidFill>
                  <a:schemeClr val="tx2"/>
                </a:solidFill>
                <a:latin typeface="+mj-lt"/>
                <a:ea typeface="+mj-ea"/>
                <a:cs typeface="+mj-cs"/>
              </a:rPr>
              <a:t>The Special session in 2002.</a:t>
            </a:r>
            <a:endParaRPr kumimoji="0" lang="en-US" sz="3800" b="0" i="0" u="none" strike="noStrike" kern="0" cap="none" spc="0" normalizeH="0" baseline="0" noProof="0" dirty="0">
              <a:ln>
                <a:noFill/>
              </a:ln>
              <a:solidFill>
                <a:schemeClr val="tx2"/>
              </a:solidFill>
              <a:effectLst/>
              <a:uLnTx/>
              <a:uFillTx/>
              <a:latin typeface="+mj-lt"/>
              <a:ea typeface="+mj-ea"/>
              <a:cs typeface="+mj-cs"/>
            </a:endParaRPr>
          </a:p>
        </p:txBody>
      </p:sp>
      <p:sp>
        <p:nvSpPr>
          <p:cNvPr id="10" name="Rectangle 9"/>
          <p:cNvSpPr/>
          <p:nvPr/>
        </p:nvSpPr>
        <p:spPr>
          <a:xfrm>
            <a:off x="0" y="914400"/>
            <a:ext cx="1752600" cy="46166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Page 354</a:t>
            </a:r>
            <a:endParaRPr lang="en-US" sz="2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1" name="Content Placeholder 4"/>
          <p:cNvSpPr txBox="1">
            <a:spLocks/>
          </p:cNvSpPr>
          <p:nvPr/>
        </p:nvSpPr>
        <p:spPr bwMode="auto">
          <a:xfrm>
            <a:off x="2133600" y="3352800"/>
            <a:ext cx="70104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1">
              <a:buClr>
                <a:srgbClr val="00B0F0"/>
              </a:buClr>
              <a:buSzPct val="203000"/>
              <a:buFont typeface="Wingdings" pitchFamily="2" charset="2"/>
              <a:buChar char=""/>
            </a:pPr>
            <a:r>
              <a:rPr lang="en-US" sz="3600" dirty="0" smtClean="0"/>
              <a:t>A cap on non-economic 	awards of $500,000 until 	2011, $750,000</a:t>
            </a:r>
          </a:p>
          <a:p>
            <a:r>
              <a:rPr lang="en-US" sz="3600" dirty="0" smtClean="0"/>
              <a:t>	until 2017, and $1 million 	thereafter.</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76600" y="1981200"/>
            <a:ext cx="5715000" cy="4114800"/>
          </a:xfrm>
        </p:spPr>
        <p:txBody>
          <a:bodyPr/>
          <a:lstStyle/>
          <a:p>
            <a:pPr marL="742950" indent="-742950">
              <a:lnSpc>
                <a:spcPct val="100000"/>
              </a:lnSpc>
              <a:buClr>
                <a:srgbClr val="FF0000"/>
              </a:buClr>
              <a:buSzPct val="203000"/>
              <a:buFont typeface="Wingdings" pitchFamily="2" charset="2"/>
              <a:buChar char=""/>
            </a:pPr>
            <a:r>
              <a:rPr lang="en-US" sz="3600" dirty="0" smtClean="0"/>
              <a:t>The House committee on Medicaid tried to pass a bill to fund a $90 million Medicaid shortfall using a cigarette tax and a hospital tax.</a:t>
            </a:r>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8" name="Title 3"/>
          <p:cNvSpPr txBox="1">
            <a:spLocks/>
          </p:cNvSpPr>
          <p:nvPr/>
        </p:nvSpPr>
        <p:spPr bwMode="auto">
          <a:xfrm>
            <a:off x="2057400" y="304800"/>
            <a:ext cx="6934200" cy="1600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800" kern="0" dirty="0" smtClean="0">
                <a:solidFill>
                  <a:schemeClr val="tx2"/>
                </a:solidFill>
                <a:latin typeface="+mj-lt"/>
                <a:ea typeface="+mj-ea"/>
                <a:cs typeface="+mj-cs"/>
              </a:rPr>
              <a:t>The last Special session was in 2008.</a:t>
            </a:r>
            <a:endParaRPr kumimoji="0" lang="en-US" sz="3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Powers of the Legislature</a:t>
            </a:r>
            <a:endParaRPr lang="en-US" dirty="0"/>
          </a:p>
        </p:txBody>
      </p:sp>
      <p:sp>
        <p:nvSpPr>
          <p:cNvPr id="5" name="Content Placeholder 4"/>
          <p:cNvSpPr>
            <a:spLocks noGrp="1"/>
          </p:cNvSpPr>
          <p:nvPr>
            <p:ph idx="1"/>
          </p:nvPr>
        </p:nvSpPr>
        <p:spPr>
          <a:xfrm>
            <a:off x="3276600" y="1219200"/>
            <a:ext cx="5486400" cy="4267200"/>
          </a:xfrm>
        </p:spPr>
        <p:txBody>
          <a:bodyPr/>
          <a:lstStyle/>
          <a:p>
            <a:pPr>
              <a:lnSpc>
                <a:spcPct val="100000"/>
              </a:lnSpc>
            </a:pPr>
            <a:r>
              <a:rPr lang="en-US" sz="3600" dirty="0" smtClean="0"/>
              <a:t>  Impeach. </a:t>
            </a:r>
          </a:p>
          <a:p>
            <a:pPr>
              <a:lnSpc>
                <a:spcPct val="100000"/>
              </a:lnSpc>
            </a:pPr>
            <a:r>
              <a:rPr lang="en-US" sz="3600" dirty="0" smtClean="0"/>
              <a:t>  House chooses the Governor (if no candidate receives a majority of the popular vote.</a:t>
            </a:r>
            <a:endParaRPr lang="en-US" sz="36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7" name="Rectangle 6"/>
          <p:cNvSpPr/>
          <p:nvPr/>
        </p:nvSpPr>
        <p:spPr>
          <a:xfrm>
            <a:off x="2387599" y="4876800"/>
            <a:ext cx="6531981" cy="2062103"/>
          </a:xfrm>
          <a:prstGeom prst="rect">
            <a:avLst/>
          </a:prstGeom>
        </p:spPr>
        <p:txBody>
          <a:bodyPr wrap="none">
            <a:spAutoFit/>
          </a:bodyPr>
          <a:lstStyle/>
          <a:p>
            <a:r>
              <a:rPr lang="en-US" sz="3200" dirty="0" smtClean="0"/>
              <a:t>ARTICLE 4, Mississippi Constitution</a:t>
            </a:r>
          </a:p>
          <a:p>
            <a:r>
              <a:rPr lang="en-US" sz="3200" dirty="0" smtClean="0"/>
              <a:t>Section 49 </a:t>
            </a:r>
          </a:p>
          <a:p>
            <a:r>
              <a:rPr lang="en-US" sz="3200" dirty="0" smtClean="0"/>
              <a:t>ARTICLE 5, Mississippi Constitution</a:t>
            </a:r>
          </a:p>
          <a:p>
            <a:r>
              <a:rPr lang="en-US" sz="3200" dirty="0" smtClean="0"/>
              <a:t>Section 141</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blinds(horizontal)">
                                      <p:cBhvr>
                                        <p:cTn id="13" dur="500"/>
                                        <p:tgtEl>
                                          <p:spTgt spid="7">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linds(horizontal)">
                                      <p:cBhvr>
                                        <p:cTn id="18" dur="500"/>
                                        <p:tgtEl>
                                          <p:spTgt spid="5">
                                            <p:txEl>
                                              <p:pRg st="1" end="1"/>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linds(horizontal)">
                                      <p:cBhvr>
                                        <p:cTn id="21" dur="500"/>
                                        <p:tgtEl>
                                          <p:spTgt spid="7">
                                            <p:txEl>
                                              <p:pRg st="2" end="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linds(horizontal)">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6934200" cy="1066800"/>
          </a:xfrm>
        </p:spPr>
        <p:txBody>
          <a:bodyPr/>
          <a:lstStyle/>
          <a:p>
            <a:r>
              <a:rPr lang="en-US" dirty="0" smtClean="0"/>
              <a:t>Organization of the Senate</a:t>
            </a:r>
            <a:endParaRPr lang="en-US" dirty="0"/>
          </a:p>
        </p:txBody>
      </p:sp>
      <p:sp>
        <p:nvSpPr>
          <p:cNvPr id="5" name="Content Placeholder 4"/>
          <p:cNvSpPr>
            <a:spLocks noGrp="1"/>
          </p:cNvSpPr>
          <p:nvPr>
            <p:ph idx="1"/>
          </p:nvPr>
        </p:nvSpPr>
        <p:spPr>
          <a:xfrm>
            <a:off x="3276600" y="1219200"/>
            <a:ext cx="5486400" cy="5105400"/>
          </a:xfrm>
        </p:spPr>
        <p:txBody>
          <a:bodyPr/>
          <a:lstStyle/>
          <a:p>
            <a:pPr>
              <a:lnSpc>
                <a:spcPct val="100000"/>
              </a:lnSpc>
            </a:pPr>
            <a:r>
              <a:rPr lang="en-US" sz="3600" dirty="0" smtClean="0"/>
              <a:t>  Lieutenant Governor presides over the senate. </a:t>
            </a:r>
          </a:p>
          <a:p>
            <a:pPr>
              <a:lnSpc>
                <a:spcPct val="100000"/>
              </a:lnSpc>
            </a:pPr>
            <a:endParaRPr lang="en-US" sz="3600" dirty="0" smtClean="0"/>
          </a:p>
          <a:p>
            <a:pPr>
              <a:lnSpc>
                <a:spcPct val="100000"/>
              </a:lnSpc>
              <a:buNone/>
            </a:pPr>
            <a:endParaRPr lang="en-US" sz="3600" dirty="0" smtClean="0"/>
          </a:p>
          <a:p>
            <a:pPr>
              <a:lnSpc>
                <a:spcPct val="100000"/>
              </a:lnSpc>
            </a:pPr>
            <a:r>
              <a:rPr lang="en-US" sz="3600" dirty="0" smtClean="0"/>
              <a:t>  President pro tempore when the Lieutenant Governor is absent.</a:t>
            </a:r>
            <a:endParaRPr lang="en-US" sz="36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8" name="Rectangle 7"/>
          <p:cNvSpPr/>
          <p:nvPr/>
        </p:nvSpPr>
        <p:spPr>
          <a:xfrm>
            <a:off x="1752600" y="6248400"/>
            <a:ext cx="3429000" cy="461665"/>
          </a:xfrm>
          <a:prstGeom prst="rect">
            <a:avLst/>
          </a:prstGeom>
        </p:spPr>
        <p:txBody>
          <a:bodyPr wrap="square">
            <a:spAutoFit/>
          </a:bodyPr>
          <a:lstStyle/>
          <a:p>
            <a:r>
              <a:rPr lang="en-US" sz="2400" b="1" dirty="0" smtClean="0">
                <a:solidFill>
                  <a:schemeClr val="tx2">
                    <a:lumMod val="75000"/>
                  </a:schemeClr>
                </a:solidFill>
              </a:rPr>
              <a:t>Terry W. Brown (R)</a:t>
            </a:r>
            <a:endParaRPr lang="en-US" dirty="0">
              <a:solidFill>
                <a:schemeClr val="tx2">
                  <a:lumMod val="75000"/>
                </a:schemeClr>
              </a:solidFill>
            </a:endParaRPr>
          </a:p>
        </p:txBody>
      </p:sp>
      <p:sp>
        <p:nvSpPr>
          <p:cNvPr id="9" name="Rectangle 8"/>
          <p:cNvSpPr/>
          <p:nvPr/>
        </p:nvSpPr>
        <p:spPr>
          <a:xfrm>
            <a:off x="1676400" y="3124200"/>
            <a:ext cx="2840842" cy="461665"/>
          </a:xfrm>
          <a:prstGeom prst="rect">
            <a:avLst/>
          </a:prstGeom>
        </p:spPr>
        <p:txBody>
          <a:bodyPr wrap="none">
            <a:spAutoFit/>
          </a:bodyPr>
          <a:lstStyle/>
          <a:p>
            <a:r>
              <a:rPr lang="en-US" sz="2400" b="1" dirty="0" smtClean="0">
                <a:solidFill>
                  <a:schemeClr val="tx2">
                    <a:lumMod val="75000"/>
                  </a:schemeClr>
                </a:solidFill>
              </a:rPr>
              <a:t>Tate Reeves (R) </a:t>
            </a:r>
            <a:endParaRPr lang="en-US" sz="2400" b="1" dirty="0">
              <a:solidFill>
                <a:schemeClr val="tx2">
                  <a:lumMod val="75000"/>
                </a:schemeClr>
              </a:solidFill>
            </a:endParaRPr>
          </a:p>
        </p:txBody>
      </p:sp>
      <p:pic>
        <p:nvPicPr>
          <p:cNvPr id="7170" name="Picture 2" descr="http://www.ballotpedia.org/wiki/images/thumb/Terry_W._Brown.jpg/200px-Terry_W._Brown.jpg"/>
          <p:cNvPicPr>
            <a:picLocks noChangeAspect="1" noChangeArrowheads="1"/>
          </p:cNvPicPr>
          <p:nvPr/>
        </p:nvPicPr>
        <p:blipFill>
          <a:blip r:embed="rId3" cstate="print"/>
          <a:srcRect/>
          <a:stretch>
            <a:fillRect/>
          </a:stretch>
        </p:blipFill>
        <p:spPr bwMode="auto">
          <a:xfrm>
            <a:off x="1524000" y="3886200"/>
            <a:ext cx="1783080" cy="2228850"/>
          </a:xfrm>
          <a:prstGeom prst="rect">
            <a:avLst/>
          </a:prstGeom>
          <a:noFill/>
        </p:spPr>
      </p:pic>
      <p:pic>
        <p:nvPicPr>
          <p:cNvPr id="7172" name="Picture 4" descr="http://ts2.mm.bing.net/images/thumbnail.aspx?q=1502193393953&amp;id=5762f42bb460863463cecee89440921a&amp;url=http%3a%2f%2fwww.nasact.org%2fnasact%2fdirectory%2fimages%2fMS_Reeves.jpg"/>
          <p:cNvPicPr>
            <a:picLocks noChangeAspect="1" noChangeArrowheads="1"/>
          </p:cNvPicPr>
          <p:nvPr/>
        </p:nvPicPr>
        <p:blipFill>
          <a:blip r:embed="rId4" cstate="print"/>
          <a:srcRect/>
          <a:stretch>
            <a:fillRect/>
          </a:stretch>
        </p:blipFill>
        <p:spPr bwMode="auto">
          <a:xfrm>
            <a:off x="1743078" y="990600"/>
            <a:ext cx="1520188" cy="2133599"/>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blinds(horizontal)">
                                      <p:cBhvr>
                                        <p:cTn id="10" dur="500"/>
                                        <p:tgtEl>
                                          <p:spTgt spid="717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blinds(horizontal)">
                                      <p:cBhvr>
                                        <p:cTn id="2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0"/>
            <a:ext cx="6934200" cy="1066800"/>
          </a:xfrm>
        </p:spPr>
        <p:txBody>
          <a:bodyPr/>
          <a:lstStyle/>
          <a:p>
            <a:r>
              <a:rPr lang="en-US" dirty="0" smtClean="0"/>
              <a:t>Organization of the House</a:t>
            </a:r>
            <a:endParaRPr lang="en-US" dirty="0"/>
          </a:p>
        </p:txBody>
      </p:sp>
      <p:sp>
        <p:nvSpPr>
          <p:cNvPr id="5" name="Content Placeholder 4"/>
          <p:cNvSpPr>
            <a:spLocks noGrp="1"/>
          </p:cNvSpPr>
          <p:nvPr>
            <p:ph idx="1"/>
          </p:nvPr>
        </p:nvSpPr>
        <p:spPr>
          <a:xfrm>
            <a:off x="3276600" y="1219200"/>
            <a:ext cx="5486400" cy="4572000"/>
          </a:xfrm>
        </p:spPr>
        <p:txBody>
          <a:bodyPr/>
          <a:lstStyle/>
          <a:p>
            <a:pPr>
              <a:lnSpc>
                <a:spcPct val="100000"/>
              </a:lnSpc>
            </a:pPr>
            <a:r>
              <a:rPr lang="en-US" sz="3600" dirty="0" smtClean="0"/>
              <a:t>  </a:t>
            </a:r>
            <a:r>
              <a:rPr lang="en-US" sz="3600" i="1" dirty="0" smtClean="0"/>
              <a:t>Speaker of the house </a:t>
            </a:r>
            <a:r>
              <a:rPr lang="en-US" sz="3600" dirty="0" smtClean="0"/>
              <a:t>presides over the house. </a:t>
            </a:r>
          </a:p>
          <a:p>
            <a:pPr>
              <a:lnSpc>
                <a:spcPct val="100000"/>
              </a:lnSpc>
            </a:pPr>
            <a:endParaRPr lang="en-US" sz="3600" dirty="0" smtClean="0"/>
          </a:p>
          <a:p>
            <a:pPr>
              <a:lnSpc>
                <a:spcPct val="100000"/>
              </a:lnSpc>
              <a:buNone/>
            </a:pPr>
            <a:endParaRPr lang="en-US" sz="3600" dirty="0" smtClean="0"/>
          </a:p>
          <a:p>
            <a:pPr>
              <a:lnSpc>
                <a:spcPct val="100000"/>
              </a:lnSpc>
            </a:pPr>
            <a:r>
              <a:rPr lang="en-US" sz="3600" dirty="0" smtClean="0"/>
              <a:t>  Speaker pro tempore when the Speaker is absent.</a:t>
            </a:r>
            <a:endParaRPr lang="en-US" sz="36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8" name="Rectangle 7"/>
          <p:cNvSpPr/>
          <p:nvPr/>
        </p:nvSpPr>
        <p:spPr>
          <a:xfrm>
            <a:off x="1752600" y="6248400"/>
            <a:ext cx="3200400" cy="461665"/>
          </a:xfrm>
          <a:prstGeom prst="rect">
            <a:avLst/>
          </a:prstGeom>
        </p:spPr>
        <p:txBody>
          <a:bodyPr wrap="square">
            <a:spAutoFit/>
          </a:bodyPr>
          <a:lstStyle/>
          <a:p>
            <a:r>
              <a:rPr lang="en-US" sz="2400" b="1" dirty="0" smtClean="0">
                <a:solidFill>
                  <a:schemeClr val="tx2">
                    <a:lumMod val="75000"/>
                  </a:schemeClr>
                </a:solidFill>
              </a:rPr>
              <a:t>Greg Snowden (R)</a:t>
            </a:r>
            <a:endParaRPr lang="en-US" b="1" dirty="0">
              <a:solidFill>
                <a:schemeClr val="tx2">
                  <a:lumMod val="75000"/>
                </a:schemeClr>
              </a:solidFill>
            </a:endParaRPr>
          </a:p>
        </p:txBody>
      </p:sp>
      <p:sp>
        <p:nvSpPr>
          <p:cNvPr id="9" name="Rectangle 8"/>
          <p:cNvSpPr/>
          <p:nvPr/>
        </p:nvSpPr>
        <p:spPr>
          <a:xfrm>
            <a:off x="1676400" y="3124200"/>
            <a:ext cx="2558714" cy="461665"/>
          </a:xfrm>
          <a:prstGeom prst="rect">
            <a:avLst/>
          </a:prstGeom>
        </p:spPr>
        <p:txBody>
          <a:bodyPr wrap="none">
            <a:spAutoFit/>
          </a:bodyPr>
          <a:lstStyle/>
          <a:p>
            <a:r>
              <a:rPr lang="en-US" sz="2400" b="1" dirty="0" smtClean="0">
                <a:solidFill>
                  <a:schemeClr val="tx2">
                    <a:lumMod val="75000"/>
                  </a:schemeClr>
                </a:solidFill>
              </a:rPr>
              <a:t>Philip Gunn (R)</a:t>
            </a:r>
            <a:endParaRPr lang="en-US" sz="2400" b="1" dirty="0">
              <a:solidFill>
                <a:schemeClr val="tx2">
                  <a:lumMod val="75000"/>
                </a:schemeClr>
              </a:solidFill>
            </a:endParaRPr>
          </a:p>
        </p:txBody>
      </p:sp>
      <p:pic>
        <p:nvPicPr>
          <p:cNvPr id="6146" name="Picture 2" descr="http://www.ballotpedia.org/wiki/images/thumb/Philip_Gunn.jpg/200px-Philip_Gunn.jpg"/>
          <p:cNvPicPr>
            <a:picLocks noChangeAspect="1" noChangeArrowheads="1"/>
          </p:cNvPicPr>
          <p:nvPr/>
        </p:nvPicPr>
        <p:blipFill>
          <a:blip r:embed="rId3" cstate="print"/>
          <a:srcRect/>
          <a:stretch>
            <a:fillRect/>
          </a:stretch>
        </p:blipFill>
        <p:spPr bwMode="auto">
          <a:xfrm>
            <a:off x="1524000" y="990600"/>
            <a:ext cx="1722120" cy="2152650"/>
          </a:xfrm>
          <a:prstGeom prst="rect">
            <a:avLst/>
          </a:prstGeom>
          <a:noFill/>
        </p:spPr>
      </p:pic>
      <p:pic>
        <p:nvPicPr>
          <p:cNvPr id="6148" name="Picture 4" descr="http://t3.gstatic.com/images?q=tbn:ANd9GcQQKUHfmZf0wT5ESLhRO2mlk4xjIsGLPZMR06BoPtXFRUGjd2eU:www.wmox.net/wp-content/uploads/2009/07/snowden.jpg"/>
          <p:cNvPicPr>
            <a:picLocks noChangeAspect="1" noChangeArrowheads="1"/>
          </p:cNvPicPr>
          <p:nvPr/>
        </p:nvPicPr>
        <p:blipFill>
          <a:blip r:embed="rId4" cstate="print"/>
          <a:srcRect/>
          <a:stretch>
            <a:fillRect/>
          </a:stretch>
        </p:blipFill>
        <p:spPr bwMode="auto">
          <a:xfrm>
            <a:off x="1600200" y="3962400"/>
            <a:ext cx="1676400" cy="2101575"/>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linds(horizontal)">
                                      <p:cBhvr>
                                        <p:cTn id="10" dur="500"/>
                                        <p:tgtEl>
                                          <p:spTgt spid="614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linds(horizontal)">
                                      <p:cBhvr>
                                        <p:cTn id="18" dur="500"/>
                                        <p:tgtEl>
                                          <p:spTgt spid="5">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par>
                                <p:cTn id="22" presetID="3" presetClass="entr" presetSubtype="10" fill="hold" nodeType="withEffect">
                                  <p:stCondLst>
                                    <p:cond delay="0"/>
                                  </p:stCondLst>
                                  <p:childTnLst>
                                    <p:set>
                                      <p:cBhvr>
                                        <p:cTn id="23" dur="1" fill="hold">
                                          <p:stCondLst>
                                            <p:cond delay="0"/>
                                          </p:stCondLst>
                                        </p:cTn>
                                        <p:tgtEl>
                                          <p:spTgt spid="6148"/>
                                        </p:tgtEl>
                                        <p:attrNameLst>
                                          <p:attrName>style.visibility</p:attrName>
                                        </p:attrNameLst>
                                      </p:cBhvr>
                                      <p:to>
                                        <p:strVal val="visible"/>
                                      </p:to>
                                    </p:set>
                                    <p:animEffect transition="in" filter="blinds(horizontal)">
                                      <p:cBhvr>
                                        <p:cTn id="2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609600"/>
            <a:ext cx="6934200" cy="1066800"/>
          </a:xfrm>
        </p:spPr>
        <p:txBody>
          <a:bodyPr/>
          <a:lstStyle/>
          <a:p>
            <a:r>
              <a:rPr lang="en-US" sz="6600" dirty="0" smtClean="0"/>
              <a:t>How are laws made?</a:t>
            </a:r>
            <a:endParaRPr lang="en-US" sz="6600" dirty="0"/>
          </a:p>
        </p:txBody>
      </p:sp>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5" name="Rectangle 4"/>
          <p:cNvSpPr/>
          <p:nvPr/>
        </p:nvSpPr>
        <p:spPr>
          <a:xfrm>
            <a:off x="4620005" y="1524000"/>
            <a:ext cx="4523995" cy="646331"/>
          </a:xfrm>
          <a:prstGeom prst="rect">
            <a:avLst/>
          </a:prstGeom>
        </p:spPr>
        <p:txBody>
          <a:bodyPr wrap="none">
            <a:spAutoFit/>
          </a:bodyPr>
          <a:lstStyle/>
          <a:p>
            <a:r>
              <a:rPr lang="en-US" sz="3600" b="1" dirty="0" smtClean="0"/>
              <a:t>Schoolhouse Rock </a:t>
            </a:r>
            <a:endParaRPr lang="en-US" sz="3600" dirty="0"/>
          </a:p>
        </p:txBody>
      </p:sp>
      <p:sp>
        <p:nvSpPr>
          <p:cNvPr id="7" name="Rectangle 6"/>
          <p:cNvSpPr/>
          <p:nvPr/>
        </p:nvSpPr>
        <p:spPr>
          <a:xfrm>
            <a:off x="4191000" y="2209800"/>
            <a:ext cx="2294218" cy="461665"/>
          </a:xfrm>
          <a:prstGeom prst="rect">
            <a:avLst/>
          </a:prstGeom>
        </p:spPr>
        <p:txBody>
          <a:bodyPr wrap="none">
            <a:spAutoFit/>
          </a:bodyPr>
          <a:lstStyle/>
          <a:p>
            <a:r>
              <a:rPr lang="en-US" sz="2400" b="1" dirty="0" smtClean="0"/>
              <a:t>I'm Just a Bill</a:t>
            </a:r>
            <a:endParaRPr lang="en-US" sz="2400" dirty="0"/>
          </a:p>
        </p:txBody>
      </p:sp>
      <p:pic>
        <p:nvPicPr>
          <p:cNvPr id="2052" name="Picture 4" descr="http://blogs.discovermagazine.com/intersection/files/upload/2007/06/bill.jpg"/>
          <p:cNvPicPr>
            <a:picLocks noChangeAspect="1" noChangeArrowheads="1"/>
          </p:cNvPicPr>
          <p:nvPr/>
        </p:nvPicPr>
        <p:blipFill>
          <a:blip r:embed="rId3" cstate="print"/>
          <a:srcRect/>
          <a:stretch>
            <a:fillRect/>
          </a:stretch>
        </p:blipFill>
        <p:spPr bwMode="auto">
          <a:xfrm>
            <a:off x="4495800" y="2819400"/>
            <a:ext cx="1891145" cy="1905000"/>
          </a:xfrm>
          <a:prstGeom prst="rect">
            <a:avLst/>
          </a:prstGeom>
          <a:noFill/>
        </p:spPr>
      </p:pic>
      <p:pic>
        <p:nvPicPr>
          <p:cNvPr id="2054" name="Picture 6" descr="http://www.elementlist.com/images/schoolhouserock.gif"/>
          <p:cNvPicPr>
            <a:picLocks noChangeAspect="1" noChangeArrowheads="1"/>
          </p:cNvPicPr>
          <p:nvPr/>
        </p:nvPicPr>
        <p:blipFill>
          <a:blip r:embed="rId4" cstate="print"/>
          <a:srcRect/>
          <a:stretch>
            <a:fillRect/>
          </a:stretch>
        </p:blipFill>
        <p:spPr bwMode="auto">
          <a:xfrm>
            <a:off x="2057400" y="2819399"/>
            <a:ext cx="2286000" cy="3720075"/>
          </a:xfrm>
          <a:prstGeom prst="rect">
            <a:avLst/>
          </a:prstGeom>
          <a:noFill/>
        </p:spPr>
      </p:pic>
      <p:pic>
        <p:nvPicPr>
          <p:cNvPr id="2056" name="Picture 8" descr="http://blog.sanriotown.com/bumblebeebuzz:hellokitty.com/files/2008/03/bill3.jpg"/>
          <p:cNvPicPr>
            <a:picLocks noChangeAspect="1" noChangeArrowheads="1"/>
          </p:cNvPicPr>
          <p:nvPr/>
        </p:nvPicPr>
        <p:blipFill>
          <a:blip r:embed="rId5" cstate="print"/>
          <a:srcRect r="6790"/>
          <a:stretch>
            <a:fillRect/>
          </a:stretch>
        </p:blipFill>
        <p:spPr bwMode="auto">
          <a:xfrm>
            <a:off x="4495800" y="4876800"/>
            <a:ext cx="1917700" cy="1676400"/>
          </a:xfrm>
          <a:prstGeom prst="rect">
            <a:avLst/>
          </a:prstGeom>
          <a:noFill/>
        </p:spPr>
      </p:pic>
      <p:pic>
        <p:nvPicPr>
          <p:cNvPr id="2058" name="Picture 10" descr="http://i108.photobucket.com/albums/n36/myteerad/bill.jpg"/>
          <p:cNvPicPr>
            <a:picLocks noChangeAspect="1" noChangeArrowheads="1"/>
          </p:cNvPicPr>
          <p:nvPr/>
        </p:nvPicPr>
        <p:blipFill>
          <a:blip r:embed="rId6" cstate="print"/>
          <a:srcRect/>
          <a:stretch>
            <a:fillRect/>
          </a:stretch>
        </p:blipFill>
        <p:spPr bwMode="auto">
          <a:xfrm>
            <a:off x="6553200" y="2819400"/>
            <a:ext cx="2400300" cy="3733800"/>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linds(horizontal)">
                                      <p:cBhvr>
                                        <p:cTn id="13" dur="500"/>
                                        <p:tgtEl>
                                          <p:spTgt spid="2054"/>
                                        </p:tgtEl>
                                      </p:cBhvr>
                                    </p:animEffect>
                                  </p:childTnLst>
                                </p:cTn>
                              </p:par>
                              <p:par>
                                <p:cTn id="14" presetID="3" presetClass="entr" presetSubtype="1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linds(horizontal)">
                                      <p:cBhvr>
                                        <p:cTn id="16" dur="500"/>
                                        <p:tgtEl>
                                          <p:spTgt spid="2052"/>
                                        </p:tgtEl>
                                      </p:cBhvr>
                                    </p:animEffect>
                                  </p:childTnLst>
                                </p:cTn>
                              </p:par>
                              <p:par>
                                <p:cTn id="17" presetID="3" presetClass="entr" presetSubtype="10" fill="hold" nodeType="withEffect">
                                  <p:stCondLst>
                                    <p:cond delay="0"/>
                                  </p:stCondLst>
                                  <p:childTnLst>
                                    <p:set>
                                      <p:cBhvr>
                                        <p:cTn id="18" dur="1" fill="hold">
                                          <p:stCondLst>
                                            <p:cond delay="0"/>
                                          </p:stCondLst>
                                        </p:cTn>
                                        <p:tgtEl>
                                          <p:spTgt spid="2056"/>
                                        </p:tgtEl>
                                        <p:attrNameLst>
                                          <p:attrName>style.visibility</p:attrName>
                                        </p:attrNameLst>
                                      </p:cBhvr>
                                      <p:to>
                                        <p:strVal val="visible"/>
                                      </p:to>
                                    </p:set>
                                    <p:animEffect transition="in" filter="blinds(horizontal)">
                                      <p:cBhvr>
                                        <p:cTn id="19" dur="500"/>
                                        <p:tgtEl>
                                          <p:spTgt spid="2056"/>
                                        </p:tgtEl>
                                      </p:cBhvr>
                                    </p:animEffect>
                                  </p:childTnLst>
                                </p:cTn>
                              </p:par>
                              <p:par>
                                <p:cTn id="20" presetID="3" presetClass="entr" presetSubtype="10" fill="hold" nodeType="withEffect">
                                  <p:stCondLst>
                                    <p:cond delay="0"/>
                                  </p:stCondLst>
                                  <p:childTnLst>
                                    <p:set>
                                      <p:cBhvr>
                                        <p:cTn id="21" dur="1" fill="hold">
                                          <p:stCondLst>
                                            <p:cond delay="0"/>
                                          </p:stCondLst>
                                        </p:cTn>
                                        <p:tgtEl>
                                          <p:spTgt spid="2058"/>
                                        </p:tgtEl>
                                        <p:attrNameLst>
                                          <p:attrName>style.visibility</p:attrName>
                                        </p:attrNameLst>
                                      </p:cBhvr>
                                      <p:to>
                                        <p:strVal val="visible"/>
                                      </p:to>
                                    </p:set>
                                    <p:animEffect transition="in" filter="blinds(horizontal)">
                                      <p:cBhvr>
                                        <p:cTn id="22"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http://www.goldinc.com/images/mississippi.gif"/>
          <p:cNvPicPr>
            <a:picLocks noChangeAspect="1" noChangeArrowheads="1"/>
          </p:cNvPicPr>
          <p:nvPr/>
        </p:nvPicPr>
        <p:blipFill>
          <a:blip r:embed="rId2" cstate="print"/>
          <a:srcRect/>
          <a:stretch>
            <a:fillRect/>
          </a:stretch>
        </p:blipFill>
        <p:spPr bwMode="auto">
          <a:xfrm>
            <a:off x="152400" y="327851"/>
            <a:ext cx="1524000" cy="461010"/>
          </a:xfrm>
          <a:prstGeom prst="rect">
            <a:avLst/>
          </a:prstGeom>
          <a:noFill/>
        </p:spPr>
      </p:pic>
      <p:sp>
        <p:nvSpPr>
          <p:cNvPr id="8" name="Title 3"/>
          <p:cNvSpPr txBox="1">
            <a:spLocks/>
          </p:cNvSpPr>
          <p:nvPr/>
        </p:nvSpPr>
        <p:spPr bwMode="auto">
          <a:xfrm>
            <a:off x="0" y="838200"/>
            <a:ext cx="69342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kern="0" dirty="0" smtClean="0">
                <a:solidFill>
                  <a:schemeClr val="tx2">
                    <a:lumMod val="50000"/>
                  </a:schemeClr>
                </a:solidFill>
                <a:latin typeface="+mj-lt"/>
                <a:ea typeface="+mj-ea"/>
                <a:cs typeface="+mj-cs"/>
              </a:rPr>
              <a:t>Page 356</a:t>
            </a:r>
            <a:endParaRPr kumimoji="0" lang="en-US" sz="2800" b="0" i="0" u="none" strike="noStrike" kern="0" cap="none" spc="0" normalizeH="0" baseline="0" noProof="0" dirty="0">
              <a:ln>
                <a:noFill/>
              </a:ln>
              <a:solidFill>
                <a:schemeClr val="tx2">
                  <a:lumMod val="50000"/>
                </a:schemeClr>
              </a:solidFill>
              <a:effectLst/>
              <a:uLnTx/>
              <a:uFillTx/>
              <a:latin typeface="+mj-lt"/>
              <a:ea typeface="+mj-ea"/>
              <a:cs typeface="+mj-cs"/>
            </a:endParaRPr>
          </a:p>
        </p:txBody>
      </p:sp>
      <p:pic>
        <p:nvPicPr>
          <p:cNvPr id="96258" name="Picture 2"/>
          <p:cNvPicPr>
            <a:picLocks noChangeAspect="1" noChangeArrowheads="1"/>
          </p:cNvPicPr>
          <p:nvPr/>
        </p:nvPicPr>
        <p:blipFill>
          <a:blip r:embed="rId3" cstate="print"/>
          <a:srcRect l="9008" t="6618" r="10733" b="39424"/>
          <a:stretch>
            <a:fillRect/>
          </a:stretch>
        </p:blipFill>
        <p:spPr bwMode="auto">
          <a:xfrm>
            <a:off x="1905000" y="152400"/>
            <a:ext cx="7086600" cy="6096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5358384"/>
          </a:xfrm>
        </p:spPr>
        <p:txBody>
          <a:bodyPr>
            <a:normAutofit/>
          </a:bodyPr>
          <a:lstStyle/>
          <a:p>
            <a:r>
              <a:rPr lang="en-US" dirty="0" smtClean="0"/>
              <a:t>Constitution</a:t>
            </a:r>
          </a:p>
          <a:p>
            <a:pPr lvl="1"/>
            <a:r>
              <a:rPr lang="en-US" dirty="0" smtClean="0"/>
              <a:t>Mississippi Constitution.</a:t>
            </a:r>
          </a:p>
          <a:p>
            <a:pPr lvl="1"/>
            <a:r>
              <a:rPr lang="en-US" dirty="0" smtClean="0"/>
              <a:t>Principles of the Constitution.</a:t>
            </a:r>
          </a:p>
          <a:p>
            <a:pPr lvl="1"/>
            <a:r>
              <a:rPr lang="en-US" dirty="0" smtClean="0"/>
              <a:t>Changing the Constitution.</a:t>
            </a:r>
          </a:p>
          <a:p>
            <a:r>
              <a:rPr lang="en-US" dirty="0" smtClean="0"/>
              <a:t>Mississippi Legislature</a:t>
            </a:r>
          </a:p>
          <a:p>
            <a:pPr lvl="1"/>
            <a:r>
              <a:rPr lang="en-US" dirty="0" smtClean="0"/>
              <a:t>How it is set-up.</a:t>
            </a:r>
          </a:p>
          <a:p>
            <a:pPr lvl="1"/>
            <a:r>
              <a:rPr lang="en-US" dirty="0" smtClean="0"/>
              <a:t>Sessions</a:t>
            </a:r>
          </a:p>
          <a:p>
            <a:pPr lvl="1"/>
            <a:r>
              <a:rPr lang="en-US" dirty="0" smtClean="0"/>
              <a:t>Power</a:t>
            </a:r>
          </a:p>
          <a:p>
            <a:pPr lvl="1"/>
            <a:r>
              <a:rPr lang="en-US" dirty="0" smtClean="0"/>
              <a:t>Organization</a:t>
            </a:r>
          </a:p>
          <a:p>
            <a:pPr lvl="1"/>
            <a:r>
              <a:rPr lang="en-US" dirty="0" smtClean="0"/>
              <a:t>How to make a law.</a:t>
            </a:r>
            <a:endParaRPr lang="en-US" dirty="0"/>
          </a:p>
        </p:txBody>
      </p:sp>
      <p:sp>
        <p:nvSpPr>
          <p:cNvPr id="2" name="Title 1"/>
          <p:cNvSpPr>
            <a:spLocks noGrp="1"/>
          </p:cNvSpPr>
          <p:nvPr>
            <p:ph type="title"/>
          </p:nvPr>
        </p:nvSpPr>
        <p:spPr/>
        <p:txBody>
          <a:bodyPr>
            <a:noAutofit/>
          </a:bodyPr>
          <a:lstStyle/>
          <a:p>
            <a:r>
              <a:rPr lang="en-US" sz="7200" dirty="0" smtClean="0"/>
              <a:t>Summary</a:t>
            </a:r>
            <a:endParaRPr lang="en-US" sz="7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So can you make political cartoons at Olive Branch High School?</a:t>
            </a:r>
            <a:endParaRPr lang="en-US" dirty="0"/>
          </a:p>
        </p:txBody>
      </p:sp>
      <p:pic>
        <p:nvPicPr>
          <p:cNvPr id="115714" name="Picture 2" descr="http://www.ibdeditorials.com/IMAGES/CARTOONS/toon103108.gif"/>
          <p:cNvPicPr>
            <a:picLocks noChangeAspect="1" noChangeArrowheads="1"/>
          </p:cNvPicPr>
          <p:nvPr/>
        </p:nvPicPr>
        <p:blipFill>
          <a:blip r:embed="rId2" cstate="print"/>
          <a:srcRect b="5481"/>
          <a:stretch>
            <a:fillRect/>
          </a:stretch>
        </p:blipFill>
        <p:spPr bwMode="auto">
          <a:xfrm>
            <a:off x="1219200" y="1752600"/>
            <a:ext cx="6934200" cy="44958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221163"/>
          </a:xfrm>
        </p:spPr>
        <p:txBody>
          <a:bodyPr>
            <a:normAutofit/>
          </a:bodyPr>
          <a:lstStyle/>
          <a:p>
            <a:pPr algn="ctr">
              <a:buNone/>
            </a:pPr>
            <a:r>
              <a:rPr lang="en-US" sz="11500" dirty="0" smtClean="0"/>
              <a:t>Read pages 357 to 363.</a:t>
            </a:r>
            <a:endParaRPr lang="en-US" sz="11500" dirty="0"/>
          </a:p>
        </p:txBody>
      </p:sp>
      <p:sp>
        <p:nvSpPr>
          <p:cNvPr id="3" name="Title 2"/>
          <p:cNvSpPr>
            <a:spLocks noGrp="1"/>
          </p:cNvSpPr>
          <p:nvPr>
            <p:ph type="title"/>
          </p:nvPr>
        </p:nvSpPr>
        <p:spPr/>
        <p:txBody>
          <a:bodyPr>
            <a:normAutofit/>
          </a:bodyPr>
          <a:lstStyle/>
          <a:p>
            <a:r>
              <a:rPr lang="en-US" sz="5400" dirty="0" smtClean="0"/>
              <a:t>Assignment  for next class.</a:t>
            </a:r>
            <a:endParaRPr lang="en-US" sz="5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914400"/>
            <a:ext cx="7773283" cy="1015663"/>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What is a constitution?</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457200" y="1981200"/>
            <a:ext cx="8001000" cy="4247317"/>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document that sets up the framework of a government and determines its power and limitations.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9" name="Rectangle 8"/>
          <p:cNvSpPr/>
          <p:nvPr/>
        </p:nvSpPr>
        <p:spPr>
          <a:xfrm>
            <a:off x="457200" y="2209800"/>
            <a:ext cx="8001000" cy="4154984"/>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4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 the people of Mississippi in convention assembled, grateful to almighty God, and invoking his blessing on our work, do ordain and establish this constitution.</a:t>
            </a:r>
            <a:endParaRPr lang="en-US"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
        <p:nvSpPr>
          <p:cNvPr id="6" name="Rectangle 5"/>
          <p:cNvSpPr/>
          <p:nvPr/>
        </p:nvSpPr>
        <p:spPr>
          <a:xfrm>
            <a:off x="1143000" y="1295400"/>
            <a:ext cx="6854762" cy="1015663"/>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Constitution of 1890</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arrcraven.com/pics/parchment.jpg"/>
          <p:cNvPicPr>
            <a:picLocks noChangeAspect="1" noChangeArrowheads="1"/>
          </p:cNvPicPr>
          <p:nvPr/>
        </p:nvPicPr>
        <p:blipFill>
          <a:blip r:embed="rId2" cstate="print"/>
          <a:srcRect l="2222" t="2500" r="2222" b="1667"/>
          <a:stretch>
            <a:fillRect/>
          </a:stretch>
        </p:blipFill>
        <p:spPr bwMode="auto">
          <a:xfrm rot="16200000">
            <a:off x="1159421" y="-1177972"/>
            <a:ext cx="6876552" cy="9195392"/>
          </a:xfrm>
          <a:prstGeom prst="rect">
            <a:avLst/>
          </a:prstGeom>
          <a:noFill/>
        </p:spPr>
      </p:pic>
      <p:sp>
        <p:nvSpPr>
          <p:cNvPr id="6" name="Rectangle 5"/>
          <p:cNvSpPr/>
          <p:nvPr/>
        </p:nvSpPr>
        <p:spPr>
          <a:xfrm>
            <a:off x="685800" y="1371600"/>
            <a:ext cx="7848600" cy="286232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rPr>
              <a:t>How many constitutions has Mississippi had?</a:t>
            </a:r>
            <a:endParaRPr lang="en-US" sz="6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innerShdw blurRad="69850" dist="43180" dir="5400000">
                  <a:srgbClr val="000000">
                    <a:alpha val="65000"/>
                  </a:srgbClr>
                </a:innerShdw>
              </a:effectLst>
            </a:endParaRPr>
          </a:p>
        </p:txBody>
      </p:sp>
      <p:sp>
        <p:nvSpPr>
          <p:cNvPr id="9" name="Rectangle 8"/>
          <p:cNvSpPr/>
          <p:nvPr/>
        </p:nvSpPr>
        <p:spPr>
          <a:xfrm>
            <a:off x="533400" y="4038600"/>
            <a:ext cx="8001000" cy="1569660"/>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softRound"/>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or 5</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16" descr="http://www.goldinc.com/images/mississippi.gif"/>
          <p:cNvPicPr>
            <a:picLocks noChangeAspect="1" noChangeArrowheads="1"/>
          </p:cNvPicPr>
          <p:nvPr/>
        </p:nvPicPr>
        <p:blipFill>
          <a:blip r:embed="rId3" cstate="print"/>
          <a:srcRect/>
          <a:stretch>
            <a:fillRect/>
          </a:stretch>
        </p:blipFill>
        <p:spPr bwMode="auto">
          <a:xfrm>
            <a:off x="2667000" y="381000"/>
            <a:ext cx="3636192" cy="1099949"/>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heme72">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heme95">
  <a:themeElements>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fontScheme name="Black and White Pushpins Design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ck and White Pushpins Design Template 1">
        <a:dk1>
          <a:srgbClr val="5C1F00"/>
        </a:dk1>
        <a:lt1>
          <a:srgbClr val="FFFFFF"/>
        </a:lt1>
        <a:dk2>
          <a:srgbClr val="E55555"/>
        </a:dk2>
        <a:lt2>
          <a:srgbClr val="DFD293"/>
        </a:lt2>
        <a:accent1>
          <a:srgbClr val="CC3300"/>
        </a:accent1>
        <a:accent2>
          <a:srgbClr val="BE7960"/>
        </a:accent2>
        <a:accent3>
          <a:srgbClr val="F0B4B4"/>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ck and White Pushpins Design Template 2">
        <a:dk1>
          <a:srgbClr val="2D2015"/>
        </a:dk1>
        <a:lt1>
          <a:srgbClr val="FFFFFF"/>
        </a:lt1>
        <a:dk2>
          <a:srgbClr val="9C8D66"/>
        </a:dk2>
        <a:lt2>
          <a:srgbClr val="DFC08D"/>
        </a:lt2>
        <a:accent1>
          <a:srgbClr val="8C7B70"/>
        </a:accent1>
        <a:accent2>
          <a:srgbClr val="8F5F2F"/>
        </a:accent2>
        <a:accent3>
          <a:srgbClr val="CBC5B8"/>
        </a:accent3>
        <a:accent4>
          <a:srgbClr val="DADADA"/>
        </a:accent4>
        <a:accent5>
          <a:srgbClr val="C5BFBB"/>
        </a:accent5>
        <a:accent6>
          <a:srgbClr val="81552A"/>
        </a:accent6>
        <a:hlink>
          <a:srgbClr val="CCB400"/>
        </a:hlink>
        <a:folHlink>
          <a:srgbClr val="ADBABB"/>
        </a:folHlink>
      </a:clrScheme>
      <a:clrMap bg1="dk2" tx1="lt1" bg2="dk1" tx2="lt2" accent1="accent1" accent2="accent2" accent3="accent3" accent4="accent4" accent5="accent5" accent6="accent6" hlink="hlink" folHlink="folHlink"/>
    </a:extraClrScheme>
    <a:extraClrScheme>
      <a:clrScheme name="Black and White Pushpins Design Template 3">
        <a:dk1>
          <a:srgbClr val="C0C0C0"/>
        </a:dk1>
        <a:lt1>
          <a:srgbClr val="FFFFFF"/>
        </a:lt1>
        <a:dk2>
          <a:srgbClr val="000000"/>
        </a:dk2>
        <a:lt2>
          <a:srgbClr val="333333"/>
        </a:lt2>
        <a:accent1>
          <a:srgbClr val="5F5F5F"/>
        </a:accent1>
        <a:accent2>
          <a:srgbClr val="DDDDDD"/>
        </a:accent2>
        <a:accent3>
          <a:srgbClr val="FFFFFF"/>
        </a:accent3>
        <a:accent4>
          <a:srgbClr val="A4A4A4"/>
        </a:accent4>
        <a:accent5>
          <a:srgbClr val="B6B6B6"/>
        </a:accent5>
        <a:accent6>
          <a:srgbClr val="C8C8C8"/>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Black and White Pushpins Design Template 4">
        <a:dk1>
          <a:srgbClr val="003366"/>
        </a:dk1>
        <a:lt1>
          <a:srgbClr val="FFFFFF"/>
        </a:lt1>
        <a:dk2>
          <a:srgbClr val="42A5F0"/>
        </a:dk2>
        <a:lt2>
          <a:srgbClr val="3399FF"/>
        </a:lt2>
        <a:accent1>
          <a:srgbClr val="4880B8"/>
        </a:accent1>
        <a:accent2>
          <a:srgbClr val="00B000"/>
        </a:accent2>
        <a:accent3>
          <a:srgbClr val="B0CFF6"/>
        </a:accent3>
        <a:accent4>
          <a:srgbClr val="DADADA"/>
        </a:accent4>
        <a:accent5>
          <a:srgbClr val="B1C0D8"/>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ck and White Pushpins Design Template 5">
        <a:dk1>
          <a:srgbClr val="336699"/>
        </a:dk1>
        <a:lt1>
          <a:srgbClr val="FFFFFF"/>
        </a:lt1>
        <a:dk2>
          <a:srgbClr val="DDDDDD"/>
        </a:dk2>
        <a:lt2>
          <a:srgbClr val="B2C8D8"/>
        </a:lt2>
        <a:accent1>
          <a:srgbClr val="1F62C5"/>
        </a:accent1>
        <a:accent2>
          <a:srgbClr val="468A4B"/>
        </a:accent2>
        <a:accent3>
          <a:srgbClr val="EBEBEB"/>
        </a:accent3>
        <a:accent4>
          <a:srgbClr val="DADADA"/>
        </a:accent4>
        <a:accent5>
          <a:srgbClr val="ABB7DF"/>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ck and White Pushpins Design Template 6">
        <a:dk1>
          <a:srgbClr val="777777"/>
        </a:dk1>
        <a:lt1>
          <a:srgbClr val="FFFFFF"/>
        </a:lt1>
        <a:dk2>
          <a:srgbClr val="ABADA1"/>
        </a:dk2>
        <a:lt2>
          <a:srgbClr val="C2C2BA"/>
        </a:lt2>
        <a:accent1>
          <a:srgbClr val="909082"/>
        </a:accent1>
        <a:accent2>
          <a:srgbClr val="809EA8"/>
        </a:accent2>
        <a:accent3>
          <a:srgbClr val="D2D3CD"/>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ck and White Pushpins Design Template 7">
        <a:dk1>
          <a:srgbClr val="3E3E5C"/>
        </a:dk1>
        <a:lt1>
          <a:srgbClr val="FFFFFF"/>
        </a:lt1>
        <a:dk2>
          <a:srgbClr val="BABBD2"/>
        </a:dk2>
        <a:lt2>
          <a:srgbClr val="B2B2B2"/>
        </a:lt2>
        <a:accent1>
          <a:srgbClr val="787682"/>
        </a:accent1>
        <a:accent2>
          <a:srgbClr val="6699FF"/>
        </a:accent2>
        <a:accent3>
          <a:srgbClr val="D9DAE5"/>
        </a:accent3>
        <a:accent4>
          <a:srgbClr val="DADADA"/>
        </a:accent4>
        <a:accent5>
          <a:srgbClr val="BEBDC1"/>
        </a:accent5>
        <a:accent6>
          <a:srgbClr val="5C8A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ck and White Pushpins Design Template 8">
        <a:dk1>
          <a:srgbClr val="777777"/>
        </a:dk1>
        <a:lt1>
          <a:srgbClr val="FFFFDF"/>
        </a:lt1>
        <a:dk2>
          <a:srgbClr val="FFFFD9"/>
        </a:dk2>
        <a:lt2>
          <a:srgbClr val="AA8322"/>
        </a:lt2>
        <a:accent1>
          <a:srgbClr val="D6B778"/>
        </a:accent1>
        <a:accent2>
          <a:srgbClr val="33CCCC"/>
        </a:accent2>
        <a:accent3>
          <a:srgbClr val="FFFFE9"/>
        </a:accent3>
        <a:accent4>
          <a:srgbClr val="DADABE"/>
        </a:accent4>
        <a:accent5>
          <a:srgbClr val="E8D8BE"/>
        </a:accent5>
        <a:accent6>
          <a:srgbClr val="2DB9B9"/>
        </a:accent6>
        <a:hlink>
          <a:srgbClr val="FF5050"/>
        </a:hlink>
        <a:folHlink>
          <a:srgbClr val="FFCC66"/>
        </a:folHlink>
      </a:clrScheme>
      <a:clrMap bg1="dk2" tx1="lt1" bg2="dk1" tx2="lt2" accent1="accent1" accent2="accent2" accent3="accent3" accent4="accent4" accent5="accent5" accent6="accent6" hlink="hlink" folHlink="folHlink"/>
    </a:extraClrScheme>
    <a:extraClrScheme>
      <a:clrScheme name="Black and White Pushpins Design Template 9">
        <a:dk1>
          <a:srgbClr val="EACD64"/>
        </a:dk1>
        <a:lt1>
          <a:srgbClr val="FEDA9A"/>
        </a:lt1>
        <a:dk2>
          <a:srgbClr val="AD7625"/>
        </a:dk2>
        <a:lt2>
          <a:srgbClr val="969696"/>
        </a:lt2>
        <a:accent1>
          <a:srgbClr val="8F6F59"/>
        </a:accent1>
        <a:accent2>
          <a:srgbClr val="FFC891"/>
        </a:accent2>
        <a:accent3>
          <a:srgbClr val="FEEACA"/>
        </a:accent3>
        <a:accent4>
          <a:srgbClr val="C8AF54"/>
        </a:accent4>
        <a:accent5>
          <a:srgbClr val="C6BBB5"/>
        </a:accent5>
        <a:accent6>
          <a:srgbClr val="E7B583"/>
        </a:accent6>
        <a:hlink>
          <a:srgbClr val="FF8A3B"/>
        </a:hlink>
        <a:folHlink>
          <a:srgbClr val="EEC960"/>
        </a:folHlink>
      </a:clrScheme>
      <a:clrMap bg1="lt1" tx1="dk1" bg2="lt2" tx2="dk2" accent1="accent1" accent2="accent2" accent3="accent3" accent4="accent4" accent5="accent5" accent6="accent6" hlink="hlink" folHlink="folHlink"/>
    </a:extraClrScheme>
    <a:extraClrScheme>
      <a:clrScheme name="Black and White Pushpins Design Template 10">
        <a:dk1>
          <a:srgbClr val="808080"/>
        </a:dk1>
        <a:lt1>
          <a:srgbClr val="FFFFFF"/>
        </a:lt1>
        <a:dk2>
          <a:srgbClr val="F8F8F8"/>
        </a:dk2>
        <a:lt2>
          <a:srgbClr val="0099CC"/>
        </a:lt2>
        <a:accent1>
          <a:srgbClr val="66A0CC"/>
        </a:accent1>
        <a:accent2>
          <a:srgbClr val="CCCCFF"/>
        </a:accent2>
        <a:accent3>
          <a:srgbClr val="FBFBFB"/>
        </a:accent3>
        <a:accent4>
          <a:srgbClr val="DADADA"/>
        </a:accent4>
        <a:accent5>
          <a:srgbClr val="B8CDE2"/>
        </a:accent5>
        <a:accent6>
          <a:srgbClr val="B9B9E7"/>
        </a:accent6>
        <a:hlink>
          <a:srgbClr val="3333CC"/>
        </a:hlink>
        <a:folHlink>
          <a:srgbClr val="4D4D4D"/>
        </a:folHlink>
      </a:clrScheme>
      <a:clrMap bg1="dk2" tx1="lt1" bg2="dk1" tx2="lt2" accent1="accent1" accent2="accent2" accent3="accent3" accent4="accent4" accent5="accent5" accent6="accent6" hlink="hlink" folHlink="folHlink"/>
    </a:extraClrScheme>
    <a:extraClrScheme>
      <a:clrScheme name="Black and White Pushpins Design Template 11">
        <a:dk1>
          <a:srgbClr val="005A58"/>
        </a:dk1>
        <a:lt1>
          <a:srgbClr val="FFFFFF"/>
        </a:lt1>
        <a:dk2>
          <a:srgbClr val="4BB7B7"/>
        </a:dk2>
        <a:lt2>
          <a:srgbClr val="99CCFF"/>
        </a:lt2>
        <a:accent1>
          <a:srgbClr val="586F9E"/>
        </a:accent1>
        <a:accent2>
          <a:srgbClr val="4A24A8"/>
        </a:accent2>
        <a:accent3>
          <a:srgbClr val="B1D8D8"/>
        </a:accent3>
        <a:accent4>
          <a:srgbClr val="DADADA"/>
        </a:accent4>
        <a:accent5>
          <a:srgbClr val="B4BBCC"/>
        </a:accent5>
        <a:accent6>
          <a:srgbClr val="422098"/>
        </a:accent6>
        <a:hlink>
          <a:srgbClr val="CCE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heme56">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7">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1573</TotalTime>
  <Words>1449</Words>
  <Application>Microsoft Macintosh PowerPoint</Application>
  <PresentationFormat>On-screen Show (4:3)</PresentationFormat>
  <Paragraphs>224</Paragraphs>
  <Slides>69</Slides>
  <Notes>0</Notes>
  <HiddenSlides>9</HiddenSlides>
  <MMClips>0</MMClips>
  <ScaleCrop>false</ScaleCrop>
  <HeadingPairs>
    <vt:vector size="4" baseType="variant">
      <vt:variant>
        <vt:lpstr>Theme</vt:lpstr>
      </vt:variant>
      <vt:variant>
        <vt:i4>6</vt:i4>
      </vt:variant>
      <vt:variant>
        <vt:lpstr>Slide Titles</vt:lpstr>
      </vt:variant>
      <vt:variant>
        <vt:i4>69</vt:i4>
      </vt:variant>
    </vt:vector>
  </HeadingPairs>
  <TitlesOfParts>
    <vt:vector size="75" baseType="lpstr">
      <vt:lpstr>Office Theme</vt:lpstr>
      <vt:lpstr>Concourse</vt:lpstr>
      <vt:lpstr>Theme72</vt:lpstr>
      <vt:lpstr>Theme95</vt:lpstr>
      <vt:lpstr>Theme56</vt:lpstr>
      <vt:lpstr>Theme17</vt:lpstr>
      <vt:lpstr>PowerPoint Presentation</vt:lpstr>
      <vt:lpstr>PowerPoint Presentation</vt:lpstr>
      <vt:lpstr>Review from last class</vt:lpstr>
      <vt:lpstr>Objectives :</vt:lpstr>
      <vt:lpstr>How important is it that you know about the constitution?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basic job of the legislature?</vt:lpstr>
      <vt:lpstr>What are the houses in the legislature?</vt:lpstr>
      <vt:lpstr>How many senators?</vt:lpstr>
      <vt:lpstr>How many house members?</vt:lpstr>
      <vt:lpstr>Senate</vt:lpstr>
      <vt:lpstr>What is apportionment?</vt:lpstr>
      <vt:lpstr>When does the state do apportionment?</vt:lpstr>
      <vt:lpstr>How long do the members of the legislators serve?</vt:lpstr>
      <vt:lpstr>If you would like to run for a seat in the House of Representatives you must be:</vt:lpstr>
      <vt:lpstr>If you would like to run for a seat in the Senate you must be:</vt:lpstr>
      <vt:lpstr>If you have convicted of a major felony, you can not hold office.</vt:lpstr>
      <vt:lpstr>PowerPoint Presentation</vt:lpstr>
      <vt:lpstr>PowerPoint Presentation</vt:lpstr>
      <vt:lpstr>PowerPoint Presentation</vt:lpstr>
      <vt:lpstr>PowerPoint Presentation</vt:lpstr>
      <vt:lpstr>PowerPoint Presentation</vt:lpstr>
      <vt:lpstr>Other Powers of the Legislature</vt:lpstr>
      <vt:lpstr>Organization of the Senate</vt:lpstr>
      <vt:lpstr>Organization of the House</vt:lpstr>
      <vt:lpstr>How are laws made?</vt:lpstr>
      <vt:lpstr>PowerPoint Presentation</vt:lpstr>
      <vt:lpstr>Summary</vt:lpstr>
      <vt:lpstr>So can you make political cartoons at Olive Branch High School?</vt:lpstr>
      <vt:lpstr>Assignment  for next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Lloyd Mitchell</dc:creator>
  <cp:lastModifiedBy>Justin A Riley</cp:lastModifiedBy>
  <cp:revision>140</cp:revision>
  <dcterms:created xsi:type="dcterms:W3CDTF">2009-06-25T20:36:19Z</dcterms:created>
  <dcterms:modified xsi:type="dcterms:W3CDTF">2017-01-10T14:57:04Z</dcterms:modified>
</cp:coreProperties>
</file>