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387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BC23C-6D19-41AC-AA40-B6B063C26BF7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EC534-1079-47D6-9338-CEEFCDD2C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3A5383-BEC5-4400-97D6-04001D14B3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99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8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695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5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8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36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65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2BCFFA-77F9-4124-BB6A-4E3E59A83CB6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7647D7-7BFD-4347-9B1D-09404166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5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polygon&amp;source=images&amp;cd=&amp;cad=rja&amp;docid=yi-3CmHEKO41DM&amp;tbnid=U4fYtTvlyMx5GM:&amp;ved=0CAUQjRw&amp;url=http://www.webquest.hawaii.edu/kahihi/mathdictionary/P/polygon.php&amp;ei=GphQUdn_NsHD0QHJ8oCoCw&amp;bvm=bv.44158598,d.dmg&amp;psig=AFQjCNHQLKfSVvUd7iCfkm3tLg5ipGvcmQ&amp;ust=136432270760572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polygon&amp;source=images&amp;cd=&amp;cad=rja&amp;docid=UdBfTadK7_BHJM&amp;tbnid=ip5tbFzJwbd7jM:&amp;ved=0CAUQjRw&amp;url=http://www.barryscientific.com/lessons/polygon.html&amp;ei=NJhQUZKeB7Hy0QGTvYDAAQ&amp;bvm=bv.44158598,d.dmg&amp;psig=AFQjCNHQLKfSVvUd7iCfkm3tLg5ipGvcmQ&amp;ust=136432270760572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om/url?sa=i&amp;rct=j&amp;q=triangle&amp;source=images&amp;cd=&amp;cad=rja&amp;docid=3pFTiA6vQwXBsM&amp;tbnid=nz2esxE1pya2nM:&amp;ved=0CAUQjRw&amp;url=http://wilsonsch3u-01-2012.wikispaces.com/file/detail/triangle.png/371671164&amp;ei=qIdRUZXDN8670AG5pYDgCg&amp;bvm=bv.44158598,d.dmg&amp;psig=AFQjCNEy60LOcX8EaybfkWkFdV1Ns399Ew&amp;ust=136438403455957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quadrilateral&amp;source=images&amp;cd=&amp;cad=rja&amp;docid=wa8rBj7chFBRJM&amp;tbnid=Y8bpg0yLrHVruM:&amp;ved=0CAUQjRw&amp;url=http://www.9ori.com/store/pictures/quadrilateral.html&amp;ei=dodRUb6cCcPC0gHK-oH4AQ&amp;bvm=bv.44158598,d.dmg&amp;psig=AFQjCNEP-U5mlk4vX6EuYiW4oaiaoTMnRA&amp;ust=136438398179509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hexagon&amp;source=images&amp;cd=&amp;cad=rja&amp;docid=zbXMLGhg1lm-oM&amp;tbnid=HJOPCe-MufTE4M:&amp;ved=0CAUQjRw&amp;url=http://distractionware.com/forum/index.php?topic%3D1340.0&amp;ei=GYhRUfnTJ9HV0gHssYDgAQ&amp;bvm=bv.44158598,d.dmg&amp;psig=AFQjCNFBZnLRYjqwA_iTxB56Fdi4MmpUbQ&amp;ust=136438414554641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octagon&amp;source=images&amp;cd=&amp;cad=rja&amp;docid=TdB8uuBeVpmGrM&amp;tbnid=38SiLL7AazCpGM:&amp;ved=0CAUQjRw&amp;url=http://www.daviddarling.info/encyclopedia/O/octagon.html&amp;ei=UolRUfusNKfy0gG98oHwAQ&amp;bvm=bv.44158598,d.dmg&amp;psig=AFQjCNGz1kq4gq8UgoZT6DKhCY_fGytvvA&amp;ust=136438445281786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url?sa=i&amp;rct=j&amp;q=decagon&amp;source=images&amp;cd=&amp;cad=rja&amp;docid=x1tqAf--mmHJhM&amp;tbnid=sbZueD19Js7FfM:&amp;ved=0CAUQjRw&amp;url=https://commons.wikimedia.org/wiki/File:Regular_decagon.svg&amp;ei=9IhRUa_NGsjt0gGS_oGIAg&amp;bvm=bv.44158598,d.dmg&amp;psig=AFQjCNF4oYdzPjCbrcp8yBipvHf04_RqvQ&amp;ust=136438430590183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rct=j&amp;q=concave+polygon&amp;source=images&amp;cd=&amp;cad=rja&amp;docid=9TEd6GS7rvsjmM&amp;tbnid=CES2bahMRChTTM:&amp;ved=0CAUQjRw&amp;url=http://www.mathatube.com/glo-concave-polygon.html&amp;ei=a4VRUdmRB6yM0QGpj4D4Bw&amp;bvm=bv.44158598,d.dmg&amp;psig=AFQjCNFlTfYjhGkMwgL0vAeGhSHgfSZN_w&amp;ust=136438346271328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concave+polygon&amp;source=images&amp;cd=&amp;cad=rja&amp;docid=9TEd6GS7rvsjmM&amp;tbnid=CES2bahMRChTTM:&amp;ved=0CAUQjRw&amp;url=http://www.starming.com/index.php?action%3Dplugin%26v%3Dwave%26tpl%3Dt%26nav%3D73%26pg%3D40%26gid%3D56%26tid%3D4594&amp;ei=nYVRUdW-KKHQ0gHih4Bg&amp;bvm=bv.44158598,d.dmg&amp;psig=AFQjCNFlTfYjhGkMwgL0vAeGhSHgfSZN_w&amp;ust=13643834627132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vertex+of+a+polygon&amp;source=images&amp;cd=&amp;cad=rja&amp;docid=2c99PS-kCZCDxM&amp;tbnid=oRHGqOs32stXRM:&amp;ved=0CAUQjRw&amp;url=http://childparenting.about.com/od/schoollearning/tp/help-with-shapes-angles-polygons.htm&amp;ei=mIlRUdCRCujW0QH80oDYDw&amp;psig=AFQjCNFs0xcLjviqNkTfeQvNTvWNK9viCQ&amp;ust=136438452813138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vertex+of+a+polygon&amp;source=images&amp;cd=&amp;cad=rja&amp;docid=v9itf4fTQ5HX5M&amp;tbnid=V2znV0FcWcuprM:&amp;ved=0CAUQjRw&amp;url=http://www.icoachmath.com/math_dictionary/Vertex_of_a_Polygon.html&amp;ei=qolRUbvJApO60QH8uYDoBQ&amp;psig=AFQjCNFs0xcLjviqNkTfeQvNTvWNK9viCQ&amp;ust=136438452813138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diagonal&amp;source=images&amp;cd=&amp;cad=rja&amp;docid=ulgCBA4u9OFDkM&amp;tbnid=S0va0JLoHggceM:&amp;ved=0CAUQjRw&amp;url=http://suesauer.blogspot.com/2012/11/square-area.html&amp;ei=EYpRUZ7QH-zV0gGN4oCgBw&amp;psig=AFQjCNEgdTLsEr3W0le4SKI-_EO_66tWcQ&amp;ust=13643846498392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ncave+polygon&amp;source=images&amp;cd=&amp;cad=rja&amp;docid=9TEd6GS7rvsjmM&amp;tbnid=CES2bahMRChTTM:&amp;ved=0CAUQjRw&amp;url=http://www.mathatube.com/glo-concave-polygon.html&amp;ei=a4VRUdmRB6yM0QGpj4D4Bw&amp;bvm=bv.44158598,d.dmg&amp;psig=AFQjCNFlTfYjhGkMwgL0vAeGhSHgfSZN_w&amp;ust=136438346271328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m/url?sa=i&amp;rct=j&amp;q=concave+polygon&amp;source=images&amp;cd=&amp;cad=rja&amp;docid=9TEd6GS7rvsjmM&amp;tbnid=CES2bahMRChTTM:&amp;ved=0CAUQjRw&amp;url=http://www.starming.com/index.php?action%3Dplugin%26v%3Dwave%26tpl%3Dt%26nav%3D73%26pg%3D40%26gid%3D56%26tid%3D4594&amp;ei=nYVRUdW-KKHQ0gHih4Bg&amp;bvm=bv.44158598,d.dmg&amp;psig=AFQjCNFlTfYjhGkMwgL0vAeGhSHgfSZN_w&amp;ust=1364383462713287" TargetMode="Externa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334409"/>
            <a:ext cx="5638800" cy="2868168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Baveuse" pitchFamily="2" charset="0"/>
              </a:rPr>
              <a:t>Polygons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1" y="4800600"/>
            <a:ext cx="3733801" cy="990600"/>
          </a:xfrm>
        </p:spPr>
        <p:txBody>
          <a:bodyPr>
            <a:normAutofit/>
          </a:bodyPr>
          <a:lstStyle/>
          <a:p>
            <a:r>
              <a:rPr lang="en-US" sz="4000" b="1" dirty="0"/>
              <a:t>Lesson 11-3</a:t>
            </a:r>
          </a:p>
        </p:txBody>
      </p:sp>
      <p:pic>
        <p:nvPicPr>
          <p:cNvPr id="1026" name="Picture 2" descr="http://www.webquest.hawaii.edu/kahihi/mathdictionary/images/polyg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200"/>
            <a:ext cx="4648200" cy="251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rryscientific.com/lessons/polygon/1-polygon-examples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855" y="2209801"/>
            <a:ext cx="4800600" cy="4304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074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28600"/>
            <a:ext cx="4800600" cy="1399032"/>
          </a:xfrm>
        </p:spPr>
        <p:txBody>
          <a:bodyPr/>
          <a:lstStyle/>
          <a:p>
            <a:r>
              <a:rPr lang="en-US" sz="6600" b="1" dirty="0"/>
              <a:t>Triangle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3048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3600" b="1" dirty="0"/>
              <a:t> A triangle is a polygon with 3 sides</a:t>
            </a:r>
          </a:p>
        </p:txBody>
      </p:sp>
      <p:pic>
        <p:nvPicPr>
          <p:cNvPr id="5122" name="Picture 2" descr="http://wilsonsch3u-01-2012.wikispaces.com/file/view/triang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2777247"/>
            <a:ext cx="411479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3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Quadrilateral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81000"/>
            <a:ext cx="8229600" cy="57912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en-US" sz="4000" dirty="0"/>
          </a:p>
          <a:p>
            <a:pPr marL="64008" indent="0">
              <a:buNone/>
            </a:pPr>
            <a:endParaRPr lang="en-US" sz="4000" dirty="0"/>
          </a:p>
          <a:p>
            <a:pPr marL="64008" indent="0" algn="ctr">
              <a:buNone/>
            </a:pPr>
            <a:r>
              <a:rPr lang="en-US" sz="4000" dirty="0"/>
              <a:t>A quadrilateral is a polygon with 4 sides</a:t>
            </a:r>
          </a:p>
        </p:txBody>
      </p:sp>
      <p:pic>
        <p:nvPicPr>
          <p:cNvPr id="4098" name="Picture 2" descr="http://t1.gstatic.com/images?q=tbn:ANd9GcQJdoxvKwwCNwYJUcmneFmEor4puRZ1T2FRI7gzuwzrhtrvRtK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52800"/>
            <a:ext cx="283768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9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229600" cy="1399032"/>
          </a:xfrm>
        </p:spPr>
        <p:txBody>
          <a:bodyPr/>
          <a:lstStyle/>
          <a:p>
            <a:pPr algn="ctr"/>
            <a:r>
              <a:rPr lang="en-US" sz="6000" b="1" dirty="0"/>
              <a:t>Pentagon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1" y="1447800"/>
            <a:ext cx="8610599" cy="45720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600" b="1" dirty="0"/>
              <a:t>A pentagon is a polygon with 5 sides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336042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7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4572000" cy="1082040"/>
          </a:xfrm>
        </p:spPr>
        <p:txBody>
          <a:bodyPr>
            <a:normAutofit/>
          </a:bodyPr>
          <a:lstStyle/>
          <a:p>
            <a:r>
              <a:rPr lang="en-US" sz="6000" b="1" dirty="0"/>
              <a:t>Hexagon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562" y="1524000"/>
            <a:ext cx="8887838" cy="4572000"/>
          </a:xfrm>
        </p:spPr>
        <p:txBody>
          <a:bodyPr>
            <a:normAutofit/>
          </a:bodyPr>
          <a:lstStyle/>
          <a:p>
            <a:r>
              <a:rPr lang="en-US" sz="3600" b="1" dirty="0"/>
              <a:t>A hexagon is a polygon with 6 sides</a:t>
            </a:r>
          </a:p>
        </p:txBody>
      </p:sp>
      <p:pic>
        <p:nvPicPr>
          <p:cNvPr id="6146" name="Picture 2" descr="http://2.bp.blogspot.com/-wgHQSiyIPgU/UEdgS5D2VaI/AAAAAAAAEIY/43wKcH9J6QE/s1600/hexagonrg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90280"/>
            <a:ext cx="4267200" cy="426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6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Octagon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8839200" cy="5715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en-US" sz="3200" b="1" dirty="0"/>
          </a:p>
          <a:p>
            <a:pPr marL="64008" indent="0" algn="ctr">
              <a:buNone/>
            </a:pPr>
            <a:endParaRPr lang="en-US" sz="3200" b="1" dirty="0"/>
          </a:p>
          <a:p>
            <a:pPr marL="64008" indent="0">
              <a:buNone/>
            </a:pPr>
            <a:endParaRPr lang="en-US" sz="3200" b="1" dirty="0"/>
          </a:p>
          <a:p>
            <a:pPr marL="64008" indent="0" algn="ctr">
              <a:buNone/>
            </a:pPr>
            <a:r>
              <a:rPr lang="en-US" sz="3200" b="1" dirty="0"/>
              <a:t>An Octagon is a polygon that has 8 sides</a:t>
            </a:r>
          </a:p>
        </p:txBody>
      </p:sp>
      <p:pic>
        <p:nvPicPr>
          <p:cNvPr id="8194" name="Picture 2" descr="http://www.daviddarling.info/images2/octag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2" y="3352800"/>
            <a:ext cx="323283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34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/>
              <a:t>Decagon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200" b="1" dirty="0"/>
              <a:t>A decagon is a polygon with 10 sides</a:t>
            </a:r>
          </a:p>
        </p:txBody>
      </p:sp>
      <p:pic>
        <p:nvPicPr>
          <p:cNvPr id="7170" name="Picture 2" descr="http://t2.gstatic.com/images?q=tbn:ANd9GcTkDxiTaEJZEO4rFHWqSwN3VUlV1Rpujdr3AetziQhYuv93mmc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557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305800" cy="761999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dirty="0"/>
              <a:t>Is this Polygon Concave or Convex?</a:t>
            </a:r>
          </a:p>
        </p:txBody>
      </p:sp>
      <p:sp>
        <p:nvSpPr>
          <p:cNvPr id="9" name="Rectangle 8"/>
          <p:cNvSpPr/>
          <p:nvPr/>
        </p:nvSpPr>
        <p:spPr>
          <a:xfrm>
            <a:off x="4058194" y="3352800"/>
            <a:ext cx="4495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4108" y="5181600"/>
            <a:ext cx="2803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9C007F"/>
                </a:solidFill>
                <a:latin typeface="Century Gothic"/>
              </a:rPr>
              <a:t>Convex</a:t>
            </a:r>
          </a:p>
        </p:txBody>
      </p:sp>
    </p:spTree>
    <p:extLst>
      <p:ext uri="{BB962C8B-B14F-4D97-AF65-F5344CB8AC3E}">
        <p14:creationId xmlns:p14="http://schemas.microsoft.com/office/powerpoint/2010/main" val="319741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63907"/>
            <a:ext cx="8153400" cy="761999"/>
          </a:xfrm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en-US" sz="3200" b="1" dirty="0"/>
              <a:t>Is this Polygon Concave or Convex?</a:t>
            </a:r>
          </a:p>
        </p:txBody>
      </p:sp>
      <p:pic>
        <p:nvPicPr>
          <p:cNvPr id="1026" name="Picture 2" descr="http://www.mathatube.com/images/concave_polygon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4800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99433" y="5347377"/>
            <a:ext cx="3316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9C007F"/>
                </a:solidFill>
                <a:latin typeface="Century Gothic"/>
              </a:rPr>
              <a:t>Concave</a:t>
            </a:r>
          </a:p>
        </p:txBody>
      </p:sp>
    </p:spTree>
    <p:extLst>
      <p:ext uri="{BB962C8B-B14F-4D97-AF65-F5344CB8AC3E}">
        <p14:creationId xmlns:p14="http://schemas.microsoft.com/office/powerpoint/2010/main" val="195076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2.gstatic.com/images?q=tbn:ANd9GcQ2hWu79thu3gk82zkuSPLSb5PoB2nXi4g6hZhNSFmij_FCMz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057401"/>
            <a:ext cx="3387725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07395" y="5660755"/>
            <a:ext cx="3316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9C007F"/>
                </a:solidFill>
                <a:latin typeface="Century Gothic"/>
              </a:rPr>
              <a:t>Concave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05000" y="609601"/>
            <a:ext cx="8229600" cy="1219199"/>
          </a:xfrm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en-US" sz="3200" b="1" dirty="0"/>
              <a:t>Is this Polygon Concave or Convex?</a:t>
            </a:r>
          </a:p>
        </p:txBody>
      </p:sp>
    </p:spTree>
    <p:extLst>
      <p:ext uri="{BB962C8B-B14F-4D97-AF65-F5344CB8AC3E}">
        <p14:creationId xmlns:p14="http://schemas.microsoft.com/office/powerpoint/2010/main" val="381000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57200"/>
            <a:ext cx="8382000" cy="6172200"/>
          </a:xfrm>
        </p:spPr>
        <p:txBody>
          <a:bodyPr>
            <a:noAutofit/>
          </a:bodyPr>
          <a:lstStyle/>
          <a:p>
            <a:r>
              <a:rPr lang="en-US" sz="4000" dirty="0"/>
              <a:t>Today we are going to </a:t>
            </a:r>
            <a:r>
              <a:rPr lang="en-US" sz="4000" u="sng" dirty="0"/>
              <a:t>distinguish</a:t>
            </a:r>
            <a:r>
              <a:rPr lang="en-US" sz="4000" dirty="0"/>
              <a:t> among different shapes.</a:t>
            </a:r>
          </a:p>
          <a:p>
            <a:endParaRPr lang="en-US" sz="4000" dirty="0"/>
          </a:p>
          <a:p>
            <a:r>
              <a:rPr lang="en-US" sz="4000" dirty="0"/>
              <a:t>Name some shapes you know.</a:t>
            </a:r>
          </a:p>
          <a:p>
            <a:endParaRPr lang="en-US" sz="4000" dirty="0"/>
          </a:p>
          <a:p>
            <a:r>
              <a:rPr lang="en-US" sz="4000" dirty="0"/>
              <a:t>What are some </a:t>
            </a:r>
            <a:r>
              <a:rPr lang="en-US" sz="4000" u="sng" dirty="0"/>
              <a:t>characteristics</a:t>
            </a:r>
            <a:r>
              <a:rPr lang="en-US" sz="4000" dirty="0"/>
              <a:t> of those shapes.</a:t>
            </a:r>
          </a:p>
        </p:txBody>
      </p:sp>
    </p:spTree>
    <p:extLst>
      <p:ext uri="{BB962C8B-B14F-4D97-AF65-F5344CB8AC3E}">
        <p14:creationId xmlns:p14="http://schemas.microsoft.com/office/powerpoint/2010/main" val="422018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130" y="0"/>
            <a:ext cx="4013470" cy="1143000"/>
          </a:xfrm>
        </p:spPr>
        <p:txBody>
          <a:bodyPr>
            <a:noAutofit/>
          </a:bodyPr>
          <a:lstStyle/>
          <a:p>
            <a:r>
              <a:rPr lang="en-US" sz="5400" b="1" dirty="0"/>
              <a:t>Polygon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109" y="1361065"/>
            <a:ext cx="7620000" cy="4373563"/>
          </a:xfrm>
        </p:spPr>
        <p:txBody>
          <a:bodyPr/>
          <a:lstStyle/>
          <a:p>
            <a:pPr marL="64008" indent="0" algn="ctr">
              <a:buNone/>
            </a:pPr>
            <a:r>
              <a:rPr lang="en-US" sz="3200" dirty="0"/>
              <a:t>A </a:t>
            </a:r>
            <a:r>
              <a:rPr lang="en-US" sz="3200" u="sng" dirty="0">
                <a:solidFill>
                  <a:srgbClr val="FF0000"/>
                </a:solidFill>
              </a:rPr>
              <a:t>polygon</a:t>
            </a:r>
            <a:r>
              <a:rPr lang="en-US" sz="3200" dirty="0"/>
              <a:t> is a closed shape made up of line segments.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3009900"/>
            <a:ext cx="4495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Flowchart: Data 8"/>
          <p:cNvSpPr/>
          <p:nvPr/>
        </p:nvSpPr>
        <p:spPr>
          <a:xfrm>
            <a:off x="7521102" y="2628900"/>
            <a:ext cx="1676400" cy="762000"/>
          </a:xfrm>
          <a:prstGeom prst="flowChartInputOutp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7772400" y="4305300"/>
            <a:ext cx="1524000" cy="1447800"/>
          </a:xfrm>
          <a:prstGeom prst="flowChartMerg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1" name="Flowchart: Manual Operation 10"/>
          <p:cNvSpPr/>
          <p:nvPr/>
        </p:nvSpPr>
        <p:spPr>
          <a:xfrm>
            <a:off x="3276600" y="5029200"/>
            <a:ext cx="2362200" cy="1143000"/>
          </a:xfrm>
          <a:prstGeom prst="flowChartManualOperation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33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28600"/>
            <a:ext cx="28956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Vertex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772400" cy="4724400"/>
          </a:xfrm>
        </p:spPr>
        <p:txBody>
          <a:bodyPr/>
          <a:lstStyle/>
          <a:p>
            <a:pPr marL="64008" indent="0" algn="ctr">
              <a:buNone/>
            </a:pPr>
            <a:r>
              <a:rPr lang="en-US" b="1" dirty="0"/>
              <a:t>The point at which two sides meet is called the </a:t>
            </a:r>
            <a:r>
              <a:rPr lang="en-US" sz="2800" b="1" u="sng" dirty="0">
                <a:solidFill>
                  <a:srgbClr val="FF0000"/>
                </a:solidFill>
              </a:rPr>
              <a:t>vertex</a:t>
            </a:r>
            <a:r>
              <a:rPr lang="en-US" b="1" dirty="0"/>
              <a:t> of the polygon.</a:t>
            </a:r>
          </a:p>
          <a:p>
            <a:endParaRPr lang="en-US" dirty="0"/>
          </a:p>
        </p:txBody>
      </p:sp>
      <p:pic>
        <p:nvPicPr>
          <p:cNvPr id="9218" name="Picture 2" descr="http://0.tqn.com/d/create/1/0/6/x/B/-/vertex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447328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96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304800"/>
            <a:ext cx="2400300" cy="838518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Side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1"/>
            <a:ext cx="7620000" cy="4373563"/>
          </a:xfrm>
        </p:spPr>
        <p:txBody>
          <a:bodyPr/>
          <a:lstStyle/>
          <a:p>
            <a:pPr marL="64008" indent="0" algn="ctr">
              <a:buNone/>
            </a:pPr>
            <a:r>
              <a:rPr lang="en-US" sz="3200" b="1" dirty="0"/>
              <a:t>Each line segment is a </a:t>
            </a:r>
            <a:r>
              <a:rPr lang="en-US" sz="3200" b="1" u="sng" dirty="0">
                <a:solidFill>
                  <a:srgbClr val="FF0000"/>
                </a:solidFill>
              </a:rPr>
              <a:t>side</a:t>
            </a:r>
            <a:r>
              <a:rPr lang="en-US" sz="3200" b="1" dirty="0"/>
              <a:t> of the polygon. </a:t>
            </a:r>
          </a:p>
          <a:p>
            <a:endParaRPr lang="en-US" dirty="0"/>
          </a:p>
        </p:txBody>
      </p:sp>
      <p:pic>
        <p:nvPicPr>
          <p:cNvPr id="10244" name="Picture 4" descr="http://www.icoachmath.com/image_md/Vertex%20of%20a%20Polyg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3478644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72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7511" y="304800"/>
            <a:ext cx="3886200" cy="1005840"/>
          </a:xfrm>
        </p:spPr>
        <p:txBody>
          <a:bodyPr>
            <a:noAutofit/>
          </a:bodyPr>
          <a:lstStyle/>
          <a:p>
            <a:r>
              <a:rPr lang="en-US" sz="5400" b="1" dirty="0"/>
              <a:t>Diagonal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1"/>
            <a:ext cx="8001000" cy="4373563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200" b="1" dirty="0"/>
              <a:t>A </a:t>
            </a:r>
            <a:r>
              <a:rPr lang="en-US" sz="3200" b="1" u="sng" dirty="0">
                <a:solidFill>
                  <a:srgbClr val="FF0000"/>
                </a:solidFill>
              </a:rPr>
              <a:t>diagonal </a:t>
            </a:r>
            <a:r>
              <a:rPr lang="en-US" sz="3200" b="1" dirty="0"/>
              <a:t>is a line segment that connects two vertices that are not next to each other.  </a:t>
            </a:r>
          </a:p>
        </p:txBody>
      </p:sp>
      <p:pic>
        <p:nvPicPr>
          <p:cNvPr id="11266" name="Picture 2" descr="http://4.bp.blogspot.com/-RROv9pdfebE/UKzXfnWz-ZI/AAAAAAAAAb4/hXaDWA0Peqw/s1600/diagon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176451"/>
            <a:ext cx="3200399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43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Convex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524001"/>
            <a:ext cx="8001000" cy="4602163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600" b="1" dirty="0"/>
              <a:t>When a polygon curves outward and is not rounded in shape it is </a:t>
            </a:r>
            <a:r>
              <a:rPr lang="en-US" sz="3600" b="1" u="sng" dirty="0">
                <a:solidFill>
                  <a:srgbClr val="FF0000"/>
                </a:solidFill>
              </a:rPr>
              <a:t>convex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505200"/>
            <a:ext cx="202988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97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28600"/>
            <a:ext cx="4191000" cy="99060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Concave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74" y="1295401"/>
            <a:ext cx="8001000" cy="3992563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600" b="1" dirty="0"/>
              <a:t>When a polygon curves inward and it is not round in shape it is </a:t>
            </a:r>
            <a:r>
              <a:rPr lang="en-US" sz="3600" b="1" u="sng" dirty="0">
                <a:solidFill>
                  <a:srgbClr val="FF0000"/>
                </a:solidFill>
              </a:rPr>
              <a:t>concave</a:t>
            </a:r>
            <a:r>
              <a:rPr lang="en-US" sz="3600" b="1" dirty="0"/>
              <a:t> (think about a cave) 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mathatube.com/images/concave_polygon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87526"/>
            <a:ext cx="4648200" cy="317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Q2hWu79thu3gk82zkuSPLSb5PoB2nXi4g6hZhNSFmij_FCMzll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236" y="3687526"/>
            <a:ext cx="3170474" cy="317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4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996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Widescreen</PresentationFormat>
  <Paragraphs>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Baveuse</vt:lpstr>
      <vt:lpstr>Calibri</vt:lpstr>
      <vt:lpstr>Century Gothic</vt:lpstr>
      <vt:lpstr>Verdana</vt:lpstr>
      <vt:lpstr>Wingdings 2</vt:lpstr>
      <vt:lpstr>Verve</vt:lpstr>
      <vt:lpstr>Polygons</vt:lpstr>
      <vt:lpstr>PowerPoint Presentation</vt:lpstr>
      <vt:lpstr>Polygon</vt:lpstr>
      <vt:lpstr>Vertex</vt:lpstr>
      <vt:lpstr>Side</vt:lpstr>
      <vt:lpstr>Diagonal </vt:lpstr>
      <vt:lpstr>Convex</vt:lpstr>
      <vt:lpstr>Concave</vt:lpstr>
      <vt:lpstr>PowerPoint Presentation</vt:lpstr>
      <vt:lpstr>Triangle</vt:lpstr>
      <vt:lpstr>Quadrilateral</vt:lpstr>
      <vt:lpstr>Pentagon</vt:lpstr>
      <vt:lpstr>Hexagon</vt:lpstr>
      <vt:lpstr>Octagon</vt:lpstr>
      <vt:lpstr>Decagon</vt:lpstr>
      <vt:lpstr>Lets Practice!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Fennell</dc:creator>
  <cp:lastModifiedBy>Michael Fennell</cp:lastModifiedBy>
  <cp:revision>2</cp:revision>
  <dcterms:created xsi:type="dcterms:W3CDTF">2021-02-27T14:16:55Z</dcterms:created>
  <dcterms:modified xsi:type="dcterms:W3CDTF">2021-02-27T14:39:01Z</dcterms:modified>
</cp:coreProperties>
</file>