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2" r:id="rId4"/>
  </p:sldMasterIdLst>
  <p:sldIdLst>
    <p:sldId id="256" r:id="rId5"/>
    <p:sldId id="293" r:id="rId6"/>
    <p:sldId id="328" r:id="rId7"/>
    <p:sldId id="294" r:id="rId8"/>
    <p:sldId id="327" r:id="rId9"/>
    <p:sldId id="322" r:id="rId10"/>
    <p:sldId id="306" r:id="rId11"/>
    <p:sldId id="296" r:id="rId12"/>
    <p:sldId id="307" r:id="rId13"/>
    <p:sldId id="308" r:id="rId14"/>
    <p:sldId id="297" r:id="rId15"/>
    <p:sldId id="323" r:id="rId16"/>
    <p:sldId id="321" r:id="rId17"/>
    <p:sldId id="298" r:id="rId18"/>
    <p:sldId id="325" r:id="rId19"/>
    <p:sldId id="300" r:id="rId20"/>
    <p:sldId id="299" r:id="rId21"/>
    <p:sldId id="314" r:id="rId22"/>
    <p:sldId id="303" r:id="rId23"/>
    <p:sldId id="302" r:id="rId24"/>
    <p:sldId id="324"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2BB08B-B3CC-3F8A-9D82-F16A97622C4A}" v="6" dt="2019-09-20T13:56:46.4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Lauren" userId="S::lauren.nguyen@hcbe.net::1e44ac8d-2ef5-4bfe-a110-faa261559ac8" providerId="AD" clId="Web-{192BB08B-B3CC-3F8A-9D82-F16A97622C4A}"/>
    <pc:docChg chg="addSld modSld">
      <pc:chgData name="Nguyen, Lauren" userId="S::lauren.nguyen@hcbe.net::1e44ac8d-2ef5-4bfe-a110-faa261559ac8" providerId="AD" clId="Web-{192BB08B-B3CC-3F8A-9D82-F16A97622C4A}" dt="2019-09-20T13:56:45.780" v="3"/>
      <pc:docMkLst>
        <pc:docMk/>
      </pc:docMkLst>
      <pc:sldChg chg="addSp delSp modSp">
        <pc:chgData name="Nguyen, Lauren" userId="S::lauren.nguyen@hcbe.net::1e44ac8d-2ef5-4bfe-a110-faa261559ac8" providerId="AD" clId="Web-{192BB08B-B3CC-3F8A-9D82-F16A97622C4A}" dt="2019-09-20T13:56:39.046" v="1"/>
        <pc:sldMkLst>
          <pc:docMk/>
          <pc:sldMk cId="0" sldId="293"/>
        </pc:sldMkLst>
        <pc:picChg chg="add del mod">
          <ac:chgData name="Nguyen, Lauren" userId="S::lauren.nguyen@hcbe.net::1e44ac8d-2ef5-4bfe-a110-faa261559ac8" providerId="AD" clId="Web-{192BB08B-B3CC-3F8A-9D82-F16A97622C4A}" dt="2019-09-20T13:56:39.046" v="1"/>
          <ac:picMkLst>
            <pc:docMk/>
            <pc:sldMk cId="0" sldId="293"/>
            <ac:picMk id="2" creationId="{E6CA5755-A33A-49A2-AFC3-5F0DECBC0D38}"/>
          </ac:picMkLst>
        </pc:picChg>
      </pc:sldChg>
      <pc:sldChg chg="addSp modSp new">
        <pc:chgData name="Nguyen, Lauren" userId="S::lauren.nguyen@hcbe.net::1e44ac8d-2ef5-4bfe-a110-faa261559ac8" providerId="AD" clId="Web-{192BB08B-B3CC-3F8A-9D82-F16A97622C4A}" dt="2019-09-20T13:56:45.780" v="3"/>
        <pc:sldMkLst>
          <pc:docMk/>
          <pc:sldMk cId="698269869" sldId="328"/>
        </pc:sldMkLst>
        <pc:picChg chg="add mod">
          <ac:chgData name="Nguyen, Lauren" userId="S::lauren.nguyen@hcbe.net::1e44ac8d-2ef5-4bfe-a110-faa261559ac8" providerId="AD" clId="Web-{192BB08B-B3CC-3F8A-9D82-F16A97622C4A}" dt="2019-09-20T13:56:45.780" v="3"/>
          <ac:picMkLst>
            <pc:docMk/>
            <pc:sldMk cId="698269869" sldId="328"/>
            <ac:picMk id="2" creationId="{118AE34C-F24F-4B11-AD7D-1052DE9D7D9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a:t>Click to edit Master title style</a:t>
            </a:r>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pPr>
              <a:defRPr/>
            </a:pPr>
            <a:endParaRPr lang="en-US"/>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pPr>
              <a:defRPr/>
            </a:pPr>
            <a:endParaRPr lang="en-US"/>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pPr>
              <a:defRPr/>
            </a:pPr>
            <a:fld id="{CF78E05B-A5B2-A248-8053-5DAA555B7F19}" type="slidenum">
              <a:rPr lang="en-US" altLang="en-US" smtClean="0"/>
              <a:pPr>
                <a:defRPr/>
              </a:pPr>
              <a:t>‹#›</a:t>
            </a:fld>
            <a:endParaRPr lang="en-US" altLang="en-US"/>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33709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CD70C80-F3CF-B643-99DD-3D213F5497CD}" type="slidenum">
              <a:rPr lang="en-US" altLang="en-US" smtClean="0"/>
              <a:pPr>
                <a:defRPr/>
              </a:pPr>
              <a:t>‹#›</a:t>
            </a:fld>
            <a:endParaRPr lang="en-US" altLang="en-US"/>
          </a:p>
        </p:txBody>
      </p:sp>
    </p:spTree>
    <p:extLst>
      <p:ext uri="{BB962C8B-B14F-4D97-AF65-F5344CB8AC3E}">
        <p14:creationId xmlns:p14="http://schemas.microsoft.com/office/powerpoint/2010/main" val="3303605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DD08B24-9886-274B-91BD-CABAA150CF63}" type="slidenum">
              <a:rPr lang="en-US" altLang="en-US" smtClean="0"/>
              <a:pPr>
                <a:defRPr/>
              </a:pPr>
              <a:t>‹#›</a:t>
            </a:fld>
            <a:endParaRPr lang="en-US" altLang="en-US"/>
          </a:p>
        </p:txBody>
      </p:sp>
    </p:spTree>
    <p:extLst>
      <p:ext uri="{BB962C8B-B14F-4D97-AF65-F5344CB8AC3E}">
        <p14:creationId xmlns:p14="http://schemas.microsoft.com/office/powerpoint/2010/main" val="409597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a:t>Click to edit Master title style</a:t>
            </a:r>
          </a:p>
        </p:txBody>
      </p:sp>
      <p:sp>
        <p:nvSpPr>
          <p:cNvPr id="3" name="Text Placeholder 2"/>
          <p:cNvSpPr>
            <a:spLocks noGrp="1"/>
          </p:cNvSpPr>
          <p:nvPr>
            <p:ph type="body" sz="half" idx="1"/>
          </p:nvPr>
        </p:nvSpPr>
        <p:spPr>
          <a:xfrm>
            <a:off x="301625"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a:extLst>
              <a:ext uri="{FF2B5EF4-FFF2-40B4-BE49-F238E27FC236}">
                <a16:creationId xmlns:a16="http://schemas.microsoft.com/office/drawing/2014/main" id="{A868CECB-F33D-3E41-A07B-578ED2DB7A3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55">
            <a:extLst>
              <a:ext uri="{FF2B5EF4-FFF2-40B4-BE49-F238E27FC236}">
                <a16:creationId xmlns:a16="http://schemas.microsoft.com/office/drawing/2014/main" id="{E80700DB-1F49-7C49-BFC1-608A2064A7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6">
            <a:extLst>
              <a:ext uri="{FF2B5EF4-FFF2-40B4-BE49-F238E27FC236}">
                <a16:creationId xmlns:a16="http://schemas.microsoft.com/office/drawing/2014/main" id="{8D230357-48BE-4342-ABD5-44A7D6774F9A}"/>
              </a:ext>
            </a:extLst>
          </p:cNvPr>
          <p:cNvSpPr>
            <a:spLocks noGrp="1" noChangeArrowheads="1"/>
          </p:cNvSpPr>
          <p:nvPr>
            <p:ph type="sldNum" sz="quarter" idx="12"/>
          </p:nvPr>
        </p:nvSpPr>
        <p:spPr>
          <a:ln/>
        </p:spPr>
        <p:txBody>
          <a:bodyPr/>
          <a:lstStyle>
            <a:lvl1pPr>
              <a:defRPr/>
            </a:lvl1pPr>
          </a:lstStyle>
          <a:p>
            <a:pPr>
              <a:defRPr/>
            </a:pPr>
            <a:fld id="{3EF58A0E-81AD-0F4B-BCAD-603CCDE55C9D}" type="slidenum">
              <a:rPr lang="en-US" altLang="en-US"/>
              <a:pPr>
                <a:defRPr/>
              </a:pPr>
              <a:t>‹#›</a:t>
            </a:fld>
            <a:endParaRPr lang="en-US" altLang="en-US"/>
          </a:p>
        </p:txBody>
      </p:sp>
    </p:spTree>
    <p:extLst>
      <p:ext uri="{BB962C8B-B14F-4D97-AF65-F5344CB8AC3E}">
        <p14:creationId xmlns:p14="http://schemas.microsoft.com/office/powerpoint/2010/main" val="1594454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a:t>Click to edit Master title style</a:t>
            </a:r>
          </a:p>
        </p:txBody>
      </p:sp>
      <p:sp>
        <p:nvSpPr>
          <p:cNvPr id="3" name="Content Placeholder 2"/>
          <p:cNvSpPr>
            <a:spLocks noGrp="1"/>
          </p:cNvSpPr>
          <p:nvPr>
            <p:ph sz="quarter" idx="1"/>
          </p:nvPr>
        </p:nvSpPr>
        <p:spPr>
          <a:xfrm>
            <a:off x="301625" y="1600200"/>
            <a:ext cx="4194175"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301625" y="3925888"/>
            <a:ext cx="4194175"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54">
            <a:extLst>
              <a:ext uri="{FF2B5EF4-FFF2-40B4-BE49-F238E27FC236}">
                <a16:creationId xmlns:a16="http://schemas.microsoft.com/office/drawing/2014/main" id="{C3F5B35D-3E8F-1242-888D-2EE8496D843B}"/>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155">
            <a:extLst>
              <a:ext uri="{FF2B5EF4-FFF2-40B4-BE49-F238E27FC236}">
                <a16:creationId xmlns:a16="http://schemas.microsoft.com/office/drawing/2014/main" id="{808643A6-8D6B-7E4A-9C28-A7631A9418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156">
            <a:extLst>
              <a:ext uri="{FF2B5EF4-FFF2-40B4-BE49-F238E27FC236}">
                <a16:creationId xmlns:a16="http://schemas.microsoft.com/office/drawing/2014/main" id="{5CA07849-3A83-4D43-A3F6-490863D5589B}"/>
              </a:ext>
            </a:extLst>
          </p:cNvPr>
          <p:cNvSpPr>
            <a:spLocks noGrp="1" noChangeArrowheads="1"/>
          </p:cNvSpPr>
          <p:nvPr>
            <p:ph type="sldNum" sz="quarter" idx="12"/>
          </p:nvPr>
        </p:nvSpPr>
        <p:spPr>
          <a:ln/>
        </p:spPr>
        <p:txBody>
          <a:bodyPr/>
          <a:lstStyle>
            <a:lvl1pPr>
              <a:defRPr/>
            </a:lvl1pPr>
          </a:lstStyle>
          <a:p>
            <a:pPr>
              <a:defRPr/>
            </a:pPr>
            <a:fld id="{6D3C4B6D-B721-1140-BD65-9BED98214EDD}" type="slidenum">
              <a:rPr lang="en-US" altLang="en-US"/>
              <a:pPr>
                <a:defRPr/>
              </a:pPr>
              <a:t>‹#›</a:t>
            </a:fld>
            <a:endParaRPr lang="en-US" altLang="en-US"/>
          </a:p>
        </p:txBody>
      </p:sp>
    </p:spTree>
    <p:extLst>
      <p:ext uri="{BB962C8B-B14F-4D97-AF65-F5344CB8AC3E}">
        <p14:creationId xmlns:p14="http://schemas.microsoft.com/office/powerpoint/2010/main" val="1888089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54">
            <a:extLst>
              <a:ext uri="{FF2B5EF4-FFF2-40B4-BE49-F238E27FC236}">
                <a16:creationId xmlns:a16="http://schemas.microsoft.com/office/drawing/2014/main" id="{E06573D2-B172-DA45-A292-D9E096E333B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55">
            <a:extLst>
              <a:ext uri="{FF2B5EF4-FFF2-40B4-BE49-F238E27FC236}">
                <a16:creationId xmlns:a16="http://schemas.microsoft.com/office/drawing/2014/main" id="{5881B41D-47F8-DE47-8EC5-110AE8051A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56">
            <a:extLst>
              <a:ext uri="{FF2B5EF4-FFF2-40B4-BE49-F238E27FC236}">
                <a16:creationId xmlns:a16="http://schemas.microsoft.com/office/drawing/2014/main" id="{015197A5-EC58-B540-8EB6-C4ACC9573D7C}"/>
              </a:ext>
            </a:extLst>
          </p:cNvPr>
          <p:cNvSpPr>
            <a:spLocks noGrp="1" noChangeArrowheads="1"/>
          </p:cNvSpPr>
          <p:nvPr>
            <p:ph type="sldNum" sz="quarter" idx="12"/>
          </p:nvPr>
        </p:nvSpPr>
        <p:spPr>
          <a:ln/>
        </p:spPr>
        <p:txBody>
          <a:bodyPr/>
          <a:lstStyle>
            <a:lvl1pPr>
              <a:defRPr/>
            </a:lvl1pPr>
          </a:lstStyle>
          <a:p>
            <a:pPr>
              <a:defRPr/>
            </a:pPr>
            <a:fld id="{BAF038F5-92D1-8246-BE36-6AE33B71F1A9}" type="slidenum">
              <a:rPr lang="en-US" altLang="en-US"/>
              <a:pPr>
                <a:defRPr/>
              </a:pPr>
              <a:t>‹#›</a:t>
            </a:fld>
            <a:endParaRPr lang="en-US" altLang="en-US"/>
          </a:p>
        </p:txBody>
      </p:sp>
    </p:spTree>
    <p:extLst>
      <p:ext uri="{BB962C8B-B14F-4D97-AF65-F5344CB8AC3E}">
        <p14:creationId xmlns:p14="http://schemas.microsoft.com/office/powerpoint/2010/main" val="1414129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A011F67-8F12-1744-A264-373BBE4AB6F3}" type="slidenum">
              <a:rPr lang="en-US" altLang="en-US" smtClean="0"/>
              <a:pPr>
                <a:defRPr/>
              </a:pPr>
              <a:t>‹#›</a:t>
            </a:fld>
            <a:endParaRPr lang="en-US" altLang="en-US"/>
          </a:p>
        </p:txBody>
      </p:sp>
    </p:spTree>
    <p:extLst>
      <p:ext uri="{BB962C8B-B14F-4D97-AF65-F5344CB8AC3E}">
        <p14:creationId xmlns:p14="http://schemas.microsoft.com/office/powerpoint/2010/main" val="796537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pPr>
              <a:defRPr/>
            </a:pPr>
            <a:endParaRPr lang="en-US"/>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pPr>
              <a:defRPr/>
            </a:pPr>
            <a:fld id="{F3FD5DA9-7F66-F948-ADC2-F96B409FC4CB}" type="slidenum">
              <a:rPr lang="en-US" altLang="en-US" smtClean="0"/>
              <a:pPr>
                <a:defRPr/>
              </a:pPr>
              <a:t>‹#›</a:t>
            </a:fld>
            <a:endParaRPr lang="en-US" altLang="en-US"/>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29196928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2975" y="2286000"/>
            <a:ext cx="3593592"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85846" y="2286000"/>
            <a:ext cx="3593592"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ED29A88-BED4-3343-8DC7-253060745EF0}" type="slidenum">
              <a:rPr lang="en-US" altLang="en-US" smtClean="0"/>
              <a:pPr>
                <a:defRPr/>
              </a:pPr>
              <a:t>‹#›</a:t>
            </a:fld>
            <a:endParaRPr lang="en-US" altLang="en-US"/>
          </a:p>
        </p:txBody>
      </p:sp>
    </p:spTree>
    <p:extLst>
      <p:ext uri="{BB962C8B-B14F-4D97-AF65-F5344CB8AC3E}">
        <p14:creationId xmlns:p14="http://schemas.microsoft.com/office/powerpoint/2010/main" val="279981659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a:t>Click to edit Master title style</a:t>
            </a:r>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6A55D9D-C086-0C44-B3BB-E5E3BE61E95E}" type="slidenum">
              <a:rPr lang="en-US" altLang="en-US" smtClean="0"/>
              <a:pPr>
                <a:defRPr/>
              </a:pPr>
              <a:t>‹#›</a:t>
            </a:fld>
            <a:endParaRPr lang="en-US" altLang="en-US"/>
          </a:p>
        </p:txBody>
      </p:sp>
    </p:spTree>
    <p:extLst>
      <p:ext uri="{BB962C8B-B14F-4D97-AF65-F5344CB8AC3E}">
        <p14:creationId xmlns:p14="http://schemas.microsoft.com/office/powerpoint/2010/main" val="221798010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AB320FE-754F-4549-B68E-913DFFA36917}" type="slidenum">
              <a:rPr lang="en-US" altLang="en-US" smtClean="0"/>
              <a:pPr>
                <a:defRPr/>
              </a:pPr>
              <a:t>‹#›</a:t>
            </a:fld>
            <a:endParaRPr lang="en-US" altLang="en-US"/>
          </a:p>
        </p:txBody>
      </p:sp>
    </p:spTree>
    <p:extLst>
      <p:ext uri="{BB962C8B-B14F-4D97-AF65-F5344CB8AC3E}">
        <p14:creationId xmlns:p14="http://schemas.microsoft.com/office/powerpoint/2010/main" val="3750121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0D5CEAF-015D-0143-9CCA-E9B45B3697A7}" type="slidenum">
              <a:rPr lang="en-US" altLang="en-US" smtClean="0"/>
              <a:pPr>
                <a:defRPr/>
              </a:pPr>
              <a:t>‹#›</a:t>
            </a:fld>
            <a:endParaRPr lang="en-US" altLang="en-US"/>
          </a:p>
        </p:txBody>
      </p:sp>
    </p:spTree>
    <p:extLst>
      <p:ext uri="{BB962C8B-B14F-4D97-AF65-F5344CB8AC3E}">
        <p14:creationId xmlns:p14="http://schemas.microsoft.com/office/powerpoint/2010/main" val="1993373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a:t>Click to edit Master title style</a:t>
            </a:r>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73789" y="6375679"/>
            <a:ext cx="925016" cy="348462"/>
          </a:xfrm>
        </p:spPr>
        <p:txBody>
          <a:bodyPr/>
          <a:lstStyle/>
          <a:p>
            <a:pPr>
              <a:defRPr/>
            </a:pPr>
            <a:endParaRPr lang="en-US"/>
          </a:p>
        </p:txBody>
      </p:sp>
      <p:sp>
        <p:nvSpPr>
          <p:cNvPr id="6" name="Footer Placeholder 5"/>
          <p:cNvSpPr>
            <a:spLocks noGrp="1"/>
          </p:cNvSpPr>
          <p:nvPr>
            <p:ph type="ftr" sz="quarter" idx="11"/>
          </p:nvPr>
        </p:nvSpPr>
        <p:spPr>
          <a:xfrm>
            <a:off x="1577716" y="6375679"/>
            <a:ext cx="2611634" cy="345796"/>
          </a:xfrm>
        </p:spPr>
        <p:txBody>
          <a:bodyPr/>
          <a:lstStyle/>
          <a:p>
            <a:pPr>
              <a:defRPr/>
            </a:pPr>
            <a:endParaRPr lang="en-US"/>
          </a:p>
        </p:txBody>
      </p:sp>
      <p:sp>
        <p:nvSpPr>
          <p:cNvPr id="7" name="Slide Number Placeholder 6"/>
          <p:cNvSpPr>
            <a:spLocks noGrp="1"/>
          </p:cNvSpPr>
          <p:nvPr>
            <p:ph type="sldNum" sz="quarter" idx="12"/>
          </p:nvPr>
        </p:nvSpPr>
        <p:spPr>
          <a:xfrm>
            <a:off x="4268261" y="6375679"/>
            <a:ext cx="924342" cy="345796"/>
          </a:xfrm>
        </p:spPr>
        <p:txBody>
          <a:bodyPr/>
          <a:lstStyle/>
          <a:p>
            <a:pPr>
              <a:defRPr/>
            </a:pPr>
            <a:fld id="{C49EEDB2-8BF9-2146-BA04-98C03CCBF484}" type="slidenum">
              <a:rPr lang="en-US" altLang="en-US" smtClean="0"/>
              <a:pPr>
                <a:defRPr/>
              </a:pPr>
              <a:t>‹#›</a:t>
            </a:fld>
            <a:endParaRPr lang="en-US" altLang="en-US"/>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25857807"/>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a:t>Click to edit Master title style</a:t>
            </a:r>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74463" y="6375679"/>
            <a:ext cx="924342" cy="348462"/>
          </a:xfrm>
        </p:spPr>
        <p:txBody>
          <a:bodyPr/>
          <a:lstStyle/>
          <a:p>
            <a:pPr>
              <a:defRPr/>
            </a:pPr>
            <a:endParaRPr lang="en-US"/>
          </a:p>
        </p:txBody>
      </p:sp>
      <p:sp>
        <p:nvSpPr>
          <p:cNvPr id="6" name="Footer Placeholder 5"/>
          <p:cNvSpPr>
            <a:spLocks noGrp="1"/>
          </p:cNvSpPr>
          <p:nvPr>
            <p:ph type="ftr" sz="quarter" idx="11"/>
          </p:nvPr>
        </p:nvSpPr>
        <p:spPr>
          <a:xfrm>
            <a:off x="1577716" y="6375679"/>
            <a:ext cx="2611634" cy="345796"/>
          </a:xfrm>
        </p:spPr>
        <p:txBody>
          <a:bodyPr/>
          <a:lstStyle/>
          <a:p>
            <a:pPr>
              <a:defRPr/>
            </a:pPr>
            <a:endParaRPr lang="en-US"/>
          </a:p>
        </p:txBody>
      </p:sp>
      <p:sp>
        <p:nvSpPr>
          <p:cNvPr id="7" name="Slide Number Placeholder 6"/>
          <p:cNvSpPr>
            <a:spLocks noGrp="1"/>
          </p:cNvSpPr>
          <p:nvPr>
            <p:ph type="sldNum" sz="quarter" idx="12"/>
          </p:nvPr>
        </p:nvSpPr>
        <p:spPr>
          <a:xfrm>
            <a:off x="4256153" y="6375679"/>
            <a:ext cx="947460" cy="345796"/>
          </a:xfrm>
        </p:spPr>
        <p:txBody>
          <a:bodyPr/>
          <a:lstStyle/>
          <a:p>
            <a:pPr>
              <a:defRPr/>
            </a:pPr>
            <a:fld id="{AB004004-CF34-3E4D-9734-8F4B18D4DD68}" type="slidenum">
              <a:rPr lang="en-US" altLang="en-US" smtClean="0"/>
              <a:pPr>
                <a:defRPr/>
              </a:pPr>
              <a:t>‹#›</a:t>
            </a:fld>
            <a:endParaRPr lang="en-US" altLang="en-US"/>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52784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pPr>
              <a:defRPr/>
            </a:pPr>
            <a:endParaRPr lang="en-US"/>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pPr>
              <a:defRPr/>
            </a:pPr>
            <a:endParaRPr lang="en-US"/>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pPr>
              <a:defRPr/>
            </a:pPr>
            <a:fld id="{71D1E8F2-D9A7-1F48-8CE4-B4C7239C07D0}" type="slidenum">
              <a:rPr lang="en-US" altLang="en-US" smtClean="0"/>
              <a:pPr>
                <a:defRPr/>
              </a:pPr>
              <a:t>‹#›</a:t>
            </a:fld>
            <a:endParaRPr lang="en-US" altLang="en-US"/>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1021279511"/>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 id="2147484265" r:id="rId13"/>
    <p:sldLayoutId id="2147484266" r:id="rId14"/>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FNcYgpm-TY"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youtube.com/watch?v=xUH-xtkovxg"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 Id="rId5" Type="http://schemas.openxmlformats.org/officeDocument/2006/relationships/hyperlink" Target="https://www.youtube.com/watch?v=Y_zTN4BXvYI" TargetMode="Externa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etWMMTjWwfk" TargetMode="External"/><Relationship Id="rId2" Type="http://schemas.openxmlformats.org/officeDocument/2006/relationships/hyperlink" Target="https://www.youtube.com/watch?v=Bb1XJCZtdt8" TargetMode="External"/><Relationship Id="rId1" Type="http://schemas.openxmlformats.org/officeDocument/2006/relationships/slideLayout" Target="../slideLayouts/slideLayout4.xml"/><Relationship Id="rId5" Type="http://schemas.openxmlformats.org/officeDocument/2006/relationships/hyperlink" Target="https://www.youtube.com/watch?v=notJuFGXQ9w" TargetMode="Externa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www.youtube.com/watch?v=a5wCl3aAMEQ"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3CbW9GZqqEE"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C2DB39B-C276-E743-AAB6-3B55D92EA436}"/>
              </a:ext>
            </a:extLst>
          </p:cNvPr>
          <p:cNvSpPr>
            <a:spLocks noGrp="1" noChangeArrowheads="1"/>
          </p:cNvSpPr>
          <p:nvPr>
            <p:ph type="ctrTitle"/>
          </p:nvPr>
        </p:nvSpPr>
        <p:spPr/>
        <p:txBody>
          <a:bodyPr/>
          <a:lstStyle/>
          <a:p>
            <a:pPr eaLnBrk="1" hangingPunct="1">
              <a:defRPr/>
            </a:pPr>
            <a:r>
              <a:rPr lang="en-US" altLang="en-US"/>
              <a:t>Period 3, Part 3</a:t>
            </a:r>
          </a:p>
        </p:txBody>
      </p:sp>
      <p:sp>
        <p:nvSpPr>
          <p:cNvPr id="2051" name="Rectangle 3">
            <a:extLst>
              <a:ext uri="{FF2B5EF4-FFF2-40B4-BE49-F238E27FC236}">
                <a16:creationId xmlns:a16="http://schemas.microsoft.com/office/drawing/2014/main" id="{598B8FE2-6ABD-2D4D-A304-7BDFC0E58B88}"/>
              </a:ext>
            </a:extLst>
          </p:cNvPr>
          <p:cNvSpPr>
            <a:spLocks noGrp="1" noChangeArrowheads="1"/>
          </p:cNvSpPr>
          <p:nvPr>
            <p:ph type="subTitle" idx="1"/>
          </p:nvPr>
        </p:nvSpPr>
        <p:spPr/>
        <p:txBody>
          <a:bodyPr>
            <a:normAutofit fontScale="77500" lnSpcReduction="20000"/>
          </a:bodyPr>
          <a:lstStyle/>
          <a:p>
            <a:pPr eaLnBrk="1" hangingPunct="1">
              <a:defRPr/>
            </a:pPr>
            <a:endParaRPr lang="en-US"/>
          </a:p>
          <a:p>
            <a:pPr eaLnBrk="1" hangingPunct="1">
              <a:defRPr/>
            </a:pPr>
            <a:endParaRPr lang="en-US"/>
          </a:p>
          <a:p>
            <a:pPr eaLnBrk="1" hangingPunct="1">
              <a:defRPr/>
            </a:pPr>
            <a:r>
              <a:rPr lang="en-US"/>
              <a:t>AP U.S. History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E2B393C5-5668-DA44-B255-3B5223F6B585}"/>
              </a:ext>
            </a:extLst>
          </p:cNvPr>
          <p:cNvSpPr>
            <a:spLocks noGrp="1" noRot="1" noChangeArrowheads="1"/>
          </p:cNvSpPr>
          <p:nvPr>
            <p:ph type="title"/>
          </p:nvPr>
        </p:nvSpPr>
        <p:spPr>
          <a:xfrm>
            <a:off x="0" y="0"/>
            <a:ext cx="9144000" cy="609600"/>
          </a:xfrm>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altLang="en-US">
                <a:effectLst/>
              </a:rPr>
              <a:t>Election of 1796</a:t>
            </a:r>
          </a:p>
        </p:txBody>
      </p:sp>
      <p:sp>
        <p:nvSpPr>
          <p:cNvPr id="2" name="Content Placeholder 1">
            <a:extLst>
              <a:ext uri="{FF2B5EF4-FFF2-40B4-BE49-F238E27FC236}">
                <a16:creationId xmlns:a16="http://schemas.microsoft.com/office/drawing/2014/main" id="{0C2F1312-1D45-5A43-8796-018693662AEB}"/>
              </a:ext>
            </a:extLst>
          </p:cNvPr>
          <p:cNvSpPr>
            <a:spLocks noGrp="1"/>
          </p:cNvSpPr>
          <p:nvPr>
            <p:ph sz="half" idx="1"/>
          </p:nvPr>
        </p:nvSpPr>
        <p:spPr/>
        <p:txBody>
          <a:bodyPr/>
          <a:lstStyle/>
          <a:p>
            <a:pPr>
              <a:defRPr/>
            </a:pPr>
            <a:endParaRPr lang="en-US"/>
          </a:p>
        </p:txBody>
      </p:sp>
      <p:sp>
        <p:nvSpPr>
          <p:cNvPr id="3" name="Content Placeholder 2">
            <a:extLst>
              <a:ext uri="{FF2B5EF4-FFF2-40B4-BE49-F238E27FC236}">
                <a16:creationId xmlns:a16="http://schemas.microsoft.com/office/drawing/2014/main" id="{5B7F9F42-52C7-674F-A0D5-7EE5FA8CA530}"/>
              </a:ext>
            </a:extLst>
          </p:cNvPr>
          <p:cNvSpPr>
            <a:spLocks noGrp="1"/>
          </p:cNvSpPr>
          <p:nvPr>
            <p:ph sz="half" idx="2"/>
          </p:nvPr>
        </p:nvSpPr>
        <p:spPr>
          <a:xfrm>
            <a:off x="6172200" y="3063875"/>
            <a:ext cx="2895600" cy="3717925"/>
          </a:xfrm>
        </p:spPr>
        <p:txBody>
          <a:bodyPr/>
          <a:lstStyle/>
          <a:p>
            <a:pPr>
              <a:defRPr/>
            </a:pPr>
            <a:r>
              <a:rPr lang="en-US" sz="1600" b="1"/>
              <a:t>John Adams (F)</a:t>
            </a:r>
          </a:p>
          <a:p>
            <a:pPr>
              <a:defRPr/>
            </a:pPr>
            <a:r>
              <a:rPr lang="en-US" sz="1600"/>
              <a:t>Thomas Jefferson (D-R)</a:t>
            </a:r>
          </a:p>
          <a:p>
            <a:pPr>
              <a:defRPr/>
            </a:pPr>
            <a:endParaRPr lang="en-US" sz="1600"/>
          </a:p>
          <a:p>
            <a:pPr>
              <a:defRPr/>
            </a:pPr>
            <a:r>
              <a:rPr lang="en-US" sz="1600"/>
              <a:t>First election of competing political parties</a:t>
            </a:r>
          </a:p>
          <a:p>
            <a:pPr>
              <a:defRPr/>
            </a:pPr>
            <a:r>
              <a:rPr lang="en-US" sz="1600"/>
              <a:t>Democratic-Republicans accuse Adams of monarchism</a:t>
            </a:r>
          </a:p>
          <a:p>
            <a:pPr>
              <a:defRPr/>
            </a:pPr>
            <a:r>
              <a:rPr lang="en-US" sz="1600"/>
              <a:t>Federalists accused Jefferson of condoning French Revolution violence</a:t>
            </a:r>
          </a:p>
        </p:txBody>
      </p:sp>
      <p:pic>
        <p:nvPicPr>
          <p:cNvPr id="47108" name="Picture 6" descr="election_1796.jpg                                              000A84C2Macintosh HD                   C5A9507E:">
            <a:extLst>
              <a:ext uri="{FF2B5EF4-FFF2-40B4-BE49-F238E27FC236}">
                <a16:creationId xmlns:a16="http://schemas.microsoft.com/office/drawing/2014/main" id="{FBCD5F23-DA60-D04F-A298-F33AF553AE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6096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7" descr="jefferson-vs-adams_11.jpg                                      000A84C2Macintosh HD                   C5A9507E:">
            <a:extLst>
              <a:ext uri="{FF2B5EF4-FFF2-40B4-BE49-F238E27FC236}">
                <a16:creationId xmlns:a16="http://schemas.microsoft.com/office/drawing/2014/main" id="{32DC5444-D3A5-E64C-A97D-1CB4C72C45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838200"/>
            <a:ext cx="297180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72958804-0C9C-4140-A7C6-90102A52DFEB}"/>
              </a:ext>
            </a:extLst>
          </p:cNvPr>
          <p:cNvSpPr>
            <a:spLocks noGrp="1" noRot="1" noChangeArrowheads="1"/>
          </p:cNvSpPr>
          <p:nvPr>
            <p:ph type="title"/>
          </p:nvPr>
        </p:nvSpPr>
        <p:spPr>
          <a:xfrm>
            <a:off x="301625" y="228600"/>
            <a:ext cx="8540750" cy="685800"/>
          </a:xfrm>
        </p:spPr>
        <p:txBody>
          <a:bodyPr/>
          <a:lstStyle/>
          <a:p>
            <a:pPr eaLnBrk="1" hangingPunct="1">
              <a:defRPr/>
            </a:pPr>
            <a:r>
              <a:rPr lang="en-US" altLang="en-US" sz="4000"/>
              <a:t>Adams and the XYZ Affair</a:t>
            </a:r>
            <a:endParaRPr lang="en-US" altLang="en-US"/>
          </a:p>
        </p:txBody>
      </p:sp>
      <p:pic>
        <p:nvPicPr>
          <p:cNvPr id="48131" name="Picture 6" descr="paris-monster-xyz-po#E9EB3E.jpg                                000A84C2Macintosh HD                   C5A9507E:">
            <a:extLst>
              <a:ext uri="{FF2B5EF4-FFF2-40B4-BE49-F238E27FC236}">
                <a16:creationId xmlns:a16="http://schemas.microsoft.com/office/drawing/2014/main" id="{8D3B06B8-307B-E143-AFD9-A660AFC6D77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295400"/>
            <a:ext cx="4495800" cy="2943225"/>
          </a:xfrm>
        </p:spPr>
      </p:pic>
      <p:sp>
        <p:nvSpPr>
          <p:cNvPr id="57347" name="Rectangle 3">
            <a:extLst>
              <a:ext uri="{FF2B5EF4-FFF2-40B4-BE49-F238E27FC236}">
                <a16:creationId xmlns:a16="http://schemas.microsoft.com/office/drawing/2014/main" id="{FC9E988E-0665-6841-B407-2C958AADE040}"/>
              </a:ext>
            </a:extLst>
          </p:cNvPr>
          <p:cNvSpPr>
            <a:spLocks noGrp="1" noRot="1" noChangeArrowheads="1"/>
          </p:cNvSpPr>
          <p:nvPr>
            <p:ph type="body" idx="4294967295"/>
          </p:nvPr>
        </p:nvSpPr>
        <p:spPr>
          <a:xfrm>
            <a:off x="4572000" y="1219200"/>
            <a:ext cx="4572000" cy="5638800"/>
          </a:xfrm>
        </p:spPr>
        <p:txBody>
          <a:bodyPr/>
          <a:lstStyle/>
          <a:p>
            <a:pPr eaLnBrk="1" hangingPunct="1">
              <a:defRPr/>
            </a:pPr>
            <a:r>
              <a:rPr lang="en-US" altLang="en-US"/>
              <a:t>French seizure of American ships</a:t>
            </a:r>
          </a:p>
          <a:p>
            <a:pPr eaLnBrk="1" hangingPunct="1">
              <a:defRPr/>
            </a:pPr>
            <a:r>
              <a:rPr lang="en-US" altLang="en-US"/>
              <a:t>American delegation to France</a:t>
            </a:r>
          </a:p>
          <a:p>
            <a:pPr lvl="1" eaLnBrk="1" hangingPunct="1">
              <a:defRPr/>
            </a:pPr>
            <a:r>
              <a:rPr lang="en-US" altLang="en-US"/>
              <a:t>John Marshall</a:t>
            </a:r>
          </a:p>
          <a:p>
            <a:pPr lvl="1" eaLnBrk="1" hangingPunct="1">
              <a:defRPr/>
            </a:pPr>
            <a:r>
              <a:rPr lang="en-US" altLang="en-US"/>
              <a:t>Elbridge Gerry</a:t>
            </a:r>
          </a:p>
          <a:p>
            <a:pPr lvl="1" eaLnBrk="1" hangingPunct="1">
              <a:defRPr/>
            </a:pPr>
            <a:r>
              <a:rPr lang="en-US" altLang="en-US"/>
              <a:t>Charles Pinckney</a:t>
            </a:r>
          </a:p>
          <a:p>
            <a:pPr eaLnBrk="1" hangingPunct="1">
              <a:defRPr/>
            </a:pPr>
            <a:r>
              <a:rPr lang="en-US" altLang="en-US">
                <a:hlinkClick r:id="rId3"/>
              </a:rPr>
              <a:t>Talleyrand</a:t>
            </a:r>
            <a:endParaRPr lang="en-US" altLang="en-US"/>
          </a:p>
          <a:p>
            <a:pPr eaLnBrk="1" hangingPunct="1">
              <a:defRPr/>
            </a:pPr>
            <a:r>
              <a:rPr lang="en-US" altLang="en-US"/>
              <a:t>Quasi War (1797-1798)</a:t>
            </a:r>
          </a:p>
        </p:txBody>
      </p:sp>
      <p:sp>
        <p:nvSpPr>
          <p:cNvPr id="48132" name="Text Box 7">
            <a:extLst>
              <a:ext uri="{FF2B5EF4-FFF2-40B4-BE49-F238E27FC236}">
                <a16:creationId xmlns:a16="http://schemas.microsoft.com/office/drawing/2014/main" id="{CBCC2632-81D2-D841-BAC5-83BDAC163784}"/>
              </a:ext>
            </a:extLst>
          </p:cNvPr>
          <p:cNvSpPr txBox="1">
            <a:spLocks noChangeArrowheads="1"/>
          </p:cNvSpPr>
          <p:nvPr/>
        </p:nvSpPr>
        <p:spPr bwMode="auto">
          <a:xfrm>
            <a:off x="288925" y="4297363"/>
            <a:ext cx="2825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r>
              <a:rPr lang="en-US" altLang="en-US" sz="1800"/>
              <a:t>“The Paris Monster”, 1797</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43E9C-3C28-824A-A332-5EAD2C44555D}"/>
              </a:ext>
            </a:extLst>
          </p:cNvPr>
          <p:cNvSpPr>
            <a:spLocks noGrp="1"/>
          </p:cNvSpPr>
          <p:nvPr>
            <p:ph type="title"/>
          </p:nvPr>
        </p:nvSpPr>
        <p:spPr>
          <a:xfrm>
            <a:off x="0" y="0"/>
            <a:ext cx="9144000" cy="685800"/>
          </a:xfrm>
        </p:spPr>
        <p:txBody>
          <a:bodyPr>
            <a:normAutofit fontScale="90000"/>
          </a:bodyPr>
          <a:lstStyle/>
          <a:p>
            <a:pPr>
              <a:defRPr/>
            </a:pPr>
            <a:r>
              <a:rPr lang="en-US">
                <a:hlinkClick r:id="rId2"/>
              </a:rPr>
              <a:t>Alien and Sedition Acts (1798) </a:t>
            </a:r>
            <a:endParaRPr lang="en-US"/>
          </a:p>
        </p:txBody>
      </p:sp>
      <p:sp>
        <p:nvSpPr>
          <p:cNvPr id="3" name="Text Placeholder 2">
            <a:extLst>
              <a:ext uri="{FF2B5EF4-FFF2-40B4-BE49-F238E27FC236}">
                <a16:creationId xmlns:a16="http://schemas.microsoft.com/office/drawing/2014/main" id="{1EA00600-2536-F948-B566-937AF9126A80}"/>
              </a:ext>
            </a:extLst>
          </p:cNvPr>
          <p:cNvSpPr>
            <a:spLocks noGrp="1"/>
          </p:cNvSpPr>
          <p:nvPr>
            <p:ph type="body" sz="half" idx="1"/>
          </p:nvPr>
        </p:nvSpPr>
        <p:spPr>
          <a:xfrm>
            <a:off x="0" y="914400"/>
            <a:ext cx="5181600" cy="5943600"/>
          </a:xfrm>
        </p:spPr>
        <p:txBody>
          <a:bodyPr/>
          <a:lstStyle/>
          <a:p>
            <a:pPr>
              <a:defRPr/>
            </a:pPr>
            <a:r>
              <a:rPr lang="en-US" sz="1600"/>
              <a:t>Alien Act</a:t>
            </a:r>
          </a:p>
          <a:p>
            <a:pPr lvl="1">
              <a:defRPr/>
            </a:pPr>
            <a:r>
              <a:rPr lang="en-US" sz="1200">
                <a:effectLst/>
              </a:rPr>
              <a:t>“That whenever there shall be a declared war between the United States and any foreign nation or government, or any invasion or predatory incursion shall be perpetrated, attempted, or threatened against the territory of the United States, by any foreign nation or government, and the President of the United States shall make public proclamation of the event, all natives, citizens, denizens, or subjects of the hostile nation or government,…who shall be within the United States, and not actually naturalized, shall be liable to be apprehended, restrained, secured and removed, as alien enemies.”</a:t>
            </a:r>
            <a:endParaRPr lang="en-US" sz="1200"/>
          </a:p>
          <a:p>
            <a:pPr>
              <a:defRPr/>
            </a:pPr>
            <a:r>
              <a:rPr lang="en-US" sz="1600"/>
              <a:t>Sedition Act</a:t>
            </a:r>
          </a:p>
          <a:p>
            <a:pPr lvl="1">
              <a:defRPr/>
            </a:pPr>
            <a:r>
              <a:rPr lang="en-US" sz="1200">
                <a:effectLst/>
              </a:rPr>
              <a:t>“That if any persons shall unlawfully combine or conspire together, with intent to oppose any measure or measures of the government of the United States, which are or shall be directed by proper authority, or to impede the operation of any law of the United States,…he or they shall be deemed guilty of a high misdemeanor</a:t>
            </a:r>
          </a:p>
          <a:p>
            <a:pPr lvl="1">
              <a:defRPr/>
            </a:pPr>
            <a:r>
              <a:rPr lang="en-US" sz="1200">
                <a:effectLst/>
              </a:rPr>
              <a:t>That if any person shall write, print, utter or publish, or shall cause or procure to be written, printed, uttered or published, or shall knowingly and willingly assist or aid in writing, printing, uttering or publishing any false, scandalous and malicious writing or writings against the government of the United States, or either house of the Congress of the United States, or the President of the United States, with intent to defame the said government, … or to stir up sedition within the United States, or to excite any unlawful combinations therein, for opposing or resisting any law of the United States,…</a:t>
            </a:r>
            <a:endParaRPr lang="en-US" sz="1200"/>
          </a:p>
        </p:txBody>
      </p:sp>
      <p:pic>
        <p:nvPicPr>
          <p:cNvPr id="49155" name="Picture 5" descr="gat_0000_0001_0_img0014.jpg                                    000A84C2Macintosh HD                   C5A9507E:">
            <a:extLst>
              <a:ext uri="{FF2B5EF4-FFF2-40B4-BE49-F238E27FC236}">
                <a16:creationId xmlns:a16="http://schemas.microsoft.com/office/drawing/2014/main" id="{599A8745-882B-8C45-9B51-B1ED91D9C9B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81600" y="911225"/>
            <a:ext cx="3889375" cy="2379663"/>
          </a:xfrm>
        </p:spPr>
      </p:pic>
      <p:sp>
        <p:nvSpPr>
          <p:cNvPr id="49156" name="Text Box 6">
            <a:extLst>
              <a:ext uri="{FF2B5EF4-FFF2-40B4-BE49-F238E27FC236}">
                <a16:creationId xmlns:a16="http://schemas.microsoft.com/office/drawing/2014/main" id="{134A18F3-5DDB-A946-A338-A965CB89F176}"/>
              </a:ext>
            </a:extLst>
          </p:cNvPr>
          <p:cNvSpPr txBox="1">
            <a:spLocks noChangeArrowheads="1"/>
          </p:cNvSpPr>
          <p:nvPr/>
        </p:nvSpPr>
        <p:spPr bwMode="auto">
          <a:xfrm>
            <a:off x="5181600" y="3290888"/>
            <a:ext cx="3962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r>
              <a:rPr lang="en-US" altLang="en-US" sz="1400"/>
              <a:t>Matthew Lyon (D-R) and Roger Griswold (F)</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D380F-1BFB-BE40-B177-8AEB28707B70}"/>
              </a:ext>
            </a:extLst>
          </p:cNvPr>
          <p:cNvSpPr>
            <a:spLocks noGrp="1"/>
          </p:cNvSpPr>
          <p:nvPr>
            <p:ph type="title"/>
          </p:nvPr>
        </p:nvSpPr>
        <p:spPr>
          <a:xfrm>
            <a:off x="0" y="0"/>
            <a:ext cx="9144000" cy="838200"/>
          </a:xfrm>
        </p:spPr>
        <p:txBody>
          <a:bodyPr>
            <a:normAutofit fontScale="90000"/>
          </a:bodyPr>
          <a:lstStyle/>
          <a:p>
            <a:pPr>
              <a:defRPr/>
            </a:pPr>
            <a:r>
              <a:rPr lang="en-US"/>
              <a:t>Virginia and Kentucky Resolutions</a:t>
            </a:r>
          </a:p>
        </p:txBody>
      </p:sp>
      <p:sp>
        <p:nvSpPr>
          <p:cNvPr id="3" name="Text Placeholder 2">
            <a:extLst>
              <a:ext uri="{FF2B5EF4-FFF2-40B4-BE49-F238E27FC236}">
                <a16:creationId xmlns:a16="http://schemas.microsoft.com/office/drawing/2014/main" id="{31CE356A-3019-9845-842C-7626BBFC19A9}"/>
              </a:ext>
            </a:extLst>
          </p:cNvPr>
          <p:cNvSpPr>
            <a:spLocks noGrp="1"/>
          </p:cNvSpPr>
          <p:nvPr>
            <p:ph type="body" idx="1"/>
          </p:nvPr>
        </p:nvSpPr>
        <p:spPr>
          <a:xfrm>
            <a:off x="0" y="914400"/>
            <a:ext cx="4497388" cy="533400"/>
          </a:xfrm>
        </p:spPr>
        <p:txBody>
          <a:bodyPr/>
          <a:lstStyle/>
          <a:p>
            <a:pPr>
              <a:defRPr/>
            </a:pPr>
            <a:r>
              <a:rPr lang="en-US"/>
              <a:t>Virginia Resolution</a:t>
            </a:r>
          </a:p>
        </p:txBody>
      </p:sp>
      <p:sp>
        <p:nvSpPr>
          <p:cNvPr id="4" name="Content Placeholder 3">
            <a:extLst>
              <a:ext uri="{FF2B5EF4-FFF2-40B4-BE49-F238E27FC236}">
                <a16:creationId xmlns:a16="http://schemas.microsoft.com/office/drawing/2014/main" id="{A5FA37A1-B05B-014A-A169-5AC902E87DFB}"/>
              </a:ext>
            </a:extLst>
          </p:cNvPr>
          <p:cNvSpPr>
            <a:spLocks noGrp="1"/>
          </p:cNvSpPr>
          <p:nvPr>
            <p:ph sz="half" idx="2"/>
          </p:nvPr>
        </p:nvSpPr>
        <p:spPr>
          <a:xfrm>
            <a:off x="0" y="1752600"/>
            <a:ext cx="4497388" cy="5105400"/>
          </a:xfrm>
        </p:spPr>
        <p:txBody>
          <a:bodyPr/>
          <a:lstStyle/>
          <a:p>
            <a:pPr marL="0" indent="0">
              <a:buFont typeface="Arial" panose="020B0604020202020204" pitchFamily="34" charset="0"/>
              <a:buNone/>
              <a:defRPr/>
            </a:pPr>
            <a:r>
              <a:rPr lang="en-US" sz="1400">
                <a:effectLst/>
              </a:rPr>
              <a:t>“That this Assembly doth explicitly and peremptorily declare, that it views the powers of the federal government as resulting from the compact to which the states are parties, as limited by the plain sense and intention of the instrument constituting that compact, as no further valid than they are authorized by the grants enumerated in that compact; and that, in case of a deliberate, palpable, and dangerous exercise of other powers, not granted by the said compact, the states, who are parties thereto, have the right, and are in duty bound, to interpose, for arresting the progress of the evil, and for maintaining, within their respective limits, the authorities, rights and liberties, appertaining to them.”</a:t>
            </a:r>
            <a:endParaRPr lang="en-US" sz="1400"/>
          </a:p>
          <a:p>
            <a:pPr>
              <a:defRPr/>
            </a:pPr>
            <a:endParaRPr lang="en-US"/>
          </a:p>
        </p:txBody>
      </p:sp>
      <p:sp>
        <p:nvSpPr>
          <p:cNvPr id="5" name="Text Placeholder 4">
            <a:extLst>
              <a:ext uri="{FF2B5EF4-FFF2-40B4-BE49-F238E27FC236}">
                <a16:creationId xmlns:a16="http://schemas.microsoft.com/office/drawing/2014/main" id="{21E930A9-62CA-1C4E-95F3-CB38C8D49192}"/>
              </a:ext>
            </a:extLst>
          </p:cNvPr>
          <p:cNvSpPr>
            <a:spLocks noGrp="1"/>
          </p:cNvSpPr>
          <p:nvPr>
            <p:ph type="body" sz="quarter" idx="3"/>
          </p:nvPr>
        </p:nvSpPr>
        <p:spPr>
          <a:xfrm>
            <a:off x="4645025" y="914400"/>
            <a:ext cx="4498975" cy="533400"/>
          </a:xfrm>
        </p:spPr>
        <p:txBody>
          <a:bodyPr/>
          <a:lstStyle/>
          <a:p>
            <a:pPr>
              <a:defRPr/>
            </a:pPr>
            <a:r>
              <a:rPr lang="en-US"/>
              <a:t>Kentucky Resolution</a:t>
            </a:r>
          </a:p>
        </p:txBody>
      </p:sp>
      <p:sp>
        <p:nvSpPr>
          <p:cNvPr id="6" name="Content Placeholder 5">
            <a:extLst>
              <a:ext uri="{FF2B5EF4-FFF2-40B4-BE49-F238E27FC236}">
                <a16:creationId xmlns:a16="http://schemas.microsoft.com/office/drawing/2014/main" id="{51E79827-73C6-8A47-9A7F-75375FE28F13}"/>
              </a:ext>
            </a:extLst>
          </p:cNvPr>
          <p:cNvSpPr>
            <a:spLocks noGrp="1"/>
          </p:cNvSpPr>
          <p:nvPr>
            <p:ph sz="quarter" idx="4"/>
          </p:nvPr>
        </p:nvSpPr>
        <p:spPr>
          <a:xfrm>
            <a:off x="4645025" y="1752600"/>
            <a:ext cx="4498975" cy="5105400"/>
          </a:xfrm>
        </p:spPr>
        <p:txBody>
          <a:bodyPr/>
          <a:lstStyle/>
          <a:p>
            <a:pPr marL="0" indent="0">
              <a:buFont typeface="Arial" panose="020B0604020202020204" pitchFamily="34" charset="0"/>
              <a:buNone/>
              <a:defRPr/>
            </a:pPr>
            <a:r>
              <a:rPr lang="en-US" sz="1400">
                <a:effectLst/>
              </a:rPr>
              <a:t>“That the several states who formed that instrument, being sovereign and independent, have the unquestionable right to judge of its infraction; and that a nullification, by those sovereignties, of all unauthorized acts done under </a:t>
            </a:r>
            <a:r>
              <a:rPr lang="en-US" sz="1400" err="1">
                <a:effectLst/>
              </a:rPr>
              <a:t>colour</a:t>
            </a:r>
            <a:r>
              <a:rPr lang="en-US" sz="1400">
                <a:effectLst/>
              </a:rPr>
              <a:t> of that instrument, is the rightful remedy: That this commonwealth does upon the most deliberate reconsideration declare, that the said alien and sedition laws, are in their opinion, palpable violations of the said constitution; and however cheerfully it may be disposed to surrender its opinion to a majority of its sister states in matters of ordinary or doubtful policy; yet, in momentous regulations like the present, which so vitally wound the best rights of the citizen, it would consider a silent </a:t>
            </a:r>
            <a:r>
              <a:rPr lang="en-US" sz="1400" err="1">
                <a:effectLst/>
              </a:rPr>
              <a:t>acquiesecence</a:t>
            </a:r>
            <a:r>
              <a:rPr lang="en-US" sz="1400">
                <a:effectLst/>
              </a:rPr>
              <a:t> as highly criminal: That although this commonwealth as a party to the federal compact; will bow to the laws of the Union, yet it does at the same time declare, that it will not now, nor ever hereafter, cease to oppose in a constitutional manner, every attempt from what quarter </a:t>
            </a:r>
            <a:r>
              <a:rPr lang="en-US" sz="1400" err="1">
                <a:effectLst/>
              </a:rPr>
              <a:t>soever</a:t>
            </a:r>
            <a:r>
              <a:rPr lang="en-US" sz="1400">
                <a:effectLst/>
              </a:rPr>
              <a:t> offered, to violate that compact:”</a:t>
            </a:r>
            <a:endParaRPr lang="en-US" sz="1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2897F4E-A291-1A43-A084-FBACE9EF5CD8}"/>
              </a:ext>
            </a:extLst>
          </p:cNvPr>
          <p:cNvSpPr>
            <a:spLocks noGrp="1" noRot="1" noChangeArrowheads="1"/>
          </p:cNvSpPr>
          <p:nvPr>
            <p:ph type="title"/>
          </p:nvPr>
        </p:nvSpPr>
        <p:spPr>
          <a:xfrm>
            <a:off x="301625" y="0"/>
            <a:ext cx="8540750" cy="609600"/>
          </a:xfrm>
        </p:spPr>
        <p:txBody>
          <a:bodyPr>
            <a:normAutofit fontScale="90000"/>
          </a:bodyPr>
          <a:lstStyle/>
          <a:p>
            <a:pPr eaLnBrk="1" hangingPunct="1">
              <a:defRPr/>
            </a:pPr>
            <a:r>
              <a:rPr lang="en-US"/>
              <a:t>Revolution of 1800</a:t>
            </a:r>
          </a:p>
        </p:txBody>
      </p:sp>
      <p:pic>
        <p:nvPicPr>
          <p:cNvPr id="51202" name="Picture 8" descr="thomas-jefferson-picture.jpg                                   000AA506Macintosh HD                   C3E30A56:">
            <a:extLst>
              <a:ext uri="{FF2B5EF4-FFF2-40B4-BE49-F238E27FC236}">
                <a16:creationId xmlns:a16="http://schemas.microsoft.com/office/drawing/2014/main" id="{0D6EA56A-3643-F641-9A4A-E3050112376A}"/>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248400" y="685800"/>
            <a:ext cx="2667000" cy="2565400"/>
          </a:xfrm>
        </p:spPr>
      </p:pic>
      <p:pic>
        <p:nvPicPr>
          <p:cNvPr id="51203" name="Picture 9" descr="Aaron Burr.jpg                                                 000AA506Macintosh HD                   C3E30A56:">
            <a:extLst>
              <a:ext uri="{FF2B5EF4-FFF2-40B4-BE49-F238E27FC236}">
                <a16:creationId xmlns:a16="http://schemas.microsoft.com/office/drawing/2014/main" id="{294BFAC5-793B-C148-AC4D-B8397DDAA205}"/>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a:xfrm>
            <a:off x="1478594" y="3925888"/>
            <a:ext cx="1840237" cy="2173287"/>
          </a:xfrm>
        </p:spPr>
      </p:pic>
      <p:pic>
        <p:nvPicPr>
          <p:cNvPr id="51204" name="Picture 6" descr="election_1800.jpg                                              000A84C2Macintosh HD                   C5A9507E:">
            <a:extLst>
              <a:ext uri="{FF2B5EF4-FFF2-40B4-BE49-F238E27FC236}">
                <a16:creationId xmlns:a16="http://schemas.microsoft.com/office/drawing/2014/main" id="{2D7AB3E4-AE4B-F145-B8AC-FCFCFC7017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85800"/>
            <a:ext cx="6096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Box 5">
            <a:extLst>
              <a:ext uri="{FF2B5EF4-FFF2-40B4-BE49-F238E27FC236}">
                <a16:creationId xmlns:a16="http://schemas.microsoft.com/office/drawing/2014/main" id="{6CD4CA92-4A0D-5B42-AFE4-5EF2DE4D29F0}"/>
              </a:ext>
            </a:extLst>
          </p:cNvPr>
          <p:cNvSpPr txBox="1">
            <a:spLocks noChangeArrowheads="1"/>
          </p:cNvSpPr>
          <p:nvPr/>
        </p:nvSpPr>
        <p:spPr bwMode="auto">
          <a:xfrm>
            <a:off x="6096000" y="3276600"/>
            <a:ext cx="3048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r>
              <a:rPr lang="en-US" altLang="en-US" sz="1600">
                <a:hlinkClick r:id="rId5"/>
              </a:rPr>
              <a:t>Election of 1800 Campaign Ad</a:t>
            </a:r>
            <a:endParaRPr lang="en-US" altLang="en-US" sz="1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4E2DB3-6812-434B-A882-6A309AE93B73}"/>
              </a:ext>
            </a:extLst>
          </p:cNvPr>
          <p:cNvSpPr>
            <a:spLocks noGrp="1"/>
          </p:cNvSpPr>
          <p:nvPr>
            <p:ph type="title"/>
          </p:nvPr>
        </p:nvSpPr>
        <p:spPr>
          <a:xfrm>
            <a:off x="0" y="0"/>
            <a:ext cx="9144000" cy="685800"/>
          </a:xfrm>
        </p:spPr>
        <p:txBody>
          <a:bodyPr>
            <a:normAutofit fontScale="90000"/>
          </a:bodyPr>
          <a:lstStyle/>
          <a:p>
            <a:pPr>
              <a:defRPr/>
            </a:pPr>
            <a:r>
              <a:rPr lang="en-US"/>
              <a:t>American Republicanism</a:t>
            </a:r>
          </a:p>
        </p:txBody>
      </p:sp>
      <p:sp>
        <p:nvSpPr>
          <p:cNvPr id="7" name="Content Placeholder 6">
            <a:extLst>
              <a:ext uri="{FF2B5EF4-FFF2-40B4-BE49-F238E27FC236}">
                <a16:creationId xmlns:a16="http://schemas.microsoft.com/office/drawing/2014/main" id="{A5868206-64A8-E545-8AF6-C4D2064D38BF}"/>
              </a:ext>
            </a:extLst>
          </p:cNvPr>
          <p:cNvSpPr>
            <a:spLocks noGrp="1"/>
          </p:cNvSpPr>
          <p:nvPr>
            <p:ph sz="half" idx="1"/>
          </p:nvPr>
        </p:nvSpPr>
        <p:spPr>
          <a:xfrm>
            <a:off x="0" y="762000"/>
            <a:ext cx="5105400" cy="6096000"/>
          </a:xfrm>
        </p:spPr>
        <p:txBody>
          <a:bodyPr>
            <a:normAutofit fontScale="92500"/>
          </a:bodyPr>
          <a:lstStyle/>
          <a:p>
            <a:pPr>
              <a:defRPr/>
            </a:pPr>
            <a:r>
              <a:rPr lang="en-US" sz="1800" b="1"/>
              <a:t>Individual rights and liberty</a:t>
            </a:r>
          </a:p>
          <a:p>
            <a:pPr lvl="1">
              <a:defRPr/>
            </a:pPr>
            <a:r>
              <a:rPr lang="en-US" sz="1600"/>
              <a:t>Virtuous and autonomous citizens</a:t>
            </a:r>
          </a:p>
          <a:p>
            <a:pPr lvl="1">
              <a:defRPr/>
            </a:pPr>
            <a:r>
              <a:rPr lang="en-US" sz="1600"/>
              <a:t>Promote common good</a:t>
            </a:r>
          </a:p>
          <a:p>
            <a:pPr>
              <a:defRPr/>
            </a:pPr>
            <a:r>
              <a:rPr lang="en-US" sz="1800" b="1"/>
              <a:t>Popular sovereignty</a:t>
            </a:r>
          </a:p>
          <a:p>
            <a:pPr lvl="1">
              <a:defRPr/>
            </a:pPr>
            <a:r>
              <a:rPr lang="en-US" sz="1600"/>
              <a:t>Avoid mob rule (tyranny of the majority; direct democracy)</a:t>
            </a:r>
          </a:p>
          <a:p>
            <a:pPr lvl="1">
              <a:defRPr/>
            </a:pPr>
            <a:r>
              <a:rPr lang="en-US" sz="1600"/>
              <a:t>Establishment of republic with representative democracy</a:t>
            </a:r>
          </a:p>
          <a:p>
            <a:pPr>
              <a:defRPr/>
            </a:pPr>
            <a:r>
              <a:rPr lang="en-US" sz="1800" b="1"/>
              <a:t>Rejection of monarchy and aristocracy</a:t>
            </a:r>
          </a:p>
          <a:p>
            <a:pPr lvl="1">
              <a:defRPr/>
            </a:pPr>
            <a:r>
              <a:rPr lang="en-US" sz="1600"/>
              <a:t>Limited government based on written constitution with separation of powers and checks and balances</a:t>
            </a:r>
          </a:p>
          <a:p>
            <a:pPr lvl="1">
              <a:defRPr/>
            </a:pPr>
            <a:r>
              <a:rPr lang="en-US" sz="1600"/>
              <a:t>Promote the plain folk and yeoman farmer</a:t>
            </a:r>
          </a:p>
          <a:p>
            <a:pPr lvl="1">
              <a:defRPr/>
            </a:pPr>
            <a:r>
              <a:rPr lang="en-US" sz="1600"/>
              <a:t>Prevent dominance of wealthy elites</a:t>
            </a:r>
          </a:p>
          <a:p>
            <a:pPr>
              <a:defRPr/>
            </a:pPr>
            <a:r>
              <a:rPr lang="en-US" sz="1800" b="1"/>
              <a:t>Civic virtue and civic duty</a:t>
            </a:r>
          </a:p>
          <a:p>
            <a:pPr lvl="1">
              <a:defRPr/>
            </a:pPr>
            <a:r>
              <a:rPr lang="en-US" sz="1600"/>
              <a:t>Promote education</a:t>
            </a:r>
          </a:p>
          <a:p>
            <a:pPr>
              <a:defRPr/>
            </a:pPr>
            <a:r>
              <a:rPr lang="en-US" sz="1800" b="1"/>
              <a:t>Avoidance and prevention of corruption</a:t>
            </a:r>
          </a:p>
          <a:p>
            <a:pPr lvl="1">
              <a:defRPr/>
            </a:pPr>
            <a:r>
              <a:rPr lang="en-US" sz="1600"/>
              <a:t>Subvert personal wealth and ambitions for community</a:t>
            </a:r>
          </a:p>
          <a:p>
            <a:pPr>
              <a:defRPr/>
            </a:pPr>
            <a:r>
              <a:rPr lang="en-US" sz="1800" b="1"/>
              <a:t>Equality and equal opportunity</a:t>
            </a:r>
          </a:p>
        </p:txBody>
      </p:sp>
      <p:pic>
        <p:nvPicPr>
          <p:cNvPr id="52227" name="Picture 2" descr="Related image">
            <a:extLst>
              <a:ext uri="{FF2B5EF4-FFF2-40B4-BE49-F238E27FC236}">
                <a16:creationId xmlns:a16="http://schemas.microsoft.com/office/drawing/2014/main" id="{3397AAE5-F805-204A-93E4-49E0CAEEB1A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78413" y="762000"/>
            <a:ext cx="4027487" cy="60198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BD119E4B-1B2B-CA46-9706-17426617DBE6}"/>
              </a:ext>
            </a:extLst>
          </p:cNvPr>
          <p:cNvSpPr>
            <a:spLocks noGrp="1" noRot="1" noChangeArrowheads="1"/>
          </p:cNvSpPr>
          <p:nvPr>
            <p:ph type="title"/>
          </p:nvPr>
        </p:nvSpPr>
        <p:spPr>
          <a:xfrm>
            <a:off x="0" y="0"/>
            <a:ext cx="9144000" cy="762000"/>
          </a:xfrm>
        </p:spPr>
        <p:txBody>
          <a:bodyPr>
            <a:normAutofit fontScale="90000"/>
          </a:bodyPr>
          <a:lstStyle/>
          <a:p>
            <a:pPr eaLnBrk="1" hangingPunct="1">
              <a:defRPr/>
            </a:pPr>
            <a:r>
              <a:rPr lang="en-US"/>
              <a:t>An American Society</a:t>
            </a:r>
          </a:p>
        </p:txBody>
      </p:sp>
      <p:sp>
        <p:nvSpPr>
          <p:cNvPr id="61443" name="Rectangle 3">
            <a:extLst>
              <a:ext uri="{FF2B5EF4-FFF2-40B4-BE49-F238E27FC236}">
                <a16:creationId xmlns:a16="http://schemas.microsoft.com/office/drawing/2014/main" id="{196A4F17-6F8F-E949-9D26-DECF42359B2E}"/>
              </a:ext>
            </a:extLst>
          </p:cNvPr>
          <p:cNvSpPr>
            <a:spLocks noGrp="1" noRot="1" noChangeArrowheads="1"/>
          </p:cNvSpPr>
          <p:nvPr>
            <p:ph sz="half" idx="1"/>
          </p:nvPr>
        </p:nvSpPr>
        <p:spPr>
          <a:xfrm>
            <a:off x="0" y="838200"/>
            <a:ext cx="4757738" cy="6019800"/>
          </a:xfrm>
        </p:spPr>
        <p:txBody>
          <a:bodyPr/>
          <a:lstStyle/>
          <a:p>
            <a:pPr eaLnBrk="1" hangingPunct="1">
              <a:buFont typeface="Arial" charset="0"/>
              <a:buChar char="►"/>
              <a:defRPr/>
            </a:pPr>
            <a:r>
              <a:rPr lang="en-US" sz="2000"/>
              <a:t>Abolition of Aristocratic Titles</a:t>
            </a:r>
          </a:p>
          <a:p>
            <a:pPr eaLnBrk="1" hangingPunct="1">
              <a:buFont typeface="Arial" charset="0"/>
              <a:buChar char="►"/>
              <a:defRPr/>
            </a:pPr>
            <a:r>
              <a:rPr lang="en-US" sz="2000"/>
              <a:t>New Opportunities</a:t>
            </a:r>
          </a:p>
          <a:p>
            <a:pPr lvl="1" eaLnBrk="1" hangingPunct="1">
              <a:buFont typeface="Arial" charset="0"/>
              <a:buChar char="►"/>
              <a:defRPr/>
            </a:pPr>
            <a:r>
              <a:rPr lang="en-US" sz="1800"/>
              <a:t>In the past, most families produced for personal consumption</a:t>
            </a:r>
          </a:p>
          <a:p>
            <a:pPr lvl="1" eaLnBrk="1" hangingPunct="1">
              <a:buFont typeface="Arial" charset="0"/>
              <a:buChar char="►"/>
              <a:defRPr/>
            </a:pPr>
            <a:r>
              <a:rPr lang="en-US" sz="1800"/>
              <a:t>In the new nation, families attempted to meet new demands and focused on production with old and new markets</a:t>
            </a:r>
          </a:p>
          <a:p>
            <a:pPr lvl="1" eaLnBrk="1" hangingPunct="1">
              <a:buFont typeface="Arial" charset="0"/>
              <a:buChar char="►"/>
              <a:defRPr/>
            </a:pPr>
            <a:r>
              <a:rPr lang="en-US" sz="1800"/>
              <a:t>New class of entrepreneurs and investors</a:t>
            </a:r>
          </a:p>
          <a:p>
            <a:pPr lvl="1" eaLnBrk="1" hangingPunct="1">
              <a:buFont typeface="Arial" charset="0"/>
              <a:buChar char="►"/>
              <a:defRPr/>
            </a:pPr>
            <a:r>
              <a:rPr lang="en-US" sz="1800"/>
              <a:t>American claims to western lands</a:t>
            </a:r>
          </a:p>
          <a:p>
            <a:pPr eaLnBrk="1" hangingPunct="1">
              <a:buFont typeface="Arial" charset="0"/>
              <a:buChar char="►"/>
              <a:defRPr/>
            </a:pPr>
            <a:r>
              <a:rPr lang="en-US" sz="2000"/>
              <a:t>Split between manufacturers (Hamilton) and farmers (Jefferson)</a:t>
            </a:r>
          </a:p>
          <a:p>
            <a:pPr eaLnBrk="1" hangingPunct="1">
              <a:buFont typeface="Arial" charset="0"/>
              <a:buChar char="►"/>
              <a:defRPr/>
            </a:pPr>
            <a:r>
              <a:rPr lang="en-US" sz="2000"/>
              <a:t>Separation of church and state</a:t>
            </a:r>
          </a:p>
          <a:p>
            <a:pPr lvl="1" eaLnBrk="1" hangingPunct="1">
              <a:buFont typeface="Arial" charset="0"/>
              <a:buChar char="►"/>
              <a:defRPr/>
            </a:pPr>
            <a:r>
              <a:rPr lang="en-US" sz="1800"/>
              <a:t>Churches lost state support</a:t>
            </a:r>
          </a:p>
        </p:txBody>
      </p:sp>
      <p:pic>
        <p:nvPicPr>
          <p:cNvPr id="53251" name="Content Placeholder 2">
            <a:extLst>
              <a:ext uri="{FF2B5EF4-FFF2-40B4-BE49-F238E27FC236}">
                <a16:creationId xmlns:a16="http://schemas.microsoft.com/office/drawing/2014/main" id="{D6B95129-FBD7-6C45-A539-A2056CEE6E4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57738" y="871538"/>
            <a:ext cx="4386262" cy="5140325"/>
          </a:xfrm>
        </p:spPr>
      </p:pic>
      <p:sp>
        <p:nvSpPr>
          <p:cNvPr id="53252" name="TextBox 3">
            <a:extLst>
              <a:ext uri="{FF2B5EF4-FFF2-40B4-BE49-F238E27FC236}">
                <a16:creationId xmlns:a16="http://schemas.microsoft.com/office/drawing/2014/main" id="{EA08F01D-8B40-5E4E-B4B4-ABEED96C0101}"/>
              </a:ext>
            </a:extLst>
          </p:cNvPr>
          <p:cNvSpPr txBox="1">
            <a:spLocks noChangeArrowheads="1"/>
          </p:cNvSpPr>
          <p:nvPr/>
        </p:nvSpPr>
        <p:spPr bwMode="auto">
          <a:xfrm>
            <a:off x="4648200" y="6119813"/>
            <a:ext cx="426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r>
              <a:rPr lang="en-US" altLang="en-US" sz="1400" b="1"/>
              <a:t>Charles Wilson Peale,</a:t>
            </a:r>
            <a:r>
              <a:rPr lang="en-US" altLang="en-US" sz="1400" b="1" i="1"/>
              <a:t>The Artist's Mother, Mrs Charles Peale and Her Grandchildren: 1783</a:t>
            </a:r>
            <a:endParaRPr lang="en-US" altLang="en-US"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B5FF8909-DDFA-9042-9E0E-4F42D9360F3D}"/>
              </a:ext>
            </a:extLst>
          </p:cNvPr>
          <p:cNvSpPr>
            <a:spLocks noGrp="1" noRot="1" noChangeArrowheads="1"/>
          </p:cNvSpPr>
          <p:nvPr>
            <p:ph type="title"/>
          </p:nvPr>
        </p:nvSpPr>
        <p:spPr>
          <a:xfrm>
            <a:off x="17463" y="0"/>
            <a:ext cx="9093200" cy="838200"/>
          </a:xfrm>
        </p:spPr>
        <p:txBody>
          <a:bodyPr/>
          <a:lstStyle/>
          <a:p>
            <a:pPr eaLnBrk="1" hangingPunct="1">
              <a:defRPr/>
            </a:pPr>
            <a:r>
              <a:rPr lang="en-US"/>
              <a:t>Women in the New Republic</a:t>
            </a:r>
          </a:p>
        </p:txBody>
      </p:sp>
      <p:pic>
        <p:nvPicPr>
          <p:cNvPr id="54275" name="Picture 5" descr="640px-The_artist_and#E9ED10.jpg                                000A84C2Macintosh HD                   C5A9507E:">
            <a:extLst>
              <a:ext uri="{FF2B5EF4-FFF2-40B4-BE49-F238E27FC236}">
                <a16:creationId xmlns:a16="http://schemas.microsoft.com/office/drawing/2014/main" id="{5BE410BB-2197-B54F-ABF4-3FAB4296AE3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40213" y="990600"/>
            <a:ext cx="4830762" cy="4635500"/>
          </a:xfrm>
        </p:spPr>
      </p:pic>
      <p:sp>
        <p:nvSpPr>
          <p:cNvPr id="60419" name="Rectangle 3">
            <a:extLst>
              <a:ext uri="{FF2B5EF4-FFF2-40B4-BE49-F238E27FC236}">
                <a16:creationId xmlns:a16="http://schemas.microsoft.com/office/drawing/2014/main" id="{66A7F1CC-624F-EE41-B2B3-1292317E03F4}"/>
              </a:ext>
            </a:extLst>
          </p:cNvPr>
          <p:cNvSpPr>
            <a:spLocks noGrp="1" noRot="1" noChangeArrowheads="1"/>
          </p:cNvSpPr>
          <p:nvPr>
            <p:ph type="body" idx="4294967295"/>
          </p:nvPr>
        </p:nvSpPr>
        <p:spPr>
          <a:xfrm>
            <a:off x="0" y="914400"/>
            <a:ext cx="4191000" cy="5562600"/>
          </a:xfrm>
        </p:spPr>
        <p:txBody>
          <a:bodyPr/>
          <a:lstStyle/>
          <a:p>
            <a:pPr eaLnBrk="1" hangingPunct="1">
              <a:buFont typeface="Arial" charset="0"/>
              <a:buChar char="►"/>
              <a:defRPr/>
            </a:pPr>
            <a:r>
              <a:rPr lang="en-US" altLang="en-US" sz="2800"/>
              <a:t>Limited political and property rights</a:t>
            </a:r>
          </a:p>
          <a:p>
            <a:pPr eaLnBrk="1" hangingPunct="1">
              <a:buFont typeface="Arial" charset="0"/>
              <a:buChar char="►"/>
              <a:defRPr/>
            </a:pPr>
            <a:r>
              <a:rPr lang="en-US" altLang="en-US" sz="2800"/>
              <a:t>Increased marital rights</a:t>
            </a:r>
          </a:p>
          <a:p>
            <a:pPr eaLnBrk="1" hangingPunct="1">
              <a:buFont typeface="Arial" charset="0"/>
              <a:buChar char="►"/>
              <a:defRPr/>
            </a:pPr>
            <a:r>
              <a:rPr lang="en-US" altLang="en-US" sz="2800"/>
              <a:t>“Republican motherhood”</a:t>
            </a:r>
          </a:p>
          <a:p>
            <a:pPr lvl="1" eaLnBrk="1" hangingPunct="1">
              <a:defRPr/>
            </a:pPr>
            <a:r>
              <a:rPr lang="en-US" altLang="en-US" sz="2400"/>
              <a:t>Raise virtuous citizens</a:t>
            </a:r>
          </a:p>
          <a:p>
            <a:pPr lvl="1" eaLnBrk="1" hangingPunct="1">
              <a:defRPr/>
            </a:pPr>
            <a:r>
              <a:rPr lang="en-US" altLang="en-US" sz="2400"/>
              <a:t>Increased educational opportunities</a:t>
            </a:r>
          </a:p>
        </p:txBody>
      </p:sp>
      <p:sp>
        <p:nvSpPr>
          <p:cNvPr id="54276" name="TextBox 1">
            <a:extLst>
              <a:ext uri="{FF2B5EF4-FFF2-40B4-BE49-F238E27FC236}">
                <a16:creationId xmlns:a16="http://schemas.microsoft.com/office/drawing/2014/main" id="{8D9261F2-6D25-1246-B0A9-22E048BBA9ED}"/>
              </a:ext>
            </a:extLst>
          </p:cNvPr>
          <p:cNvSpPr txBox="1">
            <a:spLocks noChangeArrowheads="1"/>
          </p:cNvSpPr>
          <p:nvPr/>
        </p:nvSpPr>
        <p:spPr bwMode="auto">
          <a:xfrm>
            <a:off x="4265613" y="5638800"/>
            <a:ext cx="4870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r>
              <a:rPr lang="en-US" altLang="en-US" sz="1800"/>
              <a:t>James Peale, </a:t>
            </a:r>
            <a:r>
              <a:rPr lang="en-US" altLang="en-US" sz="1800" i="1"/>
              <a:t>The Artist and His Family</a:t>
            </a:r>
            <a:r>
              <a:rPr lang="en-US" altLang="en-US" sz="1800"/>
              <a:t> (1795)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6E1F1-A587-5A49-A5B6-91D314A06EB2}"/>
              </a:ext>
            </a:extLst>
          </p:cNvPr>
          <p:cNvSpPr>
            <a:spLocks noGrp="1"/>
          </p:cNvSpPr>
          <p:nvPr>
            <p:ph type="title"/>
          </p:nvPr>
        </p:nvSpPr>
        <p:spPr>
          <a:xfrm>
            <a:off x="0" y="0"/>
            <a:ext cx="9144000" cy="609600"/>
          </a:xfrm>
        </p:spPr>
        <p:txBody>
          <a:bodyPr>
            <a:normAutofit fontScale="90000"/>
          </a:bodyPr>
          <a:lstStyle/>
          <a:p>
            <a:pPr>
              <a:defRPr/>
            </a:pPr>
            <a:r>
              <a:rPr lang="en-US" sz="4000"/>
              <a:t>Blacks and Slaves in the New Republic</a:t>
            </a:r>
          </a:p>
        </p:txBody>
      </p:sp>
      <p:sp>
        <p:nvSpPr>
          <p:cNvPr id="3" name="Text Placeholder 2">
            <a:extLst>
              <a:ext uri="{FF2B5EF4-FFF2-40B4-BE49-F238E27FC236}">
                <a16:creationId xmlns:a16="http://schemas.microsoft.com/office/drawing/2014/main" id="{F76F3CC7-5482-234D-BBD0-C06C2DE73C57}"/>
              </a:ext>
            </a:extLst>
          </p:cNvPr>
          <p:cNvSpPr>
            <a:spLocks noGrp="1"/>
          </p:cNvSpPr>
          <p:nvPr>
            <p:ph type="body" idx="1"/>
          </p:nvPr>
        </p:nvSpPr>
        <p:spPr>
          <a:xfrm>
            <a:off x="0" y="1066800"/>
            <a:ext cx="4497388" cy="1108075"/>
          </a:xfrm>
        </p:spPr>
        <p:txBody>
          <a:bodyPr/>
          <a:lstStyle/>
          <a:p>
            <a:pPr>
              <a:buFont typeface="Arial" charset="0"/>
              <a:buNone/>
              <a:defRPr/>
            </a:pPr>
            <a:r>
              <a:rPr lang="en-US"/>
              <a:t>Thomas Jefferson, </a:t>
            </a:r>
            <a:r>
              <a:rPr lang="en-US" i="1"/>
              <a:t>Declaration of Independence</a:t>
            </a:r>
            <a:r>
              <a:rPr lang="en-US"/>
              <a:t> (1776)</a:t>
            </a:r>
          </a:p>
        </p:txBody>
      </p:sp>
      <p:sp>
        <p:nvSpPr>
          <p:cNvPr id="55299" name="Content Placeholder 3">
            <a:extLst>
              <a:ext uri="{FF2B5EF4-FFF2-40B4-BE49-F238E27FC236}">
                <a16:creationId xmlns:a16="http://schemas.microsoft.com/office/drawing/2014/main" id="{BF3358B2-D1C6-DC4B-B25F-323AAE7DD63F}"/>
              </a:ext>
            </a:extLst>
          </p:cNvPr>
          <p:cNvSpPr>
            <a:spLocks noGrp="1" noChangeArrowheads="1"/>
          </p:cNvSpPr>
          <p:nvPr>
            <p:ph sz="half" idx="2"/>
          </p:nvPr>
        </p:nvSpPr>
        <p:spPr>
          <a:xfrm>
            <a:off x="0" y="2174875"/>
            <a:ext cx="4497388" cy="4683125"/>
          </a:xfrm>
        </p:spPr>
        <p:txBody>
          <a:bodyPr/>
          <a:lstStyle/>
          <a:p>
            <a:r>
              <a:rPr lang="en-US" altLang="en-US" sz="1800">
                <a:effectLst/>
                <a:latin typeface="Helvetica" pitchFamily="2" charset="0"/>
              </a:rPr>
              <a:t>We hold these truths to be self-evident, that all men are created equal, that they are endowed by their Creator with certain unalienable rights, that among these are life, liberty, and the pursuit of happiness.</a:t>
            </a:r>
            <a:endParaRPr lang="en-US" altLang="en-US">
              <a:effectLst/>
              <a:latin typeface="Helvetica" pitchFamily="2" charset="0"/>
            </a:endParaRPr>
          </a:p>
        </p:txBody>
      </p:sp>
      <p:sp>
        <p:nvSpPr>
          <p:cNvPr id="5" name="Text Placeholder 4">
            <a:extLst>
              <a:ext uri="{FF2B5EF4-FFF2-40B4-BE49-F238E27FC236}">
                <a16:creationId xmlns:a16="http://schemas.microsoft.com/office/drawing/2014/main" id="{C7491EF3-4AC6-1C4C-9BED-1749B29D7E43}"/>
              </a:ext>
            </a:extLst>
          </p:cNvPr>
          <p:cNvSpPr>
            <a:spLocks noGrp="1"/>
          </p:cNvSpPr>
          <p:nvPr>
            <p:ph type="body" sz="quarter" idx="3"/>
          </p:nvPr>
        </p:nvSpPr>
        <p:spPr>
          <a:xfrm>
            <a:off x="4645025" y="1066800"/>
            <a:ext cx="4498975" cy="1108075"/>
          </a:xfrm>
        </p:spPr>
        <p:txBody>
          <a:bodyPr/>
          <a:lstStyle/>
          <a:p>
            <a:pPr>
              <a:buFont typeface="Arial" charset="0"/>
              <a:buNone/>
              <a:defRPr/>
            </a:pPr>
            <a:r>
              <a:rPr lang="en-US"/>
              <a:t>Benjamin Banneker, </a:t>
            </a:r>
            <a:r>
              <a:rPr lang="en-US" i="1"/>
              <a:t>Letter to Thomas Jefferson</a:t>
            </a:r>
            <a:r>
              <a:rPr lang="en-US"/>
              <a:t> (1791)</a:t>
            </a:r>
          </a:p>
        </p:txBody>
      </p:sp>
      <p:sp>
        <p:nvSpPr>
          <p:cNvPr id="55301" name="Content Placeholder 5">
            <a:extLst>
              <a:ext uri="{FF2B5EF4-FFF2-40B4-BE49-F238E27FC236}">
                <a16:creationId xmlns:a16="http://schemas.microsoft.com/office/drawing/2014/main" id="{4B3965ED-AAF0-4E4F-BCB1-013A2FA0C479}"/>
              </a:ext>
            </a:extLst>
          </p:cNvPr>
          <p:cNvSpPr>
            <a:spLocks noGrp="1" noChangeArrowheads="1"/>
          </p:cNvSpPr>
          <p:nvPr>
            <p:ph sz="quarter" idx="4"/>
          </p:nvPr>
        </p:nvSpPr>
        <p:spPr>
          <a:xfrm>
            <a:off x="4645025" y="2174875"/>
            <a:ext cx="4498975" cy="4683125"/>
          </a:xfrm>
        </p:spPr>
        <p:txBody>
          <a:bodyPr/>
          <a:lstStyle/>
          <a:p>
            <a:r>
              <a:rPr lang="en-US" altLang="en-US" sz="1800">
                <a:effectLst/>
              </a:rPr>
              <a:t>…</a:t>
            </a:r>
            <a:r>
              <a:rPr lang="en-US" altLang="en-US" sz="1800">
                <a:effectLst/>
                <a:latin typeface="Helvetica" pitchFamily="2" charset="0"/>
              </a:rPr>
              <a:t>Sir, how pitiable is it to reflect, that although you were so fully convinced of the benevolence of the Father of Mankind, and of his equal and impartial distribution of these rights and privileges, which he hath conferred upon them, that you should at the same time counteract his mercies, in detaining by fraud and violence so numerous a part of my brethren, under groaning captivity and cruel oppression, that you should at the same time be found guilty of that most criminal act, which you professedly detested in others, with respect to yourselves.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F5DA8888-3213-D743-A8A8-2551B5F04113}"/>
              </a:ext>
            </a:extLst>
          </p:cNvPr>
          <p:cNvSpPr>
            <a:spLocks noGrp="1" noRot="1" noChangeArrowheads="1"/>
          </p:cNvSpPr>
          <p:nvPr>
            <p:ph type="title"/>
          </p:nvPr>
        </p:nvSpPr>
        <p:spPr/>
        <p:txBody>
          <a:bodyPr>
            <a:normAutofit fontScale="90000"/>
          </a:bodyPr>
          <a:lstStyle/>
          <a:p>
            <a:pPr eaLnBrk="1" hangingPunct="1">
              <a:defRPr/>
            </a:pPr>
            <a:r>
              <a:rPr lang="en-US"/>
              <a:t>Percentage of Free Blacks of Total Black Population (1800)</a:t>
            </a:r>
          </a:p>
        </p:txBody>
      </p:sp>
      <p:sp>
        <p:nvSpPr>
          <p:cNvPr id="64515" name="Rectangle 3">
            <a:extLst>
              <a:ext uri="{FF2B5EF4-FFF2-40B4-BE49-F238E27FC236}">
                <a16:creationId xmlns:a16="http://schemas.microsoft.com/office/drawing/2014/main" id="{033F7D66-57E0-9B43-81FD-A33CE7AE7AF7}"/>
              </a:ext>
            </a:extLst>
          </p:cNvPr>
          <p:cNvSpPr>
            <a:spLocks noGrp="1" noRot="1" noChangeArrowheads="1"/>
          </p:cNvSpPr>
          <p:nvPr>
            <p:ph sz="half" idx="1"/>
          </p:nvPr>
        </p:nvSpPr>
        <p:spPr/>
        <p:txBody>
          <a:bodyPr>
            <a:normAutofit fontScale="77500" lnSpcReduction="20000"/>
          </a:bodyPr>
          <a:lstStyle/>
          <a:p>
            <a:pPr eaLnBrk="1" hangingPunct="1">
              <a:buFont typeface="Arial" charset="0"/>
              <a:buChar char="►"/>
              <a:defRPr/>
            </a:pPr>
            <a:r>
              <a:rPr lang="en-US" sz="1600"/>
              <a:t>Massachusetts - 100%</a:t>
            </a:r>
          </a:p>
          <a:p>
            <a:pPr lvl="1" eaLnBrk="1" hangingPunct="1">
              <a:defRPr/>
            </a:pPr>
            <a:r>
              <a:rPr lang="en-US" sz="1600"/>
              <a:t>7,378 Free Blacks</a:t>
            </a:r>
          </a:p>
          <a:p>
            <a:pPr eaLnBrk="1" hangingPunct="1">
              <a:buFont typeface="Arial" charset="0"/>
              <a:buChar char="►"/>
              <a:defRPr/>
            </a:pPr>
            <a:r>
              <a:rPr lang="en-US" sz="1600"/>
              <a:t>Vermont - 100%</a:t>
            </a:r>
          </a:p>
          <a:p>
            <a:pPr lvl="1" eaLnBrk="1" hangingPunct="1">
              <a:defRPr/>
            </a:pPr>
            <a:r>
              <a:rPr lang="en-US" sz="1600"/>
              <a:t>557 Free Blacks</a:t>
            </a:r>
          </a:p>
          <a:p>
            <a:pPr eaLnBrk="1" hangingPunct="1">
              <a:buFont typeface="Arial" charset="0"/>
              <a:buChar char="►"/>
              <a:defRPr/>
            </a:pPr>
            <a:r>
              <a:rPr lang="en-US" sz="1600"/>
              <a:t>New Hampshire - 99%</a:t>
            </a:r>
          </a:p>
          <a:p>
            <a:pPr lvl="1" eaLnBrk="1" hangingPunct="1">
              <a:defRPr/>
            </a:pPr>
            <a:r>
              <a:rPr lang="en-US" sz="1600"/>
              <a:t>855 Free Blacks</a:t>
            </a:r>
          </a:p>
          <a:p>
            <a:pPr eaLnBrk="1" hangingPunct="1">
              <a:buFont typeface="Arial" charset="0"/>
              <a:buChar char="►"/>
              <a:defRPr/>
            </a:pPr>
            <a:r>
              <a:rPr lang="en-US" sz="1600"/>
              <a:t>Rhode Island - 90%</a:t>
            </a:r>
          </a:p>
          <a:p>
            <a:pPr lvl="1" eaLnBrk="1" hangingPunct="1">
              <a:defRPr/>
            </a:pPr>
            <a:r>
              <a:rPr lang="en-US" sz="1600"/>
              <a:t>3,304 Free Blacks</a:t>
            </a:r>
          </a:p>
          <a:p>
            <a:pPr eaLnBrk="1" hangingPunct="1">
              <a:buFont typeface="Arial" charset="0"/>
              <a:buChar char="►"/>
              <a:defRPr/>
            </a:pPr>
            <a:r>
              <a:rPr lang="en-US" sz="1600"/>
              <a:t>Pennsylvania - 89%</a:t>
            </a:r>
          </a:p>
          <a:p>
            <a:pPr lvl="1" eaLnBrk="1" hangingPunct="1">
              <a:defRPr/>
            </a:pPr>
            <a:r>
              <a:rPr lang="en-US" sz="1600"/>
              <a:t>14,564 Free Blacks</a:t>
            </a:r>
          </a:p>
          <a:p>
            <a:pPr eaLnBrk="1" hangingPunct="1">
              <a:buFont typeface="Arial" charset="0"/>
              <a:buChar char="►"/>
              <a:defRPr/>
            </a:pPr>
            <a:r>
              <a:rPr lang="en-US" sz="1600"/>
              <a:t>Connecticut - 85%</a:t>
            </a:r>
          </a:p>
          <a:p>
            <a:pPr lvl="1" eaLnBrk="1" hangingPunct="1">
              <a:defRPr/>
            </a:pPr>
            <a:r>
              <a:rPr lang="en-US" sz="1600"/>
              <a:t>5,300 Free Blacks</a:t>
            </a:r>
          </a:p>
          <a:p>
            <a:pPr eaLnBrk="1" hangingPunct="1">
              <a:buFont typeface="Arial" charset="0"/>
              <a:buChar char="►"/>
              <a:defRPr/>
            </a:pPr>
            <a:r>
              <a:rPr lang="en-US" sz="1600"/>
              <a:t>Delaware - 57%</a:t>
            </a:r>
          </a:p>
          <a:p>
            <a:pPr lvl="1" eaLnBrk="1" hangingPunct="1">
              <a:defRPr/>
            </a:pPr>
            <a:r>
              <a:rPr lang="en-US" sz="1600"/>
              <a:t>8,268 Free Blacks</a:t>
            </a:r>
          </a:p>
        </p:txBody>
      </p:sp>
      <p:sp>
        <p:nvSpPr>
          <p:cNvPr id="64516" name="Rectangle 4">
            <a:extLst>
              <a:ext uri="{FF2B5EF4-FFF2-40B4-BE49-F238E27FC236}">
                <a16:creationId xmlns:a16="http://schemas.microsoft.com/office/drawing/2014/main" id="{BDEAF2EB-6EA6-7B40-950E-00CB279E41BA}"/>
              </a:ext>
            </a:extLst>
          </p:cNvPr>
          <p:cNvSpPr>
            <a:spLocks noGrp="1" noRot="1" noChangeArrowheads="1"/>
          </p:cNvSpPr>
          <p:nvPr>
            <p:ph sz="half" idx="2"/>
          </p:nvPr>
        </p:nvSpPr>
        <p:spPr>
          <a:xfrm>
            <a:off x="3200400" y="1600200"/>
            <a:ext cx="2895600" cy="4498975"/>
          </a:xfrm>
        </p:spPr>
        <p:txBody>
          <a:bodyPr>
            <a:normAutofit fontScale="77500" lnSpcReduction="20000"/>
          </a:bodyPr>
          <a:lstStyle/>
          <a:p>
            <a:pPr eaLnBrk="1" hangingPunct="1">
              <a:lnSpc>
                <a:spcPct val="90000"/>
              </a:lnSpc>
              <a:buFont typeface="Arial" charset="0"/>
              <a:buChar char="►"/>
              <a:defRPr/>
            </a:pPr>
            <a:r>
              <a:rPr lang="en-US" sz="1400"/>
              <a:t>New York - 33%</a:t>
            </a:r>
          </a:p>
          <a:p>
            <a:pPr lvl="1" eaLnBrk="1" hangingPunct="1">
              <a:lnSpc>
                <a:spcPct val="90000"/>
              </a:lnSpc>
              <a:defRPr/>
            </a:pPr>
            <a:r>
              <a:rPr lang="en-US" sz="1400"/>
              <a:t>10,374 Free Blacks</a:t>
            </a:r>
          </a:p>
          <a:p>
            <a:pPr eaLnBrk="1" hangingPunct="1">
              <a:lnSpc>
                <a:spcPct val="90000"/>
              </a:lnSpc>
              <a:buFont typeface="Arial" charset="0"/>
              <a:buChar char="►"/>
              <a:defRPr/>
            </a:pPr>
            <a:r>
              <a:rPr lang="en-US" sz="1400"/>
              <a:t>New Jersey - 26%</a:t>
            </a:r>
          </a:p>
          <a:p>
            <a:pPr lvl="1" eaLnBrk="1" hangingPunct="1">
              <a:lnSpc>
                <a:spcPct val="90000"/>
              </a:lnSpc>
              <a:defRPr/>
            </a:pPr>
            <a:r>
              <a:rPr lang="en-US" sz="1400"/>
              <a:t>4,402 Free Blacks</a:t>
            </a:r>
          </a:p>
          <a:p>
            <a:pPr eaLnBrk="1" hangingPunct="1">
              <a:lnSpc>
                <a:spcPct val="90000"/>
              </a:lnSpc>
              <a:buFont typeface="Arial" charset="0"/>
              <a:buChar char="►"/>
              <a:defRPr/>
            </a:pPr>
            <a:r>
              <a:rPr lang="en-US" sz="1400"/>
              <a:t>Maryland - 16%</a:t>
            </a:r>
          </a:p>
          <a:p>
            <a:pPr lvl="1" eaLnBrk="1" hangingPunct="1">
              <a:lnSpc>
                <a:spcPct val="90000"/>
              </a:lnSpc>
              <a:defRPr/>
            </a:pPr>
            <a:r>
              <a:rPr lang="en-US" sz="1400"/>
              <a:t>19,587 Free Blacks</a:t>
            </a:r>
          </a:p>
          <a:p>
            <a:pPr eaLnBrk="1" hangingPunct="1">
              <a:lnSpc>
                <a:spcPct val="90000"/>
              </a:lnSpc>
              <a:buFont typeface="Arial" charset="0"/>
              <a:buChar char="►"/>
              <a:defRPr/>
            </a:pPr>
            <a:r>
              <a:rPr lang="en-US" sz="1400"/>
              <a:t>Virginia - 6%</a:t>
            </a:r>
          </a:p>
          <a:p>
            <a:pPr lvl="1" eaLnBrk="1" hangingPunct="1">
              <a:lnSpc>
                <a:spcPct val="90000"/>
              </a:lnSpc>
              <a:defRPr/>
            </a:pPr>
            <a:r>
              <a:rPr lang="en-US" sz="1400"/>
              <a:t>20,124 Free Blacks</a:t>
            </a:r>
          </a:p>
          <a:p>
            <a:pPr eaLnBrk="1" hangingPunct="1">
              <a:lnSpc>
                <a:spcPct val="90000"/>
              </a:lnSpc>
              <a:buFont typeface="Arial" charset="0"/>
              <a:buChar char="►"/>
              <a:defRPr/>
            </a:pPr>
            <a:r>
              <a:rPr lang="en-US" sz="1400"/>
              <a:t>North Carolina - 5%</a:t>
            </a:r>
          </a:p>
          <a:p>
            <a:pPr lvl="1" eaLnBrk="1" hangingPunct="1">
              <a:lnSpc>
                <a:spcPct val="90000"/>
              </a:lnSpc>
              <a:defRPr/>
            </a:pPr>
            <a:r>
              <a:rPr lang="en-US" sz="1400"/>
              <a:t>7,043 Free Blacks</a:t>
            </a:r>
          </a:p>
          <a:p>
            <a:pPr eaLnBrk="1" hangingPunct="1">
              <a:lnSpc>
                <a:spcPct val="90000"/>
              </a:lnSpc>
              <a:buFont typeface="Arial" charset="0"/>
              <a:buChar char="►"/>
              <a:defRPr/>
            </a:pPr>
            <a:r>
              <a:rPr lang="en-US" sz="1400"/>
              <a:t>South Carolina - 2%</a:t>
            </a:r>
          </a:p>
          <a:p>
            <a:pPr lvl="1" eaLnBrk="1" hangingPunct="1">
              <a:lnSpc>
                <a:spcPct val="90000"/>
              </a:lnSpc>
              <a:defRPr/>
            </a:pPr>
            <a:r>
              <a:rPr lang="en-US" sz="1400"/>
              <a:t>3,185 Free Blacks</a:t>
            </a:r>
          </a:p>
          <a:p>
            <a:pPr eaLnBrk="1" hangingPunct="1">
              <a:lnSpc>
                <a:spcPct val="90000"/>
              </a:lnSpc>
              <a:buFont typeface="Arial" charset="0"/>
              <a:buChar char="►"/>
              <a:defRPr/>
            </a:pPr>
            <a:r>
              <a:rPr lang="en-US" sz="1400"/>
              <a:t>Georgia - 2%</a:t>
            </a:r>
          </a:p>
          <a:p>
            <a:pPr lvl="1" eaLnBrk="1" hangingPunct="1">
              <a:lnSpc>
                <a:spcPct val="90000"/>
              </a:lnSpc>
              <a:defRPr/>
            </a:pPr>
            <a:r>
              <a:rPr lang="en-US" sz="1400"/>
              <a:t>1,019 Free Blacks</a:t>
            </a:r>
          </a:p>
          <a:p>
            <a:pPr eaLnBrk="1" hangingPunct="1">
              <a:lnSpc>
                <a:spcPct val="90000"/>
              </a:lnSpc>
              <a:buFont typeface="Arial" charset="0"/>
              <a:buChar char="►"/>
              <a:defRPr/>
            </a:pPr>
            <a:r>
              <a:rPr lang="en-US" sz="1400"/>
              <a:t>Kentucky - 2%</a:t>
            </a:r>
          </a:p>
          <a:p>
            <a:pPr lvl="1" eaLnBrk="1" hangingPunct="1">
              <a:lnSpc>
                <a:spcPct val="90000"/>
              </a:lnSpc>
              <a:defRPr/>
            </a:pPr>
            <a:r>
              <a:rPr lang="en-US" sz="1400"/>
              <a:t>741 Free Blacks</a:t>
            </a:r>
          </a:p>
          <a:p>
            <a:pPr eaLnBrk="1" hangingPunct="1">
              <a:lnSpc>
                <a:spcPct val="90000"/>
              </a:lnSpc>
              <a:buFont typeface="Arial" charset="0"/>
              <a:buChar char="►"/>
              <a:defRPr/>
            </a:pPr>
            <a:r>
              <a:rPr lang="en-US" sz="1400"/>
              <a:t>Tennessee - 2%</a:t>
            </a:r>
          </a:p>
          <a:p>
            <a:pPr lvl="1" eaLnBrk="1" hangingPunct="1">
              <a:lnSpc>
                <a:spcPct val="90000"/>
              </a:lnSpc>
              <a:defRPr/>
            </a:pPr>
            <a:r>
              <a:rPr lang="en-US" sz="1400"/>
              <a:t>309 Free Blacks</a:t>
            </a:r>
          </a:p>
          <a:p>
            <a:pPr eaLnBrk="1" hangingPunct="1">
              <a:lnSpc>
                <a:spcPct val="90000"/>
              </a:lnSpc>
              <a:buFont typeface="Arial" charset="0"/>
              <a:buChar char="►"/>
              <a:defRPr/>
            </a:pPr>
            <a:r>
              <a:rPr lang="en-US" sz="1400"/>
              <a:t>United States - 11%</a:t>
            </a:r>
          </a:p>
          <a:p>
            <a:pPr lvl="1" eaLnBrk="1" hangingPunct="1">
              <a:lnSpc>
                <a:spcPct val="90000"/>
              </a:lnSpc>
              <a:defRPr/>
            </a:pPr>
            <a:r>
              <a:rPr lang="en-US" sz="1400"/>
              <a:t>108,395 Free Blacks</a:t>
            </a:r>
          </a:p>
        </p:txBody>
      </p:sp>
      <p:sp>
        <p:nvSpPr>
          <p:cNvPr id="56324" name="Text Box 5">
            <a:extLst>
              <a:ext uri="{FF2B5EF4-FFF2-40B4-BE49-F238E27FC236}">
                <a16:creationId xmlns:a16="http://schemas.microsoft.com/office/drawing/2014/main" id="{9C2249F4-0076-5C46-B88E-202CAD2A9352}"/>
              </a:ext>
            </a:extLst>
          </p:cNvPr>
          <p:cNvSpPr txBox="1">
            <a:spLocks noChangeArrowheads="1"/>
          </p:cNvSpPr>
          <p:nvPr/>
        </p:nvSpPr>
        <p:spPr bwMode="auto">
          <a:xfrm>
            <a:off x="6248400" y="1905000"/>
            <a:ext cx="238601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r>
              <a:rPr lang="en-US" altLang="en-US" sz="1800"/>
              <a:t>Total U.S. Population:</a:t>
            </a:r>
          </a:p>
          <a:p>
            <a:pPr>
              <a:spcBef>
                <a:spcPct val="0"/>
              </a:spcBef>
              <a:buClrTx/>
              <a:buSzTx/>
              <a:buFontTx/>
              <a:buNone/>
            </a:pPr>
            <a:r>
              <a:rPr lang="en-US" altLang="en-US" sz="1800"/>
              <a:t>5.3 million</a:t>
            </a:r>
          </a:p>
        </p:txBody>
      </p:sp>
      <p:sp>
        <p:nvSpPr>
          <p:cNvPr id="56325" name="Text Box 6">
            <a:extLst>
              <a:ext uri="{FF2B5EF4-FFF2-40B4-BE49-F238E27FC236}">
                <a16:creationId xmlns:a16="http://schemas.microsoft.com/office/drawing/2014/main" id="{7AED457D-7FAF-6D48-B467-0EAC7FBA2B55}"/>
              </a:ext>
            </a:extLst>
          </p:cNvPr>
          <p:cNvSpPr txBox="1">
            <a:spLocks noChangeArrowheads="1"/>
          </p:cNvSpPr>
          <p:nvPr/>
        </p:nvSpPr>
        <p:spPr bwMode="auto">
          <a:xfrm>
            <a:off x="6248400" y="3124200"/>
            <a:ext cx="2497138"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r>
              <a:rPr lang="en-US" altLang="en-US" sz="1800"/>
              <a:t>Total Black Population:</a:t>
            </a:r>
          </a:p>
          <a:p>
            <a:pPr>
              <a:spcBef>
                <a:spcPct val="0"/>
              </a:spcBef>
              <a:buClrTx/>
              <a:buSzTx/>
              <a:buFontTx/>
              <a:buNone/>
            </a:pPr>
            <a:r>
              <a:rPr lang="en-US" altLang="en-US" sz="1800"/>
              <a:t>1 million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6DAAA40B-5AB1-3B48-8B71-74CF9847C8E0}"/>
              </a:ext>
            </a:extLst>
          </p:cNvPr>
          <p:cNvSpPr>
            <a:spLocks noGrp="1" noRot="1" noChangeArrowheads="1"/>
          </p:cNvSpPr>
          <p:nvPr>
            <p:ph type="title"/>
          </p:nvPr>
        </p:nvSpPr>
        <p:spPr>
          <a:xfrm>
            <a:off x="304800" y="76200"/>
            <a:ext cx="8540750" cy="457200"/>
          </a:xfrm>
        </p:spPr>
        <p:txBody>
          <a:bodyPr>
            <a:normAutofit fontScale="90000"/>
          </a:bodyPr>
          <a:lstStyle/>
          <a:p>
            <a:pPr eaLnBrk="1" hangingPunct="1">
              <a:defRPr/>
            </a:pPr>
            <a:r>
              <a:rPr lang="en-US" sz="3600"/>
              <a:t>Hamilton’s Economic Plans</a:t>
            </a:r>
            <a:endParaRPr lang="en-US"/>
          </a:p>
        </p:txBody>
      </p:sp>
      <p:sp>
        <p:nvSpPr>
          <p:cNvPr id="53251" name="Rectangle 3">
            <a:extLst>
              <a:ext uri="{FF2B5EF4-FFF2-40B4-BE49-F238E27FC236}">
                <a16:creationId xmlns:a16="http://schemas.microsoft.com/office/drawing/2014/main" id="{66E2BFE8-73CB-E941-8374-AA56BF260694}"/>
              </a:ext>
            </a:extLst>
          </p:cNvPr>
          <p:cNvSpPr>
            <a:spLocks noGrp="1" noRot="1" noChangeArrowheads="1"/>
          </p:cNvSpPr>
          <p:nvPr>
            <p:ph sz="half" idx="1"/>
          </p:nvPr>
        </p:nvSpPr>
        <p:spPr>
          <a:xfrm>
            <a:off x="0" y="762000"/>
            <a:ext cx="3581400" cy="5943600"/>
          </a:xfrm>
        </p:spPr>
        <p:txBody>
          <a:bodyPr>
            <a:normAutofit lnSpcReduction="10000"/>
          </a:bodyPr>
          <a:lstStyle/>
          <a:p>
            <a:pPr eaLnBrk="1" hangingPunct="1">
              <a:lnSpc>
                <a:spcPct val="90000"/>
              </a:lnSpc>
              <a:buFont typeface="Arial" charset="0"/>
              <a:buChar char="►"/>
              <a:defRPr/>
            </a:pPr>
            <a:r>
              <a:rPr lang="en-US" sz="1800"/>
              <a:t>Reports on the Public Credit</a:t>
            </a:r>
          </a:p>
          <a:p>
            <a:pPr lvl="1" eaLnBrk="1" hangingPunct="1">
              <a:lnSpc>
                <a:spcPct val="90000"/>
              </a:lnSpc>
              <a:defRPr/>
            </a:pPr>
            <a:r>
              <a:rPr lang="en-US" sz="1600"/>
              <a:t>Debt Problems</a:t>
            </a:r>
            <a:endParaRPr lang="en-US" sz="2000"/>
          </a:p>
          <a:p>
            <a:pPr lvl="2" eaLnBrk="1" hangingPunct="1">
              <a:lnSpc>
                <a:spcPct val="90000"/>
              </a:lnSpc>
              <a:buFont typeface="Arial" charset="0"/>
              <a:buChar char="►"/>
              <a:defRPr/>
            </a:pPr>
            <a:r>
              <a:rPr lang="en-US" sz="1400"/>
              <a:t>$75M debt between national government and states government</a:t>
            </a:r>
          </a:p>
          <a:p>
            <a:pPr lvl="2" eaLnBrk="1" hangingPunct="1">
              <a:lnSpc>
                <a:spcPct val="90000"/>
              </a:lnSpc>
              <a:buFont typeface="Arial" charset="0"/>
              <a:buChar char="►"/>
              <a:defRPr/>
            </a:pPr>
            <a:r>
              <a:rPr lang="en-US" sz="1400"/>
              <a:t>Worthless national currency</a:t>
            </a:r>
          </a:p>
          <a:p>
            <a:pPr lvl="2" eaLnBrk="1" hangingPunct="1">
              <a:lnSpc>
                <a:spcPct val="90000"/>
              </a:lnSpc>
              <a:buFont typeface="Arial" charset="0"/>
              <a:buChar char="►"/>
              <a:defRPr/>
            </a:pPr>
            <a:r>
              <a:rPr lang="en-US" sz="1400"/>
              <a:t>Little to no foreign credit</a:t>
            </a:r>
          </a:p>
          <a:p>
            <a:pPr lvl="1" eaLnBrk="1" hangingPunct="1">
              <a:lnSpc>
                <a:spcPct val="90000"/>
              </a:lnSpc>
              <a:defRPr/>
            </a:pPr>
            <a:r>
              <a:rPr lang="en-US" sz="1600"/>
              <a:t>The Debt Plan</a:t>
            </a:r>
          </a:p>
          <a:p>
            <a:pPr lvl="2" eaLnBrk="1" hangingPunct="1">
              <a:lnSpc>
                <a:spcPct val="90000"/>
              </a:lnSpc>
              <a:buFont typeface="Arial" charset="0"/>
              <a:buChar char="►"/>
              <a:defRPr/>
            </a:pPr>
            <a:r>
              <a:rPr lang="en-US" sz="1400"/>
              <a:t>Federal government assumes national and state debts</a:t>
            </a:r>
          </a:p>
          <a:p>
            <a:pPr eaLnBrk="1" hangingPunct="1">
              <a:lnSpc>
                <a:spcPct val="90000"/>
              </a:lnSpc>
              <a:buFont typeface="Arial" charset="0"/>
              <a:buChar char="►"/>
              <a:defRPr/>
            </a:pPr>
            <a:r>
              <a:rPr lang="en-US" sz="1800"/>
              <a:t>Report on a National Bank</a:t>
            </a:r>
          </a:p>
          <a:p>
            <a:pPr lvl="1" eaLnBrk="1" hangingPunct="1">
              <a:lnSpc>
                <a:spcPct val="90000"/>
              </a:lnSpc>
              <a:defRPr/>
            </a:pPr>
            <a:r>
              <a:rPr lang="en-US" sz="1600"/>
              <a:t>Manage revenues, currency, and debt</a:t>
            </a:r>
          </a:p>
          <a:p>
            <a:pPr lvl="1" eaLnBrk="1" hangingPunct="1">
              <a:lnSpc>
                <a:spcPct val="90000"/>
              </a:lnSpc>
              <a:defRPr/>
            </a:pPr>
            <a:r>
              <a:rPr lang="en-US" sz="1600"/>
              <a:t>Private institution</a:t>
            </a:r>
          </a:p>
          <a:p>
            <a:pPr lvl="1" eaLnBrk="1" hangingPunct="1">
              <a:lnSpc>
                <a:spcPct val="90000"/>
              </a:lnSpc>
              <a:defRPr/>
            </a:pPr>
            <a:r>
              <a:rPr lang="en-US" sz="1600"/>
              <a:t>“necessary and proper”</a:t>
            </a:r>
          </a:p>
          <a:p>
            <a:pPr eaLnBrk="1" hangingPunct="1">
              <a:lnSpc>
                <a:spcPct val="90000"/>
              </a:lnSpc>
              <a:buFont typeface="Arial" charset="0"/>
              <a:buChar char="►"/>
              <a:defRPr/>
            </a:pPr>
            <a:r>
              <a:rPr lang="en-US" sz="1800"/>
              <a:t>Sources of Revenue</a:t>
            </a:r>
          </a:p>
          <a:p>
            <a:pPr lvl="1" eaLnBrk="1" hangingPunct="1">
              <a:lnSpc>
                <a:spcPct val="90000"/>
              </a:lnSpc>
              <a:defRPr/>
            </a:pPr>
            <a:r>
              <a:rPr lang="en-US" sz="1600"/>
              <a:t>Tariffs</a:t>
            </a:r>
          </a:p>
          <a:p>
            <a:pPr lvl="1" eaLnBrk="1" hangingPunct="1">
              <a:lnSpc>
                <a:spcPct val="90000"/>
              </a:lnSpc>
              <a:defRPr/>
            </a:pPr>
            <a:r>
              <a:rPr lang="en-US" sz="1600"/>
              <a:t>Excise taxes</a:t>
            </a:r>
          </a:p>
          <a:p>
            <a:pPr eaLnBrk="1" hangingPunct="1">
              <a:lnSpc>
                <a:spcPct val="90000"/>
              </a:lnSpc>
              <a:buFont typeface="Arial" charset="0"/>
              <a:buChar char="►"/>
              <a:defRPr/>
            </a:pPr>
            <a:r>
              <a:rPr lang="en-US" sz="1800"/>
              <a:t>Report on Manufactures</a:t>
            </a:r>
          </a:p>
          <a:p>
            <a:pPr lvl="1" eaLnBrk="1" hangingPunct="1">
              <a:lnSpc>
                <a:spcPct val="90000"/>
              </a:lnSpc>
              <a:defRPr/>
            </a:pPr>
            <a:r>
              <a:rPr lang="en-US" sz="1600"/>
              <a:t>Protective tariffs</a:t>
            </a:r>
          </a:p>
          <a:p>
            <a:pPr lvl="1" eaLnBrk="1" hangingPunct="1">
              <a:lnSpc>
                <a:spcPct val="90000"/>
              </a:lnSpc>
              <a:defRPr/>
            </a:pPr>
            <a:r>
              <a:rPr lang="en-US" sz="1600"/>
              <a:t>Promotion of domestic industries</a:t>
            </a:r>
          </a:p>
        </p:txBody>
      </p:sp>
      <p:sp>
        <p:nvSpPr>
          <p:cNvPr id="53252" name="Rectangle 4">
            <a:extLst>
              <a:ext uri="{FF2B5EF4-FFF2-40B4-BE49-F238E27FC236}">
                <a16:creationId xmlns:a16="http://schemas.microsoft.com/office/drawing/2014/main" id="{3D8E543F-C0D0-DD41-9380-2AD8F5328A6C}"/>
              </a:ext>
            </a:extLst>
          </p:cNvPr>
          <p:cNvSpPr>
            <a:spLocks noGrp="1" noRot="1" noChangeArrowheads="1"/>
          </p:cNvSpPr>
          <p:nvPr>
            <p:ph sz="half" idx="2"/>
          </p:nvPr>
        </p:nvSpPr>
        <p:spPr>
          <a:xfrm>
            <a:off x="5791200" y="685800"/>
            <a:ext cx="3352800" cy="6172200"/>
          </a:xfrm>
        </p:spPr>
        <p:txBody>
          <a:bodyPr>
            <a:normAutofit lnSpcReduction="10000"/>
          </a:bodyPr>
          <a:lstStyle/>
          <a:p>
            <a:pPr eaLnBrk="1" hangingPunct="1">
              <a:lnSpc>
                <a:spcPct val="90000"/>
              </a:lnSpc>
              <a:buFont typeface="Arial" charset="0"/>
              <a:buChar char="►"/>
              <a:defRPr/>
            </a:pPr>
            <a:r>
              <a:rPr lang="en-US" sz="1800">
                <a:hlinkClick r:id="rId2"/>
              </a:rPr>
              <a:t>Opposition to Hamilton’s Debt and Bank Plans</a:t>
            </a:r>
            <a:endParaRPr lang="en-US" sz="1800"/>
          </a:p>
          <a:p>
            <a:pPr lvl="1" eaLnBrk="1" hangingPunct="1">
              <a:lnSpc>
                <a:spcPct val="90000"/>
              </a:lnSpc>
              <a:defRPr/>
            </a:pPr>
            <a:r>
              <a:rPr lang="en-US" sz="1600"/>
              <a:t>Thomas Jefferson and James Madison</a:t>
            </a:r>
          </a:p>
          <a:p>
            <a:pPr lvl="1" eaLnBrk="1" hangingPunct="1">
              <a:lnSpc>
                <a:spcPct val="90000"/>
              </a:lnSpc>
              <a:defRPr/>
            </a:pPr>
            <a:r>
              <a:rPr lang="en-US" sz="1600"/>
              <a:t>Unconstitutional</a:t>
            </a:r>
          </a:p>
          <a:p>
            <a:pPr lvl="1" eaLnBrk="1" hangingPunct="1">
              <a:lnSpc>
                <a:spcPct val="90000"/>
              </a:lnSpc>
              <a:defRPr/>
            </a:pPr>
            <a:r>
              <a:rPr lang="en-US" sz="1600"/>
              <a:t>Mostly British financial investments</a:t>
            </a:r>
          </a:p>
          <a:p>
            <a:pPr lvl="1" eaLnBrk="1" hangingPunct="1">
              <a:lnSpc>
                <a:spcPct val="90000"/>
              </a:lnSpc>
              <a:defRPr/>
            </a:pPr>
            <a:r>
              <a:rPr lang="en-US" sz="1600"/>
              <a:t>Undermine state governments and state banks</a:t>
            </a:r>
          </a:p>
          <a:p>
            <a:pPr lvl="1" eaLnBrk="1" hangingPunct="1">
              <a:lnSpc>
                <a:spcPct val="90000"/>
              </a:lnSpc>
              <a:defRPr/>
            </a:pPr>
            <a:r>
              <a:rPr lang="en-US" sz="1600"/>
              <a:t>Favors bankers, merchants, speculators, business, northern commercial interests</a:t>
            </a:r>
          </a:p>
          <a:p>
            <a:pPr lvl="1" eaLnBrk="1" hangingPunct="1">
              <a:lnSpc>
                <a:spcPct val="90000"/>
              </a:lnSpc>
              <a:defRPr/>
            </a:pPr>
            <a:r>
              <a:rPr lang="en-US" sz="1600"/>
              <a:t>Weakens farmers, western settlers, southern agrarian interests</a:t>
            </a:r>
          </a:p>
          <a:p>
            <a:pPr eaLnBrk="1" hangingPunct="1">
              <a:lnSpc>
                <a:spcPct val="90000"/>
              </a:lnSpc>
              <a:buFont typeface="Arial" charset="0"/>
              <a:buChar char="►"/>
              <a:defRPr/>
            </a:pPr>
            <a:r>
              <a:rPr lang="en-US" sz="1800"/>
              <a:t>Compromise</a:t>
            </a:r>
          </a:p>
          <a:p>
            <a:pPr lvl="1" eaLnBrk="1" hangingPunct="1">
              <a:lnSpc>
                <a:spcPct val="90000"/>
              </a:lnSpc>
              <a:defRPr/>
            </a:pPr>
            <a:r>
              <a:rPr lang="en-US" sz="1600">
                <a:hlinkClick r:id="rId3"/>
              </a:rPr>
              <a:t>“Dinner Table Bargain”</a:t>
            </a:r>
            <a:endParaRPr lang="en-US" sz="1600"/>
          </a:p>
          <a:p>
            <a:pPr lvl="1" eaLnBrk="1" hangingPunct="1">
              <a:lnSpc>
                <a:spcPct val="90000"/>
              </a:lnSpc>
              <a:defRPr/>
            </a:pPr>
            <a:r>
              <a:rPr lang="en-US" sz="1600"/>
              <a:t>Approval of Assumption Plan and National Bank</a:t>
            </a:r>
          </a:p>
          <a:p>
            <a:pPr lvl="1" eaLnBrk="1" hangingPunct="1">
              <a:lnSpc>
                <a:spcPct val="90000"/>
              </a:lnSpc>
              <a:defRPr/>
            </a:pPr>
            <a:r>
              <a:rPr lang="en-US" sz="1600"/>
              <a:t>National capital in the South</a:t>
            </a:r>
          </a:p>
          <a:p>
            <a:pPr lvl="2" eaLnBrk="1" hangingPunct="1">
              <a:lnSpc>
                <a:spcPct val="90000"/>
              </a:lnSpc>
              <a:buFont typeface="Arial" charset="0"/>
              <a:buChar char="►"/>
              <a:defRPr/>
            </a:pPr>
            <a:r>
              <a:rPr lang="en-US" sz="1400"/>
              <a:t>Washington, D.C.</a:t>
            </a:r>
          </a:p>
        </p:txBody>
      </p:sp>
      <p:pic>
        <p:nvPicPr>
          <p:cNvPr id="40964" name="Picture 4" descr="220px-Alexander_Hamilton_portrait_by_John_Trumbull_1806.jpg">
            <a:extLst>
              <a:ext uri="{FF2B5EF4-FFF2-40B4-BE49-F238E27FC236}">
                <a16:creationId xmlns:a16="http://schemas.microsoft.com/office/drawing/2014/main" id="{12C36D00-3C8C-C948-B454-E828E6BB8E8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838200"/>
            <a:ext cx="20542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Rectangle 9">
            <a:extLst>
              <a:ext uri="{FF2B5EF4-FFF2-40B4-BE49-F238E27FC236}">
                <a16:creationId xmlns:a16="http://schemas.microsoft.com/office/drawing/2014/main" id="{7B23CD3A-911D-7C4B-B8F8-F48F51E603AA}"/>
              </a:ext>
            </a:extLst>
          </p:cNvPr>
          <p:cNvSpPr>
            <a:spLocks noChangeArrowheads="1"/>
          </p:cNvSpPr>
          <p:nvPr/>
        </p:nvSpPr>
        <p:spPr bwMode="auto">
          <a:xfrm>
            <a:off x="3505200" y="3352800"/>
            <a:ext cx="2198688" cy="368300"/>
          </a:xfrm>
          <a:prstGeom prst="rect">
            <a:avLst/>
          </a:prstGeom>
          <a:noFill/>
          <a:ln w="9525">
            <a:noFill/>
            <a:miter lim="800000"/>
            <a:headEnd/>
            <a:tailEnd/>
          </a:ln>
          <a:effectLst/>
        </p:spPr>
        <p:txBody>
          <a:bodyPr wrap="none">
            <a:spAutoFit/>
          </a:bodyPr>
          <a:lstStyle/>
          <a:p>
            <a:pPr>
              <a:defRPr/>
            </a:pPr>
            <a:r>
              <a:rPr lang="en-US" i="1">
                <a:effectLst>
                  <a:outerShdw blurRad="38100" dist="38100" dir="2700000" algn="tl">
                    <a:srgbClr val="000000"/>
                  </a:outerShdw>
                </a:effectLst>
                <a:latin typeface="Tahoma" charset="0"/>
                <a:hlinkClick r:id="rId5"/>
              </a:rPr>
              <a:t>John Adams </a:t>
            </a:r>
            <a:r>
              <a:rPr lang="en-US">
                <a:effectLst>
                  <a:outerShdw blurRad="38100" dist="38100" dir="2700000" algn="tl">
                    <a:srgbClr val="000000"/>
                  </a:outerShdw>
                </a:effectLst>
                <a:latin typeface="Tahoma" charset="0"/>
                <a:hlinkClick r:id="rId5"/>
              </a:rPr>
              <a:t>Debate</a:t>
            </a:r>
            <a:endParaRPr lang="en-US">
              <a:effectLst>
                <a:outerShdw blurRad="38100" dist="38100" dir="2700000" algn="tl">
                  <a:srgbClr val="000000"/>
                </a:outerShdw>
              </a:effectLst>
              <a:latin typeface="Tahoma"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D3EA2D6C-77B0-6244-8301-FDC06E81188B}"/>
              </a:ext>
            </a:extLst>
          </p:cNvPr>
          <p:cNvSpPr>
            <a:spLocks noGrp="1" noRot="1" noChangeArrowheads="1"/>
          </p:cNvSpPr>
          <p:nvPr>
            <p:ph type="title"/>
          </p:nvPr>
        </p:nvSpPr>
        <p:spPr>
          <a:xfrm>
            <a:off x="0" y="0"/>
            <a:ext cx="9144000" cy="762000"/>
          </a:xfrm>
        </p:spPr>
        <p:txBody>
          <a:bodyPr>
            <a:normAutofit fontScale="90000"/>
          </a:bodyPr>
          <a:lstStyle/>
          <a:p>
            <a:pPr eaLnBrk="1" hangingPunct="1">
              <a:defRPr/>
            </a:pPr>
            <a:r>
              <a:rPr lang="en-US"/>
              <a:t>Natives in New Republic</a:t>
            </a:r>
          </a:p>
        </p:txBody>
      </p:sp>
      <p:sp>
        <p:nvSpPr>
          <p:cNvPr id="63491" name="Rectangle 3">
            <a:extLst>
              <a:ext uri="{FF2B5EF4-FFF2-40B4-BE49-F238E27FC236}">
                <a16:creationId xmlns:a16="http://schemas.microsoft.com/office/drawing/2014/main" id="{B13E02BA-202F-1642-AB69-4C9DBC9584F0}"/>
              </a:ext>
            </a:extLst>
          </p:cNvPr>
          <p:cNvSpPr>
            <a:spLocks noGrp="1" noRot="1" noChangeArrowheads="1"/>
          </p:cNvSpPr>
          <p:nvPr>
            <p:ph sz="half" idx="1"/>
          </p:nvPr>
        </p:nvSpPr>
        <p:spPr>
          <a:xfrm>
            <a:off x="76200" y="838200"/>
            <a:ext cx="4800600" cy="5867400"/>
          </a:xfrm>
        </p:spPr>
        <p:txBody>
          <a:bodyPr/>
          <a:lstStyle/>
          <a:p>
            <a:pPr eaLnBrk="1" hangingPunct="1">
              <a:lnSpc>
                <a:spcPct val="90000"/>
              </a:lnSpc>
              <a:buFont typeface="Arial" charset="0"/>
              <a:buChar char="►"/>
              <a:defRPr/>
            </a:pPr>
            <a:r>
              <a:rPr lang="en-US"/>
              <a:t>Battle of Fallen Timbers (1794)</a:t>
            </a:r>
          </a:p>
          <a:p>
            <a:pPr lvl="1" eaLnBrk="1" hangingPunct="1">
              <a:lnSpc>
                <a:spcPct val="90000"/>
              </a:lnSpc>
              <a:defRPr/>
            </a:pPr>
            <a:r>
              <a:rPr lang="en-US"/>
              <a:t>Treaty of Greenville (1795)</a:t>
            </a:r>
          </a:p>
          <a:p>
            <a:pPr eaLnBrk="1" hangingPunct="1">
              <a:lnSpc>
                <a:spcPct val="90000"/>
              </a:lnSpc>
              <a:buFont typeface="Arial" charset="0"/>
              <a:buChar char="►"/>
              <a:defRPr/>
            </a:pPr>
            <a:r>
              <a:rPr lang="en-US"/>
              <a:t>Indian Trade and Intercourse Acts (1790-1796)</a:t>
            </a:r>
          </a:p>
          <a:p>
            <a:pPr lvl="1" eaLnBrk="1" hangingPunct="1">
              <a:lnSpc>
                <a:spcPct val="90000"/>
              </a:lnSpc>
              <a:defRPr/>
            </a:pPr>
            <a:r>
              <a:rPr lang="en-US"/>
              <a:t>Protect against illegal land seizures and abuses</a:t>
            </a:r>
          </a:p>
          <a:p>
            <a:pPr lvl="1" eaLnBrk="1" hangingPunct="1">
              <a:lnSpc>
                <a:spcPct val="90000"/>
              </a:lnSpc>
              <a:defRPr/>
            </a:pPr>
            <a:r>
              <a:rPr lang="en-US"/>
              <a:t>“civilization” programs</a:t>
            </a:r>
          </a:p>
        </p:txBody>
      </p:sp>
      <p:pic>
        <p:nvPicPr>
          <p:cNvPr id="57347" name="Content Placeholder 2">
            <a:extLst>
              <a:ext uri="{FF2B5EF4-FFF2-40B4-BE49-F238E27FC236}">
                <a16:creationId xmlns:a16="http://schemas.microsoft.com/office/drawing/2014/main" id="{7280EFB7-E1A4-3541-94E8-61E2354F782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91200" y="838200"/>
            <a:ext cx="3352800" cy="2695575"/>
          </a:xfrm>
        </p:spPr>
      </p:pic>
      <p:sp>
        <p:nvSpPr>
          <p:cNvPr id="57348" name="TextBox 3">
            <a:extLst>
              <a:ext uri="{FF2B5EF4-FFF2-40B4-BE49-F238E27FC236}">
                <a16:creationId xmlns:a16="http://schemas.microsoft.com/office/drawing/2014/main" id="{7986E63B-BEF3-EF4E-B7E3-7F3C75DF5F32}"/>
              </a:ext>
            </a:extLst>
          </p:cNvPr>
          <p:cNvSpPr txBox="1">
            <a:spLocks noChangeArrowheads="1"/>
          </p:cNvSpPr>
          <p:nvPr/>
        </p:nvSpPr>
        <p:spPr bwMode="auto">
          <a:xfrm>
            <a:off x="6838950" y="3505200"/>
            <a:ext cx="2305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r>
              <a:rPr lang="en-US" altLang="en-US" sz="1400" i="1"/>
              <a:t>Treaty of Greenville</a:t>
            </a:r>
            <a:r>
              <a:rPr lang="en-US" altLang="en-US" sz="1400"/>
              <a:t> (1795)</a:t>
            </a:r>
            <a:endParaRPr lang="en-US" altLang="en-US" sz="1400" i="1"/>
          </a:p>
        </p:txBody>
      </p:sp>
      <p:pic>
        <p:nvPicPr>
          <p:cNvPr id="57349" name="Picture 5" descr="Benjamin_Hawkins_and_the_Creek_Indians.jpg">
            <a:extLst>
              <a:ext uri="{FF2B5EF4-FFF2-40B4-BE49-F238E27FC236}">
                <a16:creationId xmlns:a16="http://schemas.microsoft.com/office/drawing/2014/main" id="{DD21EF7F-8A7D-7748-B178-DC89FF4970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45063" y="3810000"/>
            <a:ext cx="419893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extBox 6">
            <a:extLst>
              <a:ext uri="{FF2B5EF4-FFF2-40B4-BE49-F238E27FC236}">
                <a16:creationId xmlns:a16="http://schemas.microsoft.com/office/drawing/2014/main" id="{0A9F4DC7-11E3-714B-98A2-632EE7744576}"/>
              </a:ext>
            </a:extLst>
          </p:cNvPr>
          <p:cNvSpPr txBox="1">
            <a:spLocks noChangeArrowheads="1"/>
          </p:cNvSpPr>
          <p:nvPr/>
        </p:nvSpPr>
        <p:spPr bwMode="auto">
          <a:xfrm>
            <a:off x="5118100" y="6550025"/>
            <a:ext cx="4025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r>
              <a:rPr lang="en-US" altLang="en-US" sz="1400" i="1"/>
              <a:t>Benjamin Hawkins and the Creek Indians </a:t>
            </a:r>
            <a:r>
              <a:rPr lang="en-US" altLang="en-US" sz="1400"/>
              <a:t>(1805)</a:t>
            </a:r>
            <a:endParaRPr lang="en-US" altLang="en-US" sz="1400" i="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Content Placeholder 9">
            <a:extLst>
              <a:ext uri="{FF2B5EF4-FFF2-40B4-BE49-F238E27FC236}">
                <a16:creationId xmlns:a16="http://schemas.microsoft.com/office/drawing/2014/main" id="{5C2E9777-03BF-5E47-B212-6CFE250DF7DF}"/>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tretch>
            <a:fillRect/>
          </a:stretch>
        </p:blipFill>
        <p:spPr>
          <a:xfrm>
            <a:off x="2304605" y="228600"/>
            <a:ext cx="4534789" cy="587057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erson and text&#10;&#10;Description generated with high confidence">
            <a:extLst>
              <a:ext uri="{FF2B5EF4-FFF2-40B4-BE49-F238E27FC236}">
                <a16:creationId xmlns:a16="http://schemas.microsoft.com/office/drawing/2014/main" id="{118AE34C-F24F-4B11-AD7D-1052DE9D7D93}"/>
              </a:ext>
            </a:extLst>
          </p:cNvPr>
          <p:cNvPicPr>
            <a:picLocks noChangeAspect="1"/>
          </p:cNvPicPr>
          <p:nvPr/>
        </p:nvPicPr>
        <p:blipFill>
          <a:blip r:embed="rId2"/>
          <a:stretch>
            <a:fillRect/>
          </a:stretch>
        </p:blipFill>
        <p:spPr>
          <a:xfrm>
            <a:off x="3200400" y="2400300"/>
            <a:ext cx="2743200" cy="2057400"/>
          </a:xfrm>
          <a:prstGeom prst="rect">
            <a:avLst/>
          </a:prstGeom>
        </p:spPr>
      </p:pic>
    </p:spTree>
    <p:extLst>
      <p:ext uri="{BB962C8B-B14F-4D97-AF65-F5344CB8AC3E}">
        <p14:creationId xmlns:p14="http://schemas.microsoft.com/office/powerpoint/2010/main" val="698269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EE25B77-0519-C648-9C00-6C8EC60DFD60}"/>
              </a:ext>
            </a:extLst>
          </p:cNvPr>
          <p:cNvSpPr>
            <a:spLocks noGrp="1" noRot="1" noChangeArrowheads="1"/>
          </p:cNvSpPr>
          <p:nvPr>
            <p:ph type="title"/>
          </p:nvPr>
        </p:nvSpPr>
        <p:spPr>
          <a:xfrm>
            <a:off x="301625" y="228600"/>
            <a:ext cx="8540750" cy="609600"/>
          </a:xfrm>
        </p:spPr>
        <p:txBody>
          <a:bodyPr>
            <a:normAutofit fontScale="90000"/>
          </a:bodyPr>
          <a:lstStyle/>
          <a:p>
            <a:pPr eaLnBrk="1" hangingPunct="1">
              <a:defRPr/>
            </a:pPr>
            <a:r>
              <a:rPr lang="en-US"/>
              <a:t>Whiskey Rebellion </a:t>
            </a:r>
            <a:r>
              <a:rPr lang="en-US" sz="3200"/>
              <a:t>(1791-1794)</a:t>
            </a:r>
            <a:endParaRPr lang="en-US"/>
          </a:p>
        </p:txBody>
      </p:sp>
      <p:pic>
        <p:nvPicPr>
          <p:cNvPr id="41987" name="Picture 5" descr="washington-whiskey-r#E9EA9E.jpg                                000A84C2Macintosh HD                   C5A9507E:">
            <a:extLst>
              <a:ext uri="{FF2B5EF4-FFF2-40B4-BE49-F238E27FC236}">
                <a16:creationId xmlns:a16="http://schemas.microsoft.com/office/drawing/2014/main" id="{8B964DAD-96C1-AA4E-BDFF-25A42E4A551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495800" y="990600"/>
            <a:ext cx="4572000" cy="3184525"/>
          </a:xfrm>
        </p:spPr>
      </p:pic>
      <p:sp>
        <p:nvSpPr>
          <p:cNvPr id="54275" name="Rectangle 3">
            <a:extLst>
              <a:ext uri="{FF2B5EF4-FFF2-40B4-BE49-F238E27FC236}">
                <a16:creationId xmlns:a16="http://schemas.microsoft.com/office/drawing/2014/main" id="{D0B74458-9061-3841-AE42-B1CDF945A9FE}"/>
              </a:ext>
            </a:extLst>
          </p:cNvPr>
          <p:cNvSpPr>
            <a:spLocks noGrp="1" noRot="1" noChangeArrowheads="1"/>
          </p:cNvSpPr>
          <p:nvPr>
            <p:ph type="body" idx="4294967295"/>
          </p:nvPr>
        </p:nvSpPr>
        <p:spPr>
          <a:xfrm>
            <a:off x="0" y="990600"/>
            <a:ext cx="4343400" cy="5867400"/>
          </a:xfrm>
        </p:spPr>
        <p:txBody>
          <a:bodyPr/>
          <a:lstStyle/>
          <a:p>
            <a:pPr eaLnBrk="1" hangingPunct="1">
              <a:lnSpc>
                <a:spcPct val="90000"/>
              </a:lnSpc>
              <a:defRPr/>
            </a:pPr>
            <a:r>
              <a:rPr lang="en-US" altLang="en-US" sz="2400"/>
              <a:t>Excise tax on domestic whiskey</a:t>
            </a:r>
          </a:p>
          <a:p>
            <a:pPr eaLnBrk="1" hangingPunct="1">
              <a:lnSpc>
                <a:spcPct val="90000"/>
              </a:lnSpc>
              <a:buFont typeface="Arial" charset="0"/>
              <a:buChar char="►"/>
              <a:defRPr/>
            </a:pPr>
            <a:r>
              <a:rPr lang="en-US" altLang="en-US" sz="2400"/>
              <a:t>Western Pennsylvanian farmers attacked federal tax collectors</a:t>
            </a:r>
          </a:p>
          <a:p>
            <a:pPr eaLnBrk="1" hangingPunct="1">
              <a:lnSpc>
                <a:spcPct val="90000"/>
              </a:lnSpc>
              <a:buFont typeface="Arial" charset="0"/>
              <a:buChar char="►"/>
              <a:defRPr/>
            </a:pPr>
            <a:r>
              <a:rPr lang="en-US" altLang="en-US" sz="2400"/>
              <a:t>Washington and Hamilton led federal troops and quashed the rebels</a:t>
            </a:r>
          </a:p>
          <a:p>
            <a:pPr lvl="1" eaLnBrk="1" hangingPunct="1">
              <a:lnSpc>
                <a:spcPct val="90000"/>
              </a:lnSpc>
              <a:buFont typeface="Arial" panose="020B0604020202020204" pitchFamily="34" charset="0"/>
              <a:buChar char="►"/>
              <a:defRPr/>
            </a:pPr>
            <a:r>
              <a:rPr lang="en-US" altLang="en-US" sz="2000"/>
              <a:t>Asserted federal authority over lawlessness</a:t>
            </a:r>
          </a:p>
          <a:p>
            <a:pPr lvl="1" eaLnBrk="1" hangingPunct="1">
              <a:lnSpc>
                <a:spcPct val="90000"/>
              </a:lnSpc>
              <a:buFont typeface="Arial" panose="020B0604020202020204" pitchFamily="34" charset="0"/>
              <a:buChar char="►"/>
              <a:defRPr/>
            </a:pPr>
            <a:r>
              <a:rPr lang="en-US" altLang="en-US" sz="2000"/>
              <a:t>Public could denounce and protest laws</a:t>
            </a:r>
          </a:p>
          <a:p>
            <a:pPr eaLnBrk="1" hangingPunct="1">
              <a:lnSpc>
                <a:spcPct val="90000"/>
              </a:lnSpc>
              <a:defRPr/>
            </a:pPr>
            <a:r>
              <a:rPr lang="en-US" altLang="en-US" sz="2400"/>
              <a:t>Thomas Jefferson and Opposition</a:t>
            </a:r>
          </a:p>
          <a:p>
            <a:pPr lvl="1" eaLnBrk="1" hangingPunct="1">
              <a:lnSpc>
                <a:spcPct val="90000"/>
              </a:lnSpc>
              <a:buFont typeface="Arial" panose="020B0604020202020204" pitchFamily="34" charset="0"/>
              <a:buChar char="►"/>
              <a:defRPr/>
            </a:pPr>
            <a:r>
              <a:rPr lang="en-US" altLang="en-US" sz="2000"/>
              <a:t>Overuse of federal military</a:t>
            </a:r>
          </a:p>
          <a:p>
            <a:pPr lvl="1" eaLnBrk="1" hangingPunct="1">
              <a:lnSpc>
                <a:spcPct val="90000"/>
              </a:lnSpc>
              <a:buFont typeface="Arial" panose="020B0604020202020204" pitchFamily="34" charset="0"/>
              <a:buChar char="►"/>
              <a:defRPr/>
            </a:pPr>
            <a:r>
              <a:rPr lang="en-US" altLang="en-US" sz="2000"/>
              <a:t>Jefferson caters to western farmers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F6F4BF-EACE-864F-92DF-B3E0C6864077}"/>
              </a:ext>
            </a:extLst>
          </p:cNvPr>
          <p:cNvSpPr>
            <a:spLocks noGrp="1"/>
          </p:cNvSpPr>
          <p:nvPr>
            <p:ph type="title"/>
          </p:nvPr>
        </p:nvSpPr>
        <p:spPr>
          <a:xfrm>
            <a:off x="0" y="0"/>
            <a:ext cx="9144000" cy="609600"/>
          </a:xfrm>
        </p:spPr>
        <p:txBody>
          <a:bodyPr>
            <a:normAutofit fontScale="90000"/>
          </a:bodyPr>
          <a:lstStyle/>
          <a:p>
            <a:pPr>
              <a:defRPr/>
            </a:pPr>
            <a:r>
              <a:rPr lang="en-US"/>
              <a:t>Election of 1792</a:t>
            </a:r>
          </a:p>
        </p:txBody>
      </p:sp>
      <p:sp>
        <p:nvSpPr>
          <p:cNvPr id="5" name="Content Placeholder 4">
            <a:extLst>
              <a:ext uri="{FF2B5EF4-FFF2-40B4-BE49-F238E27FC236}">
                <a16:creationId xmlns:a16="http://schemas.microsoft.com/office/drawing/2014/main" id="{94937BA4-3285-034B-9EC1-70C3B83180F3}"/>
              </a:ext>
            </a:extLst>
          </p:cNvPr>
          <p:cNvSpPr>
            <a:spLocks noGrp="1"/>
          </p:cNvSpPr>
          <p:nvPr>
            <p:ph sz="half" idx="1"/>
          </p:nvPr>
        </p:nvSpPr>
        <p:spPr>
          <a:xfrm>
            <a:off x="0" y="685800"/>
            <a:ext cx="2898775" cy="6172200"/>
          </a:xfrm>
        </p:spPr>
        <p:txBody>
          <a:bodyPr/>
          <a:lstStyle/>
          <a:p>
            <a:pPr>
              <a:defRPr/>
            </a:pPr>
            <a:r>
              <a:rPr lang="en-US"/>
              <a:t>George Washington</a:t>
            </a:r>
          </a:p>
          <a:p>
            <a:pPr lvl="1">
              <a:defRPr/>
            </a:pPr>
            <a:r>
              <a:rPr lang="en-US"/>
              <a:t>Unanimously elected</a:t>
            </a:r>
          </a:p>
          <a:p>
            <a:pPr>
              <a:defRPr/>
            </a:pPr>
            <a:r>
              <a:rPr lang="en-US"/>
              <a:t>John Adams (F)</a:t>
            </a:r>
          </a:p>
          <a:p>
            <a:pPr lvl="1">
              <a:defRPr/>
            </a:pPr>
            <a:r>
              <a:rPr lang="en-US"/>
              <a:t>As VP</a:t>
            </a:r>
          </a:p>
          <a:p>
            <a:pPr lvl="1">
              <a:defRPr/>
            </a:pPr>
            <a:r>
              <a:rPr lang="en-US"/>
              <a:t>Competition from George Clinton (D-R)</a:t>
            </a:r>
          </a:p>
        </p:txBody>
      </p:sp>
      <p:pic>
        <p:nvPicPr>
          <p:cNvPr id="61443" name="Content Placeholder 6">
            <a:extLst>
              <a:ext uri="{FF2B5EF4-FFF2-40B4-BE49-F238E27FC236}">
                <a16:creationId xmlns:a16="http://schemas.microsoft.com/office/drawing/2014/main" id="{4E1E5598-CA0F-C844-94AB-57744B94DD3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898775" y="685800"/>
            <a:ext cx="6172200" cy="61722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27C92D-828B-064D-B1E5-7FE6E5DD1FA3}"/>
              </a:ext>
            </a:extLst>
          </p:cNvPr>
          <p:cNvSpPr>
            <a:spLocks noGrp="1"/>
          </p:cNvSpPr>
          <p:nvPr>
            <p:ph type="title"/>
          </p:nvPr>
        </p:nvSpPr>
        <p:spPr>
          <a:xfrm>
            <a:off x="0" y="0"/>
            <a:ext cx="9144000" cy="838200"/>
          </a:xfrm>
        </p:spPr>
        <p:txBody>
          <a:bodyPr/>
          <a:lstStyle/>
          <a:p>
            <a:pPr>
              <a:defRPr/>
            </a:pPr>
            <a:r>
              <a:rPr lang="en-US"/>
              <a:t>Washington’s Foreign Policy</a:t>
            </a:r>
          </a:p>
        </p:txBody>
      </p:sp>
      <p:sp>
        <p:nvSpPr>
          <p:cNvPr id="5" name="Text Placeholder 4">
            <a:extLst>
              <a:ext uri="{FF2B5EF4-FFF2-40B4-BE49-F238E27FC236}">
                <a16:creationId xmlns:a16="http://schemas.microsoft.com/office/drawing/2014/main" id="{C57B2F02-C03E-0442-860A-FB736AAA510F}"/>
              </a:ext>
            </a:extLst>
          </p:cNvPr>
          <p:cNvSpPr>
            <a:spLocks noGrp="1"/>
          </p:cNvSpPr>
          <p:nvPr>
            <p:ph type="body" idx="1"/>
          </p:nvPr>
        </p:nvSpPr>
        <p:spPr>
          <a:xfrm>
            <a:off x="0" y="838200"/>
            <a:ext cx="4497388" cy="457200"/>
          </a:xfrm>
        </p:spPr>
        <p:txBody>
          <a:bodyPr/>
          <a:lstStyle/>
          <a:p>
            <a:pPr>
              <a:defRPr/>
            </a:pPr>
            <a:r>
              <a:rPr lang="en-US"/>
              <a:t>Pro-French</a:t>
            </a:r>
          </a:p>
        </p:txBody>
      </p:sp>
      <p:sp>
        <p:nvSpPr>
          <p:cNvPr id="6" name="Content Placeholder 5">
            <a:extLst>
              <a:ext uri="{FF2B5EF4-FFF2-40B4-BE49-F238E27FC236}">
                <a16:creationId xmlns:a16="http://schemas.microsoft.com/office/drawing/2014/main" id="{2EBEEE9C-0104-1941-BF6C-830FF99B591D}"/>
              </a:ext>
            </a:extLst>
          </p:cNvPr>
          <p:cNvSpPr>
            <a:spLocks noGrp="1"/>
          </p:cNvSpPr>
          <p:nvPr>
            <p:ph sz="half" idx="2"/>
          </p:nvPr>
        </p:nvSpPr>
        <p:spPr>
          <a:xfrm>
            <a:off x="0" y="1295400"/>
            <a:ext cx="4497388" cy="5562600"/>
          </a:xfrm>
        </p:spPr>
        <p:txBody>
          <a:bodyPr/>
          <a:lstStyle/>
          <a:p>
            <a:pPr>
              <a:defRPr/>
            </a:pPr>
            <a:r>
              <a:rPr lang="en-US"/>
              <a:t>Thomas Jefferson</a:t>
            </a:r>
          </a:p>
          <a:p>
            <a:pPr>
              <a:defRPr/>
            </a:pPr>
            <a:r>
              <a:rPr lang="en-US"/>
              <a:t>French Revolution</a:t>
            </a:r>
          </a:p>
          <a:p>
            <a:pPr>
              <a:defRPr/>
            </a:pPr>
            <a:r>
              <a:rPr lang="en-US">
                <a:hlinkClick r:id="rId2"/>
              </a:rPr>
              <a:t>Citizen Genet</a:t>
            </a:r>
            <a:endParaRPr lang="en-US"/>
          </a:p>
          <a:p>
            <a:pPr>
              <a:defRPr/>
            </a:pPr>
            <a:r>
              <a:rPr lang="en-US"/>
              <a:t>Proclamation of Neutrality (1793)</a:t>
            </a:r>
          </a:p>
          <a:p>
            <a:pPr lvl="1">
              <a:defRPr/>
            </a:pPr>
            <a:r>
              <a:rPr lang="en-US" sz="1800" i="1">
                <a:effectLst/>
              </a:rPr>
              <a:t>“Whereas it appears that a state of war exists between Austria, Prussia, Sardinia, Great Britain, and the United Netherlands, of the one part, and France on the other; and the duty and interest of the United States require, that they should with sincerity and good faith adopt and pursue a conduct friendly and impartial toward the </a:t>
            </a:r>
            <a:r>
              <a:rPr lang="en-US" sz="1800" i="1" err="1">
                <a:effectLst/>
              </a:rPr>
              <a:t>belligerant</a:t>
            </a:r>
            <a:r>
              <a:rPr lang="en-US" sz="1800" i="1">
                <a:effectLst/>
              </a:rPr>
              <a:t> Powers;”</a:t>
            </a:r>
            <a:endParaRPr lang="en-US" sz="1800" i="1"/>
          </a:p>
        </p:txBody>
      </p:sp>
      <p:sp>
        <p:nvSpPr>
          <p:cNvPr id="7" name="Text Placeholder 6">
            <a:extLst>
              <a:ext uri="{FF2B5EF4-FFF2-40B4-BE49-F238E27FC236}">
                <a16:creationId xmlns:a16="http://schemas.microsoft.com/office/drawing/2014/main" id="{A4D6CCA7-B398-CC41-9FB7-BB99A5203332}"/>
              </a:ext>
            </a:extLst>
          </p:cNvPr>
          <p:cNvSpPr>
            <a:spLocks noGrp="1"/>
          </p:cNvSpPr>
          <p:nvPr>
            <p:ph type="body" sz="quarter" idx="3"/>
          </p:nvPr>
        </p:nvSpPr>
        <p:spPr>
          <a:xfrm>
            <a:off x="4645025" y="838200"/>
            <a:ext cx="4498975" cy="457200"/>
          </a:xfrm>
        </p:spPr>
        <p:txBody>
          <a:bodyPr/>
          <a:lstStyle/>
          <a:p>
            <a:pPr>
              <a:defRPr/>
            </a:pPr>
            <a:r>
              <a:rPr lang="en-US"/>
              <a:t>Pro-British</a:t>
            </a:r>
          </a:p>
        </p:txBody>
      </p:sp>
      <p:sp>
        <p:nvSpPr>
          <p:cNvPr id="8" name="Content Placeholder 7">
            <a:extLst>
              <a:ext uri="{FF2B5EF4-FFF2-40B4-BE49-F238E27FC236}">
                <a16:creationId xmlns:a16="http://schemas.microsoft.com/office/drawing/2014/main" id="{09E67521-C172-BA44-B070-BCDACBC03D9F}"/>
              </a:ext>
            </a:extLst>
          </p:cNvPr>
          <p:cNvSpPr>
            <a:spLocks noGrp="1"/>
          </p:cNvSpPr>
          <p:nvPr>
            <p:ph sz="quarter" idx="4"/>
          </p:nvPr>
        </p:nvSpPr>
        <p:spPr>
          <a:xfrm>
            <a:off x="4645025" y="1295400"/>
            <a:ext cx="4498975" cy="5562600"/>
          </a:xfrm>
        </p:spPr>
        <p:txBody>
          <a:bodyPr/>
          <a:lstStyle/>
          <a:p>
            <a:pPr>
              <a:defRPr/>
            </a:pPr>
            <a:r>
              <a:rPr lang="en-US"/>
              <a:t>Alexander Hamilton</a:t>
            </a:r>
          </a:p>
          <a:p>
            <a:pPr>
              <a:defRPr/>
            </a:pPr>
            <a:r>
              <a:rPr lang="en-US"/>
              <a:t>Jay’s Treaty (1796)</a:t>
            </a:r>
          </a:p>
          <a:p>
            <a:pPr lvl="1">
              <a:defRPr/>
            </a:pPr>
            <a:r>
              <a:rPr lang="en-US" sz="1800">
                <a:effectLst/>
              </a:rPr>
              <a:t>“Art. 1: </a:t>
            </a:r>
            <a:r>
              <a:rPr lang="en-US" sz="1800" i="1">
                <a:effectLst/>
              </a:rPr>
              <a:t>There shall be a firm inviolable and universal Peace, and a true and sincere Friendship between His </a:t>
            </a:r>
            <a:r>
              <a:rPr lang="en-US" sz="1800" i="1" err="1">
                <a:effectLst/>
              </a:rPr>
              <a:t>Britannick</a:t>
            </a:r>
            <a:r>
              <a:rPr lang="en-US" sz="1800" i="1">
                <a:effectLst/>
              </a:rPr>
              <a:t> Majesty, His Heirs and Successors, and the United States of America; and between their respective Countries, Territories, Cities, Towns and People of every Degree, without Exception of Persons or Places.”</a:t>
            </a:r>
            <a:endParaRPr lang="en-US" sz="1800" i="1"/>
          </a:p>
          <a:p>
            <a:pPr lvl="1">
              <a:defRPr/>
            </a:pPr>
            <a:r>
              <a:rPr lang="en-US" sz="1800" i="1">
                <a:effectLst/>
              </a:rPr>
              <a:t>“Damn John Jay! Damn everyone that won't damn John Jay! Damn every one that won't put lights in his window and sit up all night damning John Jay!”</a:t>
            </a:r>
            <a:endParaRPr lang="en-US" sz="1800"/>
          </a:p>
          <a:p>
            <a:pPr>
              <a:defRPr/>
            </a:pP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70B5CDC3-7CF7-574C-8931-72854F7A624B}"/>
              </a:ext>
            </a:extLst>
          </p:cNvPr>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a:effectLst/>
              </a:rPr>
              <a:t>Washington’s Precedents</a:t>
            </a:r>
          </a:p>
        </p:txBody>
      </p:sp>
      <p:sp>
        <p:nvSpPr>
          <p:cNvPr id="44034" name="Rectangle 3">
            <a:extLst>
              <a:ext uri="{FF2B5EF4-FFF2-40B4-BE49-F238E27FC236}">
                <a16:creationId xmlns:a16="http://schemas.microsoft.com/office/drawing/2014/main" id="{AD6727D7-1F5A-344A-90B0-4655F867C1C6}"/>
              </a:ext>
            </a:extLst>
          </p:cNvPr>
          <p:cNvSpPr>
            <a:spLocks noGrp="1" noRot="1" noChangeArrowheads="1"/>
          </p:cNvSpPr>
          <p:nvPr>
            <p:ph sz="half" idx="1"/>
          </p:nvPr>
        </p:nvSpPr>
        <p:spPr>
          <a:xfrm>
            <a:off x="152400" y="1600200"/>
            <a:ext cx="3962400" cy="4953000"/>
          </a:xfrm>
          <a:noFill/>
          <a:extLst>
            <a:ext uri="{909E8E84-426E-40DD-AFC4-6F175D3DCCD1}">
              <a14:hiddenFill xmlns:a14="http://schemas.microsoft.com/office/drawing/2010/main">
                <a:solidFill>
                  <a:srgbClr val="FFFFFF"/>
                </a:solidFill>
              </a14:hiddenFill>
            </a:ext>
          </a:extLst>
        </p:spPr>
        <p:txBody>
          <a:bodyPr/>
          <a:lstStyle/>
          <a:p>
            <a:r>
              <a:rPr lang="en-US" altLang="en-US">
                <a:effectLst/>
              </a:rPr>
              <a:t>Two terms</a:t>
            </a:r>
          </a:p>
          <a:p>
            <a:r>
              <a:rPr lang="en-US" altLang="en-US">
                <a:effectLst/>
              </a:rPr>
              <a:t>“Mr. President”</a:t>
            </a:r>
          </a:p>
          <a:p>
            <a:r>
              <a:rPr lang="en-US" altLang="en-US">
                <a:effectLst/>
              </a:rPr>
              <a:t>Cabinet</a:t>
            </a:r>
          </a:p>
          <a:p>
            <a:r>
              <a:rPr lang="en-US" altLang="en-US">
                <a:effectLst/>
              </a:rPr>
              <a:t>Neutrality</a:t>
            </a:r>
          </a:p>
          <a:p>
            <a:r>
              <a:rPr lang="en-US" altLang="en-US">
                <a:effectLst/>
              </a:rPr>
              <a:t>Special Relationship with Great Britain</a:t>
            </a:r>
          </a:p>
          <a:p>
            <a:r>
              <a:rPr lang="en-US" altLang="en-US">
                <a:effectLst/>
              </a:rPr>
              <a:t>Farewell Address</a:t>
            </a:r>
          </a:p>
        </p:txBody>
      </p:sp>
      <p:pic>
        <p:nvPicPr>
          <p:cNvPr id="44035" name="Content Placeholder 7" descr="220px-Gilbert_Stuart_Williamstown_Portrait_of_George_Washington.jpg">
            <a:extLst>
              <a:ext uri="{FF2B5EF4-FFF2-40B4-BE49-F238E27FC236}">
                <a16:creationId xmlns:a16="http://schemas.microsoft.com/office/drawing/2014/main" id="{D0D39E83-FFD2-584F-AA58-6FEAD655A9F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19600" y="1341438"/>
            <a:ext cx="4445000" cy="531495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AB8203A4-D31D-E847-8ED3-CBF80C97F593}"/>
              </a:ext>
            </a:extLst>
          </p:cNvPr>
          <p:cNvSpPr>
            <a:spLocks noGrp="1" noRot="1" noChangeArrowheads="1"/>
          </p:cNvSpPr>
          <p:nvPr>
            <p:ph type="title"/>
          </p:nvPr>
        </p:nvSpPr>
        <p:spPr>
          <a:xfrm>
            <a:off x="0" y="0"/>
            <a:ext cx="9144000" cy="609600"/>
          </a:xfrm>
        </p:spPr>
        <p:txBody>
          <a:bodyPr>
            <a:normAutofit fontScale="90000"/>
          </a:bodyPr>
          <a:lstStyle/>
          <a:p>
            <a:pPr eaLnBrk="1" hangingPunct="1">
              <a:defRPr/>
            </a:pPr>
            <a:r>
              <a:rPr lang="en-US" sz="4000"/>
              <a:t>Washington’s Farewell Address (1796)</a:t>
            </a:r>
            <a:endParaRPr lang="en-US"/>
          </a:p>
        </p:txBody>
      </p:sp>
      <p:sp>
        <p:nvSpPr>
          <p:cNvPr id="4" name="Text Placeholder 3">
            <a:extLst>
              <a:ext uri="{FF2B5EF4-FFF2-40B4-BE49-F238E27FC236}">
                <a16:creationId xmlns:a16="http://schemas.microsoft.com/office/drawing/2014/main" id="{6169A40E-D09B-8742-9300-B4AD7C40493F}"/>
              </a:ext>
            </a:extLst>
          </p:cNvPr>
          <p:cNvSpPr>
            <a:spLocks noGrp="1"/>
          </p:cNvSpPr>
          <p:nvPr>
            <p:ph type="body" idx="1"/>
          </p:nvPr>
        </p:nvSpPr>
        <p:spPr>
          <a:xfrm>
            <a:off x="0" y="762000"/>
            <a:ext cx="4497388" cy="457200"/>
          </a:xfrm>
        </p:spPr>
        <p:txBody>
          <a:bodyPr/>
          <a:lstStyle/>
          <a:p>
            <a:pPr>
              <a:defRPr/>
            </a:pPr>
            <a:r>
              <a:rPr lang="en-US"/>
              <a:t>Political Parties</a:t>
            </a:r>
          </a:p>
        </p:txBody>
      </p:sp>
      <p:sp>
        <p:nvSpPr>
          <p:cNvPr id="45059" name="Content Placeholder 1">
            <a:extLst>
              <a:ext uri="{FF2B5EF4-FFF2-40B4-BE49-F238E27FC236}">
                <a16:creationId xmlns:a16="http://schemas.microsoft.com/office/drawing/2014/main" id="{2D7BEC1F-CB11-8146-9D90-02BE4835915F}"/>
              </a:ext>
            </a:extLst>
          </p:cNvPr>
          <p:cNvSpPr>
            <a:spLocks noGrp="1" noChangeArrowheads="1"/>
          </p:cNvSpPr>
          <p:nvPr>
            <p:ph sz="half" idx="2"/>
          </p:nvPr>
        </p:nvSpPr>
        <p:spPr>
          <a:xfrm>
            <a:off x="0" y="1295400"/>
            <a:ext cx="4497388" cy="5562600"/>
          </a:xfrm>
        </p:spPr>
        <p:txBody>
          <a:bodyPr/>
          <a:lstStyle/>
          <a:p>
            <a:pPr marL="0" indent="0">
              <a:buFont typeface="Arial" panose="020B0604020202020204" pitchFamily="34" charset="0"/>
              <a:buNone/>
            </a:pPr>
            <a:r>
              <a:rPr lang="en-US" altLang="en-US" sz="1200">
                <a:effectLst/>
              </a:rPr>
              <a:t>“I have already intimated to you the danger of parties in the State, with particular reference to the founding of them on geographical discriminations. Let me now take a more comprehensive view, and warn you in the most solemn manner against the baneful effects of the spirit of party generally. This spirit, unfortunately, is inseparable from our nature, having its root in the strongest passions of the human mind. It exists under different shapes in all governments, more or less stifled, controlled, or repressed; but, in those of the popular form, it is seen in its greatest rankness, and is truly their worst enemy. The alternate domination of one faction over another, sharpened by the spirit of revenge, natural to party dissension, which in different ages and countries has perpetrated the most horrid enormities, is itself a frightful despotism. But this leads at length to a more formal and permanent despotism. The disorders and miseries which result gradually incline the minds of men to seek security and repose in the absolute power of an individual; and sooner or later the chief of some prevailing faction, more able or more fortunate than his competitors, turns this disposition to the purposes of his own elevation, on the ruins of public liberty. Without looking forward to an extremity of this kind (which nevertheless ought not to be entirely out of sight), the common and continual mischiefs of the spirit of party are sufficient to make it the interest and duty of a wise people to discourage and restrain it.”</a:t>
            </a:r>
          </a:p>
        </p:txBody>
      </p:sp>
      <p:sp>
        <p:nvSpPr>
          <p:cNvPr id="5" name="Text Placeholder 4">
            <a:extLst>
              <a:ext uri="{FF2B5EF4-FFF2-40B4-BE49-F238E27FC236}">
                <a16:creationId xmlns:a16="http://schemas.microsoft.com/office/drawing/2014/main" id="{7984FD99-A26A-E24B-A279-51DD53B2FA9C}"/>
              </a:ext>
            </a:extLst>
          </p:cNvPr>
          <p:cNvSpPr>
            <a:spLocks noGrp="1"/>
          </p:cNvSpPr>
          <p:nvPr>
            <p:ph type="body" sz="quarter" idx="3"/>
          </p:nvPr>
        </p:nvSpPr>
        <p:spPr>
          <a:xfrm>
            <a:off x="4645025" y="762000"/>
            <a:ext cx="4498975" cy="457200"/>
          </a:xfrm>
        </p:spPr>
        <p:txBody>
          <a:bodyPr/>
          <a:lstStyle/>
          <a:p>
            <a:pPr>
              <a:defRPr/>
            </a:pPr>
            <a:r>
              <a:rPr lang="en-US"/>
              <a:t>Entangling Alliances</a:t>
            </a:r>
          </a:p>
        </p:txBody>
      </p:sp>
      <p:sp>
        <p:nvSpPr>
          <p:cNvPr id="45061" name="Content Placeholder 2">
            <a:extLst>
              <a:ext uri="{FF2B5EF4-FFF2-40B4-BE49-F238E27FC236}">
                <a16:creationId xmlns:a16="http://schemas.microsoft.com/office/drawing/2014/main" id="{4516B209-DF97-A247-930C-608F2BD9F54F}"/>
              </a:ext>
            </a:extLst>
          </p:cNvPr>
          <p:cNvSpPr>
            <a:spLocks noGrp="1" noChangeArrowheads="1"/>
          </p:cNvSpPr>
          <p:nvPr>
            <p:ph sz="quarter" idx="4"/>
          </p:nvPr>
        </p:nvSpPr>
        <p:spPr>
          <a:xfrm>
            <a:off x="4645025" y="1295400"/>
            <a:ext cx="4497388" cy="5562600"/>
          </a:xfrm>
        </p:spPr>
        <p:txBody>
          <a:bodyPr/>
          <a:lstStyle/>
          <a:p>
            <a:pPr marL="0" indent="0">
              <a:buFont typeface="Arial" panose="020B0604020202020204" pitchFamily="34" charset="0"/>
              <a:buNone/>
            </a:pPr>
            <a:r>
              <a:rPr lang="en-US" altLang="en-US" sz="1200">
                <a:effectLst/>
              </a:rPr>
              <a:t>“The great rule of conduct for us in regard to foreign nations is in extending our commercial relations, to have with them as little political connection as possible. So far as we have already formed engagements, let them be fulfilled with perfect good faith. Here let us stop. Europe has a set of primary interests which to us have none; or a very remote relation. Hence she must be engaged in frequent controversies, the causes of which are essentially foreign to our concerns. Hence, therefore, it must be unwise in us to implicate ourselves by artificial ties in the ordinary vicissitudes of her politics, or the ordinary combinations and collisions of her friendships or enmities… It is our true policy to steer clear of permanent alliances with any portion of the foreign world; so far, I mean, as we are now at liberty to do it; for let me not be understood as capable of patronizing infidelity to existing engagements. I hold the maxim no less applicable to public than to private affairs, that honesty is always the best policy. I repeat it, therefore, let those engagements be observed in their genuine sense. But, in my opinion, it is unnecessary and would be unwise to extend them. Taking care always to keep ourselves by suitable establishments on a respectable defensive posture, we may safely trust to temporary alliances for extraordinary emergencies. Harmony, liberal intercourse with all nations, are recommended by policy, humanity, and interest. But even our commercial policy should hold an equal and impartial hand; neither seeking nor granting exclusive favors or preferences; consulting the natural course of things; diffusing and diversifying by gentle means the streams of commerce, but forcing nothing;”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D2268E23-0208-174C-8A10-2C9B8A454512}"/>
              </a:ext>
            </a:extLst>
          </p:cNvPr>
          <p:cNvSpPr>
            <a:spLocks noGrp="1" noRot="1" noChangeArrowheads="1"/>
          </p:cNvSpPr>
          <p:nvPr>
            <p:ph type="title"/>
          </p:nvPr>
        </p:nvSpPr>
        <p:spPr>
          <a:xfrm>
            <a:off x="304800" y="76200"/>
            <a:ext cx="8540750" cy="533400"/>
          </a:xfrm>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altLang="en-US" sz="3600">
                <a:effectLst/>
                <a:hlinkClick r:id="rId2"/>
              </a:rPr>
              <a:t>First Political Party System (1789-1824)</a:t>
            </a:r>
            <a:endParaRPr lang="en-US" altLang="en-US" sz="3600">
              <a:effectLst/>
            </a:endParaRPr>
          </a:p>
        </p:txBody>
      </p:sp>
      <p:sp>
        <p:nvSpPr>
          <p:cNvPr id="53251" name="Rectangle 3">
            <a:extLst>
              <a:ext uri="{FF2B5EF4-FFF2-40B4-BE49-F238E27FC236}">
                <a16:creationId xmlns:a16="http://schemas.microsoft.com/office/drawing/2014/main" id="{120026CD-FAA6-9F4B-965F-9F6D447CB712}"/>
              </a:ext>
            </a:extLst>
          </p:cNvPr>
          <p:cNvSpPr>
            <a:spLocks noGrp="1" noRot="1" noChangeArrowheads="1"/>
          </p:cNvSpPr>
          <p:nvPr>
            <p:ph sz="half" idx="1"/>
          </p:nvPr>
        </p:nvSpPr>
        <p:spPr>
          <a:xfrm>
            <a:off x="0" y="2895600"/>
            <a:ext cx="4267200" cy="3962400"/>
          </a:xfrm>
        </p:spPr>
        <p:txBody>
          <a:bodyPr>
            <a:normAutofit fontScale="92500" lnSpcReduction="10000"/>
          </a:bodyPr>
          <a:lstStyle/>
          <a:p>
            <a:pPr eaLnBrk="1" hangingPunct="1">
              <a:buFont typeface="Arial" charset="0"/>
              <a:buChar char="►"/>
              <a:defRPr/>
            </a:pPr>
            <a:r>
              <a:rPr lang="en-US" sz="2400" b="1"/>
              <a:t>Federalists</a:t>
            </a:r>
          </a:p>
          <a:p>
            <a:pPr lvl="1" eaLnBrk="1" hangingPunct="1">
              <a:defRPr/>
            </a:pPr>
            <a:r>
              <a:rPr lang="en-US" sz="1800"/>
              <a:t>National policies</a:t>
            </a:r>
          </a:p>
          <a:p>
            <a:pPr lvl="1" eaLnBrk="1" hangingPunct="1">
              <a:defRPr/>
            </a:pPr>
            <a:r>
              <a:rPr lang="en-US" sz="1800"/>
              <a:t>Strong central government</a:t>
            </a:r>
          </a:p>
          <a:p>
            <a:pPr lvl="1" eaLnBrk="1" hangingPunct="1">
              <a:defRPr/>
            </a:pPr>
            <a:r>
              <a:rPr lang="en-US" sz="1800"/>
              <a:t>Loose constructionists</a:t>
            </a:r>
          </a:p>
          <a:p>
            <a:pPr lvl="1" eaLnBrk="1" hangingPunct="1">
              <a:defRPr/>
            </a:pPr>
            <a:r>
              <a:rPr lang="en-US" sz="1800"/>
              <a:t>Commerce and manufacturing</a:t>
            </a:r>
          </a:p>
          <a:p>
            <a:pPr lvl="1" eaLnBrk="1" hangingPunct="1">
              <a:defRPr/>
            </a:pPr>
            <a:r>
              <a:rPr lang="en-US" sz="1800"/>
              <a:t>Urban</a:t>
            </a:r>
          </a:p>
          <a:p>
            <a:pPr lvl="1" eaLnBrk="1" hangingPunct="1">
              <a:defRPr/>
            </a:pPr>
            <a:r>
              <a:rPr lang="en-US" sz="1800"/>
              <a:t>The rich, the well-born, the able; merchants, bankers</a:t>
            </a:r>
          </a:p>
          <a:p>
            <a:pPr lvl="1" eaLnBrk="1" hangingPunct="1">
              <a:defRPr/>
            </a:pPr>
            <a:r>
              <a:rPr lang="en-US" sz="1800"/>
              <a:t>Pro-British</a:t>
            </a:r>
          </a:p>
          <a:p>
            <a:pPr lvl="2" eaLnBrk="1" hangingPunct="1">
              <a:buFont typeface="Arial" charset="0"/>
              <a:buChar char="►"/>
              <a:defRPr/>
            </a:pPr>
            <a:r>
              <a:rPr lang="en-US" sz="1600"/>
              <a:t>Anti-French revolution</a:t>
            </a:r>
          </a:p>
          <a:p>
            <a:pPr lvl="1" eaLnBrk="1" hangingPunct="1">
              <a:defRPr/>
            </a:pPr>
            <a:r>
              <a:rPr lang="en-US" sz="1800"/>
              <a:t>Northeast</a:t>
            </a:r>
            <a:endParaRPr lang="en-US" sz="1800">
              <a:effectLst/>
            </a:endParaRPr>
          </a:p>
        </p:txBody>
      </p:sp>
      <p:sp>
        <p:nvSpPr>
          <p:cNvPr id="53252" name="Rectangle 4">
            <a:extLst>
              <a:ext uri="{FF2B5EF4-FFF2-40B4-BE49-F238E27FC236}">
                <a16:creationId xmlns:a16="http://schemas.microsoft.com/office/drawing/2014/main" id="{A487BD7D-FD02-2F40-9E41-5662443932FF}"/>
              </a:ext>
            </a:extLst>
          </p:cNvPr>
          <p:cNvSpPr>
            <a:spLocks noGrp="1" noRot="1" noChangeArrowheads="1"/>
          </p:cNvSpPr>
          <p:nvPr>
            <p:ph sz="half" idx="2"/>
          </p:nvPr>
        </p:nvSpPr>
        <p:spPr>
          <a:xfrm>
            <a:off x="4876800" y="2895600"/>
            <a:ext cx="4267200" cy="3962400"/>
          </a:xfrm>
        </p:spPr>
        <p:txBody>
          <a:bodyPr>
            <a:normAutofit fontScale="92500" lnSpcReduction="10000"/>
          </a:bodyPr>
          <a:lstStyle/>
          <a:p>
            <a:pPr eaLnBrk="1" hangingPunct="1">
              <a:buFont typeface="Arial" charset="0"/>
              <a:buChar char="►"/>
              <a:defRPr/>
            </a:pPr>
            <a:r>
              <a:rPr lang="en-US" sz="2400" b="1"/>
              <a:t>Democratic-Republicans</a:t>
            </a:r>
          </a:p>
          <a:p>
            <a:pPr lvl="1" eaLnBrk="1" hangingPunct="1">
              <a:defRPr/>
            </a:pPr>
            <a:r>
              <a:rPr lang="en-US" sz="1800"/>
              <a:t>States rights</a:t>
            </a:r>
          </a:p>
          <a:p>
            <a:pPr lvl="1" eaLnBrk="1" hangingPunct="1">
              <a:defRPr/>
            </a:pPr>
            <a:r>
              <a:rPr lang="en-US" sz="1800"/>
              <a:t>Strong local/state governments</a:t>
            </a:r>
          </a:p>
          <a:p>
            <a:pPr lvl="1" eaLnBrk="1" hangingPunct="1">
              <a:defRPr/>
            </a:pPr>
            <a:r>
              <a:rPr lang="en-US" sz="1800"/>
              <a:t>Strict constructionists</a:t>
            </a:r>
          </a:p>
          <a:p>
            <a:pPr lvl="1" eaLnBrk="1" hangingPunct="1">
              <a:defRPr/>
            </a:pPr>
            <a:r>
              <a:rPr lang="en-US" sz="1800"/>
              <a:t>Agricultural</a:t>
            </a:r>
          </a:p>
          <a:p>
            <a:pPr lvl="1" eaLnBrk="1" hangingPunct="1">
              <a:defRPr/>
            </a:pPr>
            <a:r>
              <a:rPr lang="en-US" sz="1800"/>
              <a:t>Rural</a:t>
            </a:r>
          </a:p>
          <a:p>
            <a:pPr lvl="1" eaLnBrk="1" hangingPunct="1">
              <a:defRPr/>
            </a:pPr>
            <a:r>
              <a:rPr lang="en-US" sz="1800"/>
              <a:t>Small farmers, plantation owners, artisans</a:t>
            </a:r>
          </a:p>
          <a:p>
            <a:pPr lvl="1" eaLnBrk="1" hangingPunct="1">
              <a:defRPr/>
            </a:pPr>
            <a:r>
              <a:rPr lang="en-US" sz="1800"/>
              <a:t>Anti-British</a:t>
            </a:r>
          </a:p>
          <a:p>
            <a:pPr lvl="2" eaLnBrk="1" hangingPunct="1">
              <a:buFont typeface="Arial" charset="0"/>
              <a:buChar char="►"/>
              <a:defRPr/>
            </a:pPr>
            <a:r>
              <a:rPr lang="en-US" sz="1600"/>
              <a:t>Pro-French Revolution</a:t>
            </a:r>
          </a:p>
          <a:p>
            <a:pPr lvl="1" eaLnBrk="1" hangingPunct="1">
              <a:defRPr/>
            </a:pPr>
            <a:r>
              <a:rPr lang="en-US" sz="1800"/>
              <a:t>West and South</a:t>
            </a:r>
            <a:endParaRPr lang="en-US" sz="1800">
              <a:effectLst/>
            </a:endParaRPr>
          </a:p>
        </p:txBody>
      </p:sp>
      <p:pic>
        <p:nvPicPr>
          <p:cNvPr id="46084" name="Picture 5" descr="Jefferson.jpg">
            <a:extLst>
              <a:ext uri="{FF2B5EF4-FFF2-40B4-BE49-F238E27FC236}">
                <a16:creationId xmlns:a16="http://schemas.microsoft.com/office/drawing/2014/main" id="{64F90E14-6F90-9647-A957-CE89144C0F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762000"/>
            <a:ext cx="18288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Box 6">
            <a:extLst>
              <a:ext uri="{FF2B5EF4-FFF2-40B4-BE49-F238E27FC236}">
                <a16:creationId xmlns:a16="http://schemas.microsoft.com/office/drawing/2014/main" id="{D037994E-C778-0E40-90D8-BA0878A7E8FC}"/>
              </a:ext>
            </a:extLst>
          </p:cNvPr>
          <p:cNvSpPr txBox="1">
            <a:spLocks noChangeArrowheads="1"/>
          </p:cNvSpPr>
          <p:nvPr/>
        </p:nvSpPr>
        <p:spPr bwMode="auto">
          <a:xfrm>
            <a:off x="2209800" y="2514600"/>
            <a:ext cx="2174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r>
              <a:rPr lang="en-US" altLang="en-US" sz="1800"/>
              <a:t>Alexander Hamilton</a:t>
            </a:r>
          </a:p>
        </p:txBody>
      </p:sp>
      <p:sp>
        <p:nvSpPr>
          <p:cNvPr id="46086" name="TextBox 7">
            <a:extLst>
              <a:ext uri="{FF2B5EF4-FFF2-40B4-BE49-F238E27FC236}">
                <a16:creationId xmlns:a16="http://schemas.microsoft.com/office/drawing/2014/main" id="{20EACB21-5B7E-DC4F-8B2B-0260D9952948}"/>
              </a:ext>
            </a:extLst>
          </p:cNvPr>
          <p:cNvSpPr txBox="1">
            <a:spLocks noChangeArrowheads="1"/>
          </p:cNvSpPr>
          <p:nvPr/>
        </p:nvSpPr>
        <p:spPr bwMode="auto">
          <a:xfrm>
            <a:off x="5257800" y="2514600"/>
            <a:ext cx="1985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r>
              <a:rPr lang="en-US" altLang="en-US" sz="1800"/>
              <a:t>Thomas Jefferson</a:t>
            </a:r>
          </a:p>
        </p:txBody>
      </p:sp>
      <p:pic>
        <p:nvPicPr>
          <p:cNvPr id="46087" name="Picture 8" descr="alexander hamilton 2.jpg">
            <a:extLst>
              <a:ext uri="{FF2B5EF4-FFF2-40B4-BE49-F238E27FC236}">
                <a16:creationId xmlns:a16="http://schemas.microsoft.com/office/drawing/2014/main" id="{272CBAE9-69BB-D647-93CB-54242A0696B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838200"/>
            <a:ext cx="21336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0C40A3FF10D84E872951A2E8354FCC" ma:contentTypeVersion="22" ma:contentTypeDescription="Create a new document." ma:contentTypeScope="" ma:versionID="161d30f4fcd1d96066cb9bc863531aaf">
  <xsd:schema xmlns:xsd="http://www.w3.org/2001/XMLSchema" xmlns:xs="http://www.w3.org/2001/XMLSchema" xmlns:p="http://schemas.microsoft.com/office/2006/metadata/properties" xmlns:ns3="70010d57-37bc-4d49-add2-bb244d4a4c5e" xmlns:ns4="42713a1e-046f-4010-92fd-624dbe5bf50a" targetNamespace="http://schemas.microsoft.com/office/2006/metadata/properties" ma:root="true" ma:fieldsID="7d140eb9c77c9e51bfa6ccbb4c8c6a5b" ns3:_="" ns4:_="">
    <xsd:import namespace="70010d57-37bc-4d49-add2-bb244d4a4c5e"/>
    <xsd:import namespace="42713a1e-046f-4010-92fd-624dbe5bf50a"/>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AppVersion" minOccurs="0"/>
                <xsd:element ref="ns4:Teachers" minOccurs="0"/>
                <xsd:element ref="ns4:Students" minOccurs="0"/>
                <xsd:element ref="ns4:Student_Groups" minOccurs="0"/>
                <xsd:element ref="ns4:Invited_Teachers" minOccurs="0"/>
                <xsd:element ref="ns4:Invited_Students" minOccurs="0"/>
                <xsd:element ref="ns4:CultureName"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Templates"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010d57-37bc-4d49-add2-bb244d4a4c5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713a1e-046f-4010-92fd-624dbe5bf50a" elementFormDefault="qualified">
    <xsd:import namespace="http://schemas.microsoft.com/office/2006/documentManagement/types"/>
    <xsd:import namespace="http://schemas.microsoft.com/office/infopath/2007/PartnerControls"/>
    <xsd:element name="NotebookType" ma:index="11" nillable="true" ma:displayName="Notebook Type" ma:indexed="tru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AppVersion" ma:index="15" nillable="true" ma:displayName="App Version" ma:internalName="AppVersion">
      <xsd:simpleType>
        <xsd:restriction base="dms:Text"/>
      </xsd:simpleType>
    </xsd:element>
    <xsd:element name="Teachers" ma:index="16"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7"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8"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9" nillable="true" ma:displayName="Invited Teachers" ma:internalName="Invited_Teachers">
      <xsd:simpleType>
        <xsd:restriction base="dms:Note">
          <xsd:maxLength value="255"/>
        </xsd:restriction>
      </xsd:simpleType>
    </xsd:element>
    <xsd:element name="Invited_Students" ma:index="20" nillable="true" ma:displayName="Invited Students" ma:internalName="Invited_Students">
      <xsd:simpleType>
        <xsd:restriction base="dms:Note">
          <xsd:maxLength value="255"/>
        </xsd:restriction>
      </xsd:simpleType>
    </xsd:element>
    <xsd:element name="CultureName" ma:index="21" nillable="true" ma:displayName="Culture Name" ma:internalName="CultureName">
      <xsd:simpleType>
        <xsd:restriction base="dms:Text"/>
      </xsd:simpleType>
    </xsd:element>
    <xsd:element name="Self_Registration_Enabled" ma:index="22" nillable="true" ma:displayName="Self Registration 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Metadata" ma:index="25" nillable="true" ma:displayName="MediaServiceMetadata" ma:description="" ma:hidden="true" ma:internalName="MediaServiceMetadata" ma:readOnly="true">
      <xsd:simpleType>
        <xsd:restriction base="dms:Note"/>
      </xsd:simpleType>
    </xsd:element>
    <xsd:element name="MediaServiceFastMetadata" ma:index="26" nillable="true" ma:displayName="MediaServiceFastMetadata" ma:description="" ma:hidden="true" ma:internalName="MediaServiceFastMetadata" ma:readOnly="true">
      <xsd:simpleType>
        <xsd:restriction base="dms:Note"/>
      </xsd:simpleType>
    </xsd:element>
    <xsd:element name="Templates" ma:index="27" nillable="true" ma:displayName="Templates" ma:internalName="Templates">
      <xsd:simpleType>
        <xsd:restriction base="dms:Note">
          <xsd:maxLength value="255"/>
        </xsd:restriction>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bookType xmlns="42713a1e-046f-4010-92fd-624dbe5bf50a" xsi:nil="true"/>
    <FolderType xmlns="42713a1e-046f-4010-92fd-624dbe5bf50a" xsi:nil="true"/>
    <Students xmlns="42713a1e-046f-4010-92fd-624dbe5bf50a">
      <UserInfo>
        <DisplayName/>
        <AccountId xsi:nil="true"/>
        <AccountType/>
      </UserInfo>
    </Students>
    <Student_Groups xmlns="42713a1e-046f-4010-92fd-624dbe5bf50a">
      <UserInfo>
        <DisplayName/>
        <AccountId xsi:nil="true"/>
        <AccountType/>
      </UserInfo>
    </Student_Groups>
    <Self_Registration_Enabled xmlns="42713a1e-046f-4010-92fd-624dbe5bf50a" xsi:nil="true"/>
    <Has_Teacher_Only_SectionGroup xmlns="42713a1e-046f-4010-92fd-624dbe5bf50a" xsi:nil="true"/>
    <Templates xmlns="42713a1e-046f-4010-92fd-624dbe5bf50a" xsi:nil="true"/>
    <Is_Collaboration_Space_Locked xmlns="42713a1e-046f-4010-92fd-624dbe5bf50a" xsi:nil="true"/>
    <Invited_Teachers xmlns="42713a1e-046f-4010-92fd-624dbe5bf50a" xsi:nil="true"/>
    <Invited_Students xmlns="42713a1e-046f-4010-92fd-624dbe5bf50a" xsi:nil="true"/>
    <Teachers xmlns="42713a1e-046f-4010-92fd-624dbe5bf50a">
      <UserInfo>
        <DisplayName/>
        <AccountId xsi:nil="true"/>
        <AccountType/>
      </UserInfo>
    </Teachers>
    <DefaultSectionNames xmlns="42713a1e-046f-4010-92fd-624dbe5bf50a" xsi:nil="true"/>
    <AppVersion xmlns="42713a1e-046f-4010-92fd-624dbe5bf50a" xsi:nil="true"/>
    <Owner xmlns="42713a1e-046f-4010-92fd-624dbe5bf50a">
      <UserInfo>
        <DisplayName/>
        <AccountId xsi:nil="true"/>
        <AccountType/>
      </UserInfo>
    </Owner>
    <CultureName xmlns="42713a1e-046f-4010-92fd-624dbe5bf50a" xsi:nil="true"/>
  </documentManagement>
</p:properties>
</file>

<file path=customXml/itemProps1.xml><?xml version="1.0" encoding="utf-8"?>
<ds:datastoreItem xmlns:ds="http://schemas.openxmlformats.org/officeDocument/2006/customXml" ds:itemID="{5DA64BD7-5641-44C4-A519-D2702B19D0AF}">
  <ds:schemaRefs>
    <ds:schemaRef ds:uri="42713a1e-046f-4010-92fd-624dbe5bf50a"/>
    <ds:schemaRef ds:uri="70010d57-37bc-4d49-add2-bb244d4a4c5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4BED984-1187-4D3C-B082-0D6465617643}">
  <ds:schemaRefs>
    <ds:schemaRef ds:uri="http://schemas.microsoft.com/sharepoint/v3/contenttype/forms"/>
  </ds:schemaRefs>
</ds:datastoreItem>
</file>

<file path=customXml/itemProps3.xml><?xml version="1.0" encoding="utf-8"?>
<ds:datastoreItem xmlns:ds="http://schemas.openxmlformats.org/officeDocument/2006/customXml" ds:itemID="{78C09A0F-1A41-4F0C-83A2-D71840ECD4A9}">
  <ds:schemaRefs>
    <ds:schemaRef ds:uri="42713a1e-046f-4010-92fd-624dbe5bf50a"/>
    <ds:schemaRef ds:uri="70010d57-37bc-4d49-add2-bb244d4a4c5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Badge</Template>
  <Application>Microsoft Office PowerPoint</Application>
  <PresentationFormat>On-screen Show (4:3)</PresentationFormat>
  <Slides>21</Slides>
  <Notes>0</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Badge</vt:lpstr>
      <vt:lpstr>Period 3, Part 3</vt:lpstr>
      <vt:lpstr>Hamilton’s Economic Plans</vt:lpstr>
      <vt:lpstr>PowerPoint Presentation</vt:lpstr>
      <vt:lpstr>Whiskey Rebellion (1791-1794)</vt:lpstr>
      <vt:lpstr>Election of 1792</vt:lpstr>
      <vt:lpstr>Washington’s Foreign Policy</vt:lpstr>
      <vt:lpstr>Washington’s Precedents</vt:lpstr>
      <vt:lpstr>Washington’s Farewell Address (1796)</vt:lpstr>
      <vt:lpstr>First Political Party System (1789-1824)</vt:lpstr>
      <vt:lpstr>Election of 1796</vt:lpstr>
      <vt:lpstr>Adams and the XYZ Affair</vt:lpstr>
      <vt:lpstr>Alien and Sedition Acts (1798) </vt:lpstr>
      <vt:lpstr>Virginia and Kentucky Resolutions</vt:lpstr>
      <vt:lpstr>Revolution of 1800</vt:lpstr>
      <vt:lpstr>American Republicanism</vt:lpstr>
      <vt:lpstr>An American Society</vt:lpstr>
      <vt:lpstr>Women in the New Republic</vt:lpstr>
      <vt:lpstr>Blacks and Slaves in the New Republic</vt:lpstr>
      <vt:lpstr>Percentage of Free Blacks of Total Black Population (1800)</vt:lpstr>
      <vt:lpstr>Natives in New Republic</vt:lpstr>
      <vt:lpstr>PowerPoint Presentation</vt:lpstr>
    </vt:vector>
  </TitlesOfParts>
  <Company>M-DCPS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Revolution and Constitution</dc:title>
  <dc:creator>M-DCPS</dc:creator>
  <cp:revision>1</cp:revision>
  <dcterms:created xsi:type="dcterms:W3CDTF">2010-09-02T12:40:52Z</dcterms:created>
  <dcterms:modified xsi:type="dcterms:W3CDTF">2019-09-20T13:57:08Z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0x010100700C40A3FF10D84E872951A2E8354FCC</vt:lpwstr>
  </property>
</Properties>
</file>