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58" r:id="rId3"/>
    <p:sldId id="272" r:id="rId4"/>
    <p:sldId id="257" r:id="rId5"/>
    <p:sldId id="259" r:id="rId6"/>
    <p:sldId id="260" r:id="rId7"/>
    <p:sldId id="262" r:id="rId8"/>
    <p:sldId id="263" r:id="rId9"/>
    <p:sldId id="264" r:id="rId10"/>
    <p:sldId id="265" r:id="rId11"/>
    <p:sldId id="267" r:id="rId12"/>
    <p:sldId id="268" r:id="rId13"/>
    <p:sldId id="269" r:id="rId14"/>
    <p:sldId id="266" r:id="rId15"/>
    <p:sldId id="271" r:id="rId16"/>
    <p:sldId id="270" r:id="rId17"/>
  </p:sldIdLst>
  <p:sldSz cx="9144000" cy="6858000" type="screen4x3"/>
  <p:notesSz cx="6858000" cy="910748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381" autoAdjust="0"/>
  </p:normalViewPr>
  <p:slideViewPr>
    <p:cSldViewPr>
      <p:cViewPr varScale="1">
        <p:scale>
          <a:sx n="64" d="100"/>
          <a:sy n="64" d="100"/>
        </p:scale>
        <p:origin x="17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56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A3C791F-53CE-428B-972C-473C8EBC0EB4}" type="datetimeFigureOut">
              <a:rPr lang="en-US"/>
              <a:pPr>
                <a:defRPr/>
              </a:pPr>
              <a:t>9/12/2016</a:t>
            </a:fld>
            <a:endParaRPr lang="en-US"/>
          </a:p>
        </p:txBody>
      </p:sp>
      <p:sp>
        <p:nvSpPr>
          <p:cNvPr id="4" name="Footer Placeholder 3"/>
          <p:cNvSpPr>
            <a:spLocks noGrp="1"/>
          </p:cNvSpPr>
          <p:nvPr>
            <p:ph type="ftr" sz="quarter" idx="2"/>
          </p:nvPr>
        </p:nvSpPr>
        <p:spPr>
          <a:xfrm>
            <a:off x="0" y="8650288"/>
            <a:ext cx="2971800" cy="4556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50288"/>
            <a:ext cx="2971800" cy="4556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982B93A-67C0-4BE6-B260-0DE16BB90058}" type="slidenum">
              <a:rPr lang="en-US"/>
              <a:pPr>
                <a:defRPr/>
              </a:pPr>
              <a:t>‹#›</a:t>
            </a:fld>
            <a:endParaRPr lang="en-US"/>
          </a:p>
        </p:txBody>
      </p:sp>
    </p:spTree>
    <p:extLst>
      <p:ext uri="{BB962C8B-B14F-4D97-AF65-F5344CB8AC3E}">
        <p14:creationId xmlns:p14="http://schemas.microsoft.com/office/powerpoint/2010/main" val="1623260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56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56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D0C5953-ECA4-4D84-95EE-EAF89B999317}" type="datetimeFigureOut">
              <a:rPr lang="en-US"/>
              <a:pPr>
                <a:defRPr/>
              </a:pPr>
              <a:t>9/12/2016</a:t>
            </a:fld>
            <a:endParaRPr lang="en-US"/>
          </a:p>
        </p:txBody>
      </p:sp>
      <p:sp>
        <p:nvSpPr>
          <p:cNvPr id="4" name="Slide Image Placeholder 3"/>
          <p:cNvSpPr>
            <a:spLocks noGrp="1" noRot="1" noChangeAspect="1"/>
          </p:cNvSpPr>
          <p:nvPr>
            <p:ph type="sldImg" idx="2"/>
          </p:nvPr>
        </p:nvSpPr>
        <p:spPr>
          <a:xfrm>
            <a:off x="1152525" y="682625"/>
            <a:ext cx="4554538" cy="34163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25938"/>
            <a:ext cx="5486400" cy="40989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50288"/>
            <a:ext cx="2971800" cy="4556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50288"/>
            <a:ext cx="2971800" cy="4556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081A692-8936-4698-82C2-12F6861170FD}" type="slidenum">
              <a:rPr lang="en-US"/>
              <a:pPr>
                <a:defRPr/>
              </a:pPr>
              <a:t>‹#›</a:t>
            </a:fld>
            <a:endParaRPr lang="en-US"/>
          </a:p>
        </p:txBody>
      </p:sp>
    </p:spTree>
    <p:extLst>
      <p:ext uri="{BB962C8B-B14F-4D97-AF65-F5344CB8AC3E}">
        <p14:creationId xmlns:p14="http://schemas.microsoft.com/office/powerpoint/2010/main" val="7378539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3EBB6E6-14D9-41DD-97FC-69210F45E95F}" type="slidenum">
              <a:rPr lang="en-US">
                <a:cs typeface="Arial" charset="0"/>
              </a:rPr>
              <a:pPr fontAlgn="base">
                <a:spcBef>
                  <a:spcPct val="0"/>
                </a:spcBef>
                <a:spcAft>
                  <a:spcPct val="0"/>
                </a:spcAft>
                <a:defRPr/>
              </a:pPr>
              <a:t>1</a:t>
            </a:fld>
            <a:endParaRPr lang="en-US">
              <a:cs typeface="Arial" charset="0"/>
            </a:endParaRPr>
          </a:p>
        </p:txBody>
      </p:sp>
    </p:spTree>
    <p:extLst>
      <p:ext uri="{BB962C8B-B14F-4D97-AF65-F5344CB8AC3E}">
        <p14:creationId xmlns:p14="http://schemas.microsoft.com/office/powerpoint/2010/main" val="32241663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Distribute the school’s Parental Involvement Plan (the Parental Involvement Section of the CIP).</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Discuss:</a:t>
            </a:r>
          </a:p>
          <a:p>
            <a:pPr eaLnBrk="1" fontAlgn="auto" hangingPunct="1">
              <a:spcBef>
                <a:spcPts val="0"/>
              </a:spcBef>
              <a:spcAft>
                <a:spcPts val="0"/>
              </a:spcAft>
              <a:defRPr/>
            </a:pPr>
            <a:r>
              <a:rPr lang="en-US" dirty="0" smtClean="0"/>
              <a:t>-  That the school’s parental involvement plan is a part of the CIP, designed to work with the other parts in increasing student achievement.</a:t>
            </a:r>
          </a:p>
          <a:p>
            <a:pPr eaLnBrk="1" fontAlgn="auto" hangingPunct="1">
              <a:spcBef>
                <a:spcPts val="0"/>
              </a:spcBef>
              <a:spcAft>
                <a:spcPts val="0"/>
              </a:spcAft>
              <a:buFontTx/>
              <a:buChar char="-"/>
              <a:defRPr/>
            </a:pPr>
            <a:r>
              <a:rPr lang="en-US" dirty="0" smtClean="0"/>
              <a:t>  key components.  Emphasize the Building Capacity component and discuss all of the opportunities that will be available for parents this year.  Discuss </a:t>
            </a:r>
            <a:r>
              <a:rPr lang="en-US" u="sng" dirty="0" smtClean="0"/>
              <a:t>how</a:t>
            </a:r>
            <a:r>
              <a:rPr lang="en-US" dirty="0" smtClean="0"/>
              <a:t> you will be implementing all of the “</a:t>
            </a:r>
            <a:r>
              <a:rPr lang="en-US" dirty="0" err="1" smtClean="0"/>
              <a:t>shalls</a:t>
            </a:r>
            <a:r>
              <a:rPr lang="en-US" dirty="0" smtClean="0"/>
              <a:t>,” as these are required by law to be implemented.</a:t>
            </a:r>
          </a:p>
          <a:p>
            <a:pPr eaLnBrk="1" fontAlgn="auto" hangingPunct="1">
              <a:spcBef>
                <a:spcPts val="0"/>
              </a:spcBef>
              <a:spcAft>
                <a:spcPts val="0"/>
              </a:spcAft>
              <a:defRPr/>
            </a:pPr>
            <a:r>
              <a:rPr lang="en-US" dirty="0" smtClean="0">
                <a:solidFill>
                  <a:schemeClr val="accent5">
                    <a:lumMod val="50000"/>
                  </a:schemeClr>
                </a:solidFill>
              </a:rPr>
              <a:t>-  That </a:t>
            </a:r>
            <a:r>
              <a:rPr lang="en-US" u="sng" dirty="0" smtClean="0">
                <a:solidFill>
                  <a:schemeClr val="accent5">
                    <a:lumMod val="50000"/>
                  </a:schemeClr>
                </a:solidFill>
              </a:rPr>
              <a:t>Title I parents have the right, by law, to be involved in the development of the school’s Parental Involvement Plan</a:t>
            </a:r>
            <a:endParaRPr lang="en-US" dirty="0" smtClean="0"/>
          </a:p>
          <a:p>
            <a:pPr eaLnBrk="1" fontAlgn="auto" hangingPunct="1">
              <a:spcBef>
                <a:spcPts val="0"/>
              </a:spcBef>
              <a:spcAft>
                <a:spcPts val="0"/>
              </a:spcAft>
              <a:buFontTx/>
              <a:buChar char="-"/>
              <a:defRPr/>
            </a:pPr>
            <a:r>
              <a:rPr lang="en-US" dirty="0" smtClean="0"/>
              <a:t>  The process and timeline for the plan’s development and how parents can give input.</a:t>
            </a:r>
          </a:p>
          <a:p>
            <a:pPr eaLnBrk="1" fontAlgn="auto" hangingPunct="1">
              <a:spcBef>
                <a:spcPts val="0"/>
              </a:spcBef>
              <a:spcAft>
                <a:spcPts val="0"/>
              </a:spcAft>
              <a:buFontTx/>
              <a:buChar char="-"/>
              <a:defRPr/>
            </a:pPr>
            <a:r>
              <a:rPr lang="en-US" dirty="0" smtClean="0"/>
              <a:t>  Introduce parent representatives of appropriate committees</a:t>
            </a:r>
          </a:p>
          <a:p>
            <a:pPr eaLnBrk="1" fontAlgn="auto" hangingPunct="1">
              <a:spcBef>
                <a:spcPts val="0"/>
              </a:spcBef>
              <a:spcAft>
                <a:spcPts val="0"/>
              </a:spcAft>
              <a:buFontTx/>
              <a:buChar char="-"/>
              <a:defRPr/>
            </a:pPr>
            <a:r>
              <a:rPr lang="en-US" dirty="0" smtClean="0"/>
              <a:t>  Clearly state the process that is in place for </a:t>
            </a:r>
            <a:r>
              <a:rPr lang="en-US" u="sng" dirty="0" smtClean="0"/>
              <a:t>all</a:t>
            </a:r>
            <a:r>
              <a:rPr lang="en-US" dirty="0" smtClean="0"/>
              <a:t> Title I parents to have the opportunity  for input on the plan.</a:t>
            </a:r>
          </a:p>
          <a:p>
            <a:pPr eaLnBrk="1" fontAlgn="auto" hangingPunct="1">
              <a:spcBef>
                <a:spcPts val="0"/>
              </a:spcBef>
              <a:spcAft>
                <a:spcPts val="0"/>
              </a:spcAft>
              <a:buFontTx/>
              <a:buChar char="-"/>
              <a:defRPr/>
            </a:pPr>
            <a:endParaRPr lang="en-US" dirty="0" smtClean="0"/>
          </a:p>
          <a:p>
            <a:pPr eaLnBrk="1" fontAlgn="auto" hangingPunct="1">
              <a:spcBef>
                <a:spcPts val="0"/>
              </a:spcBef>
              <a:spcAft>
                <a:spcPts val="0"/>
              </a:spcAft>
              <a:defRPr/>
            </a:pPr>
            <a:r>
              <a:rPr lang="en-US" u="sng" dirty="0" smtClean="0"/>
              <a:t>Important</a:t>
            </a:r>
            <a:r>
              <a:rPr lang="en-US" dirty="0" smtClean="0"/>
              <a:t>:  Parents should leave the meeting being able to answer the following question:  </a:t>
            </a:r>
            <a:r>
              <a:rPr lang="en-US" b="1" dirty="0" smtClean="0"/>
              <a:t>Did you receive a copy of your school’s Parental Involvement Plan, and do you know how you can be involved in its development?  </a:t>
            </a:r>
            <a:r>
              <a:rPr lang="en-US" dirty="0" smtClean="0"/>
              <a:t>(Parents should be able to discuss the process that is in place for their involvement in the development of their school’s Parental Involvement Plan.)</a:t>
            </a:r>
            <a:endParaRPr lang="en-US" b="1" u="sng" dirty="0" smtClean="0"/>
          </a:p>
          <a:p>
            <a:pPr eaLnBrk="1" fontAlgn="auto" hangingPunct="1">
              <a:spcBef>
                <a:spcPts val="0"/>
              </a:spcBef>
              <a:spcAft>
                <a:spcPts val="0"/>
              </a:spcAft>
              <a:buFontTx/>
              <a:buChar char="-"/>
              <a:defRPr/>
            </a:pPr>
            <a:endParaRPr lang="en-US" dirty="0" smtClean="0"/>
          </a:p>
          <a:p>
            <a:pPr eaLnBrk="1" fontAlgn="auto" hangingPunct="1">
              <a:spcBef>
                <a:spcPts val="0"/>
              </a:spcBef>
              <a:spcAft>
                <a:spcPts val="0"/>
              </a:spcAft>
              <a:buFontTx/>
              <a:buChar char="-"/>
              <a:defRPr/>
            </a:pPr>
            <a:endParaRPr lang="en-US" dirty="0"/>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320279-B6E3-4C16-8580-B369097DB87C}" type="slidenum">
              <a:rPr lang="en-US">
                <a:cs typeface="Arial" charset="0"/>
              </a:rPr>
              <a:pPr fontAlgn="base">
                <a:spcBef>
                  <a:spcPct val="0"/>
                </a:spcBef>
                <a:spcAft>
                  <a:spcPct val="0"/>
                </a:spcAft>
                <a:defRPr/>
              </a:pPr>
              <a:t>10</a:t>
            </a:fld>
            <a:endParaRPr lang="en-US">
              <a:cs typeface="Arial" charset="0"/>
            </a:endParaRPr>
          </a:p>
        </p:txBody>
      </p:sp>
    </p:spTree>
    <p:extLst>
      <p:ext uri="{BB962C8B-B14F-4D97-AF65-F5344CB8AC3E}">
        <p14:creationId xmlns:p14="http://schemas.microsoft.com/office/powerpoint/2010/main" val="852223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Distribute the School-Parent Compact.</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Discuss:</a:t>
            </a:r>
          </a:p>
          <a:p>
            <a:pPr eaLnBrk="1" fontAlgn="auto" hangingPunct="1">
              <a:spcBef>
                <a:spcPts val="0"/>
              </a:spcBef>
              <a:spcAft>
                <a:spcPts val="0"/>
              </a:spcAft>
              <a:defRPr/>
            </a:pPr>
            <a:r>
              <a:rPr lang="en-US" dirty="0" smtClean="0"/>
              <a:t>-  The 3 components of the compact in detail.  This is a great opportunity to continue the discussion on how we need to work as partners to address the school’s goals, building upon the earlier discussion about the CIP and the school’s goals.</a:t>
            </a:r>
          </a:p>
          <a:p>
            <a:pPr eaLnBrk="1" fontAlgn="auto" hangingPunct="1">
              <a:spcBef>
                <a:spcPts val="0"/>
              </a:spcBef>
              <a:spcAft>
                <a:spcPts val="0"/>
              </a:spcAft>
              <a:defRPr/>
            </a:pPr>
            <a:r>
              <a:rPr lang="en-US" dirty="0" smtClean="0">
                <a:solidFill>
                  <a:schemeClr val="accent5">
                    <a:lumMod val="50000"/>
                  </a:schemeClr>
                </a:solidFill>
              </a:rPr>
              <a:t>-  That </a:t>
            </a:r>
            <a:r>
              <a:rPr lang="en-US" u="sng" dirty="0" smtClean="0">
                <a:solidFill>
                  <a:schemeClr val="accent5">
                    <a:lumMod val="50000"/>
                  </a:schemeClr>
                </a:solidFill>
              </a:rPr>
              <a:t>Title I parents have the right, by law, to be involved in the development/revision of the School-Parent Compact</a:t>
            </a:r>
            <a:endParaRPr lang="en-US" dirty="0" smtClean="0"/>
          </a:p>
          <a:p>
            <a:pPr eaLnBrk="1" fontAlgn="auto" hangingPunct="1">
              <a:spcBef>
                <a:spcPts val="0"/>
              </a:spcBef>
              <a:spcAft>
                <a:spcPts val="0"/>
              </a:spcAft>
              <a:buFontTx/>
              <a:buChar char="-"/>
              <a:defRPr/>
            </a:pPr>
            <a:r>
              <a:rPr lang="en-US" dirty="0" smtClean="0"/>
              <a:t>  The timeline for the compact’s development/review/revision.</a:t>
            </a:r>
          </a:p>
          <a:p>
            <a:pPr eaLnBrk="1" fontAlgn="auto" hangingPunct="1">
              <a:spcBef>
                <a:spcPts val="0"/>
              </a:spcBef>
              <a:spcAft>
                <a:spcPts val="0"/>
              </a:spcAft>
              <a:buFontTx/>
              <a:buChar char="-"/>
              <a:defRPr/>
            </a:pPr>
            <a:r>
              <a:rPr lang="en-US" dirty="0" smtClean="0"/>
              <a:t>  Clearly state the process that is in place for </a:t>
            </a:r>
            <a:r>
              <a:rPr lang="en-US" u="sng" dirty="0" smtClean="0"/>
              <a:t>all</a:t>
            </a:r>
            <a:r>
              <a:rPr lang="en-US" dirty="0" smtClean="0"/>
              <a:t> Title I parents to have the opportunity  for input on the compact.</a:t>
            </a:r>
          </a:p>
          <a:p>
            <a:pPr eaLnBrk="1" fontAlgn="auto" hangingPunct="1">
              <a:spcBef>
                <a:spcPts val="0"/>
              </a:spcBef>
              <a:spcAft>
                <a:spcPts val="0"/>
              </a:spcAft>
              <a:buFontTx/>
              <a:buChar char="-"/>
              <a:defRPr/>
            </a:pPr>
            <a:endParaRPr lang="en-US" dirty="0" smtClean="0"/>
          </a:p>
          <a:p>
            <a:pPr eaLnBrk="1" fontAlgn="auto" hangingPunct="1">
              <a:spcBef>
                <a:spcPts val="0"/>
              </a:spcBef>
              <a:spcAft>
                <a:spcPts val="0"/>
              </a:spcAft>
              <a:defRPr/>
            </a:pPr>
            <a:r>
              <a:rPr lang="en-US" u="sng" dirty="0" smtClean="0"/>
              <a:t>Important</a:t>
            </a:r>
            <a:r>
              <a:rPr lang="en-US" dirty="0" smtClean="0"/>
              <a:t>:  Parents should leave the meeting being able to answer the following question:  </a:t>
            </a:r>
            <a:r>
              <a:rPr lang="en-US" b="1" dirty="0" smtClean="0"/>
              <a:t>What is the School-Parent Compact, and do you know how you can be involved in developing or revising the compact?  </a:t>
            </a:r>
            <a:r>
              <a:rPr lang="en-US" dirty="0" smtClean="0"/>
              <a:t>(Parents should be able to discuss the process that is in place for their involvement in the development/revision of the School-Parent Compact.)</a:t>
            </a:r>
            <a:endParaRPr lang="en-US" b="1" u="sng"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buFontTx/>
              <a:buChar char="-"/>
              <a:defRPr/>
            </a:pPr>
            <a:endParaRPr lang="en-US" dirty="0" smtClean="0"/>
          </a:p>
          <a:p>
            <a:pPr eaLnBrk="1" fontAlgn="auto" hangingPunct="1">
              <a:spcBef>
                <a:spcPts val="0"/>
              </a:spcBef>
              <a:spcAft>
                <a:spcPts val="0"/>
              </a:spcAft>
              <a:buFontTx/>
              <a:buChar char="-"/>
              <a:defRPr/>
            </a:pPr>
            <a:endParaRPr lang="en-US" dirty="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32062D-BE85-4402-B767-F5EDCC1F21E8}" type="slidenum">
              <a:rPr lang="en-US">
                <a:cs typeface="Arial" charset="0"/>
              </a:rPr>
              <a:pPr fontAlgn="base">
                <a:spcBef>
                  <a:spcPct val="0"/>
                </a:spcBef>
                <a:spcAft>
                  <a:spcPct val="0"/>
                </a:spcAft>
                <a:defRPr/>
              </a:pPr>
              <a:t>11</a:t>
            </a:fld>
            <a:endParaRPr lang="en-US">
              <a:cs typeface="Arial" charset="0"/>
            </a:endParaRPr>
          </a:p>
        </p:txBody>
      </p:sp>
    </p:spTree>
    <p:extLst>
      <p:ext uri="{BB962C8B-B14F-4D97-AF65-F5344CB8AC3E}">
        <p14:creationId xmlns:p14="http://schemas.microsoft.com/office/powerpoint/2010/main" val="16727478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Discuss:</a:t>
            </a:r>
          </a:p>
          <a:p>
            <a:pPr eaLnBrk="1" hangingPunct="1">
              <a:spcBef>
                <a:spcPct val="0"/>
              </a:spcBef>
            </a:pPr>
            <a:endParaRPr lang="en-US" smtClean="0"/>
          </a:p>
          <a:p>
            <a:pPr eaLnBrk="1" hangingPunct="1">
              <a:spcBef>
                <a:spcPct val="0"/>
              </a:spcBef>
              <a:buFontTx/>
              <a:buChar char="-"/>
            </a:pPr>
            <a:r>
              <a:rPr lang="en-US" smtClean="0"/>
              <a:t>  Explain that </a:t>
            </a:r>
            <a:r>
              <a:rPr lang="en-US" u="sng" smtClean="0"/>
              <a:t>as Title I parents, they have the right, by law, to request the qualifications of their child’s teachers</a:t>
            </a:r>
            <a:r>
              <a:rPr lang="en-US" smtClean="0"/>
              <a:t>.</a:t>
            </a:r>
          </a:p>
          <a:p>
            <a:pPr eaLnBrk="1" hangingPunct="1">
              <a:spcBef>
                <a:spcPct val="0"/>
              </a:spcBef>
              <a:buFontTx/>
              <a:buChar char="-"/>
            </a:pPr>
            <a:r>
              <a:rPr lang="en-US" smtClean="0"/>
              <a:t>  Explain the process/simple procedure for parents to make this request</a:t>
            </a:r>
          </a:p>
          <a:p>
            <a:pPr eaLnBrk="1" hangingPunct="1">
              <a:spcBef>
                <a:spcPct val="0"/>
              </a:spcBef>
              <a:buFontTx/>
              <a:buChar char="-"/>
            </a:pPr>
            <a:r>
              <a:rPr lang="en-US" smtClean="0"/>
              <a:t>  Have extra copies of the request form available for all parents in attendance.  </a:t>
            </a:r>
          </a:p>
          <a:p>
            <a:pPr eaLnBrk="1" hangingPunct="1">
              <a:spcBef>
                <a:spcPct val="0"/>
              </a:spcBef>
              <a:buFontTx/>
              <a:buChar char="-"/>
            </a:pPr>
            <a:r>
              <a:rPr lang="en-US" smtClean="0"/>
              <a:t>  Give them a contact person in case they have any questions.</a:t>
            </a:r>
          </a:p>
          <a:p>
            <a:pPr eaLnBrk="1" hangingPunct="1">
              <a:spcBef>
                <a:spcPct val="0"/>
              </a:spcBef>
              <a:buFontTx/>
              <a:buChar char="-"/>
            </a:pPr>
            <a:endParaRPr lang="en-US" smtClean="0"/>
          </a:p>
          <a:p>
            <a:pPr eaLnBrk="1" hangingPunct="1">
              <a:spcBef>
                <a:spcPct val="0"/>
              </a:spcBef>
              <a:buFontTx/>
              <a:buChar char="-"/>
            </a:pPr>
            <a:r>
              <a:rPr lang="en-US" smtClean="0"/>
              <a:t>  </a:t>
            </a:r>
            <a:r>
              <a:rPr lang="en-US" u="sng" smtClean="0"/>
              <a:t>Important</a:t>
            </a:r>
            <a:r>
              <a:rPr lang="en-US" smtClean="0"/>
              <a:t>:  Parents should leave the meeting being able to answer the following question:  </a:t>
            </a:r>
            <a:r>
              <a:rPr lang="en-US" b="1" smtClean="0"/>
              <a:t>Do you know the process for requesting the qualifications of your child’s teachers?  </a:t>
            </a:r>
            <a:r>
              <a:rPr lang="en-US" smtClean="0"/>
              <a:t>(Parents should be able to discuss the process that is in place for requesting teacher qualifications.)</a:t>
            </a:r>
            <a:endParaRPr lang="en-US" b="1" u="sng" smtClean="0"/>
          </a:p>
          <a:p>
            <a:pPr eaLnBrk="1" hangingPunct="1">
              <a:spcBef>
                <a:spcPct val="0"/>
              </a:spcBef>
            </a:pP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63F036-85A4-45B4-85FE-5C9616912940}" type="slidenum">
              <a:rPr lang="en-US">
                <a:cs typeface="Arial" charset="0"/>
              </a:rPr>
              <a:pPr fontAlgn="base">
                <a:spcBef>
                  <a:spcPct val="0"/>
                </a:spcBef>
                <a:spcAft>
                  <a:spcPct val="0"/>
                </a:spcAft>
                <a:defRPr/>
              </a:pPr>
              <a:t>12</a:t>
            </a:fld>
            <a:endParaRPr lang="en-US">
              <a:cs typeface="Arial" charset="0"/>
            </a:endParaRPr>
          </a:p>
        </p:txBody>
      </p:sp>
    </p:spTree>
    <p:extLst>
      <p:ext uri="{BB962C8B-B14F-4D97-AF65-F5344CB8AC3E}">
        <p14:creationId xmlns:p14="http://schemas.microsoft.com/office/powerpoint/2010/main" val="3450353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Discuss:</a:t>
            </a:r>
          </a:p>
          <a:p>
            <a:pPr eaLnBrk="1" hangingPunct="1">
              <a:spcBef>
                <a:spcPct val="0"/>
              </a:spcBef>
            </a:pPr>
            <a:endParaRPr lang="en-US" smtClean="0"/>
          </a:p>
          <a:p>
            <a:pPr eaLnBrk="1" hangingPunct="1">
              <a:spcBef>
                <a:spcPct val="0"/>
              </a:spcBef>
              <a:buFontTx/>
              <a:buChar char="-"/>
            </a:pPr>
            <a:r>
              <a:rPr lang="en-US" smtClean="0"/>
              <a:t>  Tell parents the number of teachers in the school who are currently Highly Qualified and the number not Highly Qualified.</a:t>
            </a:r>
          </a:p>
          <a:p>
            <a:pPr eaLnBrk="1" hangingPunct="1">
              <a:spcBef>
                <a:spcPct val="0"/>
              </a:spcBef>
              <a:buFontTx/>
              <a:buChar char="-"/>
            </a:pPr>
            <a:endParaRPr lang="en-US" smtClean="0"/>
          </a:p>
          <a:p>
            <a:pPr eaLnBrk="1" hangingPunct="1">
              <a:spcBef>
                <a:spcPct val="0"/>
              </a:spcBef>
              <a:buFontTx/>
              <a:buChar char="-"/>
            </a:pPr>
            <a:r>
              <a:rPr lang="en-US" smtClean="0"/>
              <a:t>  Explain the </a:t>
            </a:r>
            <a:r>
              <a:rPr lang="en-US" u="sng" smtClean="0"/>
              <a:t>NCLB requirement that Title I parents must be notified if their child has been assigned to or taught for four or more consecutive weeks by a teacher who is not Highly Qualified.</a:t>
            </a:r>
            <a:r>
              <a:rPr lang="en-US" smtClean="0"/>
              <a:t>  </a:t>
            </a:r>
          </a:p>
          <a:p>
            <a:pPr eaLnBrk="1" hangingPunct="1">
              <a:spcBef>
                <a:spcPct val="0"/>
              </a:spcBef>
              <a:buFontTx/>
              <a:buChar char="-"/>
            </a:pPr>
            <a:endParaRPr lang="en-US" smtClean="0"/>
          </a:p>
          <a:p>
            <a:pPr eaLnBrk="1" hangingPunct="1">
              <a:spcBef>
                <a:spcPct val="0"/>
              </a:spcBef>
              <a:buFontTx/>
              <a:buChar char="-"/>
            </a:pPr>
            <a:r>
              <a:rPr lang="en-US" smtClean="0"/>
              <a:t>  Clearly state the process that is in place for notifying parents.</a:t>
            </a:r>
          </a:p>
          <a:p>
            <a:pPr eaLnBrk="1" hangingPunct="1">
              <a:spcBef>
                <a:spcPct val="0"/>
              </a:spcBef>
              <a:buFontTx/>
              <a:buChar char="-"/>
            </a:pPr>
            <a:endParaRPr lang="en-US" smtClean="0"/>
          </a:p>
          <a:p>
            <a:pPr eaLnBrk="1" hangingPunct="1">
              <a:spcBef>
                <a:spcPct val="0"/>
              </a:spcBef>
            </a:pPr>
            <a:r>
              <a:rPr lang="en-US" u="sng" smtClean="0"/>
              <a:t>Important</a:t>
            </a:r>
            <a:r>
              <a:rPr lang="en-US" smtClean="0"/>
              <a:t>:  Parents should leave the meeting being able to answer the following question:  </a:t>
            </a:r>
            <a:r>
              <a:rPr lang="en-US" b="1" smtClean="0"/>
              <a:t>How will you be notified if your child’s teacher is not Highly Qualified?  </a:t>
            </a:r>
            <a:r>
              <a:rPr lang="en-US" smtClean="0"/>
              <a:t>(Parents should be able to discuss the process that is in place for notifying parents if there child is assigned to or taught for four or more consecutive weeks by a teacher who is not Highly Qualified.)  </a:t>
            </a:r>
            <a:endParaRPr lang="en-US" u="sng" smtClean="0"/>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87E749-3CD4-44F3-B7E8-53DD44A5F260}" type="slidenum">
              <a:rPr lang="en-US">
                <a:cs typeface="Arial" charset="0"/>
              </a:rPr>
              <a:pPr fontAlgn="base">
                <a:spcBef>
                  <a:spcPct val="0"/>
                </a:spcBef>
                <a:spcAft>
                  <a:spcPct val="0"/>
                </a:spcAft>
                <a:defRPr/>
              </a:pPr>
              <a:t>13</a:t>
            </a:fld>
            <a:endParaRPr lang="en-US">
              <a:cs typeface="Arial" charset="0"/>
            </a:endParaRPr>
          </a:p>
        </p:txBody>
      </p:sp>
    </p:spTree>
    <p:extLst>
      <p:ext uri="{BB962C8B-B14F-4D97-AF65-F5344CB8AC3E}">
        <p14:creationId xmlns:p14="http://schemas.microsoft.com/office/powerpoint/2010/main" val="32082806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Discuss:</a:t>
            </a:r>
          </a:p>
          <a:p>
            <a:pPr eaLnBrk="1" hangingPunct="1">
              <a:spcBef>
                <a:spcPct val="0"/>
              </a:spcBef>
            </a:pPr>
            <a:endParaRPr lang="en-US" smtClean="0"/>
          </a:p>
          <a:p>
            <a:pPr eaLnBrk="1" hangingPunct="1">
              <a:spcBef>
                <a:spcPct val="0"/>
              </a:spcBef>
              <a:buFontTx/>
              <a:buChar char="-"/>
            </a:pPr>
            <a:r>
              <a:rPr lang="en-US" smtClean="0"/>
              <a:t>  That the annual evaluation of the parental involvement plan is an NCLB requirement</a:t>
            </a:r>
          </a:p>
          <a:p>
            <a:pPr eaLnBrk="1" hangingPunct="1">
              <a:spcBef>
                <a:spcPct val="0"/>
              </a:spcBef>
              <a:buFontTx/>
              <a:buChar char="-"/>
            </a:pPr>
            <a:r>
              <a:rPr lang="en-US" smtClean="0"/>
              <a:t>  The requirements for the evaluation.  Emphasize that the purpose of the evaluation is to ultimately improve the academic quality of the school.</a:t>
            </a:r>
          </a:p>
          <a:p>
            <a:pPr eaLnBrk="1" hangingPunct="1">
              <a:spcBef>
                <a:spcPct val="0"/>
              </a:spcBef>
              <a:buFontTx/>
              <a:buChar char="-"/>
            </a:pPr>
            <a:r>
              <a:rPr lang="en-US" smtClean="0"/>
              <a:t>  Clearly state the process and timeline that is in place for conducting the annual evaluation and how </a:t>
            </a:r>
            <a:r>
              <a:rPr lang="en-US" u="sng" smtClean="0"/>
              <a:t>all</a:t>
            </a:r>
            <a:r>
              <a:rPr lang="en-US" smtClean="0"/>
              <a:t> Title I parents have the opportunity for input and that their input is needed by the LEA and school.</a:t>
            </a:r>
          </a:p>
          <a:p>
            <a:pPr eaLnBrk="1" hangingPunct="1">
              <a:spcBef>
                <a:spcPct val="0"/>
              </a:spcBef>
              <a:buFontTx/>
              <a:buChar char="-"/>
            </a:pPr>
            <a:endParaRPr lang="en-US" smtClean="0"/>
          </a:p>
          <a:p>
            <a:pPr eaLnBrk="1" hangingPunct="1">
              <a:spcBef>
                <a:spcPct val="0"/>
              </a:spcBef>
            </a:pPr>
            <a:r>
              <a:rPr lang="en-US" u="sng" smtClean="0"/>
              <a:t>Important</a:t>
            </a:r>
            <a:r>
              <a:rPr lang="en-US" smtClean="0"/>
              <a:t>:  Parents should leave the meeting being able to answer the following question:  </a:t>
            </a:r>
            <a:r>
              <a:rPr lang="en-US" b="1" smtClean="0"/>
              <a:t>What is the process for you to be involved in the annual evaluation of your LEA’s Parental Involvement plan.  </a:t>
            </a:r>
            <a:r>
              <a:rPr lang="en-US" smtClean="0"/>
              <a:t>(Parents should be able to discuss the process that is in place for their involvement.  </a:t>
            </a:r>
          </a:p>
          <a:p>
            <a:pPr eaLnBrk="1" hangingPunct="1">
              <a:spcBef>
                <a:spcPct val="0"/>
              </a:spcBef>
              <a:buFontTx/>
              <a:buChar char="-"/>
            </a:pPr>
            <a:endParaRPr lang="en-US" smtClean="0"/>
          </a:p>
          <a:p>
            <a:pPr eaLnBrk="1" hangingPunct="1">
              <a:spcBef>
                <a:spcPct val="0"/>
              </a:spcBef>
            </a:pPr>
            <a:endParaRPr lang="en-US" smtClean="0"/>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940575-87F3-4409-AA7F-9A0E820149F9}" type="slidenum">
              <a:rPr lang="en-US">
                <a:cs typeface="Arial" charset="0"/>
              </a:rPr>
              <a:pPr fontAlgn="base">
                <a:spcBef>
                  <a:spcPct val="0"/>
                </a:spcBef>
                <a:spcAft>
                  <a:spcPct val="0"/>
                </a:spcAft>
                <a:defRPr/>
              </a:pPr>
              <a:t>14</a:t>
            </a:fld>
            <a:endParaRPr lang="en-US">
              <a:cs typeface="Arial" charset="0"/>
            </a:endParaRPr>
          </a:p>
        </p:txBody>
      </p:sp>
    </p:spTree>
    <p:extLst>
      <p:ext uri="{BB962C8B-B14F-4D97-AF65-F5344CB8AC3E}">
        <p14:creationId xmlns:p14="http://schemas.microsoft.com/office/powerpoint/2010/main" val="26604767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If your school has a Parent Manager/Parent Organizer, please include their name on this slide along with the members of your parent advisory committee; the parent advisory committee must include your two parents who are on the schools SAE committee. The parent leaders serve as contacts who can let the SAE committee know of concerns and address parent concerns regarding the local school parent involvement policy, LEA parent involvement policy, parental involvement funds and compacts.</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6E542E-49CC-4317-B17F-AC883E915FCA}" type="slidenum">
              <a:rPr lang="en-US">
                <a:cs typeface="Arial" charset="0"/>
              </a:rPr>
              <a:pPr fontAlgn="base">
                <a:spcBef>
                  <a:spcPct val="0"/>
                </a:spcBef>
                <a:spcAft>
                  <a:spcPct val="0"/>
                </a:spcAft>
                <a:defRPr/>
              </a:pPr>
              <a:t>15</a:t>
            </a:fld>
            <a:endParaRPr lang="en-US">
              <a:cs typeface="Arial" charset="0"/>
            </a:endParaRPr>
          </a:p>
        </p:txBody>
      </p:sp>
    </p:spTree>
    <p:extLst>
      <p:ext uri="{BB962C8B-B14F-4D97-AF65-F5344CB8AC3E}">
        <p14:creationId xmlns:p14="http://schemas.microsoft.com/office/powerpoint/2010/main" val="13772718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B8BE02-CC91-49D8-B6F4-FCBCF995F2F5}" type="slidenum">
              <a:rPr lang="en-US">
                <a:cs typeface="Arial" charset="0"/>
              </a:rPr>
              <a:pPr fontAlgn="base">
                <a:spcBef>
                  <a:spcPct val="0"/>
                </a:spcBef>
                <a:spcAft>
                  <a:spcPct val="0"/>
                </a:spcAft>
                <a:defRPr/>
              </a:pPr>
              <a:t>16</a:t>
            </a:fld>
            <a:endParaRPr lang="en-US">
              <a:cs typeface="Arial" charset="0"/>
            </a:endParaRPr>
          </a:p>
        </p:txBody>
      </p:sp>
    </p:spTree>
    <p:extLst>
      <p:ext uri="{BB962C8B-B14F-4D97-AF65-F5344CB8AC3E}">
        <p14:creationId xmlns:p14="http://schemas.microsoft.com/office/powerpoint/2010/main" val="222591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FC1F70-7C95-444C-87D1-468FB7712C0B}" type="slidenum">
              <a:rPr lang="en-US">
                <a:cs typeface="Arial" charset="0"/>
              </a:rPr>
              <a:pPr fontAlgn="base">
                <a:spcBef>
                  <a:spcPct val="0"/>
                </a:spcBef>
                <a:spcAft>
                  <a:spcPct val="0"/>
                </a:spcAft>
                <a:defRPr/>
              </a:pPr>
              <a:t>2</a:t>
            </a:fld>
            <a:endParaRPr lang="en-US">
              <a:cs typeface="Arial" charset="0"/>
            </a:endParaRPr>
          </a:p>
        </p:txBody>
      </p:sp>
    </p:spTree>
    <p:extLst>
      <p:ext uri="{BB962C8B-B14F-4D97-AF65-F5344CB8AC3E}">
        <p14:creationId xmlns:p14="http://schemas.microsoft.com/office/powerpoint/2010/main" val="364711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Discuss:</a:t>
            </a:r>
          </a:p>
          <a:p>
            <a:pPr eaLnBrk="1" hangingPunct="1">
              <a:spcBef>
                <a:spcPct val="0"/>
              </a:spcBef>
            </a:pPr>
            <a:endParaRPr lang="en-US" smtClean="0"/>
          </a:p>
          <a:p>
            <a:pPr eaLnBrk="1" hangingPunct="1">
              <a:spcBef>
                <a:spcPct val="0"/>
              </a:spcBef>
              <a:buFontTx/>
              <a:buChar char="-"/>
            </a:pPr>
            <a:r>
              <a:rPr lang="en-US" smtClean="0"/>
              <a:t>  How you want them to walk away from the meeting with 10 key questions answered about Title I and Parental Involvement.  (The 10 questions continue onto the next slide.) </a:t>
            </a:r>
          </a:p>
          <a:p>
            <a:pPr eaLnBrk="1" hangingPunct="1">
              <a:spcBef>
                <a:spcPct val="0"/>
              </a:spcBef>
            </a:pPr>
            <a:endParaRPr lang="en-US"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8E2B20-D151-4172-A368-1593A8E1472D}" type="slidenum">
              <a:rPr lang="en-US">
                <a:cs typeface="Arial" charset="0"/>
              </a:rPr>
              <a:pPr fontAlgn="base">
                <a:spcBef>
                  <a:spcPct val="0"/>
                </a:spcBef>
                <a:spcAft>
                  <a:spcPct val="0"/>
                </a:spcAft>
                <a:defRPr/>
              </a:pPr>
              <a:t>3</a:t>
            </a:fld>
            <a:endParaRPr lang="en-US">
              <a:cs typeface="Arial" charset="0"/>
            </a:endParaRPr>
          </a:p>
        </p:txBody>
      </p:sp>
    </p:spTree>
    <p:extLst>
      <p:ext uri="{BB962C8B-B14F-4D97-AF65-F5344CB8AC3E}">
        <p14:creationId xmlns:p14="http://schemas.microsoft.com/office/powerpoint/2010/main" val="18524149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Discuss:	</a:t>
            </a:r>
          </a:p>
          <a:p>
            <a:pPr eaLnBrk="1" hangingPunct="1">
              <a:spcBef>
                <a:spcPct val="0"/>
              </a:spcBef>
            </a:pPr>
            <a:endParaRPr lang="en-US" smtClean="0"/>
          </a:p>
          <a:p>
            <a:pPr eaLnBrk="1" hangingPunct="1">
              <a:spcBef>
                <a:spcPct val="0"/>
              </a:spcBef>
            </a:pPr>
            <a:r>
              <a:rPr lang="en-US" smtClean="0"/>
              <a:t>-  The last question “</a:t>
            </a:r>
            <a:r>
              <a:rPr lang="en-US" i="1" smtClean="0"/>
              <a:t>How can I be involved in all of these things I’m learning about</a:t>
            </a:r>
            <a:r>
              <a:rPr lang="en-US" smtClean="0"/>
              <a:t>?” should be emphasized as a common theme which will be addressed throughout the meeting as each topic is discussed.  It is every Title I parent’s right to be involved in all Title I plans and activities.</a:t>
            </a:r>
          </a:p>
          <a:p>
            <a:pPr eaLnBrk="1" hangingPunct="1">
              <a:spcBef>
                <a:spcPct val="0"/>
              </a:spcBef>
            </a:pPr>
            <a:r>
              <a:rPr lang="en-US" smtClean="0"/>
              <a:t>		</a:t>
            </a:r>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E9AA75-90E6-416C-AFCB-EF0E44D6F6BC}" type="slidenum">
              <a:rPr lang="en-US">
                <a:cs typeface="Arial" charset="0"/>
              </a:rPr>
              <a:pPr fontAlgn="base">
                <a:spcBef>
                  <a:spcPct val="0"/>
                </a:spcBef>
                <a:spcAft>
                  <a:spcPct val="0"/>
                </a:spcAft>
                <a:defRPr/>
              </a:pPr>
              <a:t>4</a:t>
            </a:fld>
            <a:endParaRPr lang="en-US">
              <a:cs typeface="Arial" charset="0"/>
            </a:endParaRPr>
          </a:p>
        </p:txBody>
      </p:sp>
    </p:spTree>
    <p:extLst>
      <p:ext uri="{BB962C8B-B14F-4D97-AF65-F5344CB8AC3E}">
        <p14:creationId xmlns:p14="http://schemas.microsoft.com/office/powerpoint/2010/main" val="1158289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Discuss:	</a:t>
            </a:r>
          </a:p>
          <a:p>
            <a:pPr eaLnBrk="1" fontAlgn="auto" hangingPunct="1">
              <a:spcBef>
                <a:spcPts val="0"/>
              </a:spcBef>
              <a:spcAft>
                <a:spcPts val="0"/>
              </a:spcAft>
              <a:defRPr/>
            </a:pPr>
            <a:endParaRPr lang="en-US" dirty="0" smtClean="0"/>
          </a:p>
          <a:p>
            <a:pPr eaLnBrk="1" fontAlgn="auto" hangingPunct="1">
              <a:spcBef>
                <a:spcPts val="0"/>
              </a:spcBef>
              <a:spcAft>
                <a:spcPts val="0"/>
              </a:spcAft>
              <a:buFontTx/>
              <a:buChar char="-"/>
              <a:defRPr/>
            </a:pPr>
            <a:r>
              <a:rPr lang="en-US" dirty="0" smtClean="0"/>
              <a:t>  How being in a Title I school means more money to help students who are struggling in school</a:t>
            </a:r>
          </a:p>
          <a:p>
            <a:pPr eaLnBrk="1" fontAlgn="auto" hangingPunct="1">
              <a:spcBef>
                <a:spcPts val="0"/>
              </a:spcBef>
              <a:spcAft>
                <a:spcPts val="0"/>
              </a:spcAft>
              <a:defRPr/>
            </a:pPr>
            <a:r>
              <a:rPr lang="en-US" dirty="0" smtClean="0"/>
              <a:t>-  Give examples of how Title I monies will be used to assist students at the school.</a:t>
            </a:r>
          </a:p>
          <a:p>
            <a:pPr eaLnBrk="1" fontAlgn="auto" hangingPunct="1">
              <a:spcBef>
                <a:spcPts val="0"/>
              </a:spcBef>
              <a:spcAft>
                <a:spcPts val="0"/>
              </a:spcAft>
              <a:buFontTx/>
              <a:buChar char="-"/>
              <a:defRPr/>
            </a:pPr>
            <a:r>
              <a:rPr lang="en-US" dirty="0" smtClean="0"/>
              <a:t>  Give examples of how Title I monies will be used to assist parents.</a:t>
            </a:r>
          </a:p>
          <a:p>
            <a:pPr eaLnBrk="1" fontAlgn="auto" hangingPunct="1">
              <a:spcBef>
                <a:spcPts val="0"/>
              </a:spcBef>
              <a:spcAft>
                <a:spcPts val="0"/>
              </a:spcAft>
              <a:buFontTx/>
              <a:buChar char="-"/>
              <a:defRPr/>
            </a:pPr>
            <a:r>
              <a:rPr lang="en-US" dirty="0" smtClean="0"/>
              <a:t>  (Consider giving demonstrations of programs used or allow parents to visit work stations and experience what the student experiences.)  </a:t>
            </a:r>
          </a:p>
          <a:p>
            <a:pPr eaLnBrk="1" fontAlgn="auto" hangingPunct="1">
              <a:spcBef>
                <a:spcPts val="0"/>
              </a:spcBef>
              <a:spcAft>
                <a:spcPts val="0"/>
              </a:spcAft>
              <a:defRPr/>
            </a:pPr>
            <a:r>
              <a:rPr lang="en-US" dirty="0" smtClean="0"/>
              <a:t>-  Explain that </a:t>
            </a:r>
            <a:r>
              <a:rPr lang="en-US" u="sng" dirty="0" smtClean="0"/>
              <a:t>a big part of Title I means parents’ rights, by law, to be involved in decisions made at the school level and at the LEA level</a:t>
            </a:r>
            <a:r>
              <a:rPr lang="en-US" dirty="0" smtClean="0"/>
              <a:t>. (This will be discussed throughout the meeting.)</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dirty="0" smtClean="0">
                <a:solidFill>
                  <a:schemeClr val="accent5">
                    <a:lumMod val="50000"/>
                  </a:schemeClr>
                </a:solidFill>
              </a:rPr>
              <a:t>Important:  Parents should leave the meeting being able to answer the following question:  </a:t>
            </a:r>
            <a:r>
              <a:rPr lang="en-US" b="1" dirty="0" smtClean="0">
                <a:solidFill>
                  <a:schemeClr val="accent5">
                    <a:lumMod val="50000"/>
                  </a:schemeClr>
                </a:solidFill>
              </a:rPr>
              <a:t>What does it mean to be a Title I school? </a:t>
            </a:r>
            <a:r>
              <a:rPr lang="en-US" dirty="0" smtClean="0">
                <a:solidFill>
                  <a:schemeClr val="accent5">
                    <a:lumMod val="50000"/>
                  </a:schemeClr>
                </a:solidFill>
              </a:rPr>
              <a:t>(They should be able to answer the question and give a couple of examples of how Title I funds are being used at their school.)</a:t>
            </a:r>
            <a:endParaRPr lang="en-US" b="1" dirty="0" smtClean="0">
              <a:solidFill>
                <a:schemeClr val="accent5">
                  <a:lumMod val="50000"/>
                </a:schemeClr>
              </a:solidFill>
            </a:endParaRPr>
          </a:p>
          <a:p>
            <a:pPr eaLnBrk="1" fontAlgn="auto" hangingPunct="1">
              <a:spcBef>
                <a:spcPts val="0"/>
              </a:spcBef>
              <a:spcAft>
                <a:spcPts val="0"/>
              </a:spcAft>
              <a:defRPr/>
            </a:pPr>
            <a:r>
              <a:rPr lang="en-US" dirty="0" smtClean="0"/>
              <a:t>	</a:t>
            </a:r>
            <a:endParaRPr lang="en-US" dirty="0"/>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8292BF-2FB9-4374-897F-5C7CD29AEF88}" type="slidenum">
              <a:rPr lang="en-US">
                <a:cs typeface="Arial" charset="0"/>
              </a:rPr>
              <a:pPr fontAlgn="base">
                <a:spcBef>
                  <a:spcPct val="0"/>
                </a:spcBef>
                <a:spcAft>
                  <a:spcPct val="0"/>
                </a:spcAft>
                <a:defRPr/>
              </a:pPr>
              <a:t>5</a:t>
            </a:fld>
            <a:endParaRPr lang="en-US">
              <a:cs typeface="Arial" charset="0"/>
            </a:endParaRPr>
          </a:p>
        </p:txBody>
      </p:sp>
    </p:spTree>
    <p:extLst>
      <p:ext uri="{BB962C8B-B14F-4D97-AF65-F5344CB8AC3E}">
        <p14:creationId xmlns:p14="http://schemas.microsoft.com/office/powerpoint/2010/main" val="19281123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10000"/>
          </a:bodyPr>
          <a:lstStyle/>
          <a:p>
            <a:pPr eaLnBrk="1" fontAlgn="auto" hangingPunct="1">
              <a:spcBef>
                <a:spcPts val="0"/>
              </a:spcBef>
              <a:spcAft>
                <a:spcPts val="0"/>
              </a:spcAft>
              <a:defRPr/>
            </a:pPr>
            <a:r>
              <a:rPr lang="en-US" dirty="0" smtClean="0"/>
              <a:t>Discuss:	</a:t>
            </a:r>
          </a:p>
          <a:p>
            <a:pPr eaLnBrk="1" fontAlgn="auto" hangingPunct="1">
              <a:spcBef>
                <a:spcPts val="0"/>
              </a:spcBef>
              <a:spcAft>
                <a:spcPts val="0"/>
              </a:spcAft>
              <a:defRPr/>
            </a:pPr>
            <a:r>
              <a:rPr lang="en-US" dirty="0" smtClean="0"/>
              <a:t>-  What the LEA’s Title I allocation is.</a:t>
            </a:r>
          </a:p>
          <a:p>
            <a:pPr eaLnBrk="1" fontAlgn="auto" hangingPunct="1">
              <a:spcBef>
                <a:spcPts val="0"/>
              </a:spcBef>
              <a:spcAft>
                <a:spcPts val="0"/>
              </a:spcAft>
              <a:defRPr/>
            </a:pPr>
            <a:r>
              <a:rPr lang="en-US" dirty="0" smtClean="0"/>
              <a:t>-  What the 1% amount is.</a:t>
            </a:r>
          </a:p>
          <a:p>
            <a:pPr eaLnBrk="1" fontAlgn="auto" hangingPunct="1">
              <a:spcBef>
                <a:spcPts val="0"/>
              </a:spcBef>
              <a:spcAft>
                <a:spcPts val="0"/>
              </a:spcAft>
              <a:buFontTx/>
              <a:buChar char="-"/>
              <a:defRPr/>
            </a:pPr>
            <a:r>
              <a:rPr lang="en-US" dirty="0" smtClean="0"/>
              <a:t>  How much of the 1% (Up to 5%) was reserved, off the top, at the LEA for System-wide initiatives.  Give examples of the system-wide initiatives.</a:t>
            </a:r>
          </a:p>
          <a:p>
            <a:pPr eaLnBrk="1" fontAlgn="auto" hangingPunct="1">
              <a:spcBef>
                <a:spcPts val="0"/>
              </a:spcBef>
              <a:spcAft>
                <a:spcPts val="0"/>
              </a:spcAft>
              <a:defRPr/>
            </a:pPr>
            <a:r>
              <a:rPr lang="en-US" dirty="0" smtClean="0"/>
              <a:t>-  Give parents the amount (the 95% amount) that is shared by all the Title I schools in the school system.</a:t>
            </a:r>
          </a:p>
          <a:p>
            <a:pPr eaLnBrk="1" fontAlgn="auto" hangingPunct="1">
              <a:spcBef>
                <a:spcPts val="0"/>
              </a:spcBef>
              <a:spcAft>
                <a:spcPts val="0"/>
              </a:spcAft>
              <a:buFontTx/>
              <a:buChar char="-"/>
              <a:defRPr/>
            </a:pPr>
            <a:r>
              <a:rPr lang="en-US" dirty="0" smtClean="0">
                <a:solidFill>
                  <a:schemeClr val="accent5">
                    <a:lumMod val="50000"/>
                  </a:schemeClr>
                </a:solidFill>
              </a:rPr>
              <a:t>  Give the amount your school received for parental involvement (Your school’s portion of the 95% of the 1%).</a:t>
            </a:r>
          </a:p>
          <a:p>
            <a:pPr eaLnBrk="1" fontAlgn="auto" hangingPunct="1">
              <a:spcBef>
                <a:spcPts val="0"/>
              </a:spcBef>
              <a:spcAft>
                <a:spcPts val="0"/>
              </a:spcAft>
              <a:buFontTx/>
              <a:buChar char="-"/>
              <a:defRPr/>
            </a:pPr>
            <a:r>
              <a:rPr lang="en-US" dirty="0" smtClean="0">
                <a:solidFill>
                  <a:schemeClr val="accent5">
                    <a:lumMod val="50000"/>
                  </a:schemeClr>
                </a:solidFill>
              </a:rPr>
              <a:t>  How there is a committee (LEA Advisory Committee) that makes decisions on funds reserved and on funds allocated to the Title I schools.</a:t>
            </a:r>
          </a:p>
          <a:p>
            <a:pPr eaLnBrk="1" fontAlgn="auto" hangingPunct="1">
              <a:spcBef>
                <a:spcPts val="0"/>
              </a:spcBef>
              <a:spcAft>
                <a:spcPts val="0"/>
              </a:spcAft>
              <a:buFontTx/>
              <a:buChar char="-"/>
              <a:defRPr/>
            </a:pPr>
            <a:r>
              <a:rPr lang="en-US" dirty="0" smtClean="0">
                <a:solidFill>
                  <a:schemeClr val="accent5">
                    <a:lumMod val="50000"/>
                  </a:schemeClr>
                </a:solidFill>
              </a:rPr>
              <a:t>  That </a:t>
            </a:r>
            <a:r>
              <a:rPr lang="en-US" u="sng" dirty="0" smtClean="0">
                <a:solidFill>
                  <a:schemeClr val="accent5">
                    <a:lumMod val="50000"/>
                  </a:schemeClr>
                </a:solidFill>
              </a:rPr>
              <a:t>Title I parents have the right, by law, to be involved in decisions on how the 1% set-aside is spent (both at the LEA and at their school)</a:t>
            </a:r>
          </a:p>
          <a:p>
            <a:pPr eaLnBrk="1" fontAlgn="auto" hangingPunct="1">
              <a:spcBef>
                <a:spcPts val="0"/>
              </a:spcBef>
              <a:spcAft>
                <a:spcPts val="0"/>
              </a:spcAft>
              <a:defRPr/>
            </a:pPr>
            <a:r>
              <a:rPr lang="en-US" dirty="0" smtClean="0">
                <a:solidFill>
                  <a:schemeClr val="accent5">
                    <a:lumMod val="50000"/>
                  </a:schemeClr>
                </a:solidFill>
              </a:rPr>
              <a:t>-  The timeline for the LEA Advisory Committee’s work.  How parents will be reminded and informed of the committee’s work so they may give timely input.</a:t>
            </a:r>
          </a:p>
          <a:p>
            <a:pPr eaLnBrk="1" fontAlgn="auto" hangingPunct="1">
              <a:spcBef>
                <a:spcPts val="0"/>
              </a:spcBef>
              <a:spcAft>
                <a:spcPts val="0"/>
              </a:spcAft>
              <a:defRPr/>
            </a:pPr>
            <a:r>
              <a:rPr lang="en-US" dirty="0" smtClean="0">
                <a:solidFill>
                  <a:schemeClr val="accent5">
                    <a:lumMod val="50000"/>
                  </a:schemeClr>
                </a:solidFill>
              </a:rPr>
              <a:t>-  Clearly state the process that is in place for </a:t>
            </a:r>
            <a:r>
              <a:rPr lang="en-US" u="sng" dirty="0" smtClean="0">
                <a:solidFill>
                  <a:schemeClr val="accent5">
                    <a:lumMod val="50000"/>
                  </a:schemeClr>
                </a:solidFill>
              </a:rPr>
              <a:t>all</a:t>
            </a:r>
            <a:r>
              <a:rPr lang="en-US" dirty="0" smtClean="0">
                <a:solidFill>
                  <a:schemeClr val="accent5">
                    <a:lumMod val="50000"/>
                  </a:schemeClr>
                </a:solidFill>
              </a:rPr>
              <a:t> Title I parents to have the opportunity for input on how the 1% funds are spent.</a:t>
            </a:r>
          </a:p>
          <a:p>
            <a:pPr eaLnBrk="1" fontAlgn="auto" hangingPunct="1">
              <a:spcBef>
                <a:spcPts val="0"/>
              </a:spcBef>
              <a:spcAft>
                <a:spcPts val="0"/>
              </a:spcAft>
              <a:defRPr/>
            </a:pPr>
            <a:endParaRPr lang="en-US" dirty="0" smtClean="0">
              <a:solidFill>
                <a:schemeClr val="accent5">
                  <a:lumMod val="50000"/>
                </a:schemeClr>
              </a:solidFill>
            </a:endParaRPr>
          </a:p>
          <a:p>
            <a:pPr eaLnBrk="1" fontAlgn="auto" hangingPunct="1">
              <a:spcBef>
                <a:spcPts val="0"/>
              </a:spcBef>
              <a:spcAft>
                <a:spcPts val="0"/>
              </a:spcAft>
              <a:defRPr/>
            </a:pPr>
            <a:r>
              <a:rPr lang="en-US" u="sng" dirty="0" smtClean="0">
                <a:solidFill>
                  <a:schemeClr val="accent5">
                    <a:lumMod val="50000"/>
                  </a:schemeClr>
                </a:solidFill>
              </a:rPr>
              <a:t>Important</a:t>
            </a:r>
            <a:r>
              <a:rPr lang="en-US" dirty="0" smtClean="0">
                <a:solidFill>
                  <a:schemeClr val="accent5">
                    <a:lumMod val="50000"/>
                  </a:schemeClr>
                </a:solidFill>
              </a:rPr>
              <a:t>:  Parents should leave the meeting being able to answer the following question:  </a:t>
            </a:r>
            <a:r>
              <a:rPr lang="en-US" b="1" dirty="0" smtClean="0">
                <a:solidFill>
                  <a:schemeClr val="accent5">
                    <a:lumMod val="50000"/>
                  </a:schemeClr>
                </a:solidFill>
              </a:rPr>
              <a:t>What is the 1% set-aside, and how can you be involved in decisions regarding how the money is used? </a:t>
            </a:r>
          </a:p>
          <a:p>
            <a:pPr eaLnBrk="1" fontAlgn="auto" hangingPunct="1">
              <a:spcBef>
                <a:spcPts val="0"/>
              </a:spcBef>
              <a:spcAft>
                <a:spcPts val="0"/>
              </a:spcAft>
              <a:defRPr/>
            </a:pPr>
            <a:r>
              <a:rPr lang="en-US" dirty="0" smtClean="0"/>
              <a:t>(Parents should be able to discuss the process that is in place for their involvement in decisions regarding the 1% set-aside, both for system-wide initiatives and school-level activities.)	</a:t>
            </a:r>
          </a:p>
          <a:p>
            <a:pPr eaLnBrk="1" fontAlgn="auto" hangingPunct="1">
              <a:spcBef>
                <a:spcPts val="0"/>
              </a:spcBef>
              <a:spcAft>
                <a:spcPts val="0"/>
              </a:spcAft>
              <a:defRPr/>
            </a:pPr>
            <a:r>
              <a:rPr lang="en-US" dirty="0" smtClean="0"/>
              <a:t>	</a:t>
            </a:r>
            <a:endParaRPr lang="en-US" dirty="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0F1ABF8-F60A-4FE3-8684-0F9E48B2C57F}" type="slidenum">
              <a:rPr lang="en-US">
                <a:cs typeface="Arial" charset="0"/>
              </a:rPr>
              <a:pPr fontAlgn="base">
                <a:spcBef>
                  <a:spcPct val="0"/>
                </a:spcBef>
                <a:spcAft>
                  <a:spcPct val="0"/>
                </a:spcAft>
                <a:defRPr/>
              </a:pPr>
              <a:t>6</a:t>
            </a:fld>
            <a:endParaRPr lang="en-US">
              <a:cs typeface="Arial" charset="0"/>
            </a:endParaRPr>
          </a:p>
        </p:txBody>
      </p:sp>
    </p:spTree>
    <p:extLst>
      <p:ext uri="{BB962C8B-B14F-4D97-AF65-F5344CB8AC3E}">
        <p14:creationId xmlns:p14="http://schemas.microsoft.com/office/powerpoint/2010/main" val="12120603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Discuss: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  The process and timeline for how the LEA Title I Plan is developed</a:t>
            </a:r>
          </a:p>
          <a:p>
            <a:pPr eaLnBrk="1" fontAlgn="auto" hangingPunct="1">
              <a:spcBef>
                <a:spcPts val="0"/>
              </a:spcBef>
              <a:spcAft>
                <a:spcPts val="0"/>
              </a:spcAft>
              <a:defRPr/>
            </a:pPr>
            <a:r>
              <a:rPr lang="en-US" dirty="0" smtClean="0">
                <a:solidFill>
                  <a:schemeClr val="accent5">
                    <a:lumMod val="50000"/>
                  </a:schemeClr>
                </a:solidFill>
              </a:rPr>
              <a:t>-  How parents will be informed of the plan’s progress, including draft plans for review</a:t>
            </a:r>
          </a:p>
          <a:p>
            <a:pPr eaLnBrk="1" fontAlgn="auto" hangingPunct="1">
              <a:spcBef>
                <a:spcPts val="0"/>
              </a:spcBef>
              <a:spcAft>
                <a:spcPts val="0"/>
              </a:spcAft>
              <a:defRPr/>
            </a:pPr>
            <a:r>
              <a:rPr lang="en-US" dirty="0" smtClean="0">
                <a:solidFill>
                  <a:schemeClr val="accent5">
                    <a:lumMod val="50000"/>
                  </a:schemeClr>
                </a:solidFill>
              </a:rPr>
              <a:t>-  </a:t>
            </a:r>
            <a:r>
              <a:rPr lang="en-US" u="sng" dirty="0" smtClean="0">
                <a:solidFill>
                  <a:schemeClr val="accent5">
                    <a:lumMod val="50000"/>
                  </a:schemeClr>
                </a:solidFill>
              </a:rPr>
              <a:t>How parents have the right, by law, to be involved by giving input to the committee on the Title I Plan</a:t>
            </a:r>
            <a:endParaRPr lang="en-US" dirty="0" smtClean="0">
              <a:solidFill>
                <a:schemeClr val="accent5">
                  <a:lumMod val="50000"/>
                </a:schemeClr>
              </a:solidFill>
            </a:endParaRPr>
          </a:p>
          <a:p>
            <a:pPr eaLnBrk="1" fontAlgn="auto" hangingPunct="1">
              <a:spcBef>
                <a:spcPts val="0"/>
              </a:spcBef>
              <a:spcAft>
                <a:spcPts val="0"/>
              </a:spcAft>
              <a:buFontTx/>
              <a:buChar char="-"/>
              <a:defRPr/>
            </a:pPr>
            <a:r>
              <a:rPr lang="en-US" dirty="0" smtClean="0">
                <a:solidFill>
                  <a:schemeClr val="accent5">
                    <a:lumMod val="50000"/>
                  </a:schemeClr>
                </a:solidFill>
              </a:rPr>
              <a:t>  Clearly state the process that is in place for </a:t>
            </a:r>
            <a:r>
              <a:rPr lang="en-US" u="sng" dirty="0" smtClean="0">
                <a:solidFill>
                  <a:schemeClr val="accent5">
                    <a:lumMod val="50000"/>
                  </a:schemeClr>
                </a:solidFill>
              </a:rPr>
              <a:t>all</a:t>
            </a:r>
            <a:r>
              <a:rPr lang="en-US" dirty="0" smtClean="0">
                <a:solidFill>
                  <a:schemeClr val="accent5">
                    <a:lumMod val="50000"/>
                  </a:schemeClr>
                </a:solidFill>
              </a:rPr>
              <a:t> Title I parents to have the opportunity for input.</a:t>
            </a:r>
          </a:p>
          <a:p>
            <a:pPr eaLnBrk="1" fontAlgn="auto" hangingPunct="1">
              <a:spcBef>
                <a:spcPts val="0"/>
              </a:spcBef>
              <a:spcAft>
                <a:spcPts val="0"/>
              </a:spcAft>
              <a:buFontTx/>
              <a:buChar char="-"/>
              <a:defRPr/>
            </a:pPr>
            <a:r>
              <a:rPr lang="en-US" dirty="0" smtClean="0">
                <a:solidFill>
                  <a:schemeClr val="accent5">
                    <a:lumMod val="50000"/>
                  </a:schemeClr>
                </a:solidFill>
              </a:rPr>
              <a:t>  Where parents can access the final Title I plan anytime throughout </a:t>
            </a:r>
            <a:r>
              <a:rPr lang="en-US" smtClean="0">
                <a:solidFill>
                  <a:schemeClr val="accent5">
                    <a:lumMod val="50000"/>
                  </a:schemeClr>
                </a:solidFill>
              </a:rPr>
              <a:t>the year.</a:t>
            </a:r>
            <a:endParaRPr lang="en-US" dirty="0" smtClean="0"/>
          </a:p>
          <a:p>
            <a:pPr eaLnBrk="1" fontAlgn="auto" hangingPunct="1">
              <a:spcBef>
                <a:spcPts val="0"/>
              </a:spcBef>
              <a:spcAft>
                <a:spcPts val="0"/>
              </a:spcAft>
              <a:defRPr/>
            </a:pPr>
            <a:r>
              <a:rPr lang="en-US" dirty="0" smtClean="0"/>
              <a:t>	 </a:t>
            </a:r>
            <a:endParaRPr lang="en-US" dirty="0" smtClean="0">
              <a:solidFill>
                <a:schemeClr val="accent5">
                  <a:lumMod val="50000"/>
                </a:schemeClr>
              </a:solidFill>
            </a:endParaRPr>
          </a:p>
          <a:p>
            <a:pPr eaLnBrk="1" fontAlgn="auto" hangingPunct="1">
              <a:spcBef>
                <a:spcPts val="0"/>
              </a:spcBef>
              <a:spcAft>
                <a:spcPts val="0"/>
              </a:spcAft>
              <a:defRPr/>
            </a:pPr>
            <a:r>
              <a:rPr lang="en-US" b="1" dirty="0" smtClean="0">
                <a:solidFill>
                  <a:schemeClr val="accent5">
                    <a:lumMod val="50000"/>
                  </a:schemeClr>
                </a:solidFill>
              </a:rPr>
              <a:t>Important:  </a:t>
            </a:r>
          </a:p>
          <a:p>
            <a:pPr eaLnBrk="1" fontAlgn="auto" hangingPunct="1">
              <a:spcBef>
                <a:spcPts val="0"/>
              </a:spcBef>
              <a:spcAft>
                <a:spcPts val="0"/>
              </a:spcAft>
              <a:defRPr/>
            </a:pPr>
            <a:r>
              <a:rPr lang="en-US" dirty="0" smtClean="0">
                <a:solidFill>
                  <a:schemeClr val="accent5">
                    <a:lumMod val="50000"/>
                  </a:schemeClr>
                </a:solidFill>
              </a:rPr>
              <a:t>Parents should leave the meeting being able to answer the following question:  </a:t>
            </a:r>
            <a:r>
              <a:rPr lang="en-US" b="1" dirty="0" smtClean="0">
                <a:solidFill>
                  <a:schemeClr val="accent5">
                    <a:lumMod val="50000"/>
                  </a:schemeClr>
                </a:solidFill>
              </a:rPr>
              <a:t>What is the LEA Title I Plan, and how can you be involved in decisions regarding the plan?  </a:t>
            </a:r>
            <a:r>
              <a:rPr lang="en-US" dirty="0" smtClean="0"/>
              <a:t>(Parents should be able to discuss the process that is in place for their involvement in decisions regarding the Title I Plan.)	</a:t>
            </a:r>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endParaRPr lang="en-US" dirty="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0EA3F6-F9B0-42E0-851C-A0EB100A7667}" type="slidenum">
              <a:rPr lang="en-US">
                <a:cs typeface="Arial" charset="0"/>
              </a:rPr>
              <a:pPr fontAlgn="base">
                <a:spcBef>
                  <a:spcPct val="0"/>
                </a:spcBef>
                <a:spcAft>
                  <a:spcPct val="0"/>
                </a:spcAft>
                <a:defRPr/>
              </a:pPr>
              <a:t>7</a:t>
            </a:fld>
            <a:endParaRPr lang="en-US">
              <a:cs typeface="Arial" charset="0"/>
            </a:endParaRPr>
          </a:p>
        </p:txBody>
      </p:sp>
    </p:spTree>
    <p:extLst>
      <p:ext uri="{BB962C8B-B14F-4D97-AF65-F5344CB8AC3E}">
        <p14:creationId xmlns:p14="http://schemas.microsoft.com/office/powerpoint/2010/main" val="2570960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t>Distribute the LEA Parental Involvement Plan.</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Discuss:	</a:t>
            </a:r>
          </a:p>
          <a:p>
            <a:pPr eaLnBrk="1" fontAlgn="auto" hangingPunct="1">
              <a:spcBef>
                <a:spcPts val="0"/>
              </a:spcBef>
              <a:spcAft>
                <a:spcPts val="0"/>
              </a:spcAft>
              <a:buFontTx/>
              <a:buChar char="-"/>
              <a:defRPr/>
            </a:pPr>
            <a:r>
              <a:rPr lang="en-US" dirty="0" smtClean="0"/>
              <a:t>  Key components of the plan. 	</a:t>
            </a:r>
            <a:endParaRPr lang="en-US" dirty="0" smtClean="0">
              <a:solidFill>
                <a:schemeClr val="accent5">
                  <a:lumMod val="50000"/>
                </a:schemeClr>
              </a:solidFill>
            </a:endParaRPr>
          </a:p>
          <a:p>
            <a:pPr eaLnBrk="1" fontAlgn="auto" hangingPunct="1">
              <a:spcBef>
                <a:spcPts val="0"/>
              </a:spcBef>
              <a:spcAft>
                <a:spcPts val="0"/>
              </a:spcAft>
              <a:defRPr/>
            </a:pPr>
            <a:r>
              <a:rPr lang="en-US" dirty="0" smtClean="0">
                <a:solidFill>
                  <a:schemeClr val="accent5">
                    <a:lumMod val="50000"/>
                  </a:schemeClr>
                </a:solidFill>
              </a:rPr>
              <a:t>-  That </a:t>
            </a:r>
            <a:r>
              <a:rPr lang="en-US" u="sng" dirty="0" smtClean="0">
                <a:solidFill>
                  <a:schemeClr val="accent5">
                    <a:lumMod val="50000"/>
                  </a:schemeClr>
                </a:solidFill>
              </a:rPr>
              <a:t>Title I parents have the right, by law, to be involved in the development of the LEA Parental Involvement Plan</a:t>
            </a:r>
          </a:p>
          <a:p>
            <a:pPr eaLnBrk="1" fontAlgn="auto" hangingPunct="1">
              <a:spcBef>
                <a:spcPts val="0"/>
              </a:spcBef>
              <a:spcAft>
                <a:spcPts val="0"/>
              </a:spcAft>
              <a:defRPr/>
            </a:pPr>
            <a:r>
              <a:rPr lang="en-US" dirty="0" smtClean="0">
                <a:solidFill>
                  <a:schemeClr val="accent5">
                    <a:lumMod val="50000"/>
                  </a:schemeClr>
                </a:solidFill>
              </a:rPr>
              <a:t>-  What collaborative committee(s) develops the plan.</a:t>
            </a:r>
          </a:p>
          <a:p>
            <a:pPr eaLnBrk="1" fontAlgn="auto" hangingPunct="1">
              <a:spcBef>
                <a:spcPts val="0"/>
              </a:spcBef>
              <a:spcAft>
                <a:spcPts val="0"/>
              </a:spcAft>
              <a:defRPr/>
            </a:pPr>
            <a:r>
              <a:rPr lang="en-US" dirty="0" smtClean="0">
                <a:solidFill>
                  <a:schemeClr val="accent5">
                    <a:lumMod val="50000"/>
                  </a:schemeClr>
                </a:solidFill>
              </a:rPr>
              <a:t>-  The process and timeline for the committee’s work.  How parents will be reminded and informed of the committee’s work so they may give timely input.</a:t>
            </a:r>
          </a:p>
          <a:p>
            <a:pPr eaLnBrk="1" fontAlgn="auto" hangingPunct="1">
              <a:spcBef>
                <a:spcPts val="0"/>
              </a:spcBef>
              <a:spcAft>
                <a:spcPts val="0"/>
              </a:spcAft>
              <a:defRPr/>
            </a:pPr>
            <a:r>
              <a:rPr lang="en-US" dirty="0" smtClean="0">
                <a:solidFill>
                  <a:schemeClr val="accent5">
                    <a:lumMod val="50000"/>
                  </a:schemeClr>
                </a:solidFill>
              </a:rPr>
              <a:t>-  Clearly state the process that is in place for </a:t>
            </a:r>
            <a:r>
              <a:rPr lang="en-US" u="sng" dirty="0" smtClean="0">
                <a:solidFill>
                  <a:schemeClr val="accent5">
                    <a:lumMod val="50000"/>
                  </a:schemeClr>
                </a:solidFill>
              </a:rPr>
              <a:t>all</a:t>
            </a:r>
            <a:r>
              <a:rPr lang="en-US" dirty="0" smtClean="0">
                <a:solidFill>
                  <a:schemeClr val="accent5">
                    <a:lumMod val="50000"/>
                  </a:schemeClr>
                </a:solidFill>
              </a:rPr>
              <a:t> Title I parents to have the opportunity for input on the LEA Parental Involvement Plan.  Discuss any surveys, focus groups, parent representatives, etc. that are a part of that input.</a:t>
            </a:r>
          </a:p>
          <a:p>
            <a:pPr eaLnBrk="1" fontAlgn="auto" hangingPunct="1">
              <a:spcBef>
                <a:spcPts val="0"/>
              </a:spcBef>
              <a:spcAft>
                <a:spcPts val="0"/>
              </a:spcAft>
              <a:defRPr/>
            </a:pPr>
            <a:endParaRPr lang="en-US" dirty="0" smtClean="0">
              <a:solidFill>
                <a:schemeClr val="accent5">
                  <a:lumMod val="50000"/>
                </a:schemeClr>
              </a:solidFill>
            </a:endParaRPr>
          </a:p>
          <a:p>
            <a:pPr eaLnBrk="1" fontAlgn="auto" hangingPunct="1">
              <a:spcBef>
                <a:spcPts val="0"/>
              </a:spcBef>
              <a:spcAft>
                <a:spcPts val="0"/>
              </a:spcAft>
              <a:defRPr/>
            </a:pPr>
            <a:r>
              <a:rPr lang="en-US" u="sng" dirty="0" smtClean="0">
                <a:solidFill>
                  <a:schemeClr val="accent5">
                    <a:lumMod val="50000"/>
                  </a:schemeClr>
                </a:solidFill>
              </a:rPr>
              <a:t>Important</a:t>
            </a:r>
            <a:r>
              <a:rPr lang="en-US" dirty="0" smtClean="0">
                <a:solidFill>
                  <a:schemeClr val="accent5">
                    <a:lumMod val="50000"/>
                  </a:schemeClr>
                </a:solidFill>
              </a:rPr>
              <a:t>:  Parents should leave the meeting being able to answer the following question:  </a:t>
            </a:r>
            <a:r>
              <a:rPr lang="en-US" b="1" dirty="0" smtClean="0">
                <a:solidFill>
                  <a:schemeClr val="accent5">
                    <a:lumMod val="50000"/>
                  </a:schemeClr>
                </a:solidFill>
              </a:rPr>
              <a:t>What is the LEA Parental Involvement Plan, and how can you be involved in the development of the plan?  </a:t>
            </a:r>
            <a:r>
              <a:rPr lang="en-US" dirty="0" smtClean="0"/>
              <a:t>(Parents should be able to discuss the process that is in place for their involvement in the development of the LEA Parental Involvement Plan.)	</a:t>
            </a:r>
          </a:p>
          <a:p>
            <a:pPr eaLnBrk="1" fontAlgn="auto" hangingPunct="1">
              <a:spcBef>
                <a:spcPts val="0"/>
              </a:spcBef>
              <a:spcAft>
                <a:spcPts val="0"/>
              </a:spcAft>
              <a:defRPr/>
            </a:pPr>
            <a:r>
              <a:rPr lang="en-US" dirty="0" smtClean="0"/>
              <a:t>	</a:t>
            </a:r>
            <a:endParaRPr lang="en-US" dirty="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2A4D9EB-EB0D-4FEE-AF22-2778AD36ABA1}" type="slidenum">
              <a:rPr lang="en-US">
                <a:cs typeface="Arial" charset="0"/>
              </a:rPr>
              <a:pPr fontAlgn="base">
                <a:spcBef>
                  <a:spcPct val="0"/>
                </a:spcBef>
                <a:spcAft>
                  <a:spcPct val="0"/>
                </a:spcAft>
                <a:defRPr/>
              </a:pPr>
              <a:t>8</a:t>
            </a:fld>
            <a:endParaRPr lang="en-US">
              <a:cs typeface="Arial" charset="0"/>
            </a:endParaRPr>
          </a:p>
        </p:txBody>
      </p:sp>
    </p:spTree>
    <p:extLst>
      <p:ext uri="{BB962C8B-B14F-4D97-AF65-F5344CB8AC3E}">
        <p14:creationId xmlns:p14="http://schemas.microsoft.com/office/powerpoint/2010/main" val="3490524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a:bodyPr>
          <a:lstStyle/>
          <a:p>
            <a:pPr eaLnBrk="1" fontAlgn="auto" hangingPunct="1">
              <a:spcBef>
                <a:spcPts val="0"/>
              </a:spcBef>
              <a:spcAft>
                <a:spcPts val="0"/>
              </a:spcAft>
              <a:defRPr/>
            </a:pPr>
            <a:r>
              <a:rPr lang="en-US" dirty="0" smtClean="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Involvement Plan (which is the parental section of the CIP) will be addressed on the next slide.</a:t>
            </a:r>
          </a:p>
          <a:p>
            <a:pPr eaLnBrk="1" fontAlgn="auto" hangingPunct="1">
              <a:spcBef>
                <a:spcPts val="0"/>
              </a:spcBef>
              <a:spcAft>
                <a:spcPts val="0"/>
              </a:spcAft>
              <a:defRPr/>
            </a:pPr>
            <a:r>
              <a:rPr lang="en-US" dirty="0" smtClean="0"/>
              <a:t>-  Consider having CIP committee representatives, particularly parent representatives, to share about the work of the committee during these two slides.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Discuss:	</a:t>
            </a:r>
          </a:p>
          <a:p>
            <a:pPr eaLnBrk="1" fontAlgn="auto" hangingPunct="1">
              <a:spcBef>
                <a:spcPts val="0"/>
              </a:spcBef>
              <a:spcAft>
                <a:spcPts val="0"/>
              </a:spcAft>
              <a:buFontTx/>
              <a:buChar char="-"/>
              <a:defRPr/>
            </a:pPr>
            <a:r>
              <a:rPr lang="en-US" dirty="0" smtClean="0"/>
              <a:t>  Key components of the plan.  This is an excellent time to share the school’s academic strengths &amp; weaknesses with parents &amp; how we will need to all work together as partners to meet certain goals, both for the school and for each individual child.</a:t>
            </a:r>
          </a:p>
          <a:p>
            <a:pPr eaLnBrk="1" fontAlgn="auto" hangingPunct="1">
              <a:spcBef>
                <a:spcPts val="0"/>
              </a:spcBef>
              <a:spcAft>
                <a:spcPts val="0"/>
              </a:spcAft>
              <a:defRPr/>
            </a:pPr>
            <a:r>
              <a:rPr lang="en-US" dirty="0" smtClean="0">
                <a:solidFill>
                  <a:schemeClr val="accent5">
                    <a:lumMod val="50000"/>
                  </a:schemeClr>
                </a:solidFill>
              </a:rPr>
              <a:t>-  That </a:t>
            </a:r>
            <a:r>
              <a:rPr lang="en-US" u="sng" dirty="0" smtClean="0">
                <a:solidFill>
                  <a:schemeClr val="accent5">
                    <a:lumMod val="50000"/>
                  </a:schemeClr>
                </a:solidFill>
              </a:rPr>
              <a:t>Title I parents have the right, by law, to be involved in the development of the CIP.</a:t>
            </a:r>
            <a:endParaRPr lang="en-US" dirty="0" smtClean="0"/>
          </a:p>
          <a:p>
            <a:pPr eaLnBrk="1" fontAlgn="auto" hangingPunct="1">
              <a:spcBef>
                <a:spcPts val="0"/>
              </a:spcBef>
              <a:spcAft>
                <a:spcPts val="0"/>
              </a:spcAft>
              <a:buFontTx/>
              <a:buChar char="-"/>
              <a:defRPr/>
            </a:pPr>
            <a:r>
              <a:rPr lang="en-US" dirty="0" smtClean="0"/>
              <a:t>  The process and timeline for the CIP committee’s work and how parents can give input.</a:t>
            </a:r>
          </a:p>
          <a:p>
            <a:pPr eaLnBrk="1" fontAlgn="auto" hangingPunct="1">
              <a:spcBef>
                <a:spcPts val="0"/>
              </a:spcBef>
              <a:spcAft>
                <a:spcPts val="0"/>
              </a:spcAft>
              <a:buFontTx/>
              <a:buChar char="-"/>
              <a:defRPr/>
            </a:pPr>
            <a:r>
              <a:rPr lang="en-US" dirty="0" smtClean="0"/>
              <a:t>  Introduce parent representatives of the committee</a:t>
            </a:r>
          </a:p>
          <a:p>
            <a:pPr eaLnBrk="1" fontAlgn="auto" hangingPunct="1">
              <a:spcBef>
                <a:spcPts val="0"/>
              </a:spcBef>
              <a:spcAft>
                <a:spcPts val="0"/>
              </a:spcAft>
              <a:buFontTx/>
              <a:buChar char="-"/>
              <a:defRPr/>
            </a:pPr>
            <a:r>
              <a:rPr lang="en-US" dirty="0" smtClean="0"/>
              <a:t>  Clearly state the process that is in place for </a:t>
            </a:r>
            <a:r>
              <a:rPr lang="en-US" u="sng" dirty="0" smtClean="0"/>
              <a:t>all</a:t>
            </a:r>
            <a:r>
              <a:rPr lang="en-US" dirty="0" smtClean="0"/>
              <a:t> Title I parents to have the opportunity  for input on the CIP.</a:t>
            </a:r>
          </a:p>
          <a:p>
            <a:pPr eaLnBrk="1" fontAlgn="auto" hangingPunct="1">
              <a:spcBef>
                <a:spcPts val="0"/>
              </a:spcBef>
              <a:spcAft>
                <a:spcPts val="0"/>
              </a:spcAft>
              <a:buFontTx/>
              <a:buChar char="-"/>
              <a:defRPr/>
            </a:pPr>
            <a:r>
              <a:rPr lang="en-US" dirty="0" smtClean="0"/>
              <a:t>  Where parents can find a complete copy of the CIP at any time during the year.</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u="sng" dirty="0" smtClean="0"/>
              <a:t>Important</a:t>
            </a:r>
            <a:r>
              <a:rPr lang="en-US" dirty="0" smtClean="0"/>
              <a:t>:  Parents should leave the meeting being able to answer the following question:  </a:t>
            </a:r>
            <a:r>
              <a:rPr lang="en-US" b="1" dirty="0" smtClean="0"/>
              <a:t>What is the CIP, and how can you be involved in its development?  </a:t>
            </a:r>
            <a:r>
              <a:rPr lang="en-US" dirty="0" smtClean="0"/>
              <a:t>(Parents should be able to discuss the process that is in place for their involvement in the development of the CIP.)</a:t>
            </a:r>
            <a:endParaRPr lang="en-US" b="1" u="sng" dirty="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4A6AAD2-57E5-49B3-BFF6-20F69F46258A}" type="slidenum">
              <a:rPr lang="en-US">
                <a:cs typeface="Arial" charset="0"/>
              </a:rPr>
              <a:pPr fontAlgn="base">
                <a:spcBef>
                  <a:spcPct val="0"/>
                </a:spcBef>
                <a:spcAft>
                  <a:spcPct val="0"/>
                </a:spcAft>
                <a:defRPr/>
              </a:pPr>
              <a:t>9</a:t>
            </a:fld>
            <a:endParaRPr lang="en-US">
              <a:cs typeface="Arial" charset="0"/>
            </a:endParaRPr>
          </a:p>
        </p:txBody>
      </p:sp>
    </p:spTree>
    <p:extLst>
      <p:ext uri="{BB962C8B-B14F-4D97-AF65-F5344CB8AC3E}">
        <p14:creationId xmlns:p14="http://schemas.microsoft.com/office/powerpoint/2010/main" val="28922602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457200" y="6305550"/>
            <a:ext cx="2133600" cy="476250"/>
          </a:xfrm>
        </p:spPr>
        <p:txBody>
          <a:bodyPr/>
          <a:lstStyle>
            <a:lvl1pPr>
              <a:defRPr/>
            </a:lvl1pPr>
          </a:lstStyle>
          <a:p>
            <a:pPr>
              <a:defRPr/>
            </a:pPr>
            <a:fld id="{6526BA76-C815-4486-9423-D46616E58AE0}" type="datetimeFigureOut">
              <a:rPr lang="en-US"/>
              <a:pPr>
                <a:defRPr/>
              </a:pPr>
              <a:t>9/12/2016</a:t>
            </a:fld>
            <a:endParaRPr lang="en-US"/>
          </a:p>
        </p:txBody>
      </p:sp>
      <p:sp>
        <p:nvSpPr>
          <p:cNvPr id="5" name="Rectangle 5"/>
          <p:cNvSpPr>
            <a:spLocks noGrp="1" noChangeArrowheads="1"/>
          </p:cNvSpPr>
          <p:nvPr>
            <p:ph type="ftr" sz="quarter" idx="11"/>
          </p:nvPr>
        </p:nvSpPr>
        <p:spPr>
          <a:xfrm>
            <a:off x="3124200" y="6305550"/>
            <a:ext cx="2895600" cy="47625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305550"/>
            <a:ext cx="2133600" cy="476250"/>
          </a:xfrm>
        </p:spPr>
        <p:txBody>
          <a:bodyPr/>
          <a:lstStyle>
            <a:lvl1pPr>
              <a:defRPr/>
            </a:lvl1pPr>
          </a:lstStyle>
          <a:p>
            <a:pPr>
              <a:defRPr/>
            </a:pPr>
            <a:fld id="{0E45DED8-7697-4214-BFEA-7806A2C881C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006204F-40A6-4E6B-A2DA-3857F9A5E4AD}" type="datetimeFigureOut">
              <a:rPr lang="en-US"/>
              <a:pPr>
                <a:defRPr/>
              </a:pPr>
              <a:t>9/12/2016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63240CB-2741-49CC-94B2-442FE5016BF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C28A8C5-745E-4131-86F4-988417E863E9}" type="datetimeFigureOut">
              <a:rPr lang="en-US"/>
              <a:pPr>
                <a:defRPr/>
              </a:pPr>
              <a:t>9/12/2016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E7BC800-CF24-4101-AB0C-6BE8F34671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7F72C1F9-4BC3-48E8-A374-606BC5A2457A}" type="datetimeFigureOut">
              <a:rPr lang="en-US"/>
              <a:pPr>
                <a:defRPr/>
              </a:pPr>
              <a:t>9/12/2016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0833A2-E0D2-4240-ABEC-9C26A6C44E0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8395AC-652B-420B-8549-1C8E752ED708}" type="datetimeFigureOut">
              <a:rPr lang="en-US"/>
              <a:pPr>
                <a:defRPr/>
              </a:pPr>
              <a:t>9/12/2016</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E8C5F4-77A8-405B-BD85-3EF4DCBE6D2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9F2F6C8-977A-4E87-99A3-0022F29EBC29}" type="datetimeFigureOut">
              <a:rPr lang="en-US"/>
              <a:pPr>
                <a:defRPr/>
              </a:pPr>
              <a:t>9/12/2016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45E8DA-2384-41FA-9223-4DDF12E061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B122A19-1111-44AF-8937-4F3E73E593E8}" type="datetimeFigureOut">
              <a:rPr lang="en-US"/>
              <a:pPr>
                <a:defRPr/>
              </a:pPr>
              <a:t>9/12/2016</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276A434-D58D-4C9F-AD03-7845A41C341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9DF03EC6-8004-4BB6-9557-27FEF17EBBA4}" type="datetimeFigureOut">
              <a:rPr lang="en-US"/>
              <a:pPr>
                <a:defRPr/>
              </a:pPr>
              <a:t>9/12/2016</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A8CF0C3-5349-4EC2-8D57-4682380DC21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1779C82-C3F5-4E85-93A8-56C73B0FB539}" type="datetimeFigureOut">
              <a:rPr lang="en-US"/>
              <a:pPr>
                <a:defRPr/>
              </a:pPr>
              <a:t>9/12/2016</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0CC08A6-EC21-463A-A82F-43FA6551B0A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2CEB3FEF-C70E-4424-ADEA-0CBA04FC655E}" type="datetimeFigureOut">
              <a:rPr lang="en-US"/>
              <a:pPr>
                <a:defRPr/>
              </a:pPr>
              <a:t>9/12/2016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1169FF-C066-4D50-91C3-26475EA837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345403F0-C773-48C3-847C-F5E26FF3C4F2}" type="datetimeFigureOut">
              <a:rPr lang="en-US"/>
              <a:pPr>
                <a:defRPr/>
              </a:pPr>
              <a:t>9/12/2016</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38C7575-E7E2-440A-BA2E-4DE3169160F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a:latin typeface="+mn-lt"/>
                <a:cs typeface="+mn-cs"/>
              </a:defRPr>
            </a:lvl1pPr>
          </a:lstStyle>
          <a:p>
            <a:pPr>
              <a:defRPr/>
            </a:pPr>
            <a:fld id="{98EA8553-2191-4339-AC5A-8FFDCC074AD0}" type="datetimeFigureOut">
              <a:rPr lang="en-US"/>
              <a:pPr>
                <a:defRPr/>
              </a:pPr>
              <a:t>9/12/2016</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400">
                <a:latin typeface="+mn-lt"/>
                <a:cs typeface="+mn-cs"/>
              </a:defRPr>
            </a:lvl1pPr>
          </a:lstStyle>
          <a:p>
            <a:pPr>
              <a:defRPr/>
            </a:pPr>
            <a:fld id="{114EBE68-1916-4CE2-BDCE-217331F2B1F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600">
          <a:solidFill>
            <a:schemeClr val="bg1"/>
          </a:solidFill>
          <a:latin typeface="+mj-lt"/>
          <a:ea typeface="+mj-ea"/>
          <a:cs typeface="+mj-cs"/>
        </a:defRPr>
      </a:lvl1pPr>
      <a:lvl2pPr algn="l" rtl="0" eaLnBrk="0" fontAlgn="base" hangingPunct="0">
        <a:spcBef>
          <a:spcPct val="0"/>
        </a:spcBef>
        <a:spcAft>
          <a:spcPct val="0"/>
        </a:spcAft>
        <a:defRPr sz="3600">
          <a:solidFill>
            <a:schemeClr val="bg1"/>
          </a:solidFill>
          <a:latin typeface="Arial" charset="0"/>
          <a:cs typeface="Arial" charset="0"/>
        </a:defRPr>
      </a:lvl2pPr>
      <a:lvl3pPr algn="l" rtl="0" eaLnBrk="0" fontAlgn="base" hangingPunct="0">
        <a:spcBef>
          <a:spcPct val="0"/>
        </a:spcBef>
        <a:spcAft>
          <a:spcPct val="0"/>
        </a:spcAft>
        <a:defRPr sz="3600">
          <a:solidFill>
            <a:schemeClr val="bg1"/>
          </a:solidFill>
          <a:latin typeface="Arial" charset="0"/>
          <a:cs typeface="Arial" charset="0"/>
        </a:defRPr>
      </a:lvl3pPr>
      <a:lvl4pPr algn="l" rtl="0" eaLnBrk="0" fontAlgn="base" hangingPunct="0">
        <a:spcBef>
          <a:spcPct val="0"/>
        </a:spcBef>
        <a:spcAft>
          <a:spcPct val="0"/>
        </a:spcAft>
        <a:defRPr sz="3600">
          <a:solidFill>
            <a:schemeClr val="bg1"/>
          </a:solidFill>
          <a:latin typeface="Arial" charset="0"/>
          <a:cs typeface="Arial" charset="0"/>
        </a:defRPr>
      </a:lvl4pPr>
      <a:lvl5pPr algn="l" rtl="0" eaLnBrk="0" fontAlgn="base" hangingPunct="0">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cs typeface="+mn-cs"/>
        </a:defRPr>
      </a:lvl2pPr>
      <a:lvl3pPr marL="1143000" indent="-228600" algn="l" rtl="0" eaLnBrk="0" fontAlgn="base" hangingPunct="0">
        <a:spcBef>
          <a:spcPct val="20000"/>
        </a:spcBef>
        <a:spcAft>
          <a:spcPct val="0"/>
        </a:spcAft>
        <a:buChar char="•"/>
        <a:defRPr>
          <a:solidFill>
            <a:schemeClr val="tx1"/>
          </a:solidFill>
          <a:latin typeface="+mn-lt"/>
          <a:cs typeface="+mn-cs"/>
        </a:defRPr>
      </a:lvl3pPr>
      <a:lvl4pPr marL="1600200" indent="-228600" algn="l" rtl="0" eaLnBrk="0" fontAlgn="base" hangingPunct="0">
        <a:spcBef>
          <a:spcPct val="20000"/>
        </a:spcBef>
        <a:spcAft>
          <a:spcPct val="0"/>
        </a:spcAft>
        <a:buChar char="–"/>
        <a:defRPr sz="1600">
          <a:solidFill>
            <a:schemeClr val="tx1"/>
          </a:solidFill>
          <a:latin typeface="+mn-lt"/>
          <a:cs typeface="+mn-cs"/>
        </a:defRPr>
      </a:lvl4pPr>
      <a:lvl5pPr marL="2057400" indent="-228600" algn="l" rtl="0" eaLnBrk="0" fontAlgn="base" hangingPunct="0">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sjohnson3@mcpss.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a:xfrm>
            <a:off x="685800" y="5105400"/>
            <a:ext cx="7772400" cy="857250"/>
          </a:xfrm>
        </p:spPr>
        <p:txBody>
          <a:bodyPr/>
          <a:lstStyle/>
          <a:p>
            <a:pPr eaLnBrk="1" hangingPunct="1"/>
            <a:r>
              <a:rPr lang="en-US" sz="3200" dirty="0" smtClean="0"/>
              <a:t>Welcome to Murphy High School’s  </a:t>
            </a:r>
            <a:br>
              <a:rPr lang="en-US" sz="3200" dirty="0" smtClean="0"/>
            </a:br>
            <a:r>
              <a:rPr lang="en-US" sz="3200" dirty="0" smtClean="0"/>
              <a:t>Annual Title </a:t>
            </a:r>
            <a:r>
              <a:rPr lang="en-US" sz="3200" dirty="0" smtClean="0"/>
              <a:t>I </a:t>
            </a:r>
            <a:r>
              <a:rPr lang="en-US" sz="3200" dirty="0" smtClean="0"/>
              <a:t>Parent Meeting</a:t>
            </a:r>
            <a:endParaRPr lang="en-US" sz="3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381000" y="457200"/>
            <a:ext cx="6172200" cy="1143000"/>
          </a:xfrm>
        </p:spPr>
        <p:txBody>
          <a:bodyPr/>
          <a:lstStyle/>
          <a:p>
            <a:pPr eaLnBrk="1" hangingPunct="1"/>
            <a:r>
              <a:rPr lang="en-US" sz="2800" smtClean="0"/>
              <a:t>What’s included in the school’s Parental Involvement Plan?</a:t>
            </a:r>
          </a:p>
        </p:txBody>
      </p:sp>
      <p:sp>
        <p:nvSpPr>
          <p:cNvPr id="33794" name="Content Placeholder 2"/>
          <p:cNvSpPr>
            <a:spLocks noGrp="1"/>
          </p:cNvSpPr>
          <p:nvPr>
            <p:ph idx="1"/>
          </p:nvPr>
        </p:nvSpPr>
        <p:spPr>
          <a:xfrm>
            <a:off x="457200" y="2133600"/>
            <a:ext cx="8001000" cy="3962400"/>
          </a:xfrm>
        </p:spPr>
        <p:txBody>
          <a:bodyPr/>
          <a:lstStyle/>
          <a:p>
            <a:pPr eaLnBrk="1" hangingPunct="1"/>
            <a:r>
              <a:rPr lang="en-US" sz="2200" smtClean="0"/>
              <a:t>This plan addresses how the school will implement the parental involvement requirements of the </a:t>
            </a:r>
            <a:r>
              <a:rPr lang="en-US" sz="2200" i="1" smtClean="0"/>
              <a:t>No Child Left Behind Act of 2001.  </a:t>
            </a:r>
            <a:r>
              <a:rPr lang="en-US" sz="2200" smtClean="0"/>
              <a:t>Components include…</a:t>
            </a:r>
          </a:p>
          <a:p>
            <a:pPr lvl="1" eaLnBrk="1" hangingPunct="1"/>
            <a:r>
              <a:rPr lang="en-US" sz="1800" smtClean="0"/>
              <a:t>How parents can be involved in decision-making and activities </a:t>
            </a:r>
          </a:p>
          <a:p>
            <a:pPr lvl="1" eaLnBrk="1" hangingPunct="1"/>
            <a:r>
              <a:rPr lang="en-US" sz="1800" smtClean="0"/>
              <a:t>How parental involvement funds are being used</a:t>
            </a:r>
          </a:p>
          <a:p>
            <a:pPr lvl="1" eaLnBrk="1" hangingPunct="1"/>
            <a:r>
              <a:rPr lang="en-US" sz="1800" smtClean="0"/>
              <a:t>How information and training will be provided to parents</a:t>
            </a:r>
          </a:p>
          <a:p>
            <a:pPr lvl="1" eaLnBrk="1" hangingPunct="1"/>
            <a:r>
              <a:rPr lang="en-US" sz="1800" smtClean="0"/>
              <a:t>How the school will build capacity in parents and staff for strong parental involvement</a:t>
            </a:r>
          </a:p>
          <a:p>
            <a:pPr lvl="1" eaLnBrk="1" hangingPunct="1">
              <a:buFontTx/>
              <a:buNone/>
            </a:pPr>
            <a:endParaRPr lang="en-US" sz="500" smtClean="0"/>
          </a:p>
          <a:p>
            <a:pPr eaLnBrk="1" hangingPunct="1"/>
            <a:r>
              <a:rPr lang="en-US" sz="2200" smtClean="0"/>
              <a:t>You, as Title I parents, have the right to be involved in the development of your school’s Parental Involvement Plan.</a:t>
            </a:r>
          </a:p>
          <a:p>
            <a:pPr eaLnBrk="1" hangingPunct="1">
              <a:buFontTx/>
              <a:buNone/>
            </a:pPr>
            <a:endParaRPr lang="en-US" sz="22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381000" y="457200"/>
            <a:ext cx="5943600" cy="1143000"/>
          </a:xfrm>
        </p:spPr>
        <p:txBody>
          <a:bodyPr/>
          <a:lstStyle/>
          <a:p>
            <a:pPr eaLnBrk="1" hangingPunct="1"/>
            <a:r>
              <a:rPr lang="en-US" sz="2800" smtClean="0"/>
              <a:t>What is the School-Parent Compact?</a:t>
            </a:r>
          </a:p>
        </p:txBody>
      </p:sp>
      <p:sp>
        <p:nvSpPr>
          <p:cNvPr id="35842" name="Content Placeholder 2"/>
          <p:cNvSpPr>
            <a:spLocks noGrp="1"/>
          </p:cNvSpPr>
          <p:nvPr>
            <p:ph idx="1"/>
          </p:nvPr>
        </p:nvSpPr>
        <p:spPr>
          <a:xfrm>
            <a:off x="457200" y="2133600"/>
            <a:ext cx="8001000" cy="3962400"/>
          </a:xfrm>
        </p:spPr>
        <p:txBody>
          <a:bodyPr/>
          <a:lstStyle/>
          <a:p>
            <a:pPr eaLnBrk="1" hangingPunct="1"/>
            <a:r>
              <a:rPr lang="en-US" sz="2200" smtClean="0"/>
              <a:t>The compact is a commitment from the school, the parent, and the student to share in the responsibility for improved academic achievement</a:t>
            </a:r>
          </a:p>
          <a:p>
            <a:pPr eaLnBrk="1" hangingPunct="1">
              <a:buFontTx/>
              <a:buNone/>
            </a:pPr>
            <a:endParaRPr lang="en-US" sz="500" smtClean="0"/>
          </a:p>
          <a:p>
            <a:pPr eaLnBrk="1" hangingPunct="1"/>
            <a:r>
              <a:rPr lang="en-US" sz="2200" smtClean="0"/>
              <a:t>You, as Title I Parents, have the right to be involved in the development of the School-Parent Compact.</a:t>
            </a:r>
          </a:p>
          <a:p>
            <a:pPr eaLnBrk="1" hangingPunct="1">
              <a:buFontTx/>
              <a:buNone/>
            </a:pPr>
            <a:endParaRPr lang="en-US" sz="500" smtClean="0"/>
          </a:p>
          <a:p>
            <a:pPr eaLnBrk="1" hangingPunct="1"/>
            <a:r>
              <a:rPr lang="en-US" sz="2200" smtClean="0"/>
              <a:t>Distribution of the Compact.</a:t>
            </a:r>
          </a:p>
          <a:p>
            <a:pPr eaLnBrk="1" hangingPunct="1">
              <a:buFontTx/>
              <a:buNone/>
            </a:pPr>
            <a:endParaRPr lang="en-US" sz="22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381000" y="457200"/>
            <a:ext cx="6172200" cy="1143000"/>
          </a:xfrm>
        </p:spPr>
        <p:txBody>
          <a:bodyPr/>
          <a:lstStyle/>
          <a:p>
            <a:pPr eaLnBrk="1" hangingPunct="1"/>
            <a:r>
              <a:rPr lang="en-US" sz="2800" smtClean="0"/>
              <a:t>How do I request the qualifications of my child’s teachers?</a:t>
            </a:r>
          </a:p>
        </p:txBody>
      </p:sp>
      <p:sp>
        <p:nvSpPr>
          <p:cNvPr id="37890" name="Content Placeholder 2"/>
          <p:cNvSpPr>
            <a:spLocks noGrp="1"/>
          </p:cNvSpPr>
          <p:nvPr>
            <p:ph idx="1"/>
          </p:nvPr>
        </p:nvSpPr>
        <p:spPr>
          <a:xfrm>
            <a:off x="457200" y="2667000"/>
            <a:ext cx="8001000" cy="2895600"/>
          </a:xfrm>
        </p:spPr>
        <p:txBody>
          <a:bodyPr/>
          <a:lstStyle/>
          <a:p>
            <a:pPr eaLnBrk="1" hangingPunct="1"/>
            <a:r>
              <a:rPr lang="en-US" sz="2200" smtClean="0"/>
              <a:t>You, as Title I Parents, have the right to request the qualifications of your child’s teachers</a:t>
            </a:r>
          </a:p>
          <a:p>
            <a:pPr eaLnBrk="1" hangingPunct="1">
              <a:buFontTx/>
              <a:buNone/>
            </a:pPr>
            <a:endParaRPr lang="en-US" sz="500" smtClean="0"/>
          </a:p>
          <a:p>
            <a:pPr eaLnBrk="1" hangingPunct="1"/>
            <a:r>
              <a:rPr lang="en-US" sz="2200" smtClean="0"/>
              <a:t>How you are notified of this right and the process for making such request.</a:t>
            </a:r>
          </a:p>
          <a:p>
            <a:pPr eaLnBrk="1" hangingPunct="1">
              <a:buFontTx/>
              <a:buNone/>
            </a:pPr>
            <a:endParaRPr lang="en-US" sz="22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381000" y="609600"/>
            <a:ext cx="6172200" cy="1143000"/>
          </a:xfrm>
        </p:spPr>
        <p:txBody>
          <a:bodyPr/>
          <a:lstStyle/>
          <a:p>
            <a:pPr eaLnBrk="1" hangingPunct="1"/>
            <a:r>
              <a:rPr lang="en-US" sz="2800" smtClean="0"/>
              <a:t>How will I be notified if my child is taught by a teacher who is not </a:t>
            </a:r>
            <a:br>
              <a:rPr lang="en-US" sz="2800" smtClean="0"/>
            </a:br>
            <a:r>
              <a:rPr lang="en-US" sz="2800" smtClean="0"/>
              <a:t>Highly Qualified?</a:t>
            </a:r>
          </a:p>
        </p:txBody>
      </p:sp>
      <p:sp>
        <p:nvSpPr>
          <p:cNvPr id="39938" name="Content Placeholder 2"/>
          <p:cNvSpPr>
            <a:spLocks noGrp="1"/>
          </p:cNvSpPr>
          <p:nvPr>
            <p:ph idx="1"/>
          </p:nvPr>
        </p:nvSpPr>
        <p:spPr>
          <a:xfrm>
            <a:off x="457200" y="2590800"/>
            <a:ext cx="8001000" cy="3200400"/>
          </a:xfrm>
        </p:spPr>
        <p:txBody>
          <a:bodyPr/>
          <a:lstStyle/>
          <a:p>
            <a:pPr eaLnBrk="1" hangingPunct="1"/>
            <a:r>
              <a:rPr lang="en-US" sz="2200" smtClean="0"/>
              <a:t>Our school’s present status of Highly Qualified Teachers</a:t>
            </a:r>
          </a:p>
          <a:p>
            <a:pPr eaLnBrk="1" hangingPunct="1">
              <a:buFontTx/>
              <a:buNone/>
            </a:pPr>
            <a:endParaRPr lang="en-US" sz="500" smtClean="0"/>
          </a:p>
          <a:p>
            <a:pPr eaLnBrk="1" hangingPunct="1"/>
            <a:r>
              <a:rPr lang="en-US" sz="2200" smtClean="0"/>
              <a:t>Notification to parents regarding teachers not meeting NCLB’s requirements for Highly Qualified</a:t>
            </a:r>
          </a:p>
          <a:p>
            <a:pPr eaLnBrk="1" hangingPunct="1"/>
            <a:endParaRPr lang="en-US" sz="500" i="1" smtClean="0">
              <a:solidFill>
                <a:srgbClr val="0070C0"/>
              </a:solidFill>
            </a:endParaRPr>
          </a:p>
          <a:p>
            <a:pPr eaLnBrk="1" hangingPunct="1"/>
            <a:r>
              <a:rPr lang="en-US" sz="2200" smtClean="0"/>
              <a:t>How parents are notified</a:t>
            </a:r>
          </a:p>
          <a:p>
            <a:pPr eaLnBrk="1" hangingPunct="1">
              <a:buFontTx/>
              <a:buNone/>
            </a:pPr>
            <a:endParaRPr lang="en-US" sz="5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228600"/>
            <a:ext cx="6172200" cy="990600"/>
          </a:xfrm>
        </p:spPr>
        <p:txBody>
          <a:bodyPr/>
          <a:lstStyle/>
          <a:p>
            <a:pPr eaLnBrk="1" hangingPunct="1"/>
            <a:r>
              <a:rPr lang="en-US" sz="2400" smtClean="0"/>
              <a:t>How is the evaluation of the </a:t>
            </a:r>
            <a:br>
              <a:rPr lang="en-US" sz="2400" smtClean="0"/>
            </a:br>
            <a:r>
              <a:rPr lang="en-US" sz="2400" smtClean="0"/>
              <a:t>LEA Parental Involvement Plan Conducted?</a:t>
            </a:r>
          </a:p>
        </p:txBody>
      </p:sp>
      <p:sp>
        <p:nvSpPr>
          <p:cNvPr id="41986" name="Content Placeholder 2"/>
          <p:cNvSpPr>
            <a:spLocks noGrp="1"/>
          </p:cNvSpPr>
          <p:nvPr>
            <p:ph idx="1"/>
          </p:nvPr>
        </p:nvSpPr>
        <p:spPr>
          <a:xfrm>
            <a:off x="838200" y="1371600"/>
            <a:ext cx="7086600" cy="3962400"/>
          </a:xfrm>
        </p:spPr>
        <p:txBody>
          <a:bodyPr/>
          <a:lstStyle/>
          <a:p>
            <a:pPr eaLnBrk="1" hangingPunct="1"/>
            <a:r>
              <a:rPr lang="en-US" sz="2000" dirty="0" smtClean="0"/>
              <a:t>Evaluation Requirements</a:t>
            </a:r>
          </a:p>
          <a:p>
            <a:pPr lvl="1" eaLnBrk="1" hangingPunct="1"/>
            <a:r>
              <a:rPr lang="en-US" sz="1600" dirty="0" smtClean="0"/>
              <a:t>Conduct annually</a:t>
            </a:r>
          </a:p>
          <a:p>
            <a:pPr lvl="1" eaLnBrk="1" hangingPunct="1"/>
            <a:r>
              <a:rPr lang="en-US" sz="1600" dirty="0" smtClean="0"/>
              <a:t>Conduct with Title I parents</a:t>
            </a:r>
          </a:p>
          <a:p>
            <a:pPr lvl="1" eaLnBrk="1" hangingPunct="1"/>
            <a:r>
              <a:rPr lang="en-US" sz="1600" dirty="0" smtClean="0"/>
              <a:t>Analyze Content and Effectiveness of the current plan</a:t>
            </a:r>
          </a:p>
          <a:p>
            <a:pPr lvl="1" eaLnBrk="1" hangingPunct="1"/>
            <a:r>
              <a:rPr lang="en-US" sz="1600" dirty="0" smtClean="0"/>
              <a:t>Identify Barriers to parental involvement</a:t>
            </a:r>
          </a:p>
          <a:p>
            <a:pPr lvl="1" eaLnBrk="1" hangingPunct="1"/>
            <a:r>
              <a:rPr lang="en-US" sz="1600" dirty="0" smtClean="0"/>
              <a:t>Data/Input may include…</a:t>
            </a:r>
          </a:p>
          <a:p>
            <a:pPr lvl="2" eaLnBrk="1" hangingPunct="1"/>
            <a:r>
              <a:rPr lang="en-US" sz="1600" dirty="0" smtClean="0"/>
              <a:t>Parent Survey (Required)</a:t>
            </a:r>
          </a:p>
          <a:p>
            <a:pPr lvl="2" eaLnBrk="1" hangingPunct="1"/>
            <a:r>
              <a:rPr lang="en-US" sz="1600" dirty="0" smtClean="0"/>
              <a:t>Focus Groups</a:t>
            </a:r>
          </a:p>
          <a:p>
            <a:pPr lvl="2" eaLnBrk="1" hangingPunct="1"/>
            <a:r>
              <a:rPr lang="en-US" sz="1600" dirty="0" smtClean="0"/>
              <a:t>Parent Advisory Committees</a:t>
            </a:r>
          </a:p>
          <a:p>
            <a:pPr eaLnBrk="1" hangingPunct="1"/>
            <a:r>
              <a:rPr lang="en-US" sz="2000" dirty="0" smtClean="0"/>
              <a:t>Process and Timeline</a:t>
            </a:r>
          </a:p>
          <a:p>
            <a:pPr lvl="2" eaLnBrk="1" hangingPunct="1"/>
            <a:r>
              <a:rPr lang="en-US" sz="1600" dirty="0" smtClean="0"/>
              <a:t>Local School Surveys completed by May 1, </a:t>
            </a:r>
            <a:r>
              <a:rPr lang="en-US" sz="1600" dirty="0" smtClean="0"/>
              <a:t>2016 </a:t>
            </a:r>
            <a:endParaRPr lang="en-US" sz="1600" dirty="0" smtClean="0"/>
          </a:p>
          <a:p>
            <a:pPr lvl="2" eaLnBrk="1" hangingPunct="1"/>
            <a:r>
              <a:rPr lang="en-US" sz="1600" dirty="0" smtClean="0"/>
              <a:t>LEA uses survey data to complete LEA evaluation</a:t>
            </a:r>
          </a:p>
          <a:p>
            <a:pPr lvl="2" eaLnBrk="1" hangingPunct="1"/>
            <a:r>
              <a:rPr lang="en-US" sz="1600" dirty="0" smtClean="0"/>
              <a:t>Parent Advisory Committees review LEA Parental Involvement Plan including input from parents	</a:t>
            </a:r>
          </a:p>
          <a:p>
            <a:pPr lvl="1" eaLnBrk="1" hangingPunct="1">
              <a:buFontTx/>
              <a:buNone/>
            </a:pPr>
            <a:endParaRPr lang="en-US" sz="500" dirty="0" smtClean="0"/>
          </a:p>
          <a:p>
            <a:pPr eaLnBrk="1" hangingPunct="1"/>
            <a:r>
              <a:rPr lang="en-US" sz="2000" dirty="0" smtClean="0"/>
              <a:t>How the evaluation informs next year’s plan</a:t>
            </a:r>
          </a:p>
          <a:p>
            <a:pPr lvl="1" eaLnBrk="1" hangingPunct="1"/>
            <a:r>
              <a:rPr lang="en-US" sz="1600" dirty="0" smtClean="0"/>
              <a:t>The evaluation will be used to revise the LEA’s Parental Involvement Plan</a:t>
            </a:r>
          </a:p>
          <a:p>
            <a:pPr eaLnBrk="1" hangingPunct="1">
              <a:buFontTx/>
              <a:buNone/>
            </a:pPr>
            <a:endParaRPr lang="en-US" sz="1600" dirty="0" smtClean="0"/>
          </a:p>
          <a:p>
            <a:pPr eaLnBrk="1" hangingPunct="1">
              <a:buFontTx/>
              <a:buNone/>
            </a:pPr>
            <a:endParaRPr lang="en-US"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381000" y="457200"/>
            <a:ext cx="5791200" cy="1143000"/>
          </a:xfrm>
        </p:spPr>
        <p:txBody>
          <a:bodyPr/>
          <a:lstStyle/>
          <a:p>
            <a:pPr eaLnBrk="1" hangingPunct="1"/>
            <a:r>
              <a:rPr lang="en-US" sz="3200" smtClean="0"/>
              <a:t>Who are the parent leaders at my school?</a:t>
            </a:r>
          </a:p>
        </p:txBody>
      </p:sp>
      <p:sp>
        <p:nvSpPr>
          <p:cNvPr id="44034" name="Content Placeholder 2"/>
          <p:cNvSpPr>
            <a:spLocks noGrp="1"/>
          </p:cNvSpPr>
          <p:nvPr>
            <p:ph idx="1"/>
          </p:nvPr>
        </p:nvSpPr>
        <p:spPr>
          <a:xfrm>
            <a:off x="228600" y="2362200"/>
            <a:ext cx="8686800" cy="4114800"/>
          </a:xfrm>
        </p:spPr>
        <p:txBody>
          <a:bodyPr/>
          <a:lstStyle/>
          <a:p>
            <a:pPr eaLnBrk="1" hangingPunct="1">
              <a:buFontTx/>
              <a:buNone/>
            </a:pPr>
            <a:r>
              <a:rPr lang="en-US" sz="2000" dirty="0" smtClean="0"/>
              <a:t>           </a:t>
            </a:r>
            <a:r>
              <a:rPr lang="en-US" sz="2000" b="1" dirty="0" smtClean="0"/>
              <a:t>Name		          	           </a:t>
            </a:r>
            <a:r>
              <a:rPr lang="en-US" sz="2000" b="1" dirty="0" smtClean="0"/>
              <a:t>	     Phone              e-mail </a:t>
            </a:r>
            <a:r>
              <a:rPr lang="en-US" sz="2000" b="1" dirty="0" smtClean="0"/>
              <a:t>address</a:t>
            </a:r>
          </a:p>
          <a:p>
            <a:pPr eaLnBrk="1" hangingPunct="1"/>
            <a:r>
              <a:rPr lang="en-US" sz="1600" dirty="0" smtClean="0"/>
              <a:t>William S. Smith, Principal  	             </a:t>
            </a:r>
            <a:r>
              <a:rPr lang="en-US" sz="1600" dirty="0" smtClean="0"/>
              <a:t>         221-3186</a:t>
            </a:r>
            <a:r>
              <a:rPr lang="en-US" sz="1600" dirty="0" smtClean="0"/>
              <a:t>	</a:t>
            </a:r>
            <a:r>
              <a:rPr lang="en-US" sz="1600" dirty="0" smtClean="0"/>
              <a:t>    </a:t>
            </a:r>
            <a:r>
              <a:rPr lang="en-US" sz="1600" u="sng" dirty="0" smtClean="0"/>
              <a:t>wsmith@mcpss.com</a:t>
            </a:r>
            <a:endParaRPr lang="en-US" sz="1600" dirty="0" smtClean="0"/>
          </a:p>
          <a:p>
            <a:pPr eaLnBrk="1" hangingPunct="1"/>
            <a:r>
              <a:rPr lang="en-US" sz="1600" dirty="0" smtClean="0"/>
              <a:t>Susan F. Johnson, Title </a:t>
            </a:r>
            <a:r>
              <a:rPr lang="en-US" sz="1600" dirty="0" smtClean="0"/>
              <a:t>I, Reading Intervention      221-3186         </a:t>
            </a:r>
            <a:r>
              <a:rPr lang="en-US" sz="1600" dirty="0" smtClean="0">
                <a:hlinkClick r:id="rId3"/>
              </a:rPr>
              <a:t>sjohnson3</a:t>
            </a:r>
            <a:r>
              <a:rPr lang="en-US" sz="1600" u="sng" dirty="0" smtClean="0">
                <a:hlinkClick r:id="rId3"/>
              </a:rPr>
              <a:t>@mcpss.com</a:t>
            </a:r>
            <a:endParaRPr lang="en-US" sz="1600" u="sng" dirty="0" smtClean="0"/>
          </a:p>
          <a:p>
            <a:pPr eaLnBrk="1" hangingPunct="1"/>
            <a:r>
              <a:rPr lang="en-US" sz="1600" dirty="0" smtClean="0"/>
              <a:t>Diana N. McNaughton, Math Intervention       </a:t>
            </a:r>
            <a:r>
              <a:rPr lang="en-US" sz="1600" dirty="0" smtClean="0"/>
              <a:t>         221-3186   </a:t>
            </a:r>
            <a:r>
              <a:rPr lang="en-US" sz="1600" dirty="0" smtClean="0"/>
              <a:t>dmcnaughton@mcpss.com</a:t>
            </a:r>
          </a:p>
          <a:p>
            <a:pPr eaLnBrk="1" hangingPunct="1"/>
            <a:r>
              <a:rPr lang="en-US" sz="1600" dirty="0" smtClean="0"/>
              <a:t>January Taylor, Drop-Out Prevention</a:t>
            </a:r>
            <a:r>
              <a:rPr lang="en-US" sz="1600" dirty="0"/>
              <a:t> </a:t>
            </a:r>
            <a:r>
              <a:rPr lang="en-US" sz="1600" dirty="0" smtClean="0"/>
              <a:t>            </a:t>
            </a:r>
            <a:r>
              <a:rPr lang="en-US" sz="1600" dirty="0" smtClean="0"/>
              <a:t>         221-3186              </a:t>
            </a:r>
            <a:r>
              <a:rPr lang="en-US" sz="1600" u="sng" dirty="0" smtClean="0"/>
              <a:t>jtaylor1@mcpss.com</a:t>
            </a:r>
            <a:endParaRPr lang="en-US" sz="2000" dirty="0" smtClean="0"/>
          </a:p>
          <a:p>
            <a:pPr eaLnBrk="1" hangingPunct="1"/>
            <a:endParaRPr lang="en-US" sz="20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ontent Placeholder 2"/>
          <p:cNvSpPr>
            <a:spLocks noGrp="1"/>
          </p:cNvSpPr>
          <p:nvPr>
            <p:ph idx="1"/>
          </p:nvPr>
        </p:nvSpPr>
        <p:spPr>
          <a:xfrm>
            <a:off x="533400" y="1371600"/>
            <a:ext cx="8229600" cy="4419600"/>
          </a:xfrm>
        </p:spPr>
        <p:txBody>
          <a:bodyPr/>
          <a:lstStyle/>
          <a:p>
            <a:pPr eaLnBrk="1" hangingPunct="1">
              <a:buFontTx/>
              <a:buNone/>
            </a:pPr>
            <a:endParaRPr lang="en-US" sz="2000" smtClean="0"/>
          </a:p>
          <a:p>
            <a:pPr algn="ctr" eaLnBrk="1" hangingPunct="1">
              <a:buFontTx/>
              <a:buNone/>
            </a:pPr>
            <a:r>
              <a:rPr lang="en-US" sz="4800" b="1" smtClean="0"/>
              <a:t>Questions?</a:t>
            </a:r>
          </a:p>
          <a:p>
            <a:pPr algn="ctr" eaLnBrk="1" hangingPunct="1">
              <a:buFontTx/>
              <a:buNone/>
            </a:pPr>
            <a:endParaRPr lang="en-US" sz="4800" b="1" smtClean="0"/>
          </a:p>
          <a:p>
            <a:pPr algn="ctr" eaLnBrk="1" hangingPunct="1">
              <a:buFontTx/>
              <a:buNone/>
            </a:pPr>
            <a:endParaRPr lang="en-US" sz="1800" b="1" smtClean="0"/>
          </a:p>
          <a:p>
            <a:pPr algn="ctr" eaLnBrk="1" hangingPunct="1">
              <a:buFontTx/>
              <a:buNone/>
            </a:pPr>
            <a:r>
              <a:rPr lang="en-US" sz="1200" b="1" smtClean="0"/>
              <a:t>The Mobile County Public School System’s</a:t>
            </a:r>
          </a:p>
          <a:p>
            <a:pPr algn="ctr" eaLnBrk="1" hangingPunct="1">
              <a:buFontTx/>
              <a:buNone/>
            </a:pPr>
            <a:r>
              <a:rPr lang="en-US" sz="1200" b="1" smtClean="0"/>
              <a:t>LEA/Parent Resource Center</a:t>
            </a:r>
          </a:p>
          <a:p>
            <a:pPr algn="ctr" eaLnBrk="1" hangingPunct="1">
              <a:buFontTx/>
              <a:buNone/>
            </a:pPr>
            <a:r>
              <a:rPr lang="en-US" sz="1200" b="1" smtClean="0"/>
              <a:t>Office of Home-School-Community Involvement</a:t>
            </a:r>
          </a:p>
          <a:p>
            <a:pPr algn="ctr" eaLnBrk="1" hangingPunct="1">
              <a:buFontTx/>
              <a:buNone/>
            </a:pPr>
            <a:r>
              <a:rPr lang="en-US" sz="1200" b="1" smtClean="0"/>
              <a:t>1 Magnum Pass</a:t>
            </a:r>
          </a:p>
          <a:p>
            <a:pPr algn="ctr" eaLnBrk="1" hangingPunct="1">
              <a:buFontTx/>
              <a:buNone/>
            </a:pPr>
            <a:r>
              <a:rPr lang="en-US" sz="1200" b="1" smtClean="0"/>
              <a:t>Paula Reese, Parent Specialist</a:t>
            </a:r>
          </a:p>
          <a:p>
            <a:pPr algn="ctr" eaLnBrk="1" hangingPunct="1">
              <a:buFontTx/>
              <a:buNone/>
            </a:pPr>
            <a:r>
              <a:rPr lang="en-US" sz="1200" b="1" smtClean="0"/>
              <a:t>221-5218</a:t>
            </a:r>
          </a:p>
          <a:p>
            <a:pPr algn="ctr" eaLnBrk="1" hangingPunct="1">
              <a:buFontTx/>
              <a:buNone/>
            </a:pPr>
            <a:r>
              <a:rPr lang="en-US" sz="1200" b="1" smtClean="0"/>
              <a:t>preese1@mcpss.com</a:t>
            </a:r>
          </a:p>
        </p:txBody>
      </p:sp>
      <p:sp>
        <p:nvSpPr>
          <p:cNvPr id="46082" name="Title 3"/>
          <p:cNvSpPr>
            <a:spLocks noGrp="1"/>
          </p:cNvSpPr>
          <p:nvPr>
            <p:ph type="title"/>
          </p:nvPr>
        </p:nvSpPr>
        <p:spPr/>
        <p:txBody>
          <a:bodyPr/>
          <a:lstStyle/>
          <a:p>
            <a:pPr eaLnBrk="1" hangingPunct="1"/>
            <a:r>
              <a:rPr lang="en-US"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09600" y="609600"/>
            <a:ext cx="4343400" cy="1143000"/>
          </a:xfrm>
        </p:spPr>
        <p:txBody>
          <a:bodyPr/>
          <a:lstStyle/>
          <a:p>
            <a:pPr eaLnBrk="1" hangingPunct="1"/>
            <a:r>
              <a:rPr lang="en-US" smtClean="0"/>
              <a:t>Why are we here?</a:t>
            </a:r>
          </a:p>
        </p:txBody>
      </p:sp>
      <p:sp>
        <p:nvSpPr>
          <p:cNvPr id="17410" name="Content Placeholder 2"/>
          <p:cNvSpPr>
            <a:spLocks noGrp="1"/>
          </p:cNvSpPr>
          <p:nvPr>
            <p:ph idx="1"/>
          </p:nvPr>
        </p:nvSpPr>
        <p:spPr>
          <a:xfrm>
            <a:off x="609600" y="2209800"/>
            <a:ext cx="7924800" cy="3124200"/>
          </a:xfrm>
        </p:spPr>
        <p:txBody>
          <a:bodyPr/>
          <a:lstStyle/>
          <a:p>
            <a:pPr eaLnBrk="1" hangingPunct="1"/>
            <a:r>
              <a:rPr lang="en-US" smtClean="0"/>
              <a:t>The </a:t>
            </a:r>
            <a:r>
              <a:rPr lang="en-US" i="1" smtClean="0"/>
              <a:t>No Child Left Behind Act of 2001 </a:t>
            </a:r>
            <a:r>
              <a:rPr lang="en-US" smtClean="0"/>
              <a:t>requires that each Title I School hold an Annual Meeting of Title I parents for the purpose of…</a:t>
            </a:r>
          </a:p>
          <a:p>
            <a:pPr eaLnBrk="1" hangingPunct="1">
              <a:buFontTx/>
              <a:buNone/>
            </a:pPr>
            <a:endParaRPr lang="en-US" sz="1200" smtClean="0"/>
          </a:p>
          <a:p>
            <a:pPr lvl="1" eaLnBrk="1" hangingPunct="1"/>
            <a:r>
              <a:rPr lang="en-US" sz="2400" smtClean="0"/>
              <a:t>Informing you of your school’s participation in Title I</a:t>
            </a:r>
          </a:p>
          <a:p>
            <a:pPr lvl="1" eaLnBrk="1" hangingPunct="1"/>
            <a:r>
              <a:rPr lang="en-US" sz="2400" smtClean="0"/>
              <a:t>Explaining the requirements of Title I</a:t>
            </a:r>
          </a:p>
          <a:p>
            <a:pPr lvl="1" eaLnBrk="1" hangingPunct="1"/>
            <a:r>
              <a:rPr lang="en-US" sz="2400" smtClean="0"/>
              <a:t>Explaining your rights as parents to be involved</a:t>
            </a:r>
          </a:p>
          <a:p>
            <a:pPr lvl="1" eaLnBrk="1" hangingPunct="1">
              <a:buFontTx/>
              <a:buNone/>
            </a:pPr>
            <a:endParaRPr lang="en-US" sz="1800" smtClean="0"/>
          </a:p>
          <a:p>
            <a:pPr eaLnBrk="1" hangingPunct="1">
              <a:buFontTx/>
              <a:buNone/>
            </a:pPr>
            <a:r>
              <a:rPr lang="en-US" sz="220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81000" y="609600"/>
            <a:ext cx="5562600" cy="1143000"/>
          </a:xfrm>
        </p:spPr>
        <p:txBody>
          <a:bodyPr/>
          <a:lstStyle/>
          <a:p>
            <a:pPr eaLnBrk="1" hangingPunct="1"/>
            <a:r>
              <a:rPr lang="en-US" sz="3400" smtClean="0"/>
              <a:t>What you will learn…</a:t>
            </a:r>
          </a:p>
        </p:txBody>
      </p:sp>
      <p:sp>
        <p:nvSpPr>
          <p:cNvPr id="19458" name="Content Placeholder 2"/>
          <p:cNvSpPr>
            <a:spLocks noGrp="1"/>
          </p:cNvSpPr>
          <p:nvPr>
            <p:ph idx="1"/>
          </p:nvPr>
        </p:nvSpPr>
        <p:spPr>
          <a:xfrm>
            <a:off x="685800" y="2209800"/>
            <a:ext cx="8001000" cy="3657600"/>
          </a:xfrm>
        </p:spPr>
        <p:txBody>
          <a:bodyPr/>
          <a:lstStyle/>
          <a:p>
            <a:pPr eaLnBrk="1" hangingPunct="1"/>
            <a:r>
              <a:rPr lang="en-US" dirty="0" smtClean="0"/>
              <a:t>What does it mean to be a Title I school?</a:t>
            </a:r>
          </a:p>
          <a:p>
            <a:pPr eaLnBrk="1" hangingPunct="1"/>
            <a:r>
              <a:rPr lang="en-US" dirty="0" smtClean="0"/>
              <a:t>What is the1% Set-Aside for parental involvement?</a:t>
            </a:r>
          </a:p>
          <a:p>
            <a:pPr eaLnBrk="1" hangingPunct="1"/>
            <a:r>
              <a:rPr lang="en-US" dirty="0" smtClean="0"/>
              <a:t>What is the LEA Title I Plan?</a:t>
            </a:r>
          </a:p>
          <a:p>
            <a:pPr eaLnBrk="1" hangingPunct="1"/>
            <a:r>
              <a:rPr lang="en-US" dirty="0" smtClean="0"/>
              <a:t>What is the LEA Parental Involvement Plan?</a:t>
            </a:r>
          </a:p>
          <a:p>
            <a:pPr eaLnBrk="1" hangingPunct="1"/>
            <a:r>
              <a:rPr lang="en-US" dirty="0" smtClean="0"/>
              <a:t>What is ACIP?</a:t>
            </a:r>
          </a:p>
          <a:p>
            <a:pPr eaLnBrk="1" hangingPunct="1"/>
            <a:r>
              <a:rPr lang="en-US" dirty="0" smtClean="0"/>
              <a:t>What is the School-Parent Compact?</a:t>
            </a:r>
          </a:p>
          <a:p>
            <a:pPr eaLnBrk="1" hangingPunct="1"/>
            <a:r>
              <a:rPr lang="en-US" dirty="0" smtClean="0"/>
              <a:t>How do I request the qualifications of my child’s teacher(s)?</a:t>
            </a:r>
          </a:p>
          <a:p>
            <a:pPr eaLnBrk="1" hangingPunct="1"/>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506" name="Title 1"/>
          <p:cNvSpPr>
            <a:spLocks noGrp="1"/>
          </p:cNvSpPr>
          <p:nvPr>
            <p:ph type="title"/>
          </p:nvPr>
        </p:nvSpPr>
        <p:spPr>
          <a:xfrm>
            <a:off x="381000" y="609600"/>
            <a:ext cx="5638800" cy="1143000"/>
          </a:xfrm>
        </p:spPr>
        <p:txBody>
          <a:bodyPr/>
          <a:lstStyle/>
          <a:p>
            <a:pPr eaLnBrk="1" hangingPunct="1"/>
            <a:r>
              <a:rPr lang="en-US" sz="3400" smtClean="0"/>
              <a:t>What you will learn…</a:t>
            </a:r>
            <a:br>
              <a:rPr lang="en-US" sz="3400" smtClean="0"/>
            </a:br>
            <a:r>
              <a:rPr lang="en-US" sz="2400" i="1" smtClean="0"/>
              <a:t>(Continued)</a:t>
            </a:r>
          </a:p>
        </p:txBody>
      </p:sp>
      <p:sp>
        <p:nvSpPr>
          <p:cNvPr id="21507" name="Content Placeholder 2"/>
          <p:cNvSpPr>
            <a:spLocks noGrp="1"/>
          </p:cNvSpPr>
          <p:nvPr>
            <p:ph idx="1"/>
          </p:nvPr>
        </p:nvSpPr>
        <p:spPr>
          <a:xfrm>
            <a:off x="609600" y="2057400"/>
            <a:ext cx="7924800" cy="4038600"/>
          </a:xfrm>
        </p:spPr>
        <p:txBody>
          <a:bodyPr/>
          <a:lstStyle/>
          <a:p>
            <a:pPr eaLnBrk="1" hangingPunct="1">
              <a:buFontTx/>
              <a:buNone/>
            </a:pPr>
            <a:endParaRPr lang="en-US" sz="500" smtClean="0"/>
          </a:p>
          <a:p>
            <a:pPr eaLnBrk="1" hangingPunct="1">
              <a:buFontTx/>
              <a:buNone/>
            </a:pPr>
            <a:endParaRPr lang="en-US" sz="500" smtClean="0"/>
          </a:p>
          <a:p>
            <a:pPr eaLnBrk="1" hangingPunct="1">
              <a:buFontTx/>
              <a:buNone/>
            </a:pPr>
            <a:endParaRPr lang="en-US" sz="500" smtClean="0"/>
          </a:p>
          <a:p>
            <a:pPr eaLnBrk="1" hangingPunct="1"/>
            <a:r>
              <a:rPr lang="en-US" smtClean="0"/>
              <a:t>How will I be notified if my child is taught by a teacher </a:t>
            </a:r>
          </a:p>
          <a:p>
            <a:pPr eaLnBrk="1" hangingPunct="1">
              <a:buFontTx/>
              <a:buNone/>
            </a:pPr>
            <a:r>
              <a:rPr lang="en-US" smtClean="0"/>
              <a:t>	who is not Highly Qualified?</a:t>
            </a:r>
          </a:p>
          <a:p>
            <a:pPr eaLnBrk="1" hangingPunct="1">
              <a:buFontTx/>
              <a:buNone/>
            </a:pPr>
            <a:endParaRPr lang="en-US" sz="400" smtClean="0"/>
          </a:p>
          <a:p>
            <a:pPr eaLnBrk="1" hangingPunct="1"/>
            <a:r>
              <a:rPr lang="en-US" smtClean="0"/>
              <a:t>How is the Annual Evaluation of the Parental </a:t>
            </a:r>
          </a:p>
          <a:p>
            <a:pPr eaLnBrk="1" hangingPunct="1">
              <a:buFontTx/>
              <a:buNone/>
            </a:pPr>
            <a:r>
              <a:rPr lang="en-US" smtClean="0"/>
              <a:t>	Involvement Plan conducted?</a:t>
            </a:r>
          </a:p>
          <a:p>
            <a:pPr eaLnBrk="1" hangingPunct="1">
              <a:buFontTx/>
              <a:buNone/>
            </a:pPr>
            <a:endParaRPr lang="en-US" sz="400" smtClean="0"/>
          </a:p>
          <a:p>
            <a:pPr eaLnBrk="1" hangingPunct="1">
              <a:buFontTx/>
              <a:buNone/>
            </a:pPr>
            <a:endParaRPr lang="en-US" sz="500" smtClean="0"/>
          </a:p>
          <a:p>
            <a:pPr eaLnBrk="1" hangingPunct="1"/>
            <a:r>
              <a:rPr lang="en-US" smtClean="0"/>
              <a:t>How can I be involved in all of these things </a:t>
            </a:r>
          </a:p>
          <a:p>
            <a:pPr eaLnBrk="1" hangingPunct="1">
              <a:buFontTx/>
              <a:buNone/>
            </a:pPr>
            <a:r>
              <a:rPr lang="en-US" smtClean="0"/>
              <a:t>	I’m learning about?</a:t>
            </a:r>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381000" y="457200"/>
            <a:ext cx="6172200" cy="1143000"/>
          </a:xfrm>
        </p:spPr>
        <p:txBody>
          <a:bodyPr/>
          <a:lstStyle/>
          <a:p>
            <a:pPr eaLnBrk="1" hangingPunct="1"/>
            <a:r>
              <a:rPr lang="en-US" sz="3200" smtClean="0"/>
              <a:t>What does it mean to be a Title I School?</a:t>
            </a:r>
          </a:p>
        </p:txBody>
      </p:sp>
      <p:sp>
        <p:nvSpPr>
          <p:cNvPr id="23554" name="Content Placeholder 2"/>
          <p:cNvSpPr>
            <a:spLocks noGrp="1"/>
          </p:cNvSpPr>
          <p:nvPr>
            <p:ph idx="1"/>
          </p:nvPr>
        </p:nvSpPr>
        <p:spPr>
          <a:xfrm>
            <a:off x="457200" y="1981200"/>
            <a:ext cx="7620000" cy="4525963"/>
          </a:xfrm>
        </p:spPr>
        <p:txBody>
          <a:bodyPr/>
          <a:lstStyle/>
          <a:p>
            <a:pPr eaLnBrk="1" hangingPunct="1"/>
            <a:r>
              <a:rPr lang="en-US" sz="2200" smtClean="0"/>
              <a:t>Being a Title I school means receiving federal funding (Title I dollars) to </a:t>
            </a:r>
            <a:r>
              <a:rPr lang="en-US" sz="2200" u="sng" smtClean="0"/>
              <a:t>supplement</a:t>
            </a:r>
            <a:r>
              <a:rPr lang="en-US" sz="2200" smtClean="0"/>
              <a:t> the school’s existing programs.  These dollars are used for…</a:t>
            </a:r>
          </a:p>
          <a:p>
            <a:pPr lvl="1" eaLnBrk="1" hangingPunct="1"/>
            <a:r>
              <a:rPr lang="en-US" sz="1800" smtClean="0"/>
              <a:t>Identifying students experiencing academic difficulties and providing timely assistance to help these student’s meet the State’s challenging content standards.</a:t>
            </a:r>
          </a:p>
          <a:p>
            <a:pPr lvl="1" eaLnBrk="1" hangingPunct="1"/>
            <a:r>
              <a:rPr lang="en-US" sz="1800" smtClean="0"/>
              <a:t>Purchasing supplemental staff/programs/materials/supplies</a:t>
            </a:r>
          </a:p>
          <a:p>
            <a:pPr lvl="1" eaLnBrk="1" hangingPunct="1"/>
            <a:r>
              <a:rPr lang="en-US" sz="1800" smtClean="0"/>
              <a:t>Conducting parental Involvement meetings/trainings/activities</a:t>
            </a:r>
          </a:p>
          <a:p>
            <a:pPr lvl="1" eaLnBrk="1" hangingPunct="1"/>
            <a:r>
              <a:rPr lang="en-US" sz="1800" smtClean="0"/>
              <a:t>Recruiting/Hiring/Retaining Highly Qualified Teachers</a:t>
            </a:r>
          </a:p>
          <a:p>
            <a:pPr lvl="1" eaLnBrk="1" hangingPunct="1">
              <a:buFontTx/>
              <a:buNone/>
            </a:pPr>
            <a:endParaRPr lang="en-US" sz="1000" smtClean="0"/>
          </a:p>
          <a:p>
            <a:pPr eaLnBrk="1" hangingPunct="1"/>
            <a:r>
              <a:rPr lang="en-US" sz="2200" smtClean="0"/>
              <a:t>Being a Title I school also means parental involvement and parents’ rights.   </a:t>
            </a:r>
          </a:p>
          <a:p>
            <a:pPr eaLnBrk="1" hangingPunct="1"/>
            <a:endParaRPr lang="en-US" sz="2200" smtClean="0"/>
          </a:p>
          <a:p>
            <a:pPr eaLnBrk="1" hangingPunct="1">
              <a:buFontTx/>
              <a:buNone/>
            </a:pPr>
            <a:endParaRPr lang="en-US" sz="22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381000" y="533400"/>
            <a:ext cx="6172200" cy="1143000"/>
          </a:xfrm>
        </p:spPr>
        <p:txBody>
          <a:bodyPr/>
          <a:lstStyle/>
          <a:p>
            <a:pPr eaLnBrk="1" hangingPunct="1"/>
            <a:r>
              <a:rPr lang="en-US" sz="3200" smtClean="0"/>
              <a:t>What is the 1% set-aside and how are parents involved?</a:t>
            </a:r>
          </a:p>
        </p:txBody>
      </p:sp>
      <p:sp>
        <p:nvSpPr>
          <p:cNvPr id="25602" name="Content Placeholder 2"/>
          <p:cNvSpPr>
            <a:spLocks noGrp="1"/>
          </p:cNvSpPr>
          <p:nvPr>
            <p:ph idx="1"/>
          </p:nvPr>
        </p:nvSpPr>
        <p:spPr>
          <a:xfrm>
            <a:off x="457200" y="2362200"/>
            <a:ext cx="8229600" cy="3810000"/>
          </a:xfrm>
        </p:spPr>
        <p:txBody>
          <a:bodyPr/>
          <a:lstStyle/>
          <a:p>
            <a:pPr eaLnBrk="1" hangingPunct="1"/>
            <a:r>
              <a:rPr lang="en-US" sz="2000" dirty="0" smtClean="0"/>
              <a:t>Any LEA (Local Education Agency) with a Title I Allocation exceeding $500,000 is required by law to set aside 1% of it’s Title I allocation for parental involvement.</a:t>
            </a:r>
          </a:p>
          <a:p>
            <a:pPr eaLnBrk="1" hangingPunct="1">
              <a:buFontTx/>
              <a:buNone/>
            </a:pPr>
            <a:endParaRPr lang="en-US" sz="500" dirty="0" smtClean="0"/>
          </a:p>
          <a:p>
            <a:pPr eaLnBrk="1" hangingPunct="1"/>
            <a:r>
              <a:rPr lang="en-US" sz="2000" dirty="0" smtClean="0"/>
              <a:t>Of that 1%, 5% may be reserved at the LEA for system-wide initiatives related to parental involvement.  The remaining 95% must be allocated to all Title I schools in the LEA.  Therefore each Title I school receives its portion of the 95% to implement school-level parental involvement. </a:t>
            </a:r>
            <a:r>
              <a:rPr lang="en-US" sz="2000" b="1" dirty="0" smtClean="0"/>
              <a:t>Murphy received $</a:t>
            </a:r>
            <a:r>
              <a:rPr lang="en-US" sz="2000" b="1" dirty="0" smtClean="0"/>
              <a:t>7,104.61</a:t>
            </a:r>
            <a:endParaRPr lang="en-US" sz="2000" dirty="0" smtClean="0"/>
          </a:p>
          <a:p>
            <a:pPr eaLnBrk="1" hangingPunct="1">
              <a:buFontTx/>
              <a:buNone/>
            </a:pPr>
            <a:endParaRPr lang="en-US" sz="500" dirty="0" smtClean="0"/>
          </a:p>
          <a:p>
            <a:pPr eaLnBrk="1" hangingPunct="1"/>
            <a:r>
              <a:rPr lang="en-US" sz="2000" dirty="0" smtClean="0"/>
              <a:t>You, as Title I parents, have the right to be involved in how this money is spent.</a:t>
            </a:r>
          </a:p>
          <a:p>
            <a:pPr eaLnBrk="1" hangingPunct="1">
              <a:buFontTx/>
              <a:buNone/>
            </a:pPr>
            <a:endParaRPr lang="en-US" sz="2200" dirty="0" smtClean="0"/>
          </a:p>
          <a:p>
            <a:pPr eaLnBrk="1" hangingPunct="1">
              <a:buFontTx/>
              <a:buNone/>
            </a:pPr>
            <a:endParaRPr lang="en-US" sz="2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81000" y="533400"/>
            <a:ext cx="6172200" cy="1143000"/>
          </a:xfrm>
        </p:spPr>
        <p:txBody>
          <a:bodyPr/>
          <a:lstStyle/>
          <a:p>
            <a:pPr eaLnBrk="1" hangingPunct="1"/>
            <a:r>
              <a:rPr lang="en-US" sz="3200" smtClean="0"/>
              <a:t>What is the LEA Title I Plan?</a:t>
            </a:r>
          </a:p>
        </p:txBody>
      </p:sp>
      <p:sp>
        <p:nvSpPr>
          <p:cNvPr id="27650" name="Content Placeholder 2"/>
          <p:cNvSpPr>
            <a:spLocks noGrp="1"/>
          </p:cNvSpPr>
          <p:nvPr>
            <p:ph idx="1"/>
          </p:nvPr>
        </p:nvSpPr>
        <p:spPr>
          <a:xfrm>
            <a:off x="457200" y="2057400"/>
            <a:ext cx="8001000" cy="4267200"/>
          </a:xfrm>
        </p:spPr>
        <p:txBody>
          <a:bodyPr/>
          <a:lstStyle/>
          <a:p>
            <a:pPr eaLnBrk="1" hangingPunct="1"/>
            <a:r>
              <a:rPr lang="en-US" sz="2200" smtClean="0"/>
              <a:t>The LEA Title I Plan addresses how the LEA will use Title I funds throughout the school system .  Topics include:</a:t>
            </a:r>
          </a:p>
          <a:p>
            <a:pPr lvl="1" eaLnBrk="1" hangingPunct="1"/>
            <a:r>
              <a:rPr lang="en-US" smtClean="0"/>
              <a:t>Student academic assessments </a:t>
            </a:r>
          </a:p>
          <a:p>
            <a:pPr lvl="1" eaLnBrk="1" hangingPunct="1"/>
            <a:r>
              <a:rPr lang="en-US" smtClean="0"/>
              <a:t>Additional assistance provided struggling students</a:t>
            </a:r>
          </a:p>
          <a:p>
            <a:pPr lvl="1" eaLnBrk="1" hangingPunct="1"/>
            <a:r>
              <a:rPr lang="en-US" smtClean="0"/>
              <a:t>Coordination and integration of federal funds and programs</a:t>
            </a:r>
          </a:p>
          <a:p>
            <a:pPr lvl="1" eaLnBrk="1" hangingPunct="1"/>
            <a:r>
              <a:rPr lang="en-US" smtClean="0"/>
              <a:t>School programs including migrant, pre-school, school choice, and supplemental educational services as applicable.</a:t>
            </a:r>
          </a:p>
          <a:p>
            <a:pPr lvl="1" eaLnBrk="1" hangingPunct="1"/>
            <a:r>
              <a:rPr lang="en-US" smtClean="0"/>
              <a:t>Parental Involvement Strategies, including the LEA Parental Involvement Plan</a:t>
            </a:r>
          </a:p>
          <a:p>
            <a:pPr lvl="1" eaLnBrk="1" hangingPunct="1">
              <a:buFontTx/>
              <a:buNone/>
            </a:pPr>
            <a:endParaRPr lang="en-US" sz="500" smtClean="0"/>
          </a:p>
          <a:p>
            <a:pPr eaLnBrk="1" hangingPunct="1"/>
            <a:r>
              <a:rPr lang="en-US" sz="2200" smtClean="0"/>
              <a:t>You, as a Title I Parent, have a right to be involved in the development of the LEA Title I Plan</a:t>
            </a:r>
          </a:p>
          <a:p>
            <a:pPr eaLnBrk="1" hangingPunct="1">
              <a:buFontTx/>
              <a:buNone/>
            </a:pPr>
            <a:endParaRPr lang="en-US" sz="22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533400" y="685800"/>
            <a:ext cx="6172200" cy="1143000"/>
          </a:xfrm>
        </p:spPr>
        <p:txBody>
          <a:bodyPr/>
          <a:lstStyle/>
          <a:p>
            <a:pPr eaLnBrk="1" hangingPunct="1"/>
            <a:r>
              <a:rPr lang="en-US" sz="2800" smtClean="0"/>
              <a:t>What is the LEA Parental Involvement Plan?</a:t>
            </a:r>
          </a:p>
        </p:txBody>
      </p:sp>
      <p:sp>
        <p:nvSpPr>
          <p:cNvPr id="29698" name="Content Placeholder 2"/>
          <p:cNvSpPr>
            <a:spLocks noGrp="1"/>
          </p:cNvSpPr>
          <p:nvPr>
            <p:ph idx="1"/>
          </p:nvPr>
        </p:nvSpPr>
        <p:spPr>
          <a:xfrm>
            <a:off x="533400" y="2209800"/>
            <a:ext cx="8153400" cy="3962400"/>
          </a:xfrm>
        </p:spPr>
        <p:txBody>
          <a:bodyPr/>
          <a:lstStyle/>
          <a:p>
            <a:pPr eaLnBrk="1" hangingPunct="1"/>
            <a:r>
              <a:rPr lang="en-US" sz="2200" smtClean="0"/>
              <a:t>This plan addresses how the LEA will implement the parental involvement requirements of the </a:t>
            </a:r>
            <a:r>
              <a:rPr lang="en-US" sz="2200" i="1" smtClean="0"/>
              <a:t>No Child Left Behind Act of 2001.  </a:t>
            </a:r>
            <a:r>
              <a:rPr lang="en-US" sz="2200" smtClean="0"/>
              <a:t>It includes…</a:t>
            </a:r>
          </a:p>
          <a:p>
            <a:pPr eaLnBrk="1" hangingPunct="1"/>
            <a:endParaRPr lang="en-US" sz="500" i="1" smtClean="0"/>
          </a:p>
          <a:p>
            <a:pPr lvl="1" eaLnBrk="1" hangingPunct="1"/>
            <a:r>
              <a:rPr lang="en-US" sz="1800" smtClean="0"/>
              <a:t>The LEA’s expectations for parents</a:t>
            </a:r>
          </a:p>
          <a:p>
            <a:pPr lvl="1" eaLnBrk="1" hangingPunct="1">
              <a:buFontTx/>
              <a:buNone/>
            </a:pPr>
            <a:endParaRPr lang="en-US" sz="500" smtClean="0"/>
          </a:p>
          <a:p>
            <a:pPr lvl="1" eaLnBrk="1" hangingPunct="1"/>
            <a:r>
              <a:rPr lang="en-US" sz="1800" smtClean="0"/>
              <a:t>How the LEA will involve parents in decision-making</a:t>
            </a:r>
          </a:p>
          <a:p>
            <a:pPr lvl="1" eaLnBrk="1" hangingPunct="1">
              <a:buFontTx/>
              <a:buNone/>
            </a:pPr>
            <a:endParaRPr lang="en-US" sz="500" smtClean="0"/>
          </a:p>
          <a:p>
            <a:pPr lvl="1" eaLnBrk="1" hangingPunct="1"/>
            <a:r>
              <a:rPr lang="en-US" sz="1800" smtClean="0"/>
              <a:t>How the LEA will work to build the schools’ and parents’ capacity for strong parental involvement to improve student academic achievement</a:t>
            </a:r>
          </a:p>
          <a:p>
            <a:pPr eaLnBrk="1" hangingPunct="1"/>
            <a:r>
              <a:rPr lang="en-US" sz="2200" smtClean="0"/>
              <a:t>You, as Title I parents, have the right to be involved in the development of this plan.</a:t>
            </a:r>
          </a:p>
          <a:p>
            <a:pPr lvl="1" eaLnBrk="1" hangingPunct="1">
              <a:buFontTx/>
              <a:buNone/>
            </a:pPr>
            <a:endParaRPr lang="en-US" sz="1800" smtClean="0"/>
          </a:p>
          <a:p>
            <a:pPr eaLnBrk="1" hangingPunct="1"/>
            <a:endParaRPr lang="en-US" sz="2200" smtClean="0"/>
          </a:p>
          <a:p>
            <a:pPr eaLnBrk="1" hangingPunct="1">
              <a:buFontTx/>
              <a:buNone/>
            </a:pPr>
            <a:endParaRPr lang="en-US" sz="22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609600" y="609600"/>
            <a:ext cx="4495800" cy="1143000"/>
          </a:xfrm>
        </p:spPr>
        <p:txBody>
          <a:bodyPr/>
          <a:lstStyle/>
          <a:p>
            <a:pPr eaLnBrk="1" hangingPunct="1"/>
            <a:r>
              <a:rPr lang="en-US" sz="3200" dirty="0" smtClean="0"/>
              <a:t>What is ACIP?</a:t>
            </a:r>
          </a:p>
        </p:txBody>
      </p:sp>
      <p:sp>
        <p:nvSpPr>
          <p:cNvPr id="31746" name="Content Placeholder 2"/>
          <p:cNvSpPr>
            <a:spLocks noGrp="1"/>
          </p:cNvSpPr>
          <p:nvPr>
            <p:ph idx="1"/>
          </p:nvPr>
        </p:nvSpPr>
        <p:spPr>
          <a:xfrm>
            <a:off x="457200" y="2332038"/>
            <a:ext cx="7696200" cy="3611562"/>
          </a:xfrm>
        </p:spPr>
        <p:txBody>
          <a:bodyPr/>
          <a:lstStyle/>
          <a:p>
            <a:pPr eaLnBrk="1" hangingPunct="1"/>
            <a:r>
              <a:rPr lang="en-US" sz="2200" dirty="0" smtClean="0"/>
              <a:t>The ACIP is your school’s Continuous Improvement Plan and includes:</a:t>
            </a:r>
          </a:p>
          <a:p>
            <a:pPr lvl="1" eaLnBrk="1" hangingPunct="1"/>
            <a:r>
              <a:rPr lang="en-US" sz="1800" dirty="0" smtClean="0"/>
              <a:t>A Needs Assessment and Summary of Data</a:t>
            </a:r>
          </a:p>
          <a:p>
            <a:pPr lvl="1" eaLnBrk="1" hangingPunct="1"/>
            <a:r>
              <a:rPr lang="en-US" sz="1800" dirty="0" smtClean="0"/>
              <a:t>Goals and Strategies to Address Academic Needs of Students</a:t>
            </a:r>
          </a:p>
          <a:p>
            <a:pPr lvl="1" eaLnBrk="1" hangingPunct="1"/>
            <a:r>
              <a:rPr lang="en-US" sz="1800" dirty="0" smtClean="0"/>
              <a:t>Professional Development Needs</a:t>
            </a:r>
          </a:p>
          <a:p>
            <a:pPr lvl="1" eaLnBrk="1" hangingPunct="1"/>
            <a:r>
              <a:rPr lang="en-US" sz="1800" dirty="0" smtClean="0"/>
              <a:t>Coordination of Resources/Comprehensive Budget</a:t>
            </a:r>
          </a:p>
          <a:p>
            <a:pPr lvl="1" eaLnBrk="1" hangingPunct="1"/>
            <a:r>
              <a:rPr lang="en-US" sz="1800" dirty="0" smtClean="0"/>
              <a:t>The School’s Parental Involvement Plan</a:t>
            </a:r>
          </a:p>
          <a:p>
            <a:pPr lvl="1" eaLnBrk="1" hangingPunct="1">
              <a:buFontTx/>
              <a:buNone/>
            </a:pPr>
            <a:endParaRPr lang="en-US" sz="500" dirty="0" smtClean="0"/>
          </a:p>
          <a:p>
            <a:pPr eaLnBrk="1" hangingPunct="1"/>
            <a:r>
              <a:rPr lang="en-US" sz="2200" dirty="0" smtClean="0"/>
              <a:t>You, as Title I parents, have the right to be involved in the development of this plan.</a:t>
            </a:r>
          </a:p>
          <a:p>
            <a:pPr lvl="1" eaLnBrk="1" hangingPunct="1">
              <a:buFontTx/>
              <a:buNone/>
            </a:pPr>
            <a:endParaRPr lang="en-US" sz="2200" dirty="0" smtClean="0"/>
          </a:p>
          <a:p>
            <a:pPr eaLnBrk="1" hangingPunct="1">
              <a:buFontTx/>
              <a:buNone/>
            </a:pPr>
            <a:endParaRPr lang="en-US" sz="2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Back to School</Template>
  <TotalTime>1284</TotalTime>
  <Words>1971</Words>
  <Application>Microsoft Office PowerPoint</Application>
  <PresentationFormat>On-screen Show (4:3)</PresentationFormat>
  <Paragraphs>262</Paragraphs>
  <Slides>16</Slides>
  <Notes>16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Back to School</vt:lpstr>
      <vt:lpstr>Welcome to Murphy High School’s   Annual Title I Parent Meeting</vt:lpstr>
      <vt:lpstr>Why are we here?</vt:lpstr>
      <vt:lpstr>What you will learn…</vt:lpstr>
      <vt:lpstr>What you will learn… (Continued)</vt:lpstr>
      <vt:lpstr>What does it mean to be a Title I School?</vt:lpstr>
      <vt:lpstr>What is the 1% set-aside and how are parents involved?</vt:lpstr>
      <vt:lpstr>What is the LEA Title I Plan?</vt:lpstr>
      <vt:lpstr>What is the LEA Parental Involvement Plan?</vt:lpstr>
      <vt:lpstr>What is ACIP?</vt:lpstr>
      <vt:lpstr>What’s included in the school’s Parental Involvement Plan?</vt:lpstr>
      <vt:lpstr>What is the School-Parent Compact?</vt:lpstr>
      <vt:lpstr>How do I request the qualifications of my child’s teachers?</vt:lpstr>
      <vt:lpstr>How will I be notified if my child is taught by a teacher who is not  Highly Qualified?</vt:lpstr>
      <vt:lpstr>How is the evaluation of the  LEA Parental Involvement Plan Conducted?</vt:lpstr>
      <vt:lpstr>Who are the parent leaders at my school?</vt:lpstr>
      <vt:lpstr> </vt:lpstr>
    </vt:vector>
  </TitlesOfParts>
  <Company>ALSDE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Susan Johnson</cp:lastModifiedBy>
  <cp:revision>190</cp:revision>
  <dcterms:created xsi:type="dcterms:W3CDTF">2008-12-30T20:58:07Z</dcterms:created>
  <dcterms:modified xsi:type="dcterms:W3CDTF">2016-09-12T19:45:04Z</dcterms:modified>
</cp:coreProperties>
</file>