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23" r:id="rId10"/>
    <p:sldId id="264" r:id="rId11"/>
    <p:sldId id="300" r:id="rId12"/>
    <p:sldId id="301" r:id="rId13"/>
    <p:sldId id="302" r:id="rId14"/>
    <p:sldId id="330" r:id="rId15"/>
    <p:sldId id="282" r:id="rId16"/>
    <p:sldId id="265" r:id="rId17"/>
    <p:sldId id="331" r:id="rId18"/>
    <p:sldId id="332" r:id="rId19"/>
    <p:sldId id="333" r:id="rId20"/>
    <p:sldId id="334" r:id="rId21"/>
    <p:sldId id="335" r:id="rId22"/>
    <p:sldId id="280" r:id="rId23"/>
    <p:sldId id="303" r:id="rId24"/>
    <p:sldId id="316" r:id="rId25"/>
    <p:sldId id="281" r:id="rId26"/>
    <p:sldId id="317" r:id="rId27"/>
    <p:sldId id="266" r:id="rId28"/>
    <p:sldId id="284" r:id="rId29"/>
    <p:sldId id="285" r:id="rId30"/>
    <p:sldId id="267" r:id="rId31"/>
    <p:sldId id="287" r:id="rId32"/>
    <p:sldId id="286" r:id="rId33"/>
    <p:sldId id="288" r:id="rId34"/>
    <p:sldId id="304" r:id="rId35"/>
    <p:sldId id="291" r:id="rId36"/>
    <p:sldId id="314" r:id="rId37"/>
    <p:sldId id="320" r:id="rId38"/>
    <p:sldId id="273" r:id="rId39"/>
    <p:sldId id="274" r:id="rId40"/>
    <p:sldId id="275" r:id="rId41"/>
    <p:sldId id="276" r:id="rId42"/>
    <p:sldId id="297" r:id="rId43"/>
    <p:sldId id="298" r:id="rId4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611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BC76BF8-8B0D-47CC-BE88-AB316B83B80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53788CA-9145-450C-A9AE-33A4D18D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3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EA3CA6B-1660-4F47-BBF6-E9F74FA7181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51A8A86-DC8A-41E0-9F37-D9742B7C4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2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examples on the board and then hand out a worksheet.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8A86-DC8A-41E0-9F37-D9742B7C4C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2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8A86-DC8A-41E0-9F37-D9742B7C4C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5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8A86-DC8A-41E0-9F37-D9742B7C4C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9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8A86-DC8A-41E0-9F37-D9742B7C4C1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ocabulary.com/unit/scientific-method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Measurements and Calculations</a:t>
            </a:r>
          </a:p>
        </p:txBody>
      </p:sp>
    </p:spTree>
    <p:extLst>
      <p:ext uri="{BB962C8B-B14F-4D97-AF65-F5344CB8AC3E}">
        <p14:creationId xmlns:p14="http://schemas.microsoft.com/office/powerpoint/2010/main" val="40315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 Measurements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4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922" y="1691322"/>
            <a:ext cx="9798014" cy="435133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/>
              <a:t>Scientific notation is a way to write very large or very small numbers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Only one nonzero number can appear to the left of the decimal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If you move the decimal to the left, the exponent is positive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If you move the decimal to the right, the exponent is negative.</a:t>
            </a:r>
          </a:p>
          <a:p>
            <a:pPr lvl="2">
              <a:spcAft>
                <a:spcPts val="1200"/>
              </a:spcAft>
            </a:pPr>
            <a:r>
              <a:rPr lang="en-US" sz="2600" dirty="0"/>
              <a:t>Negative exponents represent the inverse of a number.</a:t>
            </a:r>
          </a:p>
          <a:p>
            <a:pPr lvl="3">
              <a:spcAft>
                <a:spcPts val="1200"/>
              </a:spcAft>
            </a:pPr>
            <a:r>
              <a:rPr lang="en-US" sz="2600" dirty="0"/>
              <a:t>Ex—10</a:t>
            </a:r>
            <a:r>
              <a:rPr lang="en-US" sz="2600" baseline="30000" dirty="0"/>
              <a:t>-3 </a:t>
            </a:r>
            <a:r>
              <a:rPr lang="en-US" sz="2600" dirty="0"/>
              <a:t>= 1/1000 = 0.001</a:t>
            </a:r>
            <a:endParaRPr lang="en-US" sz="26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Write the following numbers in scientific notation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560,000		____________________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33,400		</a:t>
            </a:r>
            <a:r>
              <a:rPr lang="en-US" sz="2400" dirty="0"/>
              <a:t> ____________________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0.0004120	 </a:t>
            </a:r>
            <a:r>
              <a:rPr lang="en-US" sz="2400" dirty="0"/>
              <a:t>____________________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101.210		</a:t>
            </a:r>
            <a:r>
              <a:rPr lang="en-US" sz="2400" dirty="0"/>
              <a:t> ____________________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0.301		</a:t>
            </a:r>
            <a:r>
              <a:rPr lang="en-US" sz="2400" dirty="0"/>
              <a:t> ____________________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6,967,000		</a:t>
            </a:r>
            <a:r>
              <a:rPr lang="en-US" sz="2400" dirty="0"/>
              <a:t> ____________________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32.1		</a:t>
            </a:r>
            <a:r>
              <a:rPr lang="en-US" sz="2400" dirty="0"/>
              <a:t> </a:t>
            </a:r>
            <a:r>
              <a:rPr lang="en-US" sz="2400" dirty="0" smtClean="0"/>
              <a:t>____________________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0.000000432	</a:t>
            </a:r>
            <a:r>
              <a:rPr lang="en-US" sz="2400" dirty="0"/>
              <a:t> </a:t>
            </a:r>
            <a:r>
              <a:rPr lang="en-US" sz="2400" dirty="0" smtClean="0"/>
              <a:t>____________________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510" y="365760"/>
            <a:ext cx="9692640" cy="1325562"/>
          </a:xfrm>
        </p:spPr>
        <p:txBody>
          <a:bodyPr/>
          <a:lstStyle/>
          <a:p>
            <a:pPr algn="ctr"/>
            <a:r>
              <a:rPr lang="en-US" dirty="0" smtClean="0"/>
              <a:t>Multiplying and Dividing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72" y="1924050"/>
            <a:ext cx="10187178" cy="43513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multiplying numbers in scientific notation, multiply the numbers and add the exponents. </a:t>
            </a:r>
          </a:p>
          <a:p>
            <a:pPr lvl="1"/>
            <a:r>
              <a:rPr lang="en-US" sz="2800" dirty="0" smtClean="0"/>
              <a:t>(2.15 × 10</a:t>
            </a:r>
            <a:r>
              <a:rPr lang="en-US" sz="2800" baseline="30000" dirty="0" smtClean="0"/>
              <a:t>15</a:t>
            </a:r>
            <a:r>
              <a:rPr lang="en-US" sz="2800" dirty="0" smtClean="0"/>
              <a:t>)(5.134× 10</a:t>
            </a:r>
            <a:r>
              <a:rPr lang="en-US" sz="2800" baseline="30000" dirty="0" smtClean="0"/>
              <a:t>34</a:t>
            </a:r>
            <a:r>
              <a:rPr lang="en-US" sz="2800" dirty="0" smtClean="0"/>
              <a:t>) = ___________________</a:t>
            </a:r>
            <a:endParaRPr lang="en-US" sz="2400" dirty="0" smtClean="0"/>
          </a:p>
          <a:p>
            <a:pPr lvl="1"/>
            <a:r>
              <a:rPr lang="en-US" sz="2400" dirty="0" smtClean="0"/>
              <a:t>(1.234 ×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)(</a:t>
            </a:r>
            <a:r>
              <a:rPr lang="en-US" sz="2400" dirty="0"/>
              <a:t>5.134× </a:t>
            </a:r>
            <a:r>
              <a:rPr lang="en-US" sz="2400" dirty="0" smtClean="0"/>
              <a:t>10</a:t>
            </a:r>
            <a:r>
              <a:rPr lang="en-US" sz="2400" baseline="30000" dirty="0"/>
              <a:t>2</a:t>
            </a:r>
            <a:r>
              <a:rPr lang="en-US" sz="2400" dirty="0" smtClean="0"/>
              <a:t>) = ___________________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Dividing—Divide numbers first, then subtract exponents</a:t>
            </a:r>
          </a:p>
          <a:p>
            <a:pPr lvl="1"/>
            <a:r>
              <a:rPr lang="en-US" sz="2800" dirty="0" smtClean="0"/>
              <a:t>3.12 </a:t>
            </a:r>
            <a:r>
              <a:rPr lang="en-US" sz="2800" dirty="0"/>
              <a:t>× </a:t>
            </a:r>
            <a:r>
              <a:rPr lang="en-US" sz="2800" dirty="0" smtClean="0"/>
              <a:t>10</a:t>
            </a:r>
            <a:r>
              <a:rPr lang="en-US" sz="2800" baseline="30000" dirty="0"/>
              <a:t>9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/ 4.355 × 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/>
              <a:t>= ___________________</a:t>
            </a:r>
            <a:endParaRPr lang="en-US" sz="2400" dirty="0"/>
          </a:p>
          <a:p>
            <a:pPr lvl="1"/>
            <a:r>
              <a:rPr lang="en-US" sz="2400" dirty="0" smtClean="0"/>
              <a:t>9.10 </a:t>
            </a:r>
            <a:r>
              <a:rPr lang="en-US" sz="2400" dirty="0"/>
              <a:t>×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-7 </a:t>
            </a:r>
            <a:r>
              <a:rPr lang="en-US" sz="2400" dirty="0" smtClean="0"/>
              <a:t>/ 5.014 × 10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___________________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50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510" y="365760"/>
            <a:ext cx="9692640" cy="1325562"/>
          </a:xfrm>
        </p:spPr>
        <p:txBody>
          <a:bodyPr/>
          <a:lstStyle/>
          <a:p>
            <a:pPr algn="ctr"/>
            <a:r>
              <a:rPr lang="en-US" dirty="0" smtClean="0"/>
              <a:t>Addition and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72" y="1924050"/>
            <a:ext cx="10187178" cy="43513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add or subtract, move decimal places to that exponents are the same and then carry out the operation.</a:t>
            </a:r>
          </a:p>
          <a:p>
            <a:pPr lvl="1"/>
            <a:r>
              <a:rPr lang="en-US" sz="2800" dirty="0" smtClean="0"/>
              <a:t>7.142 × 10</a:t>
            </a:r>
            <a:r>
              <a:rPr lang="en-US" sz="2800" baseline="30000" dirty="0" smtClean="0"/>
              <a:t>5</a:t>
            </a:r>
            <a:r>
              <a:rPr lang="en-US" sz="2800" dirty="0"/>
              <a:t> </a:t>
            </a:r>
            <a:r>
              <a:rPr lang="en-US" sz="2800" dirty="0" smtClean="0"/>
              <a:t>+ 4.12× 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= ___________________</a:t>
            </a:r>
            <a:endParaRPr lang="en-US" sz="2400" dirty="0" smtClean="0"/>
          </a:p>
          <a:p>
            <a:pPr lvl="1"/>
            <a:r>
              <a:rPr lang="en-US" sz="2800" dirty="0" smtClean="0"/>
              <a:t>1.024 × 10</a:t>
            </a:r>
            <a:r>
              <a:rPr lang="en-US" sz="2800" baseline="30000" dirty="0" smtClean="0"/>
              <a:t>-1</a:t>
            </a:r>
            <a:r>
              <a:rPr lang="en-US" sz="2800" dirty="0"/>
              <a:t> </a:t>
            </a:r>
            <a:r>
              <a:rPr lang="en-US" sz="2800" dirty="0" smtClean="0"/>
              <a:t>– 3.12× 10</a:t>
            </a:r>
            <a:r>
              <a:rPr lang="en-US" sz="2800" baseline="30000" dirty="0" smtClean="0"/>
              <a:t>-3</a:t>
            </a:r>
            <a:r>
              <a:rPr lang="en-US" sz="2800" dirty="0" smtClean="0"/>
              <a:t> = ___________________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0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435" y="1820863"/>
            <a:ext cx="8595360" cy="43513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A measurement must include</a:t>
            </a:r>
            <a:r>
              <a:rPr lang="en-US" sz="2400" b="1" dirty="0"/>
              <a:t> </a:t>
            </a:r>
            <a:r>
              <a:rPr lang="en-US" sz="2400" b="1" dirty="0" smtClean="0"/>
              <a:t>a value and a unit.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Example: 54.3 grams (g)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Benefits: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Everything goes by 10’s.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Standard naming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Calculations and conversions are easier to perform.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11261558" cy="813335"/>
          </a:xfrm>
        </p:spPr>
        <p:txBody>
          <a:bodyPr/>
          <a:lstStyle/>
          <a:p>
            <a:pPr algn="ctr"/>
            <a:r>
              <a:rPr lang="en-US" dirty="0" smtClean="0"/>
              <a:t>SI Base Units</a:t>
            </a:r>
            <a:endParaRPr lang="en-US" dirty="0"/>
          </a:p>
        </p:txBody>
      </p:sp>
      <p:pic>
        <p:nvPicPr>
          <p:cNvPr id="1026" name="Picture 2" descr="http://www.engr.colostate.edu/mechatronics/tables/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7" y="1588168"/>
            <a:ext cx="936150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6" y="237431"/>
            <a:ext cx="1129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Significant Figures (Sig Figs)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766" y="1125302"/>
            <a:ext cx="1116258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What are they?</a:t>
            </a:r>
          </a:p>
          <a:p>
            <a:r>
              <a:rPr lang="en-US" sz="2300" dirty="0"/>
              <a:t>	</a:t>
            </a:r>
            <a:r>
              <a:rPr lang="en-US" sz="2300" dirty="0" smtClean="0"/>
              <a:t>The minimum number of digits </a:t>
            </a:r>
            <a:r>
              <a:rPr lang="en-US" sz="2300" dirty="0"/>
              <a:t>required to report a value without loss of </a:t>
            </a:r>
            <a:r>
              <a:rPr lang="en-US" sz="2300" dirty="0" smtClean="0"/>
              <a:t>accuracy.</a:t>
            </a:r>
          </a:p>
          <a:p>
            <a:endParaRPr lang="en-US" sz="2300" dirty="0" smtClean="0"/>
          </a:p>
          <a:p>
            <a:r>
              <a:rPr lang="en-US" sz="2300" dirty="0" smtClean="0"/>
              <a:t>Why are they useful?</a:t>
            </a:r>
          </a:p>
          <a:p>
            <a:r>
              <a:rPr lang="en-US" sz="2300" dirty="0"/>
              <a:t>	</a:t>
            </a:r>
            <a:r>
              <a:rPr lang="en-US" sz="2300" dirty="0" smtClean="0"/>
              <a:t>They </a:t>
            </a:r>
            <a:r>
              <a:rPr lang="en-US" sz="2300" dirty="0"/>
              <a:t>tell us how good the </a:t>
            </a:r>
            <a:r>
              <a:rPr lang="en-US" sz="2300" dirty="0" smtClean="0"/>
              <a:t>data are that we are using. </a:t>
            </a:r>
          </a:p>
          <a:p>
            <a:endParaRPr lang="en-US" sz="2300" dirty="0"/>
          </a:p>
          <a:p>
            <a:r>
              <a:rPr lang="en-US" sz="2300" dirty="0" smtClean="0"/>
              <a:t>For example: If a scientist reports the mass of a compound, which is more accurate? </a:t>
            </a:r>
            <a:endParaRPr lang="en-US" sz="2300" dirty="0"/>
          </a:p>
          <a:p>
            <a:pPr algn="ctr"/>
            <a:r>
              <a:rPr lang="en-US" sz="2300" dirty="0" smtClean="0"/>
              <a:t>	100 g</a:t>
            </a:r>
          </a:p>
          <a:p>
            <a:pPr algn="ctr"/>
            <a:r>
              <a:rPr lang="en-US" sz="2300" dirty="0"/>
              <a:t>	</a:t>
            </a:r>
            <a:r>
              <a:rPr lang="en-US" sz="2300" dirty="0" smtClean="0"/>
              <a:t>100.3 g</a:t>
            </a:r>
          </a:p>
          <a:p>
            <a:pPr algn="ctr"/>
            <a:r>
              <a:rPr lang="en-US" sz="2300" dirty="0"/>
              <a:t>	</a:t>
            </a:r>
            <a:r>
              <a:rPr lang="en-US" sz="2300" dirty="0" smtClean="0"/>
              <a:t>100.3574 g?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3874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4822" y="1125302"/>
          <a:ext cx="11167292" cy="540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26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6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1.) </a:t>
                      </a:r>
                      <a:r>
                        <a:rPr lang="en-US" sz="2400" dirty="0" err="1" smtClean="0"/>
                        <a:t>Zeros</a:t>
                      </a:r>
                      <a:r>
                        <a:rPr lang="en-US" sz="2400" dirty="0" smtClean="0"/>
                        <a:t> appearing</a:t>
                      </a:r>
                      <a:r>
                        <a:rPr lang="en-US" sz="2400" baseline="0" dirty="0" smtClean="0"/>
                        <a:t> between non-zero digits are significant.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2400" dirty="0" smtClean="0"/>
                        <a:t>40.7 has three sig figs.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baseline="0" dirty="0" smtClean="0"/>
                        <a:t>56,007 has five sig figs.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6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2.) </a:t>
                      </a:r>
                      <a:r>
                        <a:rPr lang="en-US" sz="2400" dirty="0" err="1" smtClean="0"/>
                        <a:t>Zeros</a:t>
                      </a:r>
                      <a:r>
                        <a:rPr lang="en-US" sz="2400" dirty="0" smtClean="0"/>
                        <a:t> appearing in front of all nonzero digits</a:t>
                      </a:r>
                      <a:r>
                        <a:rPr lang="en-US" sz="2400" baseline="0" dirty="0" smtClean="0"/>
                        <a:t> are not significant.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2400" dirty="0" smtClean="0"/>
                        <a:t>0.023154</a:t>
                      </a:r>
                      <a:r>
                        <a:rPr lang="en-US" sz="2400" baseline="0" dirty="0" smtClean="0"/>
                        <a:t> has five sig figs.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baseline="0" dirty="0" smtClean="0"/>
                        <a:t>0.00002 has one sig fig.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5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3.) </a:t>
                      </a:r>
                      <a:r>
                        <a:rPr lang="en-US" sz="2400" dirty="0" err="1" smtClean="0"/>
                        <a:t>Zeros</a:t>
                      </a:r>
                      <a:r>
                        <a:rPr lang="en-US" sz="2400" dirty="0" smtClean="0"/>
                        <a:t> at the end of a number and to the right of the decimal place are significant.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2400" baseline="0" dirty="0" smtClean="0"/>
                        <a:t>85.00 has four sig figs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4.) </a:t>
                      </a:r>
                      <a:r>
                        <a:rPr lang="en-US" sz="2400" dirty="0" err="1" smtClean="0"/>
                        <a:t>Zeros</a:t>
                      </a:r>
                      <a:r>
                        <a:rPr lang="en-US" sz="2400" baseline="0" dirty="0" smtClean="0"/>
                        <a:t> used as placeholders are not significant.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2400" baseline="0" dirty="0" smtClean="0"/>
                        <a:t>2000 has one sig fig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baseline="0" dirty="0" smtClean="0"/>
                        <a:t>34,000 has two sig figs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658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5.) A decimal point placed after </a:t>
                      </a:r>
                      <a:r>
                        <a:rPr lang="en-US" sz="2400" baseline="0" dirty="0" err="1" smtClean="0"/>
                        <a:t>zeros</a:t>
                      </a:r>
                      <a:r>
                        <a:rPr lang="en-US" sz="2400" baseline="0" dirty="0" smtClean="0"/>
                        <a:t> indicates that they are significant.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2400" dirty="0" smtClean="0"/>
                        <a:t>2000. has four</a:t>
                      </a:r>
                      <a:r>
                        <a:rPr lang="en-US" sz="2400" baseline="0" dirty="0" smtClean="0"/>
                        <a:t> sig figs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baseline="0" dirty="0" smtClean="0"/>
                        <a:t>35,000. has five sig figs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78971"/>
            <a:ext cx="1129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Significant Figures (Sig Figs)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5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32474"/>
            <a:ext cx="11292840" cy="53890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How many significant figures are in each of the following measurements?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28.6 g		_________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3440. cm		 _________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910 m		 _________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0.04604 L		 _________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0.0067000 kg	 </a:t>
            </a:r>
            <a:r>
              <a:rPr lang="en-US" sz="2000" dirty="0" smtClean="0"/>
              <a:t>_________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Suppose the value “seven thousand centimeters” is reported, how would you express the number to . . 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1 significant figures		</a:t>
            </a:r>
            <a:r>
              <a:rPr lang="en-US" sz="2000" dirty="0"/>
              <a:t> </a:t>
            </a:r>
            <a:r>
              <a:rPr lang="en-US" sz="2000" dirty="0" smtClean="0"/>
              <a:t>_______________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4 significant figures		</a:t>
            </a:r>
            <a:r>
              <a:rPr lang="en-US" sz="2000" dirty="0"/>
              <a:t> _______________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6 significant figures		</a:t>
            </a:r>
            <a:r>
              <a:rPr lang="en-US" sz="2000" dirty="0"/>
              <a:t> _______________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4619" y="276044"/>
            <a:ext cx="9692640" cy="6734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Significant figures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Scientific Method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8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0863"/>
            <a:ext cx="11292840" cy="43513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Addition and subtraction </a:t>
            </a:r>
            <a:r>
              <a:rPr lang="en-US" sz="2400" dirty="0" smtClean="0"/>
              <a:t>– the answer must have the same number of digits to the </a:t>
            </a:r>
            <a:r>
              <a:rPr lang="en-US" sz="2400" b="1" u="sng" dirty="0" smtClean="0"/>
              <a:t>right of the decimal </a:t>
            </a:r>
            <a:r>
              <a:rPr lang="en-US" sz="2400" dirty="0" smtClean="0"/>
              <a:t>as the number having the fewest number of digits to the right of the decimal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Look to the right of the decimal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Fewest number of decimal places wins. </a:t>
            </a:r>
            <a:endParaRPr lang="en-US" sz="2000" dirty="0"/>
          </a:p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400" b="1" dirty="0" smtClean="0"/>
              <a:t>Multiplication and division </a:t>
            </a:r>
            <a:r>
              <a:rPr lang="en-US" sz="2400" dirty="0" smtClean="0"/>
              <a:t>– the answer must have the same number of digits as the number having the </a:t>
            </a:r>
            <a:r>
              <a:rPr lang="en-US" sz="2400" b="1" u="sng" dirty="0" smtClean="0"/>
              <a:t>fewest number of digits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Look at the entire number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Least number of digits wins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27803"/>
            <a:ext cx="11292840" cy="845933"/>
          </a:xfrm>
        </p:spPr>
        <p:txBody>
          <a:bodyPr/>
          <a:lstStyle/>
          <a:p>
            <a:pPr algn="ctr"/>
            <a:r>
              <a:rPr lang="en-US" dirty="0" smtClean="0"/>
              <a:t>Significant figures </a:t>
            </a:r>
            <a:r>
              <a:rPr lang="en-US" dirty="0" err="1" smtClean="0"/>
              <a:t>cntd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1200" y="1828800"/>
            <a:ext cx="9146032" cy="435133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Carry out the following calculations.  Express each answer to the correct number of significant figures.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/>
              <a:t>5.44 mL – 2.6103 mL = 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/>
              <a:t>2.4 m x 15.82 m = 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/>
              <a:t>2.099 g + 0.05681 g = 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/>
              <a:t>87.3 cm – 1.655 cm = 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/>
              <a:t>Calculate the volume of a rectangular prism that measures 1.34 mm by 0.7488 mm by 16.894 mm.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55674"/>
          </a:xfrm>
        </p:spPr>
        <p:txBody>
          <a:bodyPr/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514" y="1219200"/>
            <a:ext cx="9334718" cy="49609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Prefixes are used to identify quantities that are much higher or much lower than the base units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5760"/>
            <a:ext cx="11292840" cy="708297"/>
          </a:xfrm>
        </p:spPr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refixes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195435"/>
              </p:ext>
            </p:extLst>
          </p:nvPr>
        </p:nvGraphicFramePr>
        <p:xfrm>
          <a:off x="1675311" y="1972491"/>
          <a:ext cx="8801100" cy="4458709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PREFIX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SYMBOL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MULTIPLYING FACTOR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Kilo-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1,000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Hecto-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Deca-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BASE UNIT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BASE UNIT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BASE UNIT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Deci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Centi-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Milli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0.001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Micro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µ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0.000001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277040"/>
                  </a:ext>
                </a:extLst>
              </a:tr>
              <a:tr h="362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Nano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0.000000001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08506"/>
                  </a:ext>
                </a:extLst>
              </a:tr>
              <a:tr h="362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Pico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0.000000000001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33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6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 smtClean="0"/>
                  <a:t>We can use conversion factors in order to convert from one unit to another. </a:t>
                </a:r>
              </a:p>
              <a:p>
                <a:r>
                  <a:rPr lang="en-US" sz="2000" dirty="0" smtClean="0"/>
                  <a:t>Conversion factor is defined as a ratio derived from the equality between two different units.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Example: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𝑞𝑢𝑎𝑟𝑡𝑒𝑟𝑠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𝑑𝑜𝑙𝑙𝑎𝑟</m:t>
                        </m:r>
                      </m:den>
                    </m:f>
                  </m:oMath>
                </a14:m>
                <a:r>
                  <a:rPr lang="en-US" sz="2800" dirty="0" smtClean="0"/>
                  <a:t> = 1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𝑑𝑜𝑙𝑙𝑎𝑟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𝑞𝑢𝑎𝑟𝑡𝑒𝑟𝑠</m:t>
                        </m:r>
                      </m:den>
                    </m:f>
                  </m:oMath>
                </a14:m>
                <a:r>
                  <a:rPr lang="en-US" sz="2800" dirty="0" smtClean="0"/>
                  <a:t> = 1</a:t>
                </a:r>
              </a:p>
              <a:p>
                <a:pPr marL="0" indent="0" algn="ctr">
                  <a:buNone/>
                </a:pPr>
                <a:r>
                  <a:rPr lang="en-US" sz="2800" dirty="0" smtClean="0"/>
                  <a:t>Use conversion factors to cancel units and arrive at the unit you want. </a:t>
                </a:r>
              </a:p>
              <a:p>
                <a:pPr marL="0" indent="0" algn="ctr">
                  <a:buNone/>
                </a:pPr>
                <a:r>
                  <a:rPr lang="en-US" sz="2800" dirty="0" smtClean="0"/>
                  <a:t>Ex. 5000 mg to g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9" t="-980" r="-567"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2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683" y="-117566"/>
            <a:ext cx="9692640" cy="1325562"/>
          </a:xfrm>
        </p:spPr>
        <p:txBody>
          <a:bodyPr/>
          <a:lstStyle/>
          <a:p>
            <a:r>
              <a:rPr lang="en-US" dirty="0" smtClean="0"/>
              <a:t>Converting </a:t>
            </a:r>
            <a:endParaRPr lang="en-US" dirty="0"/>
          </a:p>
        </p:txBody>
      </p:sp>
      <p:pic>
        <p:nvPicPr>
          <p:cNvPr id="1026" name="Picture 2" descr="Image result for khdbd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03" y="1815737"/>
            <a:ext cx="6432151" cy="48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766" y="1489165"/>
            <a:ext cx="3931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Start with the GIVEN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Set your “conversion line up”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Write your units, so the units will cancel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Put a “1” with the largest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Put the equivalent conversion factor with the smaller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ALWAYS stop at the base unit!!!!!!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Multiply across the top and multiply the bottom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67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 smtClean="0"/>
              <a:t>Complete the following conversions:</a:t>
            </a:r>
          </a:p>
          <a:p>
            <a:pPr lvl="1">
              <a:spcAft>
                <a:spcPts val="2400"/>
              </a:spcAft>
            </a:pPr>
            <a:r>
              <a:rPr lang="en-US" sz="2400" dirty="0" smtClean="0"/>
              <a:t>10.5 g =		______________ kg</a:t>
            </a:r>
          </a:p>
          <a:p>
            <a:pPr lvl="1">
              <a:spcAft>
                <a:spcPts val="2400"/>
              </a:spcAft>
            </a:pPr>
            <a:r>
              <a:rPr lang="en-US" sz="2400" dirty="0" smtClean="0"/>
              <a:t>1.57 pm = 	______________  m</a:t>
            </a:r>
          </a:p>
          <a:p>
            <a:pPr lvl="1">
              <a:spcAft>
                <a:spcPts val="2400"/>
              </a:spcAft>
            </a:pPr>
            <a:r>
              <a:rPr lang="en-US" sz="2400" dirty="0" smtClean="0"/>
              <a:t>1.2 L = </a:t>
            </a:r>
            <a:r>
              <a:rPr lang="en-US" sz="2400" dirty="0"/>
              <a:t>	</a:t>
            </a:r>
            <a:r>
              <a:rPr lang="en-US" sz="2400" dirty="0" smtClean="0"/>
              <a:t>	______________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pPr lvl="1">
              <a:spcAft>
                <a:spcPts val="2400"/>
              </a:spcAft>
            </a:pPr>
            <a:r>
              <a:rPr lang="en-US" sz="2400" dirty="0" smtClean="0"/>
              <a:t>78.3 </a:t>
            </a:r>
            <a:r>
              <a:rPr lang="en-US" sz="2400" dirty="0" err="1" smtClean="0"/>
              <a:t>cJ</a:t>
            </a:r>
            <a:r>
              <a:rPr lang="en-US" sz="2400" dirty="0" smtClean="0"/>
              <a:t> =		_______________ kJ</a:t>
            </a:r>
          </a:p>
          <a:p>
            <a:pPr lvl="1">
              <a:spcAft>
                <a:spcPts val="2400"/>
              </a:spcAft>
            </a:pPr>
            <a:r>
              <a:rPr lang="en-US" sz="2400" dirty="0" smtClean="0"/>
              <a:t>323 </a:t>
            </a:r>
            <a:r>
              <a:rPr lang="en-US" sz="2400" dirty="0" err="1"/>
              <a:t>mJ</a:t>
            </a:r>
            <a:r>
              <a:rPr lang="en-US" sz="2400" dirty="0"/>
              <a:t> =	</a:t>
            </a:r>
            <a:r>
              <a:rPr lang="en-US" sz="2400" dirty="0" smtClean="0"/>
              <a:t>	_______________ </a:t>
            </a:r>
            <a:r>
              <a:rPr lang="en-US" sz="2400" dirty="0" err="1" smtClean="0"/>
              <a:t>nJ</a:t>
            </a:r>
            <a:endParaRPr lang="en-US" sz="2400" dirty="0"/>
          </a:p>
          <a:p>
            <a:pPr lvl="1">
              <a:spcAft>
                <a:spcPts val="2400"/>
              </a:spcAft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0957" y="510903"/>
            <a:ext cx="9692640" cy="766354"/>
          </a:xfrm>
        </p:spPr>
        <p:txBody>
          <a:bodyPr/>
          <a:lstStyle/>
          <a:p>
            <a:pPr algn="ctr"/>
            <a:r>
              <a:rPr lang="en-US" b="1" dirty="0" smtClean="0"/>
              <a:t>Practice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board practice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61872" y="2142308"/>
            <a:ext cx="8595360" cy="435133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 smtClean="0"/>
              <a:t>Complete the following conversions:</a:t>
            </a:r>
          </a:p>
          <a:p>
            <a:pPr lvl="1">
              <a:spcAft>
                <a:spcPts val="2400"/>
              </a:spcAft>
            </a:pPr>
            <a:r>
              <a:rPr lang="en-US" sz="2400" dirty="0" smtClean="0"/>
              <a:t>890 L =		______________ mL</a:t>
            </a:r>
          </a:p>
          <a:p>
            <a:pPr lvl="1">
              <a:spcAft>
                <a:spcPts val="2400"/>
              </a:spcAft>
            </a:pPr>
            <a:r>
              <a:rPr lang="en-US" sz="2400" dirty="0" smtClean="0"/>
              <a:t>5.234 km = 	_______________ cm</a:t>
            </a:r>
          </a:p>
          <a:p>
            <a:pPr lvl="1">
              <a:spcAft>
                <a:spcPts val="2400"/>
              </a:spcAft>
            </a:pPr>
            <a:r>
              <a:rPr lang="en-US" sz="2400" dirty="0" smtClean="0"/>
              <a:t>48.9 hg = </a:t>
            </a:r>
            <a:r>
              <a:rPr lang="en-US" sz="2400" dirty="0"/>
              <a:t>	</a:t>
            </a:r>
            <a:r>
              <a:rPr lang="en-US" sz="2400" dirty="0" smtClean="0"/>
              <a:t>_______________ kg</a:t>
            </a:r>
          </a:p>
          <a:p>
            <a:pPr lvl="1">
              <a:spcAft>
                <a:spcPts val="2400"/>
              </a:spcAft>
            </a:pPr>
            <a:r>
              <a:rPr lang="en-US" sz="2400" dirty="0" smtClean="0"/>
              <a:t>0.0658 kg =	_______________ mg</a:t>
            </a:r>
          </a:p>
        </p:txBody>
      </p:sp>
    </p:spTree>
    <p:extLst>
      <p:ext uri="{BB962C8B-B14F-4D97-AF65-F5344CB8AC3E}">
        <p14:creationId xmlns:p14="http://schemas.microsoft.com/office/powerpoint/2010/main" val="635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65760"/>
            <a:ext cx="11261558" cy="813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Derived SI Units</a:t>
            </a:r>
            <a:endParaRPr lang="en-US" dirty="0"/>
          </a:p>
        </p:txBody>
      </p:sp>
      <p:pic>
        <p:nvPicPr>
          <p:cNvPr id="2054" name="Picture 6" descr="https://lchschemistrywiki.wikispaces.com/file/view/clean.png/227176772/491x189/cle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6" y="1962867"/>
            <a:ext cx="10526939" cy="40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(</a:t>
            </a:r>
            <a:r>
              <a:rPr lang="en-US" i="1" dirty="0" smtClean="0"/>
              <a:t>V</a:t>
            </a:r>
            <a:r>
              <a:rPr lang="en-US" dirty="0" smtClean="0"/>
              <a:t>) – </a:t>
            </a:r>
            <a:r>
              <a:rPr lang="en-US" sz="2800" dirty="0" smtClean="0"/>
              <a:t>amount of space occupied by an object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 ways to measure the volume of solids: </a:t>
            </a:r>
            <a:endParaRPr lang="en-US" sz="2200" dirty="0" smtClean="0"/>
          </a:p>
          <a:p>
            <a:pPr marL="274320" lvl="1" indent="0">
              <a:buNone/>
            </a:pPr>
            <a:endParaRPr lang="en-US" sz="2200" dirty="0" smtClean="0"/>
          </a:p>
          <a:p>
            <a:pPr marL="274320" lvl="1" indent="0">
              <a:buNone/>
            </a:pPr>
            <a:r>
              <a:rPr lang="en-US" sz="2200" dirty="0" smtClean="0"/>
              <a:t>1.) Regularly-shaped </a:t>
            </a:r>
          </a:p>
          <a:p>
            <a:pPr marL="27432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Measure length, width, and height then multiply.</a:t>
            </a:r>
          </a:p>
          <a:p>
            <a:pPr marL="274320" lvl="1" indent="0">
              <a:buNone/>
            </a:pPr>
            <a:endParaRPr lang="en-US" sz="2200" dirty="0"/>
          </a:p>
          <a:p>
            <a:pPr marL="274320" lvl="1" indent="0">
              <a:buNone/>
            </a:pPr>
            <a:r>
              <a:rPr lang="en-US" sz="2200" dirty="0" smtClean="0"/>
              <a:t>2.) Irregularly-shaped</a:t>
            </a:r>
          </a:p>
          <a:p>
            <a:pPr marL="274320" lvl="1" indent="0">
              <a:buNone/>
            </a:pPr>
            <a:r>
              <a:rPr lang="en-US" sz="2200" dirty="0" smtClean="0"/>
              <a:t>	Must measure using displacement of water. </a:t>
            </a:r>
          </a:p>
          <a:p>
            <a:pPr marL="274320" lvl="1" indent="0">
              <a:buNone/>
            </a:pPr>
            <a:endParaRPr lang="en-US" sz="2200" dirty="0"/>
          </a:p>
          <a:p>
            <a:pPr marL="274320" lvl="1" indent="0">
              <a:buNone/>
            </a:pPr>
            <a:r>
              <a:rPr lang="en-US" sz="2200" dirty="0" smtClean="0"/>
              <a:t>Units of measurement for volume: m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, cm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, mL</a:t>
            </a:r>
          </a:p>
          <a:p>
            <a:pPr marL="274320" lvl="1" indent="0">
              <a:buNone/>
            </a:pPr>
            <a:endParaRPr lang="en-US" sz="2200" baseline="30000" dirty="0"/>
          </a:p>
          <a:p>
            <a:pPr marL="274320" lvl="1" indent="0">
              <a:buNone/>
            </a:pPr>
            <a:r>
              <a:rPr lang="en-US" sz="2200" dirty="0" smtClean="0"/>
              <a:t>1 mL = 1 cm</a:t>
            </a:r>
            <a:r>
              <a:rPr lang="en-US" sz="2200" baseline="30000" dirty="0" smtClean="0"/>
              <a:t>3</a:t>
            </a:r>
          </a:p>
          <a:p>
            <a:pPr marL="274320" lvl="1" indent="0">
              <a:buNone/>
            </a:pPr>
            <a:endParaRPr lang="en-US" sz="2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40132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4758" y="1691322"/>
            <a:ext cx="8595360" cy="4351337"/>
          </a:xfrm>
        </p:spPr>
        <p:txBody>
          <a:bodyPr>
            <a:normAutofit/>
          </a:bodyPr>
          <a:lstStyle/>
          <a:p>
            <a:pPr marL="502920" indent="-457200"/>
            <a:r>
              <a:rPr lang="en-US" sz="2400" dirty="0" smtClean="0"/>
              <a:t>50 mL of water was added to a 100 mL beaker.  A rock was added and the water level rose to 55.5 </a:t>
            </a:r>
            <a:r>
              <a:rPr lang="en-US" sz="2400" dirty="0" err="1" smtClean="0"/>
              <a:t>mL.</a:t>
            </a:r>
            <a:r>
              <a:rPr lang="en-US" sz="2400" dirty="0" smtClean="0"/>
              <a:t>  What is the volume of the rock?</a:t>
            </a:r>
          </a:p>
          <a:p>
            <a:pPr marL="502920" indent="-457200">
              <a:buAutoNum type="arabicPeriod"/>
            </a:pPr>
            <a:endParaRPr lang="en-US" sz="2400" dirty="0"/>
          </a:p>
          <a:p>
            <a:pPr marL="45720" indent="0">
              <a:buNone/>
            </a:pPr>
            <a:endParaRPr lang="en-US" sz="2400" dirty="0"/>
          </a:p>
          <a:p>
            <a:pPr marL="502920" indent="-457200">
              <a:buAutoNum type="arabicPeriod"/>
            </a:pPr>
            <a:endParaRPr lang="en-US" sz="2400" dirty="0" smtClean="0"/>
          </a:p>
          <a:p>
            <a:pPr marL="502920" indent="-457200"/>
            <a:r>
              <a:rPr lang="en-US" sz="2400" dirty="0" smtClean="0"/>
              <a:t>Calculate the volume of a dresser having a length of 1.2 m, a height of 1.98 m, and a depth of 0.60 m.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11285621" cy="741145"/>
          </a:xfrm>
        </p:spPr>
        <p:txBody>
          <a:bodyPr/>
          <a:lstStyle/>
          <a:p>
            <a:pPr algn="ctr"/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35505"/>
            <a:ext cx="11285621" cy="52220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What is it?? </a:t>
            </a:r>
            <a:r>
              <a:rPr lang="en-US" sz="2800" dirty="0" smtClean="0"/>
              <a:t>A logical approach to solving problems.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/>
              <a:t>5</a:t>
            </a:r>
            <a:r>
              <a:rPr lang="en-US" sz="2800" b="1" dirty="0" smtClean="0"/>
              <a:t> Major Parts: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Observing and Collecting Data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Formulating a Hypothesis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Testing the Hypothesis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Formulating Theories Supported by Data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Publish Results</a:t>
            </a:r>
          </a:p>
          <a:p>
            <a:pPr marL="0" indent="0" algn="ctr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  <a:hlinkClick r:id="rId2"/>
              </a:rPr>
              <a:t>Scientific Method Song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88695"/>
                <a:ext cx="11261558" cy="43513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 measurement of the ratio of mass to volume of a substance.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2800" dirty="0" smtClean="0"/>
                  <a:t>For solids, g/cm</a:t>
                </a:r>
                <a:r>
                  <a:rPr lang="en-US" sz="2800" baseline="30000" dirty="0" smtClean="0"/>
                  <a:t>3</a:t>
                </a:r>
                <a:endParaRPr lang="en-US" sz="2800" dirty="0" smtClean="0"/>
              </a:p>
              <a:p>
                <a:r>
                  <a:rPr lang="en-US" sz="2800" dirty="0" smtClean="0"/>
                  <a:t>For liquids, g/mL</a:t>
                </a: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88695"/>
                <a:ext cx="11261558" cy="4351337"/>
              </a:xfrm>
              <a:blipFill>
                <a:blip r:embed="rId3"/>
                <a:stretch>
                  <a:fillRect l="-650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11261558" cy="813335"/>
          </a:xfrm>
        </p:spPr>
        <p:txBody>
          <a:bodyPr/>
          <a:lstStyle/>
          <a:p>
            <a:pPr algn="ctr"/>
            <a:r>
              <a:rPr lang="en-US" dirty="0" smtClean="0"/>
              <a:t>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961" y="1691322"/>
            <a:ext cx="8595360" cy="4351337"/>
          </a:xfrm>
        </p:spPr>
        <p:txBody>
          <a:bodyPr>
            <a:normAutofit/>
          </a:bodyPr>
          <a:lstStyle/>
          <a:p>
            <a:pPr marL="560070" indent="-514350">
              <a:buNone/>
            </a:pPr>
            <a:r>
              <a:rPr lang="en-US" sz="2800" dirty="0" smtClean="0"/>
              <a:t>1.  What is the density of an 84.7 g sample of an unknown substance if the sample occupies 49.6 cm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?</a:t>
            </a:r>
          </a:p>
          <a:p>
            <a:pPr marL="502920" indent="-457200">
              <a:buNone/>
            </a:pPr>
            <a:endParaRPr lang="en-US" sz="2800" dirty="0" smtClean="0"/>
          </a:p>
          <a:p>
            <a:pPr marL="502920" indent="-457200">
              <a:buNone/>
            </a:pPr>
            <a:endParaRPr lang="en-US" sz="2800" dirty="0" smtClean="0"/>
          </a:p>
          <a:p>
            <a:pPr marL="502920" indent="-457200">
              <a:buNone/>
            </a:pPr>
            <a:r>
              <a:rPr lang="en-US" sz="2800" dirty="0" smtClean="0"/>
              <a:t>2.  What volume would be occupied by 7.75 kg of this same substance?</a:t>
            </a:r>
          </a:p>
          <a:p>
            <a:pPr marL="502920" indent="-457200">
              <a:buAutoNum type="arabicPeriod" startAt="4"/>
            </a:pPr>
            <a:endParaRPr lang="en-US" sz="2800" dirty="0"/>
          </a:p>
          <a:p>
            <a:pPr marL="502920" indent="-457200">
              <a:buAutoNum type="arabicPeriod" startAt="4"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849" y="352697"/>
            <a:ext cx="9692640" cy="803048"/>
          </a:xfrm>
        </p:spPr>
        <p:txBody>
          <a:bodyPr>
            <a:normAutofit/>
          </a:bodyPr>
          <a:lstStyle/>
          <a:p>
            <a:r>
              <a:rPr lang="en-US" dirty="0" smtClean="0"/>
              <a:t>			Density problems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607" y="1145614"/>
            <a:ext cx="8595360" cy="4351337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2400" dirty="0" smtClean="0"/>
          </a:p>
          <a:p>
            <a:pPr marL="502920" indent="-457200">
              <a:buAutoNum type="arabicPeriod"/>
            </a:pPr>
            <a:r>
              <a:rPr lang="en-US" sz="2400" dirty="0" smtClean="0"/>
              <a:t>What is the density of a block of marble that occupies </a:t>
            </a:r>
            <a:r>
              <a:rPr lang="en-US" sz="2400" dirty="0"/>
              <a:t>310 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and has a mass of 853 g?</a:t>
            </a:r>
          </a:p>
          <a:p>
            <a:pPr marL="502920" indent="-457200">
              <a:buAutoNum type="arabicPeriod"/>
            </a:pPr>
            <a:endParaRPr lang="en-US" sz="2400" dirty="0"/>
          </a:p>
          <a:p>
            <a:pPr marL="502920" indent="-457200">
              <a:buAutoNum type="arabicPeriod"/>
            </a:pPr>
            <a:r>
              <a:rPr lang="en-US" sz="2400" dirty="0" smtClean="0"/>
              <a:t>Diamond has a density of 3.26 g/cm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.  What is the mass of a diamond that has a volume of 0.351 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?</a:t>
            </a:r>
          </a:p>
          <a:p>
            <a:pPr marL="502920" indent="-457200">
              <a:buAutoNum type="arabicPeriod"/>
            </a:pPr>
            <a:endParaRPr lang="en-US" sz="2400" dirty="0"/>
          </a:p>
          <a:p>
            <a:pPr marL="502920" indent="-457200">
              <a:buAutoNum type="arabicPeriod"/>
            </a:pPr>
            <a:endParaRPr lang="en-US" sz="2400" dirty="0" smtClean="0"/>
          </a:p>
          <a:p>
            <a:pPr marL="502920" indent="-457200">
              <a:buAutoNum type="arabicPeriod"/>
            </a:pPr>
            <a:r>
              <a:rPr lang="en-US" sz="2400" dirty="0" smtClean="0"/>
              <a:t>What is the volume of a sample of liquid mercury that has a mass of 76.2 g, given that the density of mercury is 13.6 g/mL?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6112" y="-422031"/>
            <a:ext cx="9692640" cy="1325562"/>
          </a:xfrm>
        </p:spPr>
        <p:txBody>
          <a:bodyPr/>
          <a:lstStyle/>
          <a:p>
            <a:r>
              <a:rPr lang="en-US" dirty="0" smtClean="0"/>
              <a:t>Density white boarding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1367" y="1691322"/>
            <a:ext cx="8595360" cy="435133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Temperature – the quantity of the energy of motion of the particles that make it up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Three scales °C, °F, K (no degrees sign for Kelvin)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Melting point for water:  0 °C</a:t>
            </a:r>
            <a:r>
              <a:rPr lang="en-US" sz="2400" dirty="0"/>
              <a:t>, </a:t>
            </a:r>
            <a:r>
              <a:rPr lang="en-US" sz="2400" dirty="0" smtClean="0"/>
              <a:t>32 °F</a:t>
            </a:r>
            <a:r>
              <a:rPr lang="en-US" sz="2400" dirty="0"/>
              <a:t>, </a:t>
            </a:r>
            <a:r>
              <a:rPr lang="en-US" sz="2400" dirty="0" smtClean="0"/>
              <a:t>273.15 K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Boiling point for water:  100 °C</a:t>
            </a:r>
            <a:r>
              <a:rPr lang="en-US" sz="2400" dirty="0"/>
              <a:t>, </a:t>
            </a:r>
            <a:r>
              <a:rPr lang="en-US" sz="2400" dirty="0" smtClean="0"/>
              <a:t>212 °F</a:t>
            </a:r>
            <a:r>
              <a:rPr lang="en-US" sz="2400" dirty="0"/>
              <a:t>, </a:t>
            </a:r>
            <a:r>
              <a:rPr lang="en-US" sz="2400" dirty="0" smtClean="0"/>
              <a:t>373.15 K 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K = </a:t>
            </a:r>
            <a:r>
              <a:rPr lang="en-US" sz="2400" dirty="0"/>
              <a:t>°</a:t>
            </a:r>
            <a:r>
              <a:rPr lang="en-US" sz="2400" dirty="0" smtClean="0"/>
              <a:t>C + 273.15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3060" y="-168812"/>
            <a:ext cx="9692640" cy="1325562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204491" cy="43513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it? </a:t>
            </a:r>
          </a:p>
          <a:p>
            <a:pPr lvl="1"/>
            <a:r>
              <a:rPr lang="en-US" sz="2600" dirty="0" smtClean="0"/>
              <a:t>A way to use units to solve mathematical problems involving measurements.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Quantity sought = quantity given × conversion factor</a:t>
            </a:r>
          </a:p>
          <a:p>
            <a:pPr lvl="1"/>
            <a:endParaRPr lang="en-US" sz="2600" dirty="0"/>
          </a:p>
          <a:p>
            <a:pPr lvl="2"/>
            <a:r>
              <a:rPr lang="en-US" sz="2400" dirty="0" smtClean="0"/>
              <a:t>How many quarters are in 12 dollars?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71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1872" y="1410790"/>
            <a:ext cx="8595360" cy="476934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 smtClean="0"/>
              <a:t>1.) How many nickels are in 56.32 dollars?</a:t>
            </a:r>
          </a:p>
          <a:p>
            <a:pPr marL="45720" indent="0">
              <a:buNone/>
            </a:pPr>
            <a:endParaRPr lang="en-US" sz="2400" dirty="0" smtClean="0"/>
          </a:p>
          <a:p>
            <a:pPr marL="45720" indent="0">
              <a:buNone/>
            </a:pP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2.) How many seconds are in 3.23 years?</a:t>
            </a:r>
          </a:p>
          <a:p>
            <a:pPr marL="45720" indent="0">
              <a:buNone/>
            </a:pPr>
            <a:endParaRPr lang="en-US" sz="2400" dirty="0" smtClean="0"/>
          </a:p>
          <a:p>
            <a:pPr marL="45720" indent="0">
              <a:buNone/>
            </a:pP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3.) How many centimeters are in 2.5 miles (1 mile = 1.61 km)?</a:t>
            </a:r>
          </a:p>
          <a:p>
            <a:pPr marL="502920" indent="-457200">
              <a:buAutoNum type="arabicPeriod" startAt="3"/>
            </a:pPr>
            <a:endParaRPr lang="en-US" sz="2400" dirty="0"/>
          </a:p>
          <a:p>
            <a:pPr marL="502920" indent="-457200">
              <a:buAutoNum type="arabicPeriod" startAt="3"/>
            </a:pPr>
            <a:endParaRPr lang="en-US" sz="2400" dirty="0"/>
          </a:p>
          <a:p>
            <a:pPr marL="502920" indent="-457200">
              <a:buAutoNum type="arabicPeriod" startAt="3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1872" y="341333"/>
            <a:ext cx="8686800" cy="1054394"/>
          </a:xfrm>
        </p:spPr>
        <p:txBody>
          <a:bodyPr>
            <a:normAutofit/>
          </a:bodyPr>
          <a:lstStyle/>
          <a:p>
            <a:r>
              <a:rPr lang="en-US" dirty="0" smtClean="0"/>
              <a:t>Dimensional </a:t>
            </a: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P</a:t>
            </a:r>
            <a:r>
              <a:rPr lang="en-US" dirty="0" smtClean="0"/>
              <a:t>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683" y="0"/>
            <a:ext cx="9692640" cy="1045029"/>
          </a:xfrm>
        </p:spPr>
        <p:txBody>
          <a:bodyPr/>
          <a:lstStyle/>
          <a:p>
            <a:r>
              <a:rPr lang="en-US" dirty="0" smtClean="0"/>
              <a:t>More practice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59" y="1397725"/>
            <a:ext cx="10802983" cy="51089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Convert 5.93 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 to m</a:t>
            </a:r>
            <a:r>
              <a:rPr lang="en-US" sz="2400" baseline="30000" dirty="0" smtClean="0"/>
              <a:t>3</a:t>
            </a:r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r>
              <a:rPr lang="en-US" sz="2400" dirty="0" smtClean="0"/>
              <a:t>How fast is 50 mph in km/sec?</a:t>
            </a:r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r>
              <a:rPr lang="en-US" sz="2400" dirty="0" smtClean="0"/>
              <a:t>Traveling at 65 miles/hour, how many feet can you travel in 22 minutes?</a:t>
            </a:r>
            <a:endParaRPr lang="en-US" sz="2400" baseline="30000" dirty="0" smtClean="0"/>
          </a:p>
          <a:p>
            <a:pPr>
              <a:buNone/>
            </a:pPr>
            <a:endParaRPr lang="en-US" sz="2400" baseline="30000" dirty="0" smtClean="0"/>
          </a:p>
          <a:p>
            <a:pPr>
              <a:buNone/>
            </a:pPr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69299"/>
              </p:ext>
            </p:extLst>
          </p:nvPr>
        </p:nvGraphicFramePr>
        <p:xfrm>
          <a:off x="4454435" y="1045029"/>
          <a:ext cx="6638608" cy="1528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6149">
                  <a:extLst>
                    <a:ext uri="{9D8B030D-6E8A-4147-A177-3AD203B41FA5}">
                      <a16:colId xmlns:a16="http://schemas.microsoft.com/office/drawing/2014/main" val="2276451149"/>
                    </a:ext>
                  </a:extLst>
                </a:gridCol>
                <a:gridCol w="1325676">
                  <a:extLst>
                    <a:ext uri="{9D8B030D-6E8A-4147-A177-3AD203B41FA5}">
                      <a16:colId xmlns:a16="http://schemas.microsoft.com/office/drawing/2014/main" val="1900303608"/>
                    </a:ext>
                  </a:extLst>
                </a:gridCol>
                <a:gridCol w="1943506">
                  <a:extLst>
                    <a:ext uri="{9D8B030D-6E8A-4147-A177-3AD203B41FA5}">
                      <a16:colId xmlns:a16="http://schemas.microsoft.com/office/drawing/2014/main" val="944783297"/>
                    </a:ext>
                  </a:extLst>
                </a:gridCol>
                <a:gridCol w="1933277">
                  <a:extLst>
                    <a:ext uri="{9D8B030D-6E8A-4147-A177-3AD203B41FA5}">
                      <a16:colId xmlns:a16="http://schemas.microsoft.com/office/drawing/2014/main" val="1481856449"/>
                    </a:ext>
                  </a:extLst>
                </a:gridCol>
              </a:tblGrid>
              <a:tr h="258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hr = 60 min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min = 60 sec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ton = 2000 lbs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days = 1 week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90579975"/>
                  </a:ext>
                </a:extLst>
              </a:tr>
              <a:tr h="258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 hrs = 1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kg = 2.2 lbs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gal = 3.79 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264.2 gal = 1 cubic meter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35221961"/>
                  </a:ext>
                </a:extLst>
              </a:tr>
              <a:tr h="258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mi = 5,280 ft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kg = 1000 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lb = 16 oz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 drops = 1 mL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78233224"/>
                  </a:ext>
                </a:extLst>
              </a:tr>
              <a:tr h="258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365 days = 1 yr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 weeks = 1 yr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2.54 cm = 1 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L = 1000 mL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21293103"/>
                  </a:ext>
                </a:extLst>
              </a:tr>
              <a:tr h="4931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0.621 mi = 1.00 km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yd = 36 inches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cc is 1 cm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mL = 1 cm</a:t>
                      </a:r>
                      <a:r>
                        <a:rPr lang="en-US" sz="1200" baseline="30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035963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boarding Practice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62568"/>
              </p:ext>
            </p:extLst>
          </p:nvPr>
        </p:nvGraphicFramePr>
        <p:xfrm>
          <a:off x="2755946" y="1736724"/>
          <a:ext cx="6181725" cy="1192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167041527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2315161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146159690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645183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hr = 60 min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min = 60 sec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ton = 2000 lbs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days = 1 week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89493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 hrs = 1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kg = 2.2 lbs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gal = 3.79 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264.2 gal = 1 cubic meter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972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mi = 5,280 ft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kg = 1000 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</a:t>
                      </a:r>
                      <a:r>
                        <a:rPr lang="en-US" sz="1200" dirty="0" err="1">
                          <a:effectLst/>
                        </a:rPr>
                        <a:t>lb</a:t>
                      </a:r>
                      <a:r>
                        <a:rPr lang="en-US" sz="1200" dirty="0">
                          <a:effectLst/>
                        </a:rPr>
                        <a:t> = 16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 drops = 1 mL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16273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365 days = 1 yr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 weeks = 1 yr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2.54 cm = 1 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L = 1000 mL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03357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0.621 mi = 1.00 km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yd = 36 inches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cc is 1 cm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mL = 1 cm</a:t>
                      </a:r>
                      <a:r>
                        <a:rPr lang="en-US" sz="1200" baseline="30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4393416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514" y="2974656"/>
            <a:ext cx="104319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1 </a:t>
            </a:r>
            <a:r>
              <a:rPr lang="en-US" sz="2400" dirty="0"/>
              <a:t>mL of ink can print 50 pages of text. If you had 100 gallons of ink then how many </a:t>
            </a:r>
            <a:r>
              <a:rPr lang="en-US" sz="2400" dirty="0" smtClean="0"/>
              <a:t>pages could </a:t>
            </a:r>
            <a:r>
              <a:rPr lang="en-US" sz="2400" dirty="0"/>
              <a:t>you print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pPr marL="342900" indent="-342900">
              <a:buAutoNum type="arabicPeriod" startAt="2"/>
            </a:pPr>
            <a:r>
              <a:rPr lang="en-US" sz="2400" dirty="0" smtClean="0"/>
              <a:t>The </a:t>
            </a:r>
            <a:r>
              <a:rPr lang="en-US" sz="2400" dirty="0"/>
              <a:t>moon is 384,403 km from the earth. Estimate how many quarters laid end to end it would </a:t>
            </a:r>
            <a:r>
              <a:rPr lang="en-US" sz="2400" dirty="0" smtClean="0"/>
              <a:t>take to </a:t>
            </a:r>
            <a:r>
              <a:rPr lang="en-US" sz="2400" dirty="0"/>
              <a:t>reach the moon if a quarter has a diameter of 2.3 </a:t>
            </a:r>
            <a:r>
              <a:rPr lang="en-US" sz="2400" dirty="0" smtClean="0"/>
              <a:t>cm.</a:t>
            </a:r>
          </a:p>
          <a:p>
            <a:pPr marL="342900" indent="-342900">
              <a:buAutoNum type="arabicPeriod" startAt="2"/>
            </a:pPr>
            <a:endParaRPr lang="en-US" sz="2400" dirty="0" smtClean="0"/>
          </a:p>
          <a:p>
            <a:pPr marL="342900" indent="-342900">
              <a:buAutoNum type="arabicPeriod" startAt="2"/>
            </a:pPr>
            <a:r>
              <a:rPr lang="en-US" sz="2400" dirty="0" smtClean="0"/>
              <a:t>The </a:t>
            </a:r>
            <a:r>
              <a:rPr lang="en-US" sz="2400" dirty="0"/>
              <a:t>distance from a Port Huron to the Indiana State line is approximately 271 miles (via I-94). Express this distance in kilometers.</a:t>
            </a:r>
            <a:endParaRPr lang="en-US" sz="2400" dirty="0" smtClean="0"/>
          </a:p>
          <a:p>
            <a:pPr marL="342900" indent="-342900">
              <a:buAutoNum type="arabicPeriod" startAt="2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4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Scientific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8" y="365760"/>
            <a:ext cx="11265914" cy="826936"/>
          </a:xfrm>
        </p:spPr>
        <p:txBody>
          <a:bodyPr/>
          <a:lstStyle/>
          <a:p>
            <a:pPr algn="ctr"/>
            <a:r>
              <a:rPr lang="en-US" dirty="0" smtClean="0"/>
              <a:t>Accuracy and Precision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8" y="2119422"/>
            <a:ext cx="11265914" cy="1224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Accuracy—how close a measurement is to the actual “accepted” value.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Precision—how close together a group of measurements are.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489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273589" cy="87349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Observing and Collecting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840"/>
            <a:ext cx="11273588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Observing</a:t>
            </a:r>
            <a:r>
              <a:rPr lang="en-US" sz="2000" dirty="0" smtClean="0"/>
              <a:t>—using the sense to obtain information. Sight, Smell, Touch, Taste, Hear.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Collecting Data—</a:t>
            </a:r>
            <a:r>
              <a:rPr lang="en-US" sz="2000" dirty="0" smtClean="0"/>
              <a:t>Two different ways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Quantitatively—</a:t>
            </a:r>
            <a:r>
              <a:rPr lang="en-US" sz="2000" dirty="0" smtClean="0"/>
              <a:t>numerical. Example: Mass (30 grams)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Qualitatively—</a:t>
            </a:r>
            <a:r>
              <a:rPr lang="en-US" sz="2000" dirty="0" smtClean="0"/>
              <a:t>descriptive, non-numerical. Example: A reaction mixture changes 	from red to blue.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Experimentation—</a:t>
            </a:r>
            <a:r>
              <a:rPr lang="en-US" sz="2000" dirty="0" smtClean="0"/>
              <a:t>carrying out a procedure under controlled conditions to collect data and make observations.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368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63"/>
          <a:stretch/>
        </p:blipFill>
        <p:spPr bwMode="auto">
          <a:xfrm>
            <a:off x="240620" y="1843793"/>
            <a:ext cx="2544083" cy="32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-443" r="49843" b="443"/>
          <a:stretch/>
        </p:blipFill>
        <p:spPr bwMode="auto">
          <a:xfrm>
            <a:off x="2706915" y="1843793"/>
            <a:ext cx="2699658" cy="32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1" r="23910"/>
          <a:stretch/>
        </p:blipFill>
        <p:spPr bwMode="auto">
          <a:xfrm>
            <a:off x="5406573" y="1843793"/>
            <a:ext cx="2757714" cy="32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1" r="-1673"/>
          <a:stretch/>
        </p:blipFill>
        <p:spPr bwMode="auto">
          <a:xfrm>
            <a:off x="8193317" y="1843793"/>
            <a:ext cx="2670628" cy="32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10140" y="4557486"/>
            <a:ext cx="1795689" cy="5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4816" y="4562008"/>
            <a:ext cx="1795689" cy="5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65828" y="4557485"/>
            <a:ext cx="1795689" cy="5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88845" y="4557484"/>
            <a:ext cx="1795689" cy="5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11277600" cy="795383"/>
          </a:xfrm>
        </p:spPr>
        <p:txBody>
          <a:bodyPr/>
          <a:lstStyle/>
          <a:p>
            <a:pPr algn="ctr"/>
            <a:r>
              <a:rPr lang="en-US" dirty="0" smtClean="0"/>
              <a:t>Percentage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1143"/>
                <a:ext cx="11277600" cy="490582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aseline="-25000" dirty="0"/>
              </a:p>
              <a:p>
                <a:pPr marL="0" indent="0" algn="ctr">
                  <a:buNone/>
                </a:pPr>
                <a:r>
                  <a:rPr lang="en-US" sz="2000" b="1" dirty="0" smtClean="0"/>
                  <a:t>Used to determine the accuracy of a measurement. </a:t>
                </a:r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800" dirty="0" smtClean="0"/>
                  <a:t>% error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Value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experimental</m:t>
                        </m:r>
                        <m:r>
                          <m:rPr>
                            <m:nor/>
                          </m:rPr>
                          <a:rPr lang="en-US" sz="2800" dirty="0"/>
                          <m:t> – </m:t>
                        </m:r>
                        <m:r>
                          <m:rPr>
                            <m:nor/>
                          </m:rPr>
                          <a:rPr lang="en-US" sz="2800" dirty="0"/>
                          <m:t>V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2800" dirty="0" err="1"/>
                          <m:t>lue</m:t>
                        </m:r>
                        <m:r>
                          <m:rPr>
                            <m:nor/>
                          </m:rPr>
                          <a:rPr lang="en-US" sz="2800" baseline="-25000" dirty="0" err="1"/>
                          <m:t>accepted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/>
                          <m:t>V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2800" dirty="0" err="1"/>
                          <m:t>lue</m:t>
                        </m:r>
                        <m:r>
                          <m:rPr>
                            <m:nor/>
                          </m:rPr>
                          <a:rPr lang="en-US" sz="2800" baseline="-25000" dirty="0" err="1"/>
                          <m:t>accepted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 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×</a:t>
                </a:r>
                <a:r>
                  <a:rPr lang="en-US" sz="2800" dirty="0" smtClean="0"/>
                  <a:t> 100</a:t>
                </a:r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Example: A students measures the mass and volume of a substance and calculates its density to be 1.35 g/</a:t>
                </a:r>
                <a:r>
                  <a:rPr lang="en-US" sz="2000" dirty="0" err="1" smtClean="0"/>
                  <a:t>mL.</a:t>
                </a:r>
                <a:r>
                  <a:rPr lang="en-US" sz="2000" dirty="0" smtClean="0"/>
                  <a:t> The actual density of the substance is 1.30 g/</a:t>
                </a:r>
                <a:r>
                  <a:rPr lang="en-US" sz="2000" dirty="0" err="1" smtClean="0"/>
                  <a:t>mL.</a:t>
                </a:r>
                <a:r>
                  <a:rPr lang="en-US" sz="2000" dirty="0" smtClean="0"/>
                  <a:t> Calculate the percentage error of the student’s measurement.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1143"/>
                <a:ext cx="11277600" cy="4905828"/>
              </a:xfrm>
              <a:blipFill rotWithShape="0">
                <a:blip r:embed="rId2"/>
                <a:stretch>
                  <a:fillRect l="-541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Direct Relationship – as one value increases, the other value increases; dividing one value by the other gives a constant value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Indirect relationship or inverse relationship – as one value increases, the other value decreases; the product of these two values is constant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4752" y="982135"/>
            <a:ext cx="4480560" cy="731520"/>
          </a:xfrm>
        </p:spPr>
        <p:txBody>
          <a:bodyPr/>
          <a:lstStyle/>
          <a:p>
            <a:r>
              <a:rPr lang="en-US" dirty="0" smtClean="0"/>
              <a:t>Direct Relationship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812280" y="982135"/>
            <a:ext cx="4480560" cy="731520"/>
          </a:xfrm>
        </p:spPr>
        <p:txBody>
          <a:bodyPr/>
          <a:lstStyle/>
          <a:p>
            <a:r>
              <a:rPr lang="en-US" dirty="0" smtClean="0"/>
              <a:t>Indirect Relationship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DABE561-2A90-4BFA-8D24-6817D8ACCFF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1"/>
          <a:stretch/>
        </p:blipFill>
        <p:spPr bwMode="auto">
          <a:xfrm>
            <a:off x="5795814" y="2079415"/>
            <a:ext cx="5105318" cy="42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 bwMode="auto">
          <a:xfrm>
            <a:off x="193621" y="2079415"/>
            <a:ext cx="5731691" cy="430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6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11309684" cy="741145"/>
          </a:xfrm>
        </p:spPr>
        <p:txBody>
          <a:bodyPr/>
          <a:lstStyle/>
          <a:p>
            <a:pPr algn="ctr"/>
            <a:r>
              <a:rPr lang="en-US" dirty="0" smtClean="0"/>
              <a:t>Formulating a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9726"/>
            <a:ext cx="9760980" cy="43513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Examine and compare data from experiments.</a:t>
            </a:r>
          </a:p>
          <a:p>
            <a:r>
              <a:rPr lang="en-US" sz="2800" dirty="0" smtClean="0"/>
              <a:t>Find patterns and relationships in the data.</a:t>
            </a:r>
          </a:p>
          <a:p>
            <a:r>
              <a:rPr lang="en-US" sz="2800" dirty="0" smtClean="0"/>
              <a:t>Use generalizations about the data to form a </a:t>
            </a:r>
            <a:r>
              <a:rPr lang="en-US" sz="2800" b="1" dirty="0" smtClean="0"/>
              <a:t>hypothesis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an educated guess.</a:t>
            </a:r>
          </a:p>
          <a:p>
            <a:r>
              <a:rPr lang="en-US" sz="2800" dirty="0" smtClean="0"/>
              <a:t>Hypothesis is used as a prediction for further experiments. </a:t>
            </a:r>
          </a:p>
        </p:txBody>
      </p:sp>
    </p:spTree>
    <p:extLst>
      <p:ext uri="{BB962C8B-B14F-4D97-AF65-F5344CB8AC3E}">
        <p14:creationId xmlns:p14="http://schemas.microsoft.com/office/powerpoint/2010/main" val="27875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760"/>
            <a:ext cx="11285621" cy="77724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Testing the Hypothesis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7536"/>
            <a:ext cx="11285620" cy="4351337"/>
          </a:xfrm>
        </p:spPr>
        <p:txBody>
          <a:bodyPr>
            <a:noAutofit/>
          </a:bodyPr>
          <a:lstStyle/>
          <a:p>
            <a:r>
              <a:rPr lang="en-US" sz="2800" dirty="0" smtClean="0"/>
              <a:t>Further experimentation</a:t>
            </a:r>
          </a:p>
          <a:p>
            <a:pPr lvl="1"/>
            <a:r>
              <a:rPr lang="en-US" sz="2400" dirty="0" smtClean="0"/>
              <a:t>Controls—experimental conditions that remain constant</a:t>
            </a:r>
          </a:p>
          <a:p>
            <a:pPr lvl="1"/>
            <a:r>
              <a:rPr lang="en-US" sz="2400" dirty="0" smtClean="0"/>
              <a:t>Variable—experimental conditions that change, or vary.</a:t>
            </a:r>
          </a:p>
          <a:p>
            <a:pPr lvl="2"/>
            <a:r>
              <a:rPr lang="en-US" sz="2000" dirty="0" smtClean="0"/>
              <a:t>Independent Variable - </a:t>
            </a:r>
            <a:r>
              <a:rPr lang="en-US" sz="2000" dirty="0"/>
              <a:t>The variable you </a:t>
            </a:r>
            <a:r>
              <a:rPr lang="en-US" sz="2000" u="sng" dirty="0"/>
              <a:t>change</a:t>
            </a:r>
            <a:r>
              <a:rPr lang="en-US" sz="2000" dirty="0"/>
              <a:t> to see how it will affect the </a:t>
            </a:r>
            <a:r>
              <a:rPr lang="en-US" sz="2000" i="1" dirty="0"/>
              <a:t>dependent </a:t>
            </a:r>
            <a:r>
              <a:rPr lang="en-US" sz="2000" dirty="0"/>
              <a:t>variable.</a:t>
            </a:r>
          </a:p>
          <a:p>
            <a:pPr lvl="2"/>
            <a:r>
              <a:rPr lang="en-US" sz="2000" dirty="0" smtClean="0"/>
              <a:t>Dependent </a:t>
            </a:r>
            <a:r>
              <a:rPr lang="en-US" sz="2000" dirty="0"/>
              <a:t>variable </a:t>
            </a:r>
            <a:r>
              <a:rPr lang="en-US" sz="2000" dirty="0" smtClean="0"/>
              <a:t>– The variable that </a:t>
            </a:r>
            <a:r>
              <a:rPr lang="en-US" sz="2000" u="sng" dirty="0" smtClean="0"/>
              <a:t>changes</a:t>
            </a:r>
            <a:r>
              <a:rPr lang="en-US" sz="2000" dirty="0" smtClean="0"/>
              <a:t> according </a:t>
            </a:r>
            <a:r>
              <a:rPr lang="en-US" sz="2000" dirty="0"/>
              <a:t>to the changes in the other variable.  </a:t>
            </a:r>
          </a:p>
          <a:p>
            <a:pPr lvl="2"/>
            <a:endParaRPr lang="en-US" sz="2000" dirty="0"/>
          </a:p>
          <a:p>
            <a:r>
              <a:rPr lang="en-US" sz="2800" dirty="0" smtClean="0"/>
              <a:t>Data from experiments either supports or refutes hypothesis</a:t>
            </a:r>
          </a:p>
          <a:p>
            <a:pPr lvl="1"/>
            <a:r>
              <a:rPr lang="en-US" sz="2400" dirty="0" smtClean="0"/>
              <a:t>Support—Hypothesis and data is combined to formulate a theory.</a:t>
            </a:r>
          </a:p>
          <a:p>
            <a:pPr lvl="1"/>
            <a:r>
              <a:rPr lang="en-US" sz="2400" dirty="0" smtClean="0"/>
              <a:t>Refute—Hypothesis is modified or discarded.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810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760"/>
            <a:ext cx="11285621" cy="7892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Formulating a Theory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2074"/>
            <a:ext cx="11285620" cy="43513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 an explanation for the question WHY?</a:t>
            </a:r>
          </a:p>
          <a:p>
            <a:r>
              <a:rPr lang="en-US" sz="2800" dirty="0" smtClean="0"/>
              <a:t>Scientists use models—an explanation of how phenomena occur and how data and events are related.</a:t>
            </a:r>
          </a:p>
          <a:p>
            <a:r>
              <a:rPr lang="en-US" sz="2800" dirty="0" smtClean="0"/>
              <a:t>Enough data to support the WHY claim can upgrade a model to a theory. </a:t>
            </a:r>
          </a:p>
          <a:p>
            <a:pPr lvl="1"/>
            <a:r>
              <a:rPr lang="en-US" sz="2400" dirty="0" smtClean="0"/>
              <a:t>Theory—a broad generalization that explains a body of facts. </a:t>
            </a:r>
          </a:p>
          <a:p>
            <a:pPr lvl="2"/>
            <a:r>
              <a:rPr lang="en-US" sz="2000" dirty="0" smtClean="0"/>
              <a:t>Considered successful if it can predict results of many new experiments. </a:t>
            </a:r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787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 – For your experiment, read the problem and state your hypothesis</a:t>
            </a:r>
          </a:p>
          <a:p>
            <a:r>
              <a:rPr lang="en-US" sz="2800" dirty="0" smtClean="0"/>
              <a:t>Step 2 –design an experiment</a:t>
            </a:r>
          </a:p>
          <a:p>
            <a:r>
              <a:rPr lang="en-US" sz="2800" dirty="0" smtClean="0"/>
              <a:t>Step </a:t>
            </a:r>
            <a:r>
              <a:rPr lang="en-US" sz="2800" smtClean="0"/>
              <a:t>3 –based </a:t>
            </a:r>
            <a:r>
              <a:rPr lang="en-US" sz="2800" dirty="0" smtClean="0"/>
              <a:t>on the designed experiment, identify:</a:t>
            </a:r>
          </a:p>
          <a:p>
            <a:pPr lvl="1"/>
            <a:r>
              <a:rPr lang="en-US" sz="2400" dirty="0" smtClean="0"/>
              <a:t>Constants</a:t>
            </a:r>
          </a:p>
          <a:p>
            <a:pPr lvl="1"/>
            <a:r>
              <a:rPr lang="en-US" sz="2400" dirty="0" smtClean="0"/>
              <a:t>Independent Variable</a:t>
            </a:r>
          </a:p>
          <a:p>
            <a:pPr lvl="1"/>
            <a:r>
              <a:rPr lang="en-US" sz="2400" dirty="0" smtClean="0"/>
              <a:t>Dependent Variable</a:t>
            </a:r>
          </a:p>
          <a:p>
            <a:pPr lvl="1"/>
            <a:r>
              <a:rPr lang="en-US" sz="2400" dirty="0" smtClean="0"/>
              <a:t>Control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41331</TotalTime>
  <Words>2204</Words>
  <Application>Microsoft Office PowerPoint</Application>
  <PresentationFormat>Widescreen</PresentationFormat>
  <Paragraphs>367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 Math</vt:lpstr>
      <vt:lpstr>Century Schoolbook</vt:lpstr>
      <vt:lpstr>Tahoma</vt:lpstr>
      <vt:lpstr>Times New Roman</vt:lpstr>
      <vt:lpstr>Wingdings</vt:lpstr>
      <vt:lpstr>Wingdings 2</vt:lpstr>
      <vt:lpstr>View</vt:lpstr>
      <vt:lpstr>Chapter 2</vt:lpstr>
      <vt:lpstr>Section 1</vt:lpstr>
      <vt:lpstr>The Scientific Method</vt:lpstr>
      <vt:lpstr>Observing and Collecting Data</vt:lpstr>
      <vt:lpstr>Formulating a Hypothesis</vt:lpstr>
      <vt:lpstr>Testing the Hypothesis</vt:lpstr>
      <vt:lpstr>Formulating a Theory</vt:lpstr>
      <vt:lpstr>PowerPoint Presentation</vt:lpstr>
      <vt:lpstr>Activity</vt:lpstr>
      <vt:lpstr>Section 2 </vt:lpstr>
      <vt:lpstr>Scientific notation</vt:lpstr>
      <vt:lpstr>Scientific notation practice</vt:lpstr>
      <vt:lpstr>Multiplying and Dividing</vt:lpstr>
      <vt:lpstr>Addition and Subtraction</vt:lpstr>
      <vt:lpstr>SI measurement</vt:lpstr>
      <vt:lpstr>SI Base Units</vt:lpstr>
      <vt:lpstr>PowerPoint Presentation</vt:lpstr>
      <vt:lpstr>PowerPoint Presentation</vt:lpstr>
      <vt:lpstr>Significant figures examples</vt:lpstr>
      <vt:lpstr>Significant figures cntd.</vt:lpstr>
      <vt:lpstr>Examples</vt:lpstr>
      <vt:lpstr>Prefixes</vt:lpstr>
      <vt:lpstr>Converting </vt:lpstr>
      <vt:lpstr>Converting </vt:lpstr>
      <vt:lpstr>Practice</vt:lpstr>
      <vt:lpstr>White board practice</vt:lpstr>
      <vt:lpstr>PowerPoint Presentation</vt:lpstr>
      <vt:lpstr>Volume (V) – amount of space occupied by an object</vt:lpstr>
      <vt:lpstr>Volume problems</vt:lpstr>
      <vt:lpstr>Density</vt:lpstr>
      <vt:lpstr>   Density problems </vt:lpstr>
      <vt:lpstr>Density white boarding</vt:lpstr>
      <vt:lpstr>Temperature</vt:lpstr>
      <vt:lpstr>Dimensional Analysis</vt:lpstr>
      <vt:lpstr>Dimensional Analysis Problems</vt:lpstr>
      <vt:lpstr>More practice conversions</vt:lpstr>
      <vt:lpstr>White boarding Practice</vt:lpstr>
      <vt:lpstr>Section 3</vt:lpstr>
      <vt:lpstr>Accuracy and Precision </vt:lpstr>
      <vt:lpstr>PowerPoint Presentation</vt:lpstr>
      <vt:lpstr>Percentage Error</vt:lpstr>
      <vt:lpstr>Representing data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Ginger Tyson</dc:creator>
  <cp:lastModifiedBy>Andersa Nair</cp:lastModifiedBy>
  <cp:revision>213</cp:revision>
  <cp:lastPrinted>2019-08-14T16:49:57Z</cp:lastPrinted>
  <dcterms:created xsi:type="dcterms:W3CDTF">2014-07-21T19:59:21Z</dcterms:created>
  <dcterms:modified xsi:type="dcterms:W3CDTF">2020-08-28T17:52:10Z</dcterms:modified>
</cp:coreProperties>
</file>