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2" r:id="rId2"/>
    <p:sldMasterId id="2147483744" r:id="rId3"/>
  </p:sldMasterIdLst>
  <p:notesMasterIdLst>
    <p:notesMasterId r:id="rId70"/>
  </p:notesMasterIdLst>
  <p:handoutMasterIdLst>
    <p:handoutMasterId r:id="rId71"/>
  </p:handoutMasterIdLst>
  <p:sldIdLst>
    <p:sldId id="1173" r:id="rId4"/>
    <p:sldId id="2492" r:id="rId5"/>
    <p:sldId id="2481" r:id="rId6"/>
    <p:sldId id="2482" r:id="rId7"/>
    <p:sldId id="2483" r:id="rId8"/>
    <p:sldId id="2484" r:id="rId9"/>
    <p:sldId id="2485" r:id="rId10"/>
    <p:sldId id="2486" r:id="rId11"/>
    <p:sldId id="2487" r:id="rId12"/>
    <p:sldId id="2488" r:id="rId13"/>
    <p:sldId id="2489" r:id="rId14"/>
    <p:sldId id="2490" r:id="rId15"/>
    <p:sldId id="2491" r:id="rId16"/>
    <p:sldId id="2426" r:id="rId17"/>
    <p:sldId id="2427" r:id="rId18"/>
    <p:sldId id="2428" r:id="rId19"/>
    <p:sldId id="2493" r:id="rId20"/>
    <p:sldId id="2494" r:id="rId21"/>
    <p:sldId id="2502" r:id="rId22"/>
    <p:sldId id="2495" r:id="rId23"/>
    <p:sldId id="2496" r:id="rId24"/>
    <p:sldId id="2497" r:id="rId25"/>
    <p:sldId id="2498" r:id="rId26"/>
    <p:sldId id="2499" r:id="rId27"/>
    <p:sldId id="2503" r:id="rId28"/>
    <p:sldId id="2504" r:id="rId29"/>
    <p:sldId id="2505" r:id="rId30"/>
    <p:sldId id="2506" r:id="rId31"/>
    <p:sldId id="2501" r:id="rId32"/>
    <p:sldId id="2429" r:id="rId33"/>
    <p:sldId id="2430" r:id="rId34"/>
    <p:sldId id="2431" r:id="rId35"/>
    <p:sldId id="2455" r:id="rId36"/>
    <p:sldId id="2456" r:id="rId37"/>
    <p:sldId id="2457" r:id="rId38"/>
    <p:sldId id="2458" r:id="rId39"/>
    <p:sldId id="2459" r:id="rId40"/>
    <p:sldId id="2460" r:id="rId41"/>
    <p:sldId id="2461" r:id="rId42"/>
    <p:sldId id="2462" r:id="rId43"/>
    <p:sldId id="2463" r:id="rId44"/>
    <p:sldId id="2464" r:id="rId45"/>
    <p:sldId id="2465" r:id="rId46"/>
    <p:sldId id="2433" r:id="rId47"/>
    <p:sldId id="2446" r:id="rId48"/>
    <p:sldId id="2438" r:id="rId49"/>
    <p:sldId id="2439" r:id="rId50"/>
    <p:sldId id="2440" r:id="rId51"/>
    <p:sldId id="2441" r:id="rId52"/>
    <p:sldId id="2442" r:id="rId53"/>
    <p:sldId id="2443" r:id="rId54"/>
    <p:sldId id="2444" r:id="rId55"/>
    <p:sldId id="2445" r:id="rId56"/>
    <p:sldId id="2472" r:id="rId57"/>
    <p:sldId id="2473" r:id="rId58"/>
    <p:sldId id="2474" r:id="rId59"/>
    <p:sldId id="2475" r:id="rId60"/>
    <p:sldId id="2435" r:id="rId61"/>
    <p:sldId id="2436" r:id="rId62"/>
    <p:sldId id="2437" r:id="rId63"/>
    <p:sldId id="2478" r:id="rId64"/>
    <p:sldId id="2476" r:id="rId65"/>
    <p:sldId id="2477" r:id="rId66"/>
    <p:sldId id="2479" r:id="rId67"/>
    <p:sldId id="2480" r:id="rId68"/>
    <p:sldId id="331"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2" autoAdjust="0"/>
  </p:normalViewPr>
  <p:slideViewPr>
    <p:cSldViewPr>
      <p:cViewPr varScale="1">
        <p:scale>
          <a:sx n="77" d="100"/>
          <a:sy n="77" d="100"/>
        </p:scale>
        <p:origin x="97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CA0BB574-0895-477B-BED4-3459E7A07FD7}" type="datetimeFigureOut">
              <a:rPr lang="en-US" smtClean="0"/>
              <a:t>12/18/2019</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06AD2E2F-E2A0-472B-80A9-7B9DFB552563}" type="slidenum">
              <a:rPr lang="en-US" smtClean="0"/>
              <a:t>‹#›</a:t>
            </a:fld>
            <a:endParaRPr lang="en-US"/>
          </a:p>
        </p:txBody>
      </p:sp>
    </p:spTree>
    <p:extLst>
      <p:ext uri="{BB962C8B-B14F-4D97-AF65-F5344CB8AC3E}">
        <p14:creationId xmlns:p14="http://schemas.microsoft.com/office/powerpoint/2010/main" val="214992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3671BEA-E66E-4BEC-BAB5-D10B40ECB992}" type="datetimeFigureOut">
              <a:rPr lang="en-US" smtClean="0"/>
              <a:t>12/18/2019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634DB253-6A32-4472-B248-683C8EB82496}" type="slidenum">
              <a:rPr lang="en-US" smtClean="0"/>
              <a:t>‹#›</a:t>
            </a:fld>
            <a:endParaRPr lang="en-US"/>
          </a:p>
        </p:txBody>
      </p:sp>
    </p:spTree>
    <p:extLst>
      <p:ext uri="{BB962C8B-B14F-4D97-AF65-F5344CB8AC3E}">
        <p14:creationId xmlns:p14="http://schemas.microsoft.com/office/powerpoint/2010/main" val="3772765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14</a:t>
            </a:fld>
            <a:endParaRPr lang="en-US"/>
          </a:p>
        </p:txBody>
      </p:sp>
    </p:spTree>
    <p:extLst>
      <p:ext uri="{BB962C8B-B14F-4D97-AF65-F5344CB8AC3E}">
        <p14:creationId xmlns:p14="http://schemas.microsoft.com/office/powerpoint/2010/main" val="61431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54</a:t>
            </a:fld>
            <a:endParaRPr lang="en-US"/>
          </a:p>
        </p:txBody>
      </p:sp>
    </p:spTree>
    <p:extLst>
      <p:ext uri="{BB962C8B-B14F-4D97-AF65-F5344CB8AC3E}">
        <p14:creationId xmlns:p14="http://schemas.microsoft.com/office/powerpoint/2010/main" val="421857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58</a:t>
            </a:fld>
            <a:endParaRPr lang="en-US"/>
          </a:p>
        </p:txBody>
      </p:sp>
    </p:spTree>
    <p:extLst>
      <p:ext uri="{BB962C8B-B14F-4D97-AF65-F5344CB8AC3E}">
        <p14:creationId xmlns:p14="http://schemas.microsoft.com/office/powerpoint/2010/main" val="1581835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59</a:t>
            </a:fld>
            <a:endParaRPr lang="en-US"/>
          </a:p>
        </p:txBody>
      </p:sp>
    </p:spTree>
    <p:extLst>
      <p:ext uri="{BB962C8B-B14F-4D97-AF65-F5344CB8AC3E}">
        <p14:creationId xmlns:p14="http://schemas.microsoft.com/office/powerpoint/2010/main" val="3260696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60</a:t>
            </a:fld>
            <a:endParaRPr lang="en-US"/>
          </a:p>
        </p:txBody>
      </p:sp>
    </p:spTree>
    <p:extLst>
      <p:ext uri="{BB962C8B-B14F-4D97-AF65-F5344CB8AC3E}">
        <p14:creationId xmlns:p14="http://schemas.microsoft.com/office/powerpoint/2010/main" val="208442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shows</a:t>
            </a:r>
            <a:r>
              <a:rPr lang="en-US" baseline="0" dirty="0" smtClean="0"/>
              <a:t> students a piece of blank paper. Students many suggest folding it, rolling it up, cutting it, tearing it, writing on it, and crumpling it into a ball.  Try all student suggestions, and after each one, ask:  Is it still paper?</a:t>
            </a:r>
            <a:endParaRPr lang="en-US" dirty="0"/>
          </a:p>
        </p:txBody>
      </p:sp>
      <p:sp>
        <p:nvSpPr>
          <p:cNvPr id="4" name="Slide Number Placeholder 3"/>
          <p:cNvSpPr>
            <a:spLocks noGrp="1"/>
          </p:cNvSpPr>
          <p:nvPr>
            <p:ph type="sldNum" sz="quarter" idx="10"/>
          </p:nvPr>
        </p:nvSpPr>
        <p:spPr/>
        <p:txBody>
          <a:bodyPr/>
          <a:lstStyle/>
          <a:p>
            <a:fld id="{74FFEE1A-56C0-4600-9D9E-2EF8F4E783AB}" type="slidenum">
              <a:rPr lang="en-US" smtClean="0"/>
              <a:t>62</a:t>
            </a:fld>
            <a:endParaRPr lang="en-US"/>
          </a:p>
        </p:txBody>
      </p:sp>
    </p:spTree>
    <p:extLst>
      <p:ext uri="{BB962C8B-B14F-4D97-AF65-F5344CB8AC3E}">
        <p14:creationId xmlns:p14="http://schemas.microsoft.com/office/powerpoint/2010/main" val="376432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school allows/fire safety imperative – roll up the piece</a:t>
            </a:r>
            <a:r>
              <a:rPr lang="en-US" baseline="0" dirty="0" smtClean="0"/>
              <a:t> of paper, and put it in a large glass jar.  Strike a match and light the paper on fire.  Let the students watch it burn.  After the paper has finished burning, ask students question.</a:t>
            </a:r>
            <a:endParaRPr lang="en-US" dirty="0"/>
          </a:p>
        </p:txBody>
      </p:sp>
      <p:sp>
        <p:nvSpPr>
          <p:cNvPr id="4" name="Slide Number Placeholder 3"/>
          <p:cNvSpPr>
            <a:spLocks noGrp="1"/>
          </p:cNvSpPr>
          <p:nvPr>
            <p:ph type="sldNum" sz="quarter" idx="10"/>
          </p:nvPr>
        </p:nvSpPr>
        <p:spPr/>
        <p:txBody>
          <a:bodyPr/>
          <a:lstStyle/>
          <a:p>
            <a:fld id="{74FFEE1A-56C0-4600-9D9E-2EF8F4E783AB}" type="slidenum">
              <a:rPr lang="en-US" smtClean="0"/>
              <a:t>63</a:t>
            </a:fld>
            <a:endParaRPr lang="en-US"/>
          </a:p>
        </p:txBody>
      </p:sp>
    </p:spTree>
    <p:extLst>
      <p:ext uri="{BB962C8B-B14F-4D97-AF65-F5344CB8AC3E}">
        <p14:creationId xmlns:p14="http://schemas.microsoft.com/office/powerpoint/2010/main" val="2099828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66</a:t>
            </a:fld>
            <a:endParaRPr lang="en-US"/>
          </a:p>
        </p:txBody>
      </p:sp>
    </p:spTree>
    <p:extLst>
      <p:ext uri="{BB962C8B-B14F-4D97-AF65-F5344CB8AC3E}">
        <p14:creationId xmlns:p14="http://schemas.microsoft.com/office/powerpoint/2010/main" val="41405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16</a:t>
            </a:fld>
            <a:endParaRPr lang="en-US"/>
          </a:p>
        </p:txBody>
      </p:sp>
    </p:spTree>
    <p:extLst>
      <p:ext uri="{BB962C8B-B14F-4D97-AF65-F5344CB8AC3E}">
        <p14:creationId xmlns:p14="http://schemas.microsoft.com/office/powerpoint/2010/main" val="251162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30</a:t>
            </a:fld>
            <a:endParaRPr lang="en-US"/>
          </a:p>
        </p:txBody>
      </p:sp>
    </p:spTree>
    <p:extLst>
      <p:ext uri="{BB962C8B-B14F-4D97-AF65-F5344CB8AC3E}">
        <p14:creationId xmlns:p14="http://schemas.microsoft.com/office/powerpoint/2010/main" val="336585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32</a:t>
            </a:fld>
            <a:endParaRPr lang="en-US"/>
          </a:p>
        </p:txBody>
      </p:sp>
    </p:spTree>
    <p:extLst>
      <p:ext uri="{BB962C8B-B14F-4D97-AF65-F5344CB8AC3E}">
        <p14:creationId xmlns:p14="http://schemas.microsoft.com/office/powerpoint/2010/main" val="391019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DB253-6A32-4472-B248-683C8EB82496}" type="slidenum">
              <a:rPr lang="en-US" smtClean="0"/>
              <a:t>34</a:t>
            </a:fld>
            <a:endParaRPr lang="en-US"/>
          </a:p>
        </p:txBody>
      </p:sp>
    </p:spTree>
    <p:extLst>
      <p:ext uri="{BB962C8B-B14F-4D97-AF65-F5344CB8AC3E}">
        <p14:creationId xmlns:p14="http://schemas.microsoft.com/office/powerpoint/2010/main" val="184742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DB253-6A32-4472-B248-683C8EB82496}" type="slidenum">
              <a:rPr lang="en-US" smtClean="0"/>
              <a:t>35</a:t>
            </a:fld>
            <a:endParaRPr lang="en-US"/>
          </a:p>
        </p:txBody>
      </p:sp>
    </p:spTree>
    <p:extLst>
      <p:ext uri="{BB962C8B-B14F-4D97-AF65-F5344CB8AC3E}">
        <p14:creationId xmlns:p14="http://schemas.microsoft.com/office/powerpoint/2010/main" val="3683487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DB253-6A32-4472-B248-683C8EB82496}" type="slidenum">
              <a:rPr lang="en-US" smtClean="0"/>
              <a:t>38</a:t>
            </a:fld>
            <a:endParaRPr lang="en-US"/>
          </a:p>
        </p:txBody>
      </p:sp>
    </p:spTree>
    <p:extLst>
      <p:ext uri="{BB962C8B-B14F-4D97-AF65-F5344CB8AC3E}">
        <p14:creationId xmlns:p14="http://schemas.microsoft.com/office/powerpoint/2010/main" val="110425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44</a:t>
            </a:fld>
            <a:endParaRPr lang="en-US"/>
          </a:p>
        </p:txBody>
      </p:sp>
    </p:spTree>
    <p:extLst>
      <p:ext uri="{BB962C8B-B14F-4D97-AF65-F5344CB8AC3E}">
        <p14:creationId xmlns:p14="http://schemas.microsoft.com/office/powerpoint/2010/main" val="235750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4DB253-6A32-4472-B248-683C8EB82496}" type="slidenum">
              <a:rPr lang="en-US" smtClean="0"/>
              <a:t>45</a:t>
            </a:fld>
            <a:endParaRPr lang="en-US"/>
          </a:p>
        </p:txBody>
      </p:sp>
    </p:spTree>
    <p:extLst>
      <p:ext uri="{BB962C8B-B14F-4D97-AF65-F5344CB8AC3E}">
        <p14:creationId xmlns:p14="http://schemas.microsoft.com/office/powerpoint/2010/main" val="205864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2724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491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1138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F47AEF8-DC55-45A2-9219-DFF809632D06}"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71D6FDA-F995-40C7-A10B-A90A4264F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5370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715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0694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12/18/2019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238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12/18/2019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0751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12/18/2019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159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12/18/2019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28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12/18/2019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597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364AFE-49B0-4807-BEA0-0DB444CCE733}"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0CFB12-6182-47CC-AB05-FAD0B03D4F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6053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12/18/2019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49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781ED-E70E-438B-BE30-F549D51CE47B}"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F49284A-85FC-4F08-AFA5-3D281249E6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8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9F16D1A-CB5D-4278-A995-32CFFDA7B570}"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F4F3D2-1386-4ECC-AB4B-1C628FF00E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324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8062B2-21CA-49FA-96D0-99CB61EA17A2}" type="slidenum">
              <a:rPr lang="en-US"/>
              <a:pPr>
                <a:defRPr/>
              </a:pPr>
              <a:t>‹#›</a:t>
            </a:fld>
            <a:endParaRPr lang="en-US"/>
          </a:p>
        </p:txBody>
      </p:sp>
    </p:spTree>
    <p:extLst>
      <p:ext uri="{BB962C8B-B14F-4D97-AF65-F5344CB8AC3E}">
        <p14:creationId xmlns:p14="http://schemas.microsoft.com/office/powerpoint/2010/main" val="2608254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6EEB32-C451-4EE4-B86B-92A9D555ACA0}" type="slidenum">
              <a:rPr lang="en-US"/>
              <a:pPr>
                <a:defRPr/>
              </a:pPr>
              <a:t>‹#›</a:t>
            </a:fld>
            <a:endParaRPr lang="en-US"/>
          </a:p>
        </p:txBody>
      </p:sp>
    </p:spTree>
    <p:extLst>
      <p:ext uri="{BB962C8B-B14F-4D97-AF65-F5344CB8AC3E}">
        <p14:creationId xmlns:p14="http://schemas.microsoft.com/office/powerpoint/2010/main" val="3788724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7CD82E-1414-4577-A0F8-375E8B69888D}" type="slidenum">
              <a:rPr lang="en-US"/>
              <a:pPr>
                <a:defRPr/>
              </a:pPr>
              <a:t>‹#›</a:t>
            </a:fld>
            <a:endParaRPr lang="en-US"/>
          </a:p>
        </p:txBody>
      </p:sp>
    </p:spTree>
    <p:extLst>
      <p:ext uri="{BB962C8B-B14F-4D97-AF65-F5344CB8AC3E}">
        <p14:creationId xmlns:p14="http://schemas.microsoft.com/office/powerpoint/2010/main" val="3372101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87A8B-DB66-45A0-B7E3-1A9E7D6EE9E7}" type="slidenum">
              <a:rPr lang="en-US"/>
              <a:pPr>
                <a:defRPr/>
              </a:pPr>
              <a:t>‹#›</a:t>
            </a:fld>
            <a:endParaRPr lang="en-US"/>
          </a:p>
        </p:txBody>
      </p:sp>
    </p:spTree>
    <p:extLst>
      <p:ext uri="{BB962C8B-B14F-4D97-AF65-F5344CB8AC3E}">
        <p14:creationId xmlns:p14="http://schemas.microsoft.com/office/powerpoint/2010/main" val="1611565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D156B5-5A58-4C6C-8EB0-1E41A8A2C83C}" type="slidenum">
              <a:rPr lang="en-US"/>
              <a:pPr>
                <a:defRPr/>
              </a:pPr>
              <a:t>‹#›</a:t>
            </a:fld>
            <a:endParaRPr lang="en-US"/>
          </a:p>
        </p:txBody>
      </p:sp>
    </p:spTree>
    <p:extLst>
      <p:ext uri="{BB962C8B-B14F-4D97-AF65-F5344CB8AC3E}">
        <p14:creationId xmlns:p14="http://schemas.microsoft.com/office/powerpoint/2010/main" val="1004338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173364-5718-45B7-B581-D985574E5A57}" type="slidenum">
              <a:rPr lang="en-US"/>
              <a:pPr>
                <a:defRPr/>
              </a:pPr>
              <a:t>‹#›</a:t>
            </a:fld>
            <a:endParaRPr lang="en-US"/>
          </a:p>
        </p:txBody>
      </p:sp>
    </p:spTree>
    <p:extLst>
      <p:ext uri="{BB962C8B-B14F-4D97-AF65-F5344CB8AC3E}">
        <p14:creationId xmlns:p14="http://schemas.microsoft.com/office/powerpoint/2010/main" val="308650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76276E-1A29-4DF7-8BFF-D9CB78C17B3A}" type="slidenum">
              <a:rPr lang="en-US"/>
              <a:pPr>
                <a:defRPr/>
              </a:pPr>
              <a:t>‹#›</a:t>
            </a:fld>
            <a:endParaRPr lang="en-US"/>
          </a:p>
        </p:txBody>
      </p:sp>
    </p:spTree>
    <p:extLst>
      <p:ext uri="{BB962C8B-B14F-4D97-AF65-F5344CB8AC3E}">
        <p14:creationId xmlns:p14="http://schemas.microsoft.com/office/powerpoint/2010/main" val="348990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548DABA-2BED-4D6B-A249-8D66CB993CBF}"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199D4D4-1061-45B7-A027-95B8C9BCDA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9962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FD9A3-EA75-4CF1-A2A6-CB661683936D}" type="slidenum">
              <a:rPr lang="en-US"/>
              <a:pPr>
                <a:defRPr/>
              </a:pPr>
              <a:t>‹#›</a:t>
            </a:fld>
            <a:endParaRPr lang="en-US"/>
          </a:p>
        </p:txBody>
      </p:sp>
    </p:spTree>
    <p:extLst>
      <p:ext uri="{BB962C8B-B14F-4D97-AF65-F5344CB8AC3E}">
        <p14:creationId xmlns:p14="http://schemas.microsoft.com/office/powerpoint/2010/main" val="2121698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97298F-24AE-4F0C-86A9-74AC6CD8A0EE}" type="slidenum">
              <a:rPr lang="en-US"/>
              <a:pPr>
                <a:defRPr/>
              </a:pPr>
              <a:t>‹#›</a:t>
            </a:fld>
            <a:endParaRPr lang="en-US"/>
          </a:p>
        </p:txBody>
      </p:sp>
    </p:spTree>
    <p:extLst>
      <p:ext uri="{BB962C8B-B14F-4D97-AF65-F5344CB8AC3E}">
        <p14:creationId xmlns:p14="http://schemas.microsoft.com/office/powerpoint/2010/main" val="1059673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2DFD0A-2587-4D1C-87A0-1100B5CD94DF}" type="slidenum">
              <a:rPr lang="en-US"/>
              <a:pPr>
                <a:defRPr/>
              </a:pPr>
              <a:t>‹#›</a:t>
            </a:fld>
            <a:endParaRPr lang="en-US"/>
          </a:p>
        </p:txBody>
      </p:sp>
    </p:spTree>
    <p:extLst>
      <p:ext uri="{BB962C8B-B14F-4D97-AF65-F5344CB8AC3E}">
        <p14:creationId xmlns:p14="http://schemas.microsoft.com/office/powerpoint/2010/main" val="3866075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97D35E-F0D4-4ED6-B629-88A3A1DE9990}" type="slidenum">
              <a:rPr lang="en-US"/>
              <a:pPr>
                <a:defRPr/>
              </a:pPr>
              <a:t>‹#›</a:t>
            </a:fld>
            <a:endParaRPr lang="en-US"/>
          </a:p>
        </p:txBody>
      </p:sp>
    </p:spTree>
    <p:extLst>
      <p:ext uri="{BB962C8B-B14F-4D97-AF65-F5344CB8AC3E}">
        <p14:creationId xmlns:p14="http://schemas.microsoft.com/office/powerpoint/2010/main" val="356506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C136FB-D546-46A9-A85C-2555804D796B}" type="datetimeFigureOut">
              <a:rPr lang="en-US">
                <a:solidFill>
                  <a:prstClr val="black">
                    <a:tint val="75000"/>
                  </a:prstClr>
                </a:solidFill>
              </a:rPr>
              <a:pPr>
                <a:defRPr/>
              </a:pPr>
              <a:t>12/18/2019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97D37C-7C86-49EB-80D8-46F1EF4942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072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9A4D3B-A258-4E4B-BDD8-58143CD2C554}" type="datetimeFigureOut">
              <a:rPr lang="en-US">
                <a:solidFill>
                  <a:prstClr val="black">
                    <a:tint val="75000"/>
                  </a:prstClr>
                </a:solidFill>
              </a:rPr>
              <a:pPr>
                <a:defRPr/>
              </a:pPr>
              <a:t>12/18/2019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67984C3-8708-49A8-AB05-440C4377A1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711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78794D7-B9D7-4DCC-B734-285CD3CF7C69}" type="datetimeFigureOut">
              <a:rPr lang="en-US">
                <a:solidFill>
                  <a:prstClr val="black">
                    <a:tint val="75000"/>
                  </a:prstClr>
                </a:solidFill>
              </a:rPr>
              <a:pPr>
                <a:defRPr/>
              </a:pPr>
              <a:t>12/18/2019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48D59C1-A101-4CAA-8A04-92B7B7995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882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AF4423-63DB-40E9-96E4-D2E6549C0CAE}" type="datetimeFigureOut">
              <a:rPr lang="en-US">
                <a:solidFill>
                  <a:prstClr val="black">
                    <a:tint val="75000"/>
                  </a:prstClr>
                </a:solidFill>
              </a:rPr>
              <a:pPr>
                <a:defRPr/>
              </a:pPr>
              <a:t>12/18/2019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83ECFFD-E139-469A-B436-B38A8852D2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006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2A4BE3-79E4-419E-8AC1-F6836A18082F}" type="datetimeFigureOut">
              <a:rPr lang="en-US">
                <a:solidFill>
                  <a:prstClr val="black">
                    <a:tint val="75000"/>
                  </a:prstClr>
                </a:solidFill>
              </a:rPr>
              <a:pPr>
                <a:defRPr/>
              </a:pPr>
              <a:t>12/18/2019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D4C5DB6-6FF2-4434-A0F4-82E2519971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868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6524D19-CD38-4092-8BF0-2DC663537392}" type="datetimeFigureOut">
              <a:rPr lang="en-US">
                <a:solidFill>
                  <a:prstClr val="black">
                    <a:tint val="75000"/>
                  </a:prstClr>
                </a:solidFill>
              </a:rPr>
              <a:pPr>
                <a:defRPr/>
              </a:pPr>
              <a:t>12/18/2019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D1EB74-9BCD-45E5-8F32-3293357D21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744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494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C5E72BF-2A65-4755-A9E0-B24D0B7BFDEA}" type="datetimeFigureOut">
              <a:rPr lang="en-US">
                <a:solidFill>
                  <a:prstClr val="black">
                    <a:tint val="75000"/>
                  </a:prstClr>
                </a:solidFill>
              </a:rPr>
              <a:pPr>
                <a:defRPr/>
              </a:pPr>
              <a:t>12/18/2019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9E74ECC-20A5-421B-A5A2-15F5BC23209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264861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B3197E6-5D2B-4166-9581-3EB12F08BAD5}" type="slidenum">
              <a:rPr lang="en-US"/>
              <a:pPr>
                <a:defRPr/>
              </a:pPr>
              <a:t>‹#›</a:t>
            </a:fld>
            <a:endParaRPr lang="en-US"/>
          </a:p>
        </p:txBody>
      </p:sp>
    </p:spTree>
    <p:extLst>
      <p:ext uri="{BB962C8B-B14F-4D97-AF65-F5344CB8AC3E}">
        <p14:creationId xmlns:p14="http://schemas.microsoft.com/office/powerpoint/2010/main" val="67036756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24.xml"/><Relationship Id="rId1" Type="http://schemas.openxmlformats.org/officeDocument/2006/relationships/tags" Target="../tags/tag8.xml"/><Relationship Id="rId5" Type="http://schemas.openxmlformats.org/officeDocument/2006/relationships/image" Target="../media/image17.png"/><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4.xml"/><Relationship Id="rId1" Type="http://schemas.openxmlformats.org/officeDocument/2006/relationships/tags" Target="../tags/tag9.xml"/><Relationship Id="rId6" Type="http://schemas.openxmlformats.org/officeDocument/2006/relationships/image" Target="../media/image7.wmf"/><Relationship Id="rId5" Type="http://schemas.openxmlformats.org/officeDocument/2006/relationships/image" Target="../media/image20.wmf"/><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media1.WAV"/><Relationship Id="rId7" Type="http://schemas.openxmlformats.org/officeDocument/2006/relationships/image" Target="../media/image22.gif"/><Relationship Id="rId2" Type="http://schemas.microsoft.com/office/2007/relationships/media" Target="../media/media1.WAV"/><Relationship Id="rId1" Type="http://schemas.openxmlformats.org/officeDocument/2006/relationships/tags" Target="../tags/tag10.xml"/><Relationship Id="rId6" Type="http://schemas.openxmlformats.org/officeDocument/2006/relationships/image" Target="../media/image7.wmf"/><Relationship Id="rId5" Type="http://schemas.openxmlformats.org/officeDocument/2006/relationships/image" Target="../media/image21.png"/><Relationship Id="rId4"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24.xml"/><Relationship Id="rId1" Type="http://schemas.openxmlformats.org/officeDocument/2006/relationships/tags" Target="../tags/tag1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24.xml"/><Relationship Id="rId1" Type="http://schemas.openxmlformats.org/officeDocument/2006/relationships/tags" Target="../tags/tag3.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7.wmf"/></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hyperlink" Target="https://vimeo.com/30525547"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4.xml"/><Relationship Id="rId1" Type="http://schemas.openxmlformats.org/officeDocument/2006/relationships/tags" Target="../tags/tag5.xml"/><Relationship Id="rId5" Type="http://schemas.openxmlformats.org/officeDocument/2006/relationships/image" Target="../media/image7.wmf"/><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24.xml"/><Relationship Id="rId1" Type="http://schemas.openxmlformats.org/officeDocument/2006/relationships/tags" Target="../tags/tag6.xml"/><Relationship Id="rId5" Type="http://schemas.openxmlformats.org/officeDocument/2006/relationships/image" Target="../media/image7.wm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4.xml"/><Relationship Id="rId1" Type="http://schemas.openxmlformats.org/officeDocument/2006/relationships/tags" Target="../tags/tag7.x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0625" t="11999" r="40625" b="6000"/>
          <a:stretch/>
        </p:blipFill>
        <p:spPr>
          <a:xfrm>
            <a:off x="6406884" y="2743200"/>
            <a:ext cx="2558721" cy="3384114"/>
          </a:xfrm>
          <a:prstGeom prst="rect">
            <a:avLst/>
          </a:prstGeom>
        </p:spPr>
      </p:pic>
      <p:sp>
        <p:nvSpPr>
          <p:cNvPr id="9" name="Title 1"/>
          <p:cNvSpPr txBox="1">
            <a:spLocks/>
          </p:cNvSpPr>
          <p:nvPr/>
        </p:nvSpPr>
        <p:spPr bwMode="auto">
          <a:xfrm>
            <a:off x="457200" y="224818"/>
            <a:ext cx="8305800" cy="841982"/>
          </a:xfrm>
          <a:prstGeom prst="rect">
            <a:avLst/>
          </a:prstGeom>
          <a:solidFill>
            <a:schemeClr val="tx2">
              <a:lumMod val="40000"/>
              <a:lumOff val="60000"/>
            </a:schemeClr>
          </a:solidFill>
          <a:ln w="76200">
            <a:solidFill>
              <a:srgbClr val="92D050"/>
            </a:solidFill>
          </a:ln>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b="1" dirty="0" smtClean="0">
                <a:effectLst>
                  <a:outerShdw blurRad="38100" dist="38100" dir="2700000" algn="tl">
                    <a:srgbClr val="000000">
                      <a:alpha val="43137"/>
                    </a:srgbClr>
                  </a:outerShdw>
                </a:effectLst>
              </a:rPr>
              <a:t>Wednesday,  December 18, </a:t>
            </a:r>
            <a:r>
              <a:rPr lang="en-US" b="1" dirty="0">
                <a:effectLst>
                  <a:outerShdw blurRad="38100" dist="38100" dir="2700000" algn="tl">
                    <a:srgbClr val="000000">
                      <a:alpha val="43137"/>
                    </a:srgbClr>
                  </a:outerShdw>
                </a:effectLst>
              </a:rPr>
              <a:t>2019 </a:t>
            </a:r>
          </a:p>
        </p:txBody>
      </p:sp>
      <p:sp>
        <p:nvSpPr>
          <p:cNvPr id="10" name="TextBox 9"/>
          <p:cNvSpPr txBox="1"/>
          <p:nvPr/>
        </p:nvSpPr>
        <p:spPr>
          <a:xfrm>
            <a:off x="5402301" y="6159674"/>
            <a:ext cx="23622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7:55 – 8:35</a:t>
            </a:r>
            <a:endParaRPr lang="en-US" sz="3200" dirty="0">
              <a:solidFill>
                <a:prstClr val="black"/>
              </a:solidFill>
              <a:cs typeface="Arial" charset="0"/>
            </a:endParaRPr>
          </a:p>
        </p:txBody>
      </p:sp>
      <p:pic>
        <p:nvPicPr>
          <p:cNvPr id="2" name="Picture 1"/>
          <p:cNvPicPr>
            <a:picLocks noChangeAspect="1"/>
          </p:cNvPicPr>
          <p:nvPr/>
        </p:nvPicPr>
        <p:blipFill rotWithShape="1">
          <a:blip r:embed="rId3"/>
          <a:srcRect l="20625" t="12001" r="40000" b="6000"/>
          <a:stretch/>
        </p:blipFill>
        <p:spPr>
          <a:xfrm>
            <a:off x="4000983" y="1447800"/>
            <a:ext cx="2802636" cy="3647876"/>
          </a:xfrm>
          <a:prstGeom prst="rect">
            <a:avLst/>
          </a:prstGeom>
        </p:spPr>
      </p:pic>
      <p:sp>
        <p:nvSpPr>
          <p:cNvPr id="7" name="TextBox 6">
            <a:extLst>
              <a:ext uri="{FF2B5EF4-FFF2-40B4-BE49-F238E27FC236}">
                <a16:creationId xmlns:a16="http://schemas.microsoft.com/office/drawing/2014/main" id="{F7C7D624-760A-4C92-A4CD-52C00B5A6407}"/>
              </a:ext>
            </a:extLst>
          </p:cNvPr>
          <p:cNvSpPr txBox="1"/>
          <p:nvPr/>
        </p:nvSpPr>
        <p:spPr>
          <a:xfrm>
            <a:off x="169642" y="1295400"/>
            <a:ext cx="4097558" cy="4893647"/>
          </a:xfrm>
          <a:prstGeom prst="rect">
            <a:avLst/>
          </a:prstGeom>
          <a:noFill/>
          <a:ln>
            <a:solidFill>
              <a:srgbClr val="002060"/>
            </a:solidFill>
          </a:ln>
        </p:spPr>
        <p:txBody>
          <a:bodyPr wrap="square" rtlCol="0">
            <a:spAutoFit/>
          </a:bodyPr>
          <a:lstStyle/>
          <a:p>
            <a:pPr algn="ctr"/>
            <a:r>
              <a:rPr lang="en-US" sz="2400" b="1" dirty="0" smtClean="0"/>
              <a:t>Wednesday: </a:t>
            </a:r>
            <a:r>
              <a:rPr lang="en-US" sz="2400" b="1" dirty="0" err="1"/>
              <a:t>Classworks</a:t>
            </a:r>
            <a:endParaRPr lang="en-US" sz="2400" b="1" dirty="0"/>
          </a:p>
          <a:p>
            <a:pPr algn="ctr"/>
            <a:r>
              <a:rPr lang="en-US" sz="3200" i="1" dirty="0">
                <a:effectLst>
                  <a:outerShdw blurRad="38100" dist="38100" dir="2700000" algn="tl">
                    <a:srgbClr val="000000">
                      <a:alpha val="43137"/>
                    </a:srgbClr>
                  </a:outerShdw>
                </a:effectLst>
              </a:rPr>
              <a:t>M - Amiyah - 1</a:t>
            </a:r>
          </a:p>
          <a:p>
            <a:pPr algn="ctr"/>
            <a:r>
              <a:rPr lang="en-US" sz="3200" i="1" dirty="0">
                <a:effectLst>
                  <a:outerShdw blurRad="38100" dist="38100" dir="2700000" algn="tl">
                    <a:srgbClr val="000000">
                      <a:alpha val="43137"/>
                    </a:srgbClr>
                  </a:outerShdw>
                </a:effectLst>
              </a:rPr>
              <a:t>M – </a:t>
            </a:r>
            <a:r>
              <a:rPr lang="en-US" sz="3200" i="1" dirty="0" smtClean="0">
                <a:effectLst>
                  <a:outerShdw blurRad="38100" dist="38100" dir="2700000" algn="tl">
                    <a:srgbClr val="000000">
                      <a:alpha val="43137"/>
                    </a:srgbClr>
                  </a:outerShdw>
                </a:effectLst>
              </a:rPr>
              <a:t>Elin</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- 2</a:t>
            </a:r>
          </a:p>
          <a:p>
            <a:pPr algn="ctr"/>
            <a:r>
              <a:rPr lang="en-US" sz="3200" i="1" dirty="0">
                <a:effectLst>
                  <a:outerShdw blurRad="38100" dist="38100" dir="2700000" algn="tl">
                    <a:srgbClr val="000000">
                      <a:alpha val="43137"/>
                    </a:srgbClr>
                  </a:outerShdw>
                </a:effectLst>
              </a:rPr>
              <a:t>M – </a:t>
            </a:r>
            <a:r>
              <a:rPr lang="en-US" sz="3200" i="1" dirty="0" err="1" smtClean="0">
                <a:effectLst>
                  <a:outerShdw blurRad="38100" dist="38100" dir="2700000" algn="tl">
                    <a:srgbClr val="000000">
                      <a:alpha val="43137"/>
                    </a:srgbClr>
                  </a:outerShdw>
                </a:effectLst>
              </a:rPr>
              <a:t>Jearon</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3</a:t>
            </a:r>
          </a:p>
          <a:p>
            <a:pPr algn="ctr"/>
            <a:r>
              <a:rPr lang="en-US" sz="3200" i="1" dirty="0">
                <a:effectLst>
                  <a:outerShdw blurRad="38100" dist="38100" dir="2700000" algn="tl">
                    <a:srgbClr val="000000">
                      <a:alpha val="43137"/>
                    </a:srgbClr>
                  </a:outerShdw>
                </a:effectLst>
              </a:rPr>
              <a:t>M – </a:t>
            </a:r>
            <a:r>
              <a:rPr lang="en-US" sz="3200" i="1" dirty="0" err="1" smtClean="0">
                <a:effectLst>
                  <a:outerShdw blurRad="38100" dist="38100" dir="2700000" algn="tl">
                    <a:srgbClr val="000000">
                      <a:alpha val="43137"/>
                    </a:srgbClr>
                  </a:outerShdw>
                </a:effectLst>
              </a:rPr>
              <a:t>Brena</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- 4</a:t>
            </a:r>
          </a:p>
          <a:p>
            <a:pPr algn="ctr"/>
            <a:r>
              <a:rPr lang="en-US" sz="3200" i="1" dirty="0">
                <a:effectLst>
                  <a:outerShdw blurRad="38100" dist="38100" dir="2700000" algn="tl">
                    <a:srgbClr val="000000">
                      <a:alpha val="43137"/>
                    </a:srgbClr>
                  </a:outerShdw>
                </a:effectLst>
              </a:rPr>
              <a:t>M</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a:t>
            </a:r>
            <a:r>
              <a:rPr lang="en-US" sz="3200" i="1" dirty="0" err="1" smtClean="0">
                <a:effectLst>
                  <a:outerShdw blurRad="38100" dist="38100" dir="2700000" algn="tl">
                    <a:srgbClr val="000000">
                      <a:alpha val="43137"/>
                    </a:srgbClr>
                  </a:outerShdw>
                </a:effectLst>
              </a:rPr>
              <a:t>Jaylie</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5</a:t>
            </a:r>
          </a:p>
          <a:p>
            <a:pPr algn="ctr"/>
            <a:r>
              <a:rPr lang="en-US" sz="3200" i="1" dirty="0">
                <a:effectLst>
                  <a:outerShdw blurRad="38100" dist="38100" dir="2700000" algn="tl">
                    <a:srgbClr val="000000">
                      <a:alpha val="43137"/>
                    </a:srgbClr>
                  </a:outerShdw>
                </a:effectLst>
              </a:rPr>
              <a:t>M – Macon – 6</a:t>
            </a:r>
          </a:p>
          <a:p>
            <a:pPr algn="ctr"/>
            <a:r>
              <a:rPr lang="en-US" sz="3200" i="1" dirty="0">
                <a:effectLst>
                  <a:outerShdw blurRad="38100" dist="38100" dir="2700000" algn="tl">
                    <a:srgbClr val="000000">
                      <a:alpha val="43137"/>
                    </a:srgbClr>
                  </a:outerShdw>
                </a:effectLst>
              </a:rPr>
              <a:t>M</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a:t>
            </a:r>
            <a:r>
              <a:rPr lang="en-US" sz="3200" i="1" dirty="0" err="1" smtClean="0">
                <a:effectLst>
                  <a:outerShdw blurRad="38100" dist="38100" dir="2700000" algn="tl">
                    <a:srgbClr val="000000">
                      <a:alpha val="43137"/>
                    </a:srgbClr>
                  </a:outerShdw>
                </a:effectLst>
              </a:rPr>
              <a:t>Paisleigh</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- 7</a:t>
            </a:r>
          </a:p>
          <a:p>
            <a:pPr algn="ctr"/>
            <a:r>
              <a:rPr lang="en-US" sz="3200" i="1" dirty="0">
                <a:effectLst>
                  <a:outerShdw blurRad="38100" dist="38100" dir="2700000" algn="tl">
                    <a:srgbClr val="000000">
                      <a:alpha val="43137"/>
                    </a:srgbClr>
                  </a:outerShdw>
                </a:effectLst>
              </a:rPr>
              <a:t>M – </a:t>
            </a:r>
            <a:r>
              <a:rPr lang="en-US" sz="3200" i="1" dirty="0" smtClean="0">
                <a:effectLst>
                  <a:outerShdw blurRad="38100" dist="38100" dir="2700000" algn="tl">
                    <a:srgbClr val="000000">
                      <a:alpha val="43137"/>
                    </a:srgbClr>
                  </a:outerShdw>
                </a:effectLst>
              </a:rPr>
              <a:t>Erin</a:t>
            </a:r>
            <a:r>
              <a:rPr lang="en-US" sz="3200" i="1" dirty="0" smtClean="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- 8</a:t>
            </a:r>
          </a:p>
          <a:p>
            <a:pPr algn="ctr"/>
            <a:r>
              <a:rPr lang="en-US" sz="3200" i="1" dirty="0" smtClean="0">
                <a:effectLst>
                  <a:outerShdw blurRad="38100" dist="38100" dir="2700000" algn="tl">
                    <a:srgbClr val="000000">
                      <a:alpha val="43137"/>
                    </a:srgbClr>
                  </a:outerShdw>
                </a:effectLst>
              </a:rPr>
              <a:t>PM (both) </a:t>
            </a:r>
            <a:r>
              <a:rPr lang="en-US" sz="3200" i="1" dirty="0">
                <a:effectLst>
                  <a:outerShdw blurRad="38100" dist="38100" dir="2700000" algn="tl">
                    <a:srgbClr val="000000">
                      <a:alpha val="43137"/>
                    </a:srgbClr>
                  </a:outerShdw>
                </a:effectLst>
              </a:rPr>
              <a:t>– </a:t>
            </a:r>
            <a:r>
              <a:rPr lang="en-US" sz="3200" i="1" dirty="0" smtClean="0">
                <a:effectLst>
                  <a:outerShdw blurRad="38100" dist="38100" dir="2700000" algn="tl">
                    <a:srgbClr val="000000">
                      <a:alpha val="43137"/>
                    </a:srgbClr>
                  </a:outerShdw>
                </a:effectLst>
              </a:rPr>
              <a:t>Landon </a:t>
            </a:r>
            <a:r>
              <a:rPr lang="en-US" sz="3200" i="1" dirty="0">
                <a:effectLst>
                  <a:outerShdw blurRad="38100" dist="38100" dir="2700000" algn="tl">
                    <a:srgbClr val="000000">
                      <a:alpha val="43137"/>
                    </a:srgbClr>
                  </a:outerShdw>
                </a:effectLst>
              </a:rPr>
              <a:t>– 9</a:t>
            </a:r>
          </a:p>
        </p:txBody>
      </p:sp>
    </p:spTree>
    <p:extLst>
      <p:ext uri="{BB962C8B-B14F-4D97-AF65-F5344CB8AC3E}">
        <p14:creationId xmlns:p14="http://schemas.microsoft.com/office/powerpoint/2010/main" val="292857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13" descr="MC90037041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3509963"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pPr eaLnBrk="1" hangingPunct="1"/>
            <a:endParaRPr lang="en-US" altLang="en-US" smtClean="0"/>
          </a:p>
        </p:txBody>
      </p:sp>
      <p:sp>
        <p:nvSpPr>
          <p:cNvPr id="25607" name="AutoShape 7"/>
          <p:cNvSpPr>
            <a:spLocks noChangeArrowheads="1"/>
          </p:cNvSpPr>
          <p:nvPr/>
        </p:nvSpPr>
        <p:spPr bwMode="auto">
          <a:xfrm>
            <a:off x="4043363" y="274638"/>
            <a:ext cx="3805237" cy="2773362"/>
          </a:xfrm>
          <a:prstGeom prst="wedgeRectCallout">
            <a:avLst>
              <a:gd name="adj1" fmla="val 28181"/>
              <a:gd name="adj2" fmla="val 5869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Some other German traditions include making gingerbread houses and lighting candles on an advent wreath.  For Advent, we light a candle each Sunday until Christmas, when we light them all.  Look- my </a:t>
            </a:r>
            <a:r>
              <a:rPr kumimoji="0" lang="en-US" altLang="en-US" sz="1600" b="0" i="1"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oma</a:t>
            </a: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that’s my grandma, is lighting the first one right now!  I also have a special Advent calendar.  It has little doors and each little door has a treat inside!  I open one door each night to help count down to Christmas.</a:t>
            </a:r>
          </a:p>
        </p:txBody>
      </p:sp>
      <p:pic>
        <p:nvPicPr>
          <p:cNvPr id="25606" name="Picture 6" descr="MCj035593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553200" y="2895600"/>
            <a:ext cx="23622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0" descr="MCj0439766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12257162"/>
      </p:ext>
    </p:extLst>
  </p:cSld>
  <p:clrMapOvr>
    <a:masterClrMapping/>
  </p:clrMapOvr>
  <p:transition advTm="434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319 0.12214 C -0.01649 0.14273 -0.01892 0.16447 -0.02413 0.18413 C -0.02517 0.19454 -0.02673 0.20449 -0.02812 0.21467 C -0.02777 0.22392 -0.02795 0.23294 -0.02708 0.2422 C -0.02621 0.2526 -0.01875 0.25584 -0.01319 0.2607 C -0.00989 0.26024 -0.00607 0.26186 -0.0033 0.25931 C -0.00191 0.25816 -0.00347 0.25469 -0.00434 0.25284 C -0.00711 0.24659 -0.01128 0.24405 -0.01614 0.2422 C -0.03316 0.24636 -0.02708 0.24381 -0.03507 0.24752 C -0.03975 0.25422 -0.03385 0.24659 -0.03993 0.25145 C -0.04479 0.25515 -0.04982 0.2607 -0.05382 0.26602 C -0.05555 0.27088 -0.05711 0.27273 -0.05972 0.27666 C -0.06111 0.28198 -0.06232 0.28707 -0.06371 0.29239 C -0.06284 0.31321 -0.06753 0.32524 -0.05382 0.33195 C -0.04791 0.32825 -0.05086 0.32802 -0.04687 0.32246 C -0.04652 0.32061 -0.04583 0.31853 -0.04583 0.31622 C -0.04583 0.30141 -0.05 0.30164 -0.05885 0.29771 C -0.06319 0.29818 -0.06753 0.29794 -0.0717 0.2991 C -0.07708 0.30049 -0.08298 0.30882 -0.08645 0.31344 C -0.09427 0.32385 -0.10156 0.33449 -0.10538 0.34907 C -0.10173 0.36294 -0.09375 0.37359 -0.08941 0.38747 C -0.08854 0.39417 -0.0868 0.39949 -0.08455 0.40574 C -0.08368 0.41199 -0.0835 0.42679 -0.07951 0.43095 C -0.07708 0.4335 -0.07239 0.4335 -0.06961 0.43489 C -0.06701 0.43396 -0.06336 0.43512 -0.0618 0.43234 C -0.05972 0.42841 -0.06614 0.42378 -0.0677 0.42309 C -0.07135 0.42355 -0.07517 0.42286 -0.07864 0.42425 C -0.08264 0.42586 -0.08559 0.43142 -0.08854 0.43489 C -0.08975 0.44021 -0.09114 0.4453 -0.09236 0.45062 C -0.09357 0.46704 -0.09496 0.49434 -0.08854 0.51007 C -0.08524 0.51816 -0.08107 0.52441 -0.07569 0.52996 C -0.07395 0.53181 -0.06961 0.53389 -0.06961 0.53412 C -0.07361 0.53435 -0.0776 0.53435 -0.08159 0.53505 C -0.08576 0.53574 -0.08975 0.53944 -0.0934 0.54176 C -0.10503 0.5487 -0.11527 0.55911 -0.11909 0.57599 C -0.11857 0.58409 -0.11805 0.60398 -0.11024 0.60768 C -0.10729 0.60907 -0.10434 0.61023 -0.10139 0.61161 C -0.09652 0.6093 -0.0967 0.60398 -0.0993 0.59843 C -0.10173 0.59311 -0.10833 0.59172 -0.11232 0.59056 C -0.11979 0.59172 -0.12257 0.59218 -0.12899 0.59589 C -0.13177 0.59935 -0.13802 0.60514 -0.13802 0.60537 C -0.14114 0.61161 -0.13906 0.60791 -0.14496 0.61555 C -0.14739 0.61855 -0.14757 0.62295 -0.14982 0.62619 C -0.15191 0.63706 -0.1533 0.64816 -0.15486 0.65904 C -0.15555 0.66389 -0.15677 0.67361 -0.15677 0.67384 C -0.15625 0.69489 -0.15937 0.70969 -0.15277 0.72635 C -0.15139 0.73514 -0.14843 0.74092 -0.14201 0.74347 C -0.14375 0.73375 -0.14479 0.7356 -0.15277 0.73699 C -0.15781 0.7393 -0.1552 0.73745 -0.16076 0.74486 C -0.16145 0.74578 -0.16267 0.74763 -0.16267 0.74786 C -0.16423 0.75341 -0.1651 0.75897 -0.16666 0.76475 C -0.16632 0.77562 -0.16614 0.78672 -0.16562 0.7976 C -0.16493 0.81078 -0.15659 0.82096 -0.14982 0.82929 C -0.14496 0.83507 -0.13455 0.839 -0.12812 0.84109 C -0.12482 0.84201 -0.11823 0.84386 -0.11823 0.84409 C -0.11562 0.8434 -0.11267 0.84409 -0.11024 0.84247 C -0.10764 0.84062 -0.10798 0.83576 -0.1092 0.83322 C -0.11232 0.82628 -0.11666 0.82397 -0.12222 0.82142 C -0.12847 0.82281 -0.12968 0.8235 -0.13402 0.82929 C -0.13611 0.83993 -0.1368 0.85681 -0.13003 0.86491 C -0.12708 0.87601 -0.13107 0.86237 -0.12708 0.87162 C -0.12656 0.87278 -0.12639 0.87416 -0.12604 0.87555 C -0.12552 0.8774 -0.12482 0.87925 -0.12413 0.88087 C -0.11996 0.89013 -0.1151 0.90007 -0.10833 0.90586 C -0.10434 0.90932 -0.09809 0.91048 -0.0934 0.91233 C -0.08993 0.91094 -0.09114 0.9121 -0.08941 0.90979 " pathEditMode="relative" rAng="0" ptsTypes="fffffffffffffffffffffffffffffffffffffffffffffffffffffffffffffffffA">
                                      <p:cBhvr>
                                        <p:cTn id="10" dur="5000" fill="hold"/>
                                        <p:tgtEl>
                                          <p:spTgt spid="25610"/>
                                        </p:tgtEl>
                                        <p:attrNameLst>
                                          <p:attrName>ppt_x</p:attrName>
                                          <p:attrName>ppt_y</p:attrName>
                                        </p:attrNameLst>
                                      </p:cBhvr>
                                      <p:rCtr x="-7118" y="39510"/>
                                    </p:animMotion>
                                  </p:childTnLst>
                                </p:cTn>
                              </p:par>
                            </p:childTnLst>
                          </p:cTn>
                        </p:par>
                        <p:par>
                          <p:cTn id="11" fill="hold" nodeType="afterGroup">
                            <p:stCondLst>
                              <p:cond delay="5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25610"/>
                                        </p:tgtEl>
                                        <p:attrNameLst>
                                          <p:attrName>ppt_x</p:attrName>
                                          <p:attrName>ppt_y</p:attrName>
                                        </p:attrNameLst>
                                      </p:cBhvr>
                                    </p:animMotion>
                                  </p:childTnLst>
                                </p:cTn>
                              </p:par>
                              <p:par>
                                <p:cTn id="14" presetID="35" presetClass="path" presetSubtype="0" accel="50000" decel="50000" fill="hold" nodeType="withEffect">
                                  <p:stCondLst>
                                    <p:cond delay="0"/>
                                  </p:stCondLst>
                                  <p:childTnLst>
                                    <p:animMotion origin="layout" path="M -0.08941 0.90979 L -0.78333 0.91048 " pathEditMode="relative" rAng="0" ptsTypes="AA">
                                      <p:cBhvr>
                                        <p:cTn id="15" dur="2000" fill="hold"/>
                                        <p:tgtEl>
                                          <p:spTgt spid="25610"/>
                                        </p:tgtEl>
                                        <p:attrNameLst>
                                          <p:attrName>ppt_x</p:attrName>
                                          <p:attrName>ppt_y</p:attrName>
                                        </p:attrNameLst>
                                      </p:cBhvr>
                                      <p:rCtr x="-34705" y="23"/>
                                    </p:animMotion>
                                  </p:childTnLst>
                                </p:cTn>
                              </p:par>
                              <p:par>
                                <p:cTn id="16" presetID="35" presetClass="path" presetSubtype="0" accel="50000" decel="50000" fill="hold" nodeType="withEffect">
                                  <p:stCondLst>
                                    <p:cond delay="0"/>
                                  </p:stCondLst>
                                  <p:childTnLst>
                                    <p:animMotion origin="layout" path="M 3.33333E-6 1.62387E-6 L -0.77084 0.00277 " pathEditMode="relative" rAng="0" ptsTypes="AA">
                                      <p:cBhvr>
                                        <p:cTn id="17" dur="2000" fill="hold"/>
                                        <p:tgtEl>
                                          <p:spTgt spid="25606"/>
                                        </p:tgtEl>
                                        <p:attrNameLst>
                                          <p:attrName>ppt_x</p:attrName>
                                          <p:attrName>ppt_y</p:attrName>
                                        </p:attrNameLst>
                                      </p:cBhvr>
                                      <p:rCtr x="-38542" y="139"/>
                                    </p:animMotion>
                                  </p:childTnLst>
                                </p:cTn>
                              </p:par>
                            </p:childTnLst>
                          </p:cTn>
                        </p:par>
                        <p:par>
                          <p:cTn id="18" fill="hold" nodeType="afterGroup">
                            <p:stCondLst>
                              <p:cond delay="7000"/>
                            </p:stCondLst>
                            <p:childTnLst>
                              <p:par>
                                <p:cTn id="19" presetID="1" presetClass="exit" presetSubtype="0" fill="hold" nodeType="afterEffect">
                                  <p:stCondLst>
                                    <p:cond delay="0"/>
                                  </p:stCondLst>
                                  <p:childTnLst>
                                    <p:set>
                                      <p:cBhvr>
                                        <p:cTn id="20" dur="1" fill="hold">
                                          <p:stCondLst>
                                            <p:cond delay="0"/>
                                          </p:stCondLst>
                                        </p:cTn>
                                        <p:tgtEl>
                                          <p:spTgt spid="25610"/>
                                        </p:tgtEl>
                                        <p:attrNameLst>
                                          <p:attrName>style.visibility</p:attrName>
                                        </p:attrNameLst>
                                      </p:cBhvr>
                                      <p:to>
                                        <p:strVal val="hidden"/>
                                      </p:to>
                                    </p:set>
                                  </p:childTnLst>
                                </p:cTn>
                              </p:par>
                            </p:childTnLst>
                          </p:cTn>
                        </p:par>
                        <p:par>
                          <p:cTn id="21" fill="hold" nodeType="afterGroup">
                            <p:stCondLst>
                              <p:cond delay="7000"/>
                            </p:stCondLst>
                            <p:childTnLst>
                              <p:par>
                                <p:cTn id="22" presetID="1" presetClass="exit" presetSubtype="0" fill="hold" nodeType="afterEffect">
                                  <p:stCondLst>
                                    <p:cond delay="0"/>
                                  </p:stCondLst>
                                  <p:childTnLst>
                                    <p:set>
                                      <p:cBhvr>
                                        <p:cTn id="23" dur="1" fill="hold">
                                          <p:stCondLst>
                                            <p:cond delay="0"/>
                                          </p:stCondLst>
                                        </p:cTn>
                                        <p:tgtEl>
                                          <p:spTgt spid="256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27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4419600" cy="330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3"/>
          <p:cNvSpPr>
            <a:spLocks noGrp="1" noChangeArrowheads="1"/>
          </p:cNvSpPr>
          <p:nvPr>
            <p:ph type="title"/>
          </p:nvPr>
        </p:nvSpPr>
        <p:spPr/>
        <p:txBody>
          <a:bodyPr/>
          <a:lstStyle/>
          <a:p>
            <a:pPr eaLnBrk="1" hangingPunct="1"/>
            <a:endParaRPr lang="en-US" altLang="en-US" smtClean="0"/>
          </a:p>
        </p:txBody>
      </p:sp>
      <p:sp>
        <p:nvSpPr>
          <p:cNvPr id="32774" name="AutoShape 6"/>
          <p:cNvSpPr>
            <a:spLocks noChangeArrowheads="1"/>
          </p:cNvSpPr>
          <p:nvPr/>
        </p:nvSpPr>
        <p:spPr bwMode="auto">
          <a:xfrm>
            <a:off x="4876800" y="838200"/>
            <a:ext cx="3581400" cy="1981200"/>
          </a:xfrm>
          <a:prstGeom prst="wedgeRectCallout">
            <a:avLst>
              <a:gd name="adj1" fmla="val -11731"/>
              <a:gd name="adj2" fmla="val 73926"/>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Do you like pickles?  Well, in Germany we have a fun tradition of hiding a pickle ornament on our tree. The legend says that whoever spots the pickle will have a year of good luck!  Can you find the pickle in my tree?</a:t>
            </a:r>
          </a:p>
        </p:txBody>
      </p:sp>
      <p:grpSp>
        <p:nvGrpSpPr>
          <p:cNvPr id="32787" name="Group 19"/>
          <p:cNvGrpSpPr>
            <a:grpSpLocks/>
          </p:cNvGrpSpPr>
          <p:nvPr/>
        </p:nvGrpSpPr>
        <p:grpSpPr bwMode="auto">
          <a:xfrm>
            <a:off x="1143000" y="536575"/>
            <a:ext cx="4787900" cy="6321425"/>
            <a:chOff x="624" y="338"/>
            <a:chExt cx="3016" cy="3982"/>
          </a:xfrm>
        </p:grpSpPr>
        <p:pic>
          <p:nvPicPr>
            <p:cNvPr id="10248" name="Picture 20" descr="MCj030095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338"/>
              <a:ext cx="3016" cy="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1" descr="MCFD00060_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57456">
              <a:off x="1152" y="2352"/>
              <a:ext cx="20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3" name="Line 15"/>
          <p:cNvSpPr>
            <a:spLocks noChangeShapeType="1"/>
          </p:cNvSpPr>
          <p:nvPr/>
        </p:nvSpPr>
        <p:spPr bwMode="auto">
          <a:xfrm flipV="1">
            <a:off x="685800" y="4191000"/>
            <a:ext cx="1295400" cy="914400"/>
          </a:xfrm>
          <a:prstGeom prst="line">
            <a:avLst/>
          </a:prstGeom>
          <a:noFill/>
          <a:ln w="1270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2773" name="Picture 5" descr="MCj0355935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400800" y="2895600"/>
            <a:ext cx="23622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64900758"/>
      </p:ext>
    </p:extLst>
  </p:cSld>
  <p:clrMapOvr>
    <a:masterClrMapping/>
  </p:clrMapOvr>
  <p:transition advTm="316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3277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entr" presetSubtype="0" fill="hold" nodeType="clickEffect">
                                  <p:stCondLst>
                                    <p:cond delay="0"/>
                                  </p:stCondLst>
                                  <p:childTnLst>
                                    <p:set>
                                      <p:cBhvr>
                                        <p:cTn id="10" dur="1" fill="hold">
                                          <p:stCondLst>
                                            <p:cond delay="0"/>
                                          </p:stCondLst>
                                        </p:cTn>
                                        <p:tgtEl>
                                          <p:spTgt spid="32787"/>
                                        </p:tgtEl>
                                        <p:attrNameLst>
                                          <p:attrName>style.visibility</p:attrName>
                                        </p:attrNameLst>
                                      </p:cBhvr>
                                      <p:to>
                                        <p:strVal val="visible"/>
                                      </p:to>
                                    </p:set>
                                    <p:animEffect transition="in" filter="fade">
                                      <p:cBhvr>
                                        <p:cTn id="11" dur="2000"/>
                                        <p:tgtEl>
                                          <p:spTgt spid="32787"/>
                                        </p:tgtEl>
                                      </p:cBhvr>
                                    </p:animEffect>
                                    <p:anim calcmode="lin" valueType="num">
                                      <p:cBhvr>
                                        <p:cTn id="12" dur="2000" fill="hold"/>
                                        <p:tgtEl>
                                          <p:spTgt spid="32787"/>
                                        </p:tgtEl>
                                        <p:attrNameLst>
                                          <p:attrName>style.rotation</p:attrName>
                                        </p:attrNameLst>
                                      </p:cBhvr>
                                      <p:tavLst>
                                        <p:tav tm="0">
                                          <p:val>
                                            <p:fltVal val="720"/>
                                          </p:val>
                                        </p:tav>
                                        <p:tav tm="100000">
                                          <p:val>
                                            <p:fltVal val="0"/>
                                          </p:val>
                                        </p:tav>
                                      </p:tavLst>
                                    </p:anim>
                                    <p:anim calcmode="lin" valueType="num">
                                      <p:cBhvr>
                                        <p:cTn id="13" dur="2000" fill="hold"/>
                                        <p:tgtEl>
                                          <p:spTgt spid="32787"/>
                                        </p:tgtEl>
                                        <p:attrNameLst>
                                          <p:attrName>ppt_h</p:attrName>
                                        </p:attrNameLst>
                                      </p:cBhvr>
                                      <p:tavLst>
                                        <p:tav tm="0">
                                          <p:val>
                                            <p:fltVal val="0"/>
                                          </p:val>
                                        </p:tav>
                                        <p:tav tm="100000">
                                          <p:val>
                                            <p:strVal val="#ppt_h"/>
                                          </p:val>
                                        </p:tav>
                                      </p:tavLst>
                                    </p:anim>
                                    <p:anim calcmode="lin" valueType="num">
                                      <p:cBhvr>
                                        <p:cTn id="14" dur="2000" fill="hold"/>
                                        <p:tgtEl>
                                          <p:spTgt spid="32787"/>
                                        </p:tgtEl>
                                        <p:attrNameLst>
                                          <p:attrName>ppt_w</p:attrName>
                                        </p:attrNameLst>
                                      </p:cBhvr>
                                      <p:tavLst>
                                        <p:tav tm="0">
                                          <p:val>
                                            <p:fltVal val="0"/>
                                          </p:val>
                                        </p:tav>
                                        <p:tav tm="100000">
                                          <p:val>
                                            <p:strVal val="#ppt_w"/>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83"/>
                                        </p:tgtEl>
                                        <p:attrNameLst>
                                          <p:attrName>style.visibility</p:attrName>
                                        </p:attrNameLst>
                                      </p:cBhvr>
                                      <p:to>
                                        <p:strVal val="visible"/>
                                      </p:to>
                                    </p:set>
                                  </p:childTnLst>
                                </p:cTn>
                              </p:par>
                              <p:par>
                                <p:cTn id="19" presetID="26" presetClass="emph" presetSubtype="0" repeatCount="indefinite" fill="hold" nodeType="withEffect">
                                  <p:stCondLst>
                                    <p:cond delay="0"/>
                                  </p:stCondLst>
                                  <p:childTnLst>
                                    <p:animEffect transition="out" filter="fade">
                                      <p:cBhvr>
                                        <p:cTn id="20" dur="2000" tmFilter="0, 0; .2, .5; .8, .5; 1, 0"/>
                                        <p:tgtEl>
                                          <p:spTgt spid="32783"/>
                                        </p:tgtEl>
                                      </p:cBhvr>
                                    </p:animEffect>
                                    <p:animScale>
                                      <p:cBhvr>
                                        <p:cTn id="21" dur="1000" autoRev="1" fill="hold"/>
                                        <p:tgtEl>
                                          <p:spTgt spid="32783"/>
                                        </p:tgtEl>
                                      </p:cBhvr>
                                      <p:by x="105000" y="105000"/>
                                    </p:animScale>
                                  </p:childTnLst>
                                </p:cTn>
                              </p:par>
                            </p:childTnLst>
                          </p:cTn>
                        </p:par>
                        <p:par>
                          <p:cTn id="22" fill="hold" nodeType="afterGroup">
                            <p:stCondLst>
                              <p:cond delay="2000"/>
                            </p:stCondLst>
                            <p:childTnLst>
                              <p:par>
                                <p:cTn id="23" presetID="35" presetClass="path" presetSubtype="0" accel="50000" decel="50000" fill="hold" nodeType="afterEffect">
                                  <p:stCondLst>
                                    <p:cond delay="0"/>
                                  </p:stCondLst>
                                  <p:childTnLst>
                                    <p:animMotion origin="layout" path="M 3.33333E-6 1.62387E-6 L -0.77084 -0.00833 " pathEditMode="relative" rAng="0" ptsTypes="AA">
                                      <p:cBhvr>
                                        <p:cTn id="24" dur="2000" fill="hold"/>
                                        <p:tgtEl>
                                          <p:spTgt spid="32773"/>
                                        </p:tgtEl>
                                        <p:attrNameLst>
                                          <p:attrName>ppt_x</p:attrName>
                                          <p:attrName>ppt_y</p:attrName>
                                        </p:attrNameLst>
                                      </p:cBhvr>
                                      <p:rCtr x="-38542" y="-416"/>
                                    </p:animMotion>
                                  </p:childTnLst>
                                </p:cTn>
                              </p:par>
                              <p:par>
                                <p:cTn id="25" presetID="1" presetClass="exit" presetSubtype="0" fill="hold" grpId="0" nodeType="withEffect">
                                  <p:stCondLst>
                                    <p:cond delay="0"/>
                                  </p:stCondLst>
                                  <p:childTnLst>
                                    <p:set>
                                      <p:cBhvr>
                                        <p:cTn id="26" dur="1" fill="hold">
                                          <p:stCondLst>
                                            <p:cond delay="0"/>
                                          </p:stCondLst>
                                        </p:cTn>
                                        <p:tgtEl>
                                          <p:spTgt spid="32774"/>
                                        </p:tgtEl>
                                        <p:attrNameLst>
                                          <p:attrName>style.visibility</p:attrName>
                                        </p:attrNameLst>
                                      </p:cBhvr>
                                      <p:to>
                                        <p:strVal val="hidden"/>
                                      </p:to>
                                    </p:set>
                                  </p:childTnLst>
                                </p:cTn>
                              </p:par>
                            </p:childTnLst>
                          </p:cTn>
                        </p:par>
                        <p:par>
                          <p:cTn id="27" fill="hold" nodeType="afterGroup">
                            <p:stCondLst>
                              <p:cond delay="4000"/>
                            </p:stCondLst>
                            <p:childTnLst>
                              <p:par>
                                <p:cTn id="28" presetID="1" presetClass="exit" presetSubtype="0" fill="hold" nodeType="afterEffect">
                                  <p:stCondLst>
                                    <p:cond delay="0"/>
                                  </p:stCondLst>
                                  <p:childTnLst>
                                    <p:set>
                                      <p:cBhvr>
                                        <p:cTn id="29" dur="1" fill="hold">
                                          <p:stCondLst>
                                            <p:cond delay="0"/>
                                          </p:stCondLst>
                                        </p:cTn>
                                        <p:tgtEl>
                                          <p:spTgt spid="327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0"/>
            <a:ext cx="7848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p:cNvSpPr>
            <a:spLocks noGrp="1" noChangeArrowheads="1"/>
          </p:cNvSpPr>
          <p:nvPr>
            <p:ph type="title"/>
          </p:nvPr>
        </p:nvSpPr>
        <p:spPr/>
        <p:txBody>
          <a:bodyPr/>
          <a:lstStyle/>
          <a:p>
            <a:pPr eaLnBrk="1" hangingPunct="1"/>
            <a:endParaRPr lang="en-US" altLang="en-US" smtClean="0"/>
          </a:p>
        </p:txBody>
      </p:sp>
      <p:sp>
        <p:nvSpPr>
          <p:cNvPr id="11268" name="Rectangle 3"/>
          <p:cNvSpPr>
            <a:spLocks noGrp="1" noChangeArrowheads="1"/>
          </p:cNvSpPr>
          <p:nvPr>
            <p:ph type="body" idx="1"/>
          </p:nvPr>
        </p:nvSpPr>
        <p:spPr/>
        <p:txBody>
          <a:bodyPr/>
          <a:lstStyle/>
          <a:p>
            <a:pPr eaLnBrk="1" hangingPunct="1"/>
            <a:endParaRPr lang="en-US" altLang="en-US" smtClean="0"/>
          </a:p>
        </p:txBody>
      </p:sp>
      <p:sp>
        <p:nvSpPr>
          <p:cNvPr id="26636" name="AutoShape 12"/>
          <p:cNvSpPr>
            <a:spLocks noChangeArrowheads="1"/>
          </p:cNvSpPr>
          <p:nvPr/>
        </p:nvSpPr>
        <p:spPr bwMode="auto">
          <a:xfrm>
            <a:off x="1905000" y="228600"/>
            <a:ext cx="2895600" cy="1447800"/>
          </a:xfrm>
          <a:prstGeom prst="wedgeRectCallout">
            <a:avLst>
              <a:gd name="adj1" fmla="val -64606"/>
              <a:gd name="adj2" fmla="val 6562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Finally it is Christmas Eve!  Let’s travel with Santa Claus while he brings gifts to the good children of Germany!</a:t>
            </a:r>
          </a:p>
        </p:txBody>
      </p:sp>
      <p:grpSp>
        <p:nvGrpSpPr>
          <p:cNvPr id="26648" name="Group 24"/>
          <p:cNvGrpSpPr>
            <a:grpSpLocks/>
          </p:cNvGrpSpPr>
          <p:nvPr/>
        </p:nvGrpSpPr>
        <p:grpSpPr bwMode="auto">
          <a:xfrm>
            <a:off x="609600" y="1676400"/>
            <a:ext cx="2876550" cy="1717675"/>
            <a:chOff x="384" y="912"/>
            <a:chExt cx="1812" cy="1082"/>
          </a:xfrm>
        </p:grpSpPr>
        <p:pic>
          <p:nvPicPr>
            <p:cNvPr id="11272" name="Picture 22" descr="MCj0355935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 y="912"/>
              <a:ext cx="52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3" descr="MMAG00393_0000[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84" y="1008"/>
              <a:ext cx="1812" cy="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50" name="Picture 26">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8">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46030096"/>
      </p:ext>
    </p:extLst>
  </p:cSld>
  <p:clrMapOvr>
    <a:masterClrMapping/>
  </p:clrMapOvr>
  <p:transition advTm="167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10)">
                                      <p:cBhvr>
                                        <p:cTn id="6" dur="5722" fill="hold"/>
                                        <p:tgtEl>
                                          <p:spTgt spid="26650"/>
                                        </p:tgtEl>
                                      </p:cBhvr>
                                    </p:cmd>
                                  </p:childTnLst>
                                </p:cTn>
                              </p:par>
                              <p:par>
                                <p:cTn id="7" presetID="1" presetClass="exit" presetSubtype="0" fill="hold" grpId="0" nodeType="withEffect">
                                  <p:stCondLst>
                                    <p:cond delay="0"/>
                                  </p:stCondLst>
                                  <p:childTnLst>
                                    <p:set>
                                      <p:cBhvr>
                                        <p:cTn id="8" dur="1" fill="hold">
                                          <p:stCondLst>
                                            <p:cond delay="0"/>
                                          </p:stCondLst>
                                        </p:cTn>
                                        <p:tgtEl>
                                          <p:spTgt spid="26636"/>
                                        </p:tgtEl>
                                        <p:attrNameLst>
                                          <p:attrName>style.visibility</p:attrName>
                                        </p:attrNameLst>
                                      </p:cBhvr>
                                      <p:to>
                                        <p:strVal val="hidden"/>
                                      </p:to>
                                    </p:set>
                                  </p:childTnLst>
                                </p:cTn>
                              </p:par>
                              <p:par>
                                <p:cTn id="9" presetID="0" presetClass="path" presetSubtype="0" accel="50000" decel="50000" fill="hold" nodeType="withEffect">
                                  <p:stCondLst>
                                    <p:cond delay="0"/>
                                  </p:stCondLst>
                                  <p:childTnLst>
                                    <p:animMotion origin="layout" path="M 3.33333E-6 -5.28799E-6 C 0.00902 0.00902 0.01423 0.02151 0.01979 0.03423 C 0.02343 0.04256 0.02916 0.04927 0.03368 0.05667 C 0.03802 0.06361 0.04444 0.07494 0.05138 0.07772 C 0.05434 0.08327 0.05833 0.08581 0.06336 0.08697 C 0.07517 0.09252 0.09531 0.08743 0.10486 0.08697 C 0.11024 0.08581 0.11545 0.0842 0.12083 0.08304 C 0.12586 0.08073 0.13125 0.07957 0.13559 0.07517 C 0.1394 0.07124 0.14375 0.06523 0.14843 0.06338 C 0.15156 0.05921 0.15642 0.05667 0.16041 0.05412 C 0.1644 0.04834 0.17065 0.04603 0.17621 0.04348 C 0.1875 0.04395 0.19861 0.04418 0.20972 0.04487 C 0.21302 0.0451 0.21875 0.0488 0.21875 0.0488 C 0.2269 0.05875 0.24444 0.06523 0.25538 0.06731 C 0.26302 0.06662 0.26944 0.06731 0.27621 0.06338 C 0.28298 0.05944 0.29114 0.04927 0.29791 0.04348 C 0.30017 0.0414 0.30434 0.04071 0.30694 0.03955 C 0.31319 0.04071 0.31614 0.04233 0.3217 0.04487 C 0.325 0.0488 0.32847 0.05366 0.33263 0.05528 C 0.33541 0.05921 0.33767 0.06291 0.34149 0.06453 C 0.34722 0.07217 0.34947 0.07309 0.35746 0.07517 C 0.36267 0.07957 0.36527 0.07888 0.37118 0.07656 C 0.37309 0.07494 0.37552 0.07448 0.37725 0.07263 C 0.38125 0.0687 0.38489 0.06037 0.38906 0.05667 C 0.39392 0.0525 0.39114 0.05528 0.39704 0.04742 C 0.40052 0.04279 0.40243 0.03631 0.4059 0.03169 C 0.40729 0.02613 0.40937 0.02058 0.4118 0.01572 C 0.41354 0.00717 0.4151 -0.00186 0.41875 -0.00926 C 0.42065 -0.01897 0.42361 -0.03517 0.42864 -0.04234 C 0.43003 -0.04812 0.43246 -0.05113 0.43541 -0.05552 C 0.43715 -0.06107 0.43906 -0.06246 0.44253 -0.06593 C 0.44496 -0.06848 0.44635 -0.07241 0.44947 -0.07403 C 0.45399 -0.07657 0.45972 -0.07634 0.4644 -0.07796 C 0.46822 -0.07935 0.47222 -0.08143 0.47621 -0.08305 C 0.48229 -0.08259 0.48871 -0.08259 0.49496 -0.08189 C 0.50052 -0.0812 0.49739 -0.0805 0.5019 -0.07796 C 0.50954 -0.07357 0.51788 -0.07102 0.52569 -0.06732 C 0.53506 -0.06824 0.54079 -0.07033 0.54947 -0.07264 C 0.5526 -0.07542 0.55572 -0.07704 0.55937 -0.07912 C 0.56284 -0.08421 0.56579 -0.08999 0.56909 -0.09508 C 0.57118 -0.10225 0.5743 -0.11196 0.57812 -0.11752 C 0.58281 -0.1351 0.59409 -0.15592 0.60781 -0.16239 C 0.61961 -0.1617 0.63281 -0.16239 0.64444 -0.15823 C 0.6519 -0.15869 0.66736 -0.15823 0.67725 -0.161 C 0.67968 -0.1617 0.68194 -0.16239 0.6842 -0.16355 C 0.68611 -0.16447 0.6901 -0.16633 0.6901 -0.16633 C 0.6934 -0.16471 0.69548 -0.16309 0.69791 -0.15962 C 0.69982 -0.15221 0.70243 -0.14389 0.70694 -0.13857 C 0.70868 -0.13024 0.71406 -0.1196 0.7177 -0.1122 C 0.71909 -0.10919 0.72187 -0.10803 0.72378 -0.10549 C 0.73506 -0.10757 0.73697 -0.10965 0.74357 -0.12145 C 0.74635 -0.13394 0.74201 -0.1159 0.74652 -0.12931 C 0.74861 -0.13556 0.74843 -0.14181 0.75138 -0.14782 C 0.7526 -0.1543 0.75364 -0.16286 0.75746 -0.16748 C 0.75833 -0.1728 0.7592 -0.17997 0.76128 -0.18483 C 0.76545 -0.19431 0.77812 -0.19617 0.78506 -0.19663 C 0.79531 -0.19732 0.80555 -0.19755 0.81579 -0.19802 C 0.81684 -0.19848 0.81788 -0.19825 0.81875 -0.19917 C 0.81979 -0.2001 0.82083 -0.20311 0.82083 -0.20311 " pathEditMode="relative" ptsTypes="ffffffffffffffffffffffffffffffffffffffffffffffffffffffffffA">
                                      <p:cBhvr>
                                        <p:cTn id="10" dur="5000" fill="hold"/>
                                        <p:tgtEl>
                                          <p:spTgt spid="266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26650"/>
                </p:tgtEl>
              </p:cMediaNode>
            </p:audio>
          </p:childTnLst>
        </p:cTn>
      </p:par>
    </p:tnLst>
    <p:bldLst>
      <p:bldP spid="266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8000"/>
            </a:gs>
            <a:gs pos="100000">
              <a:srgbClr val="FF3300"/>
            </a:gs>
          </a:gsLst>
          <a:path path="shape">
            <a:fillToRect l="50000" t="50000" r="50000" b="50000"/>
          </a:path>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altLang="en-US" smtClean="0"/>
          </a:p>
        </p:txBody>
      </p:sp>
      <p:sp>
        <p:nvSpPr>
          <p:cNvPr id="12291" name="Rectangle 3"/>
          <p:cNvSpPr>
            <a:spLocks noGrp="1" noChangeArrowheads="1"/>
          </p:cNvSpPr>
          <p:nvPr>
            <p:ph type="body" idx="1"/>
          </p:nvPr>
        </p:nvSpPr>
        <p:spPr/>
        <p:txBody>
          <a:bodyPr/>
          <a:lstStyle/>
          <a:p>
            <a:pPr eaLnBrk="1" hangingPunct="1"/>
            <a:endParaRPr lang="en-US" altLang="en-US" smtClean="0"/>
          </a:p>
        </p:txBody>
      </p:sp>
      <p:sp>
        <p:nvSpPr>
          <p:cNvPr id="28677" name="AutoShape 5"/>
          <p:cNvSpPr>
            <a:spLocks noChangeArrowheads="1"/>
          </p:cNvSpPr>
          <p:nvPr/>
        </p:nvSpPr>
        <p:spPr bwMode="auto">
          <a:xfrm>
            <a:off x="2133600" y="5029200"/>
            <a:ext cx="2438400" cy="1447800"/>
          </a:xfrm>
          <a:prstGeom prst="wedgeRectCallout">
            <a:avLst>
              <a:gd name="adj1" fmla="val -59718"/>
              <a:gd name="adj2" fmla="val -260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Well, it’s time for me to go home and see what Santa left for me!  I hope you enjoyed traveling through Germany with me! Frolich Weihnachten!</a:t>
            </a:r>
          </a:p>
        </p:txBody>
      </p:sp>
      <p:pic>
        <p:nvPicPr>
          <p:cNvPr id="28678" name="Picture 6" descr="MCj035593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18542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Group 9"/>
          <p:cNvGrpSpPr>
            <a:grpSpLocks/>
          </p:cNvGrpSpPr>
          <p:nvPr/>
        </p:nvGrpSpPr>
        <p:grpSpPr bwMode="auto">
          <a:xfrm>
            <a:off x="1066800" y="2286000"/>
            <a:ext cx="6905625" cy="942975"/>
            <a:chOff x="672" y="1440"/>
            <a:chExt cx="4350" cy="594"/>
          </a:xfrm>
        </p:grpSpPr>
        <p:sp>
          <p:nvSpPr>
            <p:cNvPr id="12295" name="WordArt 7"/>
            <p:cNvSpPr>
              <a:spLocks noChangeArrowheads="1" noChangeShapeType="1" noTextEdit="1"/>
            </p:cNvSpPr>
            <p:nvPr/>
          </p:nvSpPr>
          <p:spPr bwMode="auto">
            <a:xfrm rot="-256074">
              <a:off x="864" y="1632"/>
              <a:ext cx="4158" cy="402"/>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smtClean="0">
                  <a:ln w="9525">
                    <a:solidFill>
                      <a:srgbClr val="000000"/>
                    </a:solidFill>
                    <a:round/>
                    <a:headEnd/>
                    <a:tailEnd/>
                  </a:ln>
                  <a:solidFill>
                    <a:srgbClr val="000000"/>
                  </a:solidFill>
                  <a:effectLst/>
                  <a:uLnTx/>
                  <a:uFillTx/>
                  <a:latin typeface="Comic Sans MS" panose="030F0702030302020204" pitchFamily="66" charset="0"/>
                  <a:ea typeface="+mn-ea"/>
                  <a:cs typeface="Arial" panose="020B0604020202020204" pitchFamily="34" charset="0"/>
                </a:rPr>
                <a:t>Frolich Weihnachten!</a:t>
              </a:r>
            </a:p>
          </p:txBody>
        </p:sp>
        <p:pic>
          <p:nvPicPr>
            <p:cNvPr id="12296" name="Picture 8" descr="MCj0436198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33875">
              <a:off x="672" y="1440"/>
              <a:ext cx="48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409138954"/>
      </p:ext>
    </p:extLst>
  </p:cSld>
  <p:clrMapOvr>
    <a:masterClrMapping/>
  </p:clrMapOvr>
  <p:transition advTm="2619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677"/>
                                        </p:tgtEl>
                                        <p:attrNameLst>
                                          <p:attrName>style.visibility</p:attrName>
                                        </p:attrNameLst>
                                      </p:cBhvr>
                                      <p:to>
                                        <p:strVal val="hidden"/>
                                      </p:to>
                                    </p:set>
                                  </p:childTnLst>
                                </p:cTn>
                              </p:par>
                              <p:par>
                                <p:cTn id="7" presetID="31" presetClass="exit" presetSubtype="0" fill="hold" nodeType="withEffect">
                                  <p:stCondLst>
                                    <p:cond delay="0"/>
                                  </p:stCondLst>
                                  <p:iterate type="lt">
                                    <p:tmPct val="5000"/>
                                  </p:iterate>
                                  <p:childTnLst>
                                    <p:anim calcmode="lin" valueType="num">
                                      <p:cBhvr>
                                        <p:cTn id="8" dur="3000"/>
                                        <p:tgtEl>
                                          <p:spTgt spid="28678"/>
                                        </p:tgtEl>
                                        <p:attrNameLst>
                                          <p:attrName>ppt_w</p:attrName>
                                        </p:attrNameLst>
                                      </p:cBhvr>
                                      <p:tavLst>
                                        <p:tav tm="0">
                                          <p:val>
                                            <p:strVal val="ppt_w"/>
                                          </p:val>
                                        </p:tav>
                                        <p:tav tm="100000">
                                          <p:val>
                                            <p:fltVal val="0"/>
                                          </p:val>
                                        </p:tav>
                                      </p:tavLst>
                                    </p:anim>
                                    <p:anim calcmode="lin" valueType="num">
                                      <p:cBhvr>
                                        <p:cTn id="9" dur="3000"/>
                                        <p:tgtEl>
                                          <p:spTgt spid="28678"/>
                                        </p:tgtEl>
                                        <p:attrNameLst>
                                          <p:attrName>ppt_h</p:attrName>
                                        </p:attrNameLst>
                                      </p:cBhvr>
                                      <p:tavLst>
                                        <p:tav tm="0">
                                          <p:val>
                                            <p:strVal val="ppt_h"/>
                                          </p:val>
                                        </p:tav>
                                        <p:tav tm="100000">
                                          <p:val>
                                            <p:fltVal val="0"/>
                                          </p:val>
                                        </p:tav>
                                      </p:tavLst>
                                    </p:anim>
                                    <p:anim calcmode="lin" valueType="num">
                                      <p:cBhvr>
                                        <p:cTn id="10" dur="3000"/>
                                        <p:tgtEl>
                                          <p:spTgt spid="28678"/>
                                        </p:tgtEl>
                                        <p:attrNameLst>
                                          <p:attrName>style.rotation</p:attrName>
                                        </p:attrNameLst>
                                      </p:cBhvr>
                                      <p:tavLst>
                                        <p:tav tm="0">
                                          <p:val>
                                            <p:fltVal val="0"/>
                                          </p:val>
                                        </p:tav>
                                        <p:tav tm="100000">
                                          <p:val>
                                            <p:fltVal val="90"/>
                                          </p:val>
                                        </p:tav>
                                      </p:tavLst>
                                    </p:anim>
                                    <p:animEffect transition="out" filter="fade">
                                      <p:cBhvr>
                                        <p:cTn id="11" dur="3000"/>
                                        <p:tgtEl>
                                          <p:spTgt spid="28678"/>
                                        </p:tgtEl>
                                      </p:cBhvr>
                                    </p:animEffect>
                                    <p:set>
                                      <p:cBhvr>
                                        <p:cTn id="12" dur="1" fill="hold">
                                          <p:stCondLst>
                                            <p:cond delay="2999"/>
                                          </p:stCondLst>
                                        </p:cTn>
                                        <p:tgtEl>
                                          <p:spTgt spid="286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3581400"/>
          </a:xfrm>
        </p:spPr>
        <p:txBody>
          <a:bodyPr/>
          <a:lstStyle/>
          <a:p>
            <a:r>
              <a:rPr lang="en-US" sz="9600" b="1" dirty="0">
                <a:solidFill>
                  <a:srgbClr val="003300"/>
                </a:solidFill>
                <a:effectLst>
                  <a:outerShdw blurRad="38100" dist="38100" dir="2700000" algn="tl">
                    <a:srgbClr val="000000">
                      <a:alpha val="43137"/>
                    </a:srgbClr>
                  </a:outerShdw>
                </a:effectLst>
              </a:rPr>
              <a:t>CHOMP TIME</a:t>
            </a:r>
            <a:r>
              <a:rPr lang="en-US" sz="2000" b="1" dirty="0">
                <a:solidFill>
                  <a:srgbClr val="003300"/>
                </a:solidFill>
                <a:effectLst>
                  <a:outerShdw blurRad="38100" dist="38100" dir="2700000" algn="tl">
                    <a:srgbClr val="000000">
                      <a:alpha val="43137"/>
                    </a:srgbClr>
                  </a:outerShdw>
                </a:effectLst>
              </a:rPr>
              <a:t/>
            </a:r>
            <a:br>
              <a:rPr lang="en-US" sz="2000" b="1" dirty="0">
                <a:solidFill>
                  <a:srgbClr val="003300"/>
                </a:solidFill>
                <a:effectLst>
                  <a:outerShdw blurRad="38100" dist="38100" dir="2700000" algn="tl">
                    <a:srgbClr val="000000">
                      <a:alpha val="43137"/>
                    </a:srgbClr>
                  </a:outerShdw>
                </a:effectLst>
              </a:rPr>
            </a:br>
            <a:r>
              <a:rPr lang="en-US" sz="2000" b="1" dirty="0">
                <a:solidFill>
                  <a:srgbClr val="003300"/>
                </a:solidFill>
                <a:effectLst>
                  <a:outerShdw blurRad="38100" dist="38100" dir="2700000" algn="tl">
                    <a:srgbClr val="000000">
                      <a:alpha val="43137"/>
                    </a:srgbClr>
                  </a:outerShdw>
                </a:effectLst>
              </a:rPr>
              <a:t>F.A.S.T.  Groups</a:t>
            </a:r>
            <a:r>
              <a:rPr lang="en-US" sz="9600" b="1" dirty="0">
                <a:solidFill>
                  <a:srgbClr val="003300"/>
                </a:solidFill>
                <a:effectLst>
                  <a:outerShdw blurRad="38100" dist="38100" dir="2700000" algn="tl">
                    <a:srgbClr val="000000">
                      <a:alpha val="43137"/>
                    </a:srgbClr>
                  </a:outerShdw>
                </a:effectLst>
              </a:rPr>
              <a:t/>
            </a:r>
            <a:br>
              <a:rPr lang="en-US" sz="9600" b="1" dirty="0">
                <a:solidFill>
                  <a:srgbClr val="003300"/>
                </a:solidFill>
                <a:effectLst>
                  <a:outerShdw blurRad="38100" dist="38100" dir="2700000" algn="tl">
                    <a:srgbClr val="000000">
                      <a:alpha val="43137"/>
                    </a:srgbClr>
                  </a:outerShdw>
                </a:effectLst>
              </a:rPr>
            </a:br>
            <a:r>
              <a:rPr lang="en-US" sz="1800" b="1" dirty="0">
                <a:solidFill>
                  <a:srgbClr val="003300"/>
                </a:solidFill>
                <a:effectLst>
                  <a:outerShdw blurRad="38100" dist="38100" dir="2700000" algn="tl">
                    <a:srgbClr val="000000">
                      <a:alpha val="43137"/>
                    </a:srgbClr>
                  </a:outerShdw>
                </a:effectLst>
              </a:rPr>
              <a:t>Focused Academic Support Time</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10000"/>
            <a:ext cx="20574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Image result for boy scout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99954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792162"/>
          </a:xfrm>
          <a:solidFill>
            <a:schemeClr val="accent3">
              <a:lumMod val="75000"/>
            </a:schemeClr>
          </a:solidFill>
        </p:spPr>
        <p:txBody>
          <a:bodyPr/>
          <a:lstStyle/>
          <a:p>
            <a:r>
              <a:rPr lang="en-US" dirty="0"/>
              <a:t>F.A.S.T. Designations</a:t>
            </a:r>
          </a:p>
        </p:txBody>
      </p:sp>
      <p:sp>
        <p:nvSpPr>
          <p:cNvPr id="5" name="TextBox 4"/>
          <p:cNvSpPr txBox="1"/>
          <p:nvPr/>
        </p:nvSpPr>
        <p:spPr>
          <a:xfrm>
            <a:off x="5943600" y="5791200"/>
            <a:ext cx="26670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8:40 – 9:10 </a:t>
            </a:r>
            <a:endParaRPr lang="en-US" sz="3200" dirty="0">
              <a:solidFill>
                <a:prstClr val="black"/>
              </a:solidFill>
              <a:cs typeface="Arial" charset="0"/>
            </a:endParaRPr>
          </a:p>
        </p:txBody>
      </p:sp>
      <p:sp>
        <p:nvSpPr>
          <p:cNvPr id="3" name="AutoShape 2" descr="Image result for quiet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motivational quot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Table 6">
            <a:extLst>
              <a:ext uri="{FF2B5EF4-FFF2-40B4-BE49-F238E27FC236}">
                <a16:creationId xmlns:a16="http://schemas.microsoft.com/office/drawing/2014/main" id="{8D44B703-2F1D-420F-BB8A-4C759FC16509}"/>
              </a:ext>
            </a:extLst>
          </p:cNvPr>
          <p:cNvGraphicFramePr>
            <a:graphicFrameLocks noGrp="1"/>
          </p:cNvGraphicFramePr>
          <p:nvPr>
            <p:extLst>
              <p:ext uri="{D42A27DB-BD31-4B8C-83A1-F6EECF244321}">
                <p14:modId xmlns:p14="http://schemas.microsoft.com/office/powerpoint/2010/main" val="3096760841"/>
              </p:ext>
            </p:extLst>
          </p:nvPr>
        </p:nvGraphicFramePr>
        <p:xfrm>
          <a:off x="838199" y="1143000"/>
          <a:ext cx="7885113" cy="4199856"/>
        </p:xfrm>
        <a:graphic>
          <a:graphicData uri="http://schemas.openxmlformats.org/drawingml/2006/table">
            <a:tbl>
              <a:tblPr firstRow="1" bandRow="1">
                <a:tableStyleId>{5C22544A-7EE6-4342-B048-85BDC9FD1C3A}</a:tableStyleId>
              </a:tblPr>
              <a:tblGrid>
                <a:gridCol w="2852980">
                  <a:extLst>
                    <a:ext uri="{9D8B030D-6E8A-4147-A177-3AD203B41FA5}">
                      <a16:colId xmlns:a16="http://schemas.microsoft.com/office/drawing/2014/main" val="20000"/>
                    </a:ext>
                  </a:extLst>
                </a:gridCol>
                <a:gridCol w="1642174">
                  <a:extLst>
                    <a:ext uri="{9D8B030D-6E8A-4147-A177-3AD203B41FA5}">
                      <a16:colId xmlns:a16="http://schemas.microsoft.com/office/drawing/2014/main" val="20002"/>
                    </a:ext>
                  </a:extLst>
                </a:gridCol>
                <a:gridCol w="1570775">
                  <a:extLst>
                    <a:ext uri="{9D8B030D-6E8A-4147-A177-3AD203B41FA5}">
                      <a16:colId xmlns:a16="http://schemas.microsoft.com/office/drawing/2014/main" val="20003"/>
                    </a:ext>
                  </a:extLst>
                </a:gridCol>
                <a:gridCol w="1819184">
                  <a:extLst>
                    <a:ext uri="{9D8B030D-6E8A-4147-A177-3AD203B41FA5}">
                      <a16:colId xmlns:a16="http://schemas.microsoft.com/office/drawing/2014/main" val="20004"/>
                    </a:ext>
                  </a:extLst>
                </a:gridCol>
              </a:tblGrid>
              <a:tr h="4199856">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7030A0"/>
                          </a:solidFill>
                        </a:rPr>
                        <a:t>Computers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rgbClr val="FFFF00"/>
                          </a:solidFill>
                        </a:rPr>
                        <a:t>Classworks</a:t>
                      </a:r>
                      <a:r>
                        <a:rPr lang="en-US" baseline="0" dirty="0">
                          <a:solidFill>
                            <a:srgbClr val="7030A0"/>
                          </a:solidFill>
                        </a:rPr>
                        <a:t>:</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effectLst>
                            <a:outerShdw blurRad="38100" dist="38100" dir="2700000" algn="tl">
                              <a:srgbClr val="000000">
                                <a:alpha val="43137"/>
                              </a:srgbClr>
                            </a:outerShdw>
                          </a:effectLst>
                        </a:rPr>
                        <a:t>R - Aiden - </a:t>
                      </a:r>
                      <a:r>
                        <a:rPr lang="en-US" baseline="0" dirty="0">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M - </a:t>
                      </a:r>
                      <a:r>
                        <a:rPr lang="en-US" dirty="0" smtClean="0">
                          <a:effectLst>
                            <a:outerShdw blurRad="38100" dist="38100" dir="2700000" algn="tl">
                              <a:srgbClr val="000000">
                                <a:alpha val="43137"/>
                              </a:srgbClr>
                            </a:outerShdw>
                          </a:effectLst>
                        </a:rPr>
                        <a:t>Katelynn</a:t>
                      </a:r>
                      <a:r>
                        <a:rPr lang="en-US" baseline="0" dirty="0" smtClean="0">
                          <a:effectLst>
                            <a:outerShdw blurRad="38100" dist="38100" dir="2700000" algn="tl">
                              <a:srgbClr val="000000">
                                <a:alpha val="43137"/>
                              </a:srgbClr>
                            </a:outerShdw>
                          </a:effectLst>
                        </a:rPr>
                        <a:t> </a:t>
                      </a:r>
                      <a:r>
                        <a:rPr lang="en-US" baseline="0" dirty="0">
                          <a:effectLst>
                            <a:outerShdw blurRad="38100" dist="38100" dir="2700000" algn="tl">
                              <a:srgbClr val="000000">
                                <a:alpha val="43137"/>
                              </a:srgbClr>
                            </a:outerShdw>
                          </a:effectLst>
                        </a:rPr>
                        <a:t>- 2</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M - </a:t>
                      </a:r>
                      <a:r>
                        <a:rPr lang="en-US" dirty="0" err="1">
                          <a:effectLst>
                            <a:outerShdw blurRad="38100" dist="38100" dir="2700000" algn="tl">
                              <a:srgbClr val="000000">
                                <a:alpha val="43137"/>
                              </a:srgbClr>
                            </a:outerShdw>
                          </a:effectLst>
                        </a:rPr>
                        <a:t>Jearon</a:t>
                      </a:r>
                      <a:r>
                        <a:rPr lang="en-US" dirty="0">
                          <a:effectLst>
                            <a:outerShdw blurRad="38100" dist="38100" dir="2700000" algn="tl">
                              <a:srgbClr val="000000">
                                <a:alpha val="43137"/>
                              </a:srgbClr>
                            </a:outerShdw>
                          </a:effectLst>
                        </a:rPr>
                        <a:t> - 3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effectLst>
                            <a:outerShdw blurRad="38100" dist="38100" dir="2700000" algn="tl">
                              <a:srgbClr val="000000">
                                <a:alpha val="43137"/>
                              </a:srgbClr>
                            </a:outerShdw>
                          </a:effectLst>
                        </a:rPr>
                        <a:t>R</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Kaylah </a:t>
                      </a:r>
                      <a:r>
                        <a:rPr lang="en-US" dirty="0">
                          <a:effectLst>
                            <a:outerShdw blurRad="38100" dist="38100" dir="2700000" algn="tl">
                              <a:srgbClr val="000000">
                                <a:alpha val="43137"/>
                              </a:srgbClr>
                            </a:outerShdw>
                          </a:effectLst>
                        </a:rPr>
                        <a:t>- 4</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M – </a:t>
                      </a:r>
                      <a:r>
                        <a:rPr lang="en-US" baseline="0" dirty="0" smtClean="0">
                          <a:effectLst>
                            <a:outerShdw blurRad="38100" dist="38100" dir="2700000" algn="tl">
                              <a:srgbClr val="000000">
                                <a:alpha val="43137"/>
                              </a:srgbClr>
                            </a:outerShdw>
                          </a:effectLst>
                        </a:rPr>
                        <a:t>Carleen </a:t>
                      </a:r>
                      <a:r>
                        <a:rPr lang="en-US" baseline="0" dirty="0">
                          <a:effectLst>
                            <a:outerShdw blurRad="38100" dist="38100" dir="2700000" algn="tl">
                              <a:srgbClr val="000000">
                                <a:alpha val="43137"/>
                              </a:srgbClr>
                            </a:outerShdw>
                          </a:effectLst>
                        </a:rPr>
                        <a:t>– 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effectLst>
                            <a:outerShdw blurRad="38100" dist="38100" dir="2700000" algn="tl">
                              <a:srgbClr val="000000">
                                <a:alpha val="43137"/>
                              </a:srgbClr>
                            </a:outerShdw>
                          </a:effectLst>
                        </a:rPr>
                        <a:t>R</a:t>
                      </a:r>
                      <a:r>
                        <a:rPr lang="en-US" baseline="0" dirty="0" smtClean="0">
                          <a:effectLst>
                            <a:outerShdw blurRad="38100" dist="38100" dir="2700000" algn="tl">
                              <a:srgbClr val="000000">
                                <a:alpha val="43137"/>
                              </a:srgbClr>
                            </a:outerShdw>
                          </a:effectLst>
                        </a:rPr>
                        <a:t> </a:t>
                      </a:r>
                      <a:r>
                        <a:rPr lang="en-US" baseline="0" dirty="0">
                          <a:effectLst>
                            <a:outerShdw blurRad="38100" dist="38100" dir="2700000" algn="tl">
                              <a:srgbClr val="000000">
                                <a:alpha val="43137"/>
                              </a:srgbClr>
                            </a:outerShdw>
                          </a:effectLst>
                        </a:rPr>
                        <a:t>– </a:t>
                      </a:r>
                      <a:r>
                        <a:rPr lang="en-US" baseline="0" dirty="0" err="1" smtClean="0">
                          <a:effectLst>
                            <a:outerShdw blurRad="38100" dist="38100" dir="2700000" algn="tl">
                              <a:srgbClr val="000000">
                                <a:alpha val="43137"/>
                              </a:srgbClr>
                            </a:outerShdw>
                          </a:effectLst>
                        </a:rPr>
                        <a:t>Brena</a:t>
                      </a:r>
                      <a:r>
                        <a:rPr lang="en-US" baseline="0" dirty="0" smtClean="0">
                          <a:effectLst>
                            <a:outerShdw blurRad="38100" dist="38100" dir="2700000" algn="tl">
                              <a:srgbClr val="000000">
                                <a:alpha val="43137"/>
                              </a:srgbClr>
                            </a:outerShdw>
                          </a:effectLst>
                        </a:rPr>
                        <a:t> </a:t>
                      </a:r>
                      <a:r>
                        <a:rPr lang="en-US" baseline="0" dirty="0">
                          <a:effectLst>
                            <a:outerShdw blurRad="38100" dist="38100" dir="2700000" algn="tl">
                              <a:srgbClr val="000000">
                                <a:alpha val="43137"/>
                              </a:srgbClr>
                            </a:outerShdw>
                          </a:effectLst>
                        </a:rPr>
                        <a:t>- 6</a:t>
                      </a:r>
                      <a:endParaRPr lang="en-US" dirty="0">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R </a:t>
                      </a:r>
                      <a:r>
                        <a:rPr lang="en-US" baseline="0" dirty="0" smtClean="0">
                          <a:solidFill>
                            <a:schemeClr val="bg1"/>
                          </a:solidFill>
                          <a:effectLst>
                            <a:outerShdw blurRad="38100" dist="38100" dir="2700000" algn="tl">
                              <a:srgbClr val="000000">
                                <a:alpha val="43137"/>
                              </a:srgbClr>
                            </a:outerShdw>
                          </a:effectLst>
                        </a:rPr>
                        <a:t>– Emma - </a:t>
                      </a:r>
                      <a:r>
                        <a:rPr lang="en-US" baseline="0" dirty="0">
                          <a:solidFill>
                            <a:schemeClr val="bg1"/>
                          </a:solidFill>
                          <a:effectLst>
                            <a:outerShdw blurRad="38100" dist="38100" dir="2700000" algn="tl">
                              <a:srgbClr val="000000">
                                <a:alpha val="43137"/>
                              </a:srgbClr>
                            </a:outerShdw>
                          </a:effectLst>
                        </a:rPr>
                        <a:t>7</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effectLst>
                            <a:outerShdw blurRad="38100" dist="38100" dir="2700000" algn="tl">
                              <a:srgbClr val="000000">
                                <a:alpha val="43137"/>
                              </a:srgbClr>
                            </a:outerShdw>
                          </a:effectLst>
                        </a:rPr>
                        <a:t>M - </a:t>
                      </a:r>
                      <a:r>
                        <a:rPr lang="en-US" baseline="0" dirty="0" smtClean="0">
                          <a:solidFill>
                            <a:schemeClr val="bg1"/>
                          </a:solidFill>
                          <a:effectLst>
                            <a:outerShdw blurRad="38100" dist="38100" dir="2700000" algn="tl">
                              <a:srgbClr val="000000">
                                <a:alpha val="43137"/>
                              </a:srgbClr>
                            </a:outerShdw>
                          </a:effectLst>
                        </a:rPr>
                        <a:t>Erin </a:t>
                      </a:r>
                      <a:r>
                        <a:rPr lang="en-US" baseline="0" dirty="0">
                          <a:solidFill>
                            <a:schemeClr val="bg1"/>
                          </a:solidFill>
                          <a:effectLst>
                            <a:outerShdw blurRad="38100" dist="38100" dir="2700000" algn="tl">
                              <a:srgbClr val="000000">
                                <a:alpha val="43137"/>
                              </a:srgbClr>
                            </a:outerShdw>
                          </a:effectLst>
                        </a:rPr>
                        <a:t>- 8</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outerShdw blurRad="38100" dist="38100" dir="2700000" algn="tl">
                              <a:srgbClr val="000000">
                                <a:alpha val="43137"/>
                              </a:srgbClr>
                            </a:outerShdw>
                          </a:effectLst>
                        </a:rPr>
                        <a:t>Free choice </a:t>
                      </a:r>
                      <a:r>
                        <a:rPr lang="en-US" baseline="0" dirty="0">
                          <a:solidFill>
                            <a:schemeClr val="bg1"/>
                          </a:solidFill>
                          <a:effectLst>
                            <a:outerShdw blurRad="38100" dist="38100" dir="2700000" algn="tl">
                              <a:srgbClr val="000000">
                                <a:alpha val="43137"/>
                              </a:srgbClr>
                            </a:outerShdw>
                          </a:effectLst>
                        </a:rPr>
                        <a:t>- </a:t>
                      </a:r>
                      <a:r>
                        <a:rPr lang="en-US" baseline="0" dirty="0" smtClean="0">
                          <a:solidFill>
                            <a:schemeClr val="bg1"/>
                          </a:solidFill>
                          <a:effectLst>
                            <a:outerShdw blurRad="38100" dist="38100" dir="2700000" algn="tl">
                              <a:srgbClr val="000000">
                                <a:alpha val="43137"/>
                              </a:srgbClr>
                            </a:outerShdw>
                          </a:effectLst>
                        </a:rPr>
                        <a:t>Jaiden </a:t>
                      </a:r>
                      <a:r>
                        <a:rPr lang="en-US" baseline="0" dirty="0">
                          <a:solidFill>
                            <a:schemeClr val="bg1"/>
                          </a:solidFill>
                          <a:effectLst>
                            <a:outerShdw blurRad="38100" dist="38100" dir="2700000" algn="tl">
                              <a:srgbClr val="000000">
                                <a:alpha val="43137"/>
                              </a:srgbClr>
                            </a:outerShdw>
                          </a:effectLst>
                        </a:rPr>
                        <a:t>– 9</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solidFill>
                          <a:schemeClr val="bg1"/>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rgbClr val="003300"/>
                          </a:solidFill>
                          <a:effectLst>
                            <a:outerShdw blurRad="38100" dist="38100" dir="2700000" algn="tl">
                              <a:srgbClr val="000000">
                                <a:alpha val="43137"/>
                              </a:srgbClr>
                            </a:outerShdw>
                          </a:effectLst>
                        </a:rPr>
                        <a:t>Mrs.</a:t>
                      </a:r>
                      <a:r>
                        <a:rPr lang="en-US" baseline="0" dirty="0">
                          <a:solidFill>
                            <a:srgbClr val="003300"/>
                          </a:solidFill>
                          <a:effectLst>
                            <a:outerShdw blurRad="38100" dist="38100" dir="2700000" algn="tl">
                              <a:srgbClr val="000000">
                                <a:alpha val="43137"/>
                              </a:srgbClr>
                            </a:outerShdw>
                          </a:effectLst>
                        </a:rPr>
                        <a:t> Roby: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003300"/>
                          </a:solidFill>
                          <a:effectLst>
                            <a:outerShdw blurRad="38100" dist="38100" dir="2700000" algn="tl">
                              <a:srgbClr val="000000">
                                <a:alpha val="43137"/>
                              </a:srgbClr>
                            </a:outerShdw>
                          </a:effectLst>
                        </a:rPr>
                        <a:t>LLI</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effectLst/>
                        </a:rPr>
                        <a:t>Special Activity</a:t>
                      </a:r>
                      <a:endParaRPr lang="en-US" baseline="0" dirty="0">
                        <a:solidFill>
                          <a:schemeClr val="bg1"/>
                        </a:solidFill>
                        <a:effectLs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Mrs.</a:t>
                      </a:r>
                      <a:r>
                        <a:rPr lang="en-US" baseline="0" dirty="0">
                          <a:solidFill>
                            <a:schemeClr val="tx1"/>
                          </a:solidFill>
                        </a:rPr>
                        <a:t> Thompson: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tx1"/>
                          </a:solidFill>
                        </a:rPr>
                        <a:t>LLI</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Jaylie</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a:solidFill>
                            <a:schemeClr val="bg1"/>
                          </a:solidFill>
                        </a:rPr>
                        <a:t>Caydance</a:t>
                      </a:r>
                      <a:endParaRPr lang="en-US" baseline="0" dirty="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Amiyah</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Cohen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err="1" smtClean="0">
                          <a:solidFill>
                            <a:schemeClr val="bg1"/>
                          </a:solidFill>
                        </a:rPr>
                        <a:t>Paisleigh</a:t>
                      </a:r>
                      <a:endParaRPr lang="en-US" baseline="0" dirty="0" smtClean="0">
                        <a:solidFill>
                          <a:schemeClr val="bg1"/>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bg1"/>
                          </a:solidFill>
                        </a:rPr>
                        <a:t>Kaylee</a:t>
                      </a:r>
                      <a:endParaRPr lang="en-US" baseline="0" dirty="0">
                        <a:solidFill>
                          <a:schemeClr val="bg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effectLst>
                            <a:outerShdw blurRad="38100" dist="38100" dir="2700000" algn="tl">
                              <a:srgbClr val="000000">
                                <a:alpha val="43137"/>
                              </a:srgbClr>
                            </a:outerShdw>
                          </a:effectLst>
                        </a:rPr>
                        <a:t>POETRY – Final selection on notebook paper, or final draft:</a:t>
                      </a:r>
                      <a:endParaRPr lang="en-US" b="1" baseline="0" dirty="0">
                        <a:solidFill>
                          <a:srgbClr val="FF0000"/>
                        </a:solidFill>
                        <a:effectLst>
                          <a:outerShdw blurRad="38100" dist="38100" dir="2700000" algn="tl">
                            <a:srgbClr val="000000">
                              <a:alpha val="43137"/>
                            </a:srgbClr>
                          </a:outerShdw>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solidFill>
                            <a:schemeClr val="bg1"/>
                          </a:solidFill>
                        </a:rPr>
                        <a:t>All others</a:t>
                      </a:r>
                    </a:p>
                  </a:txBody>
                  <a:tcPr/>
                </a:tc>
                <a:extLst>
                  <a:ext uri="{0D108BD9-81ED-4DB2-BD59-A6C34878D82A}">
                    <a16:rowId xmlns:a16="http://schemas.microsoft.com/office/drawing/2014/main" val="10000"/>
                  </a:ext>
                </a:extLst>
              </a:tr>
            </a:tbl>
          </a:graphicData>
        </a:graphic>
      </p:graphicFrame>
      <p:sp>
        <p:nvSpPr>
          <p:cNvPr id="9" name="TextBox 8"/>
          <p:cNvSpPr txBox="1"/>
          <p:nvPr/>
        </p:nvSpPr>
        <p:spPr>
          <a:xfrm>
            <a:off x="581297" y="5465094"/>
            <a:ext cx="8302625" cy="461665"/>
          </a:xfrm>
          <a:prstGeom prst="rect">
            <a:avLst/>
          </a:prstGeom>
          <a:noFill/>
        </p:spPr>
        <p:txBody>
          <a:bodyPr wrap="square" rtlCol="0">
            <a:spAutoFit/>
          </a:bodyPr>
          <a:lstStyle/>
          <a:p>
            <a:r>
              <a:rPr lang="en-US" sz="2400" b="1" i="1" dirty="0"/>
              <a:t>Landon – Phonics 1</a:t>
            </a:r>
            <a:r>
              <a:rPr lang="en-US" sz="2400" b="1" i="1" baseline="30000" dirty="0"/>
              <a:t>st</a:t>
            </a:r>
            <a:r>
              <a:rPr lang="en-US" sz="2400" b="1" i="1" dirty="0"/>
              <a:t> with Mrs. Page</a:t>
            </a:r>
          </a:p>
        </p:txBody>
      </p:sp>
      <p:sp>
        <p:nvSpPr>
          <p:cNvPr id="10" name="TextBox 9"/>
          <p:cNvSpPr txBox="1"/>
          <p:nvPr/>
        </p:nvSpPr>
        <p:spPr>
          <a:xfrm>
            <a:off x="548640" y="5920535"/>
            <a:ext cx="4419600" cy="461665"/>
          </a:xfrm>
          <a:prstGeom prst="rect">
            <a:avLst/>
          </a:prstGeom>
          <a:noFill/>
        </p:spPr>
        <p:txBody>
          <a:bodyPr wrap="square" rtlCol="0">
            <a:spAutoFit/>
          </a:bodyPr>
          <a:lstStyle/>
          <a:p>
            <a:r>
              <a:rPr lang="en-US" sz="2400" b="1" i="1" dirty="0"/>
              <a:t>Macon – SIPPS with Mrs. Bess</a:t>
            </a:r>
          </a:p>
        </p:txBody>
      </p:sp>
    </p:spTree>
    <p:extLst>
      <p:ext uri="{BB962C8B-B14F-4D97-AF65-F5344CB8AC3E}">
        <p14:creationId xmlns:p14="http://schemas.microsoft.com/office/powerpoint/2010/main" val="1222615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0"/>
            <a:ext cx="7315200" cy="2667000"/>
          </a:xfrm>
        </p:spPr>
        <p:txBody>
          <a:bodyPr/>
          <a:lstStyle/>
          <a:p>
            <a:r>
              <a:rPr lang="en-US" sz="9600" b="1" dirty="0">
                <a:solidFill>
                  <a:srgbClr val="003300"/>
                </a:solidFill>
                <a:effectLst>
                  <a:outerShdw blurRad="38100" dist="38100" dir="2700000" algn="tl">
                    <a:srgbClr val="000000">
                      <a:alpha val="43137"/>
                    </a:srgbClr>
                  </a:outerShdw>
                </a:effectLst>
              </a:rPr>
              <a:t>Reading Time</a:t>
            </a: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2" y="3733800"/>
            <a:ext cx="23526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987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458200" cy="2286000"/>
          </a:xfrm>
          <a:solidFill>
            <a:srgbClr val="0070C0"/>
          </a:solidFill>
        </p:spPr>
        <p:txBody>
          <a:bodyPr/>
          <a:lstStyle/>
          <a:p>
            <a:r>
              <a:rPr lang="en-US" sz="4800" b="1" dirty="0" smtClean="0">
                <a:effectLst>
                  <a:outerShdw blurRad="38100" dist="38100" dir="2700000" algn="tl">
                    <a:srgbClr val="000000">
                      <a:alpha val="43137"/>
                    </a:srgbClr>
                  </a:outerShdw>
                </a:effectLst>
              </a:rPr>
              <a:t>Team Captains, please get your groups’ MM Response books.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1231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249362"/>
          </a:xfrm>
          <a:solidFill>
            <a:srgbClr val="0070C0"/>
          </a:solidFill>
        </p:spPr>
        <p:txBody>
          <a:bodyPr/>
          <a:lstStyle/>
          <a:p>
            <a:r>
              <a:rPr lang="en-US" sz="4800" b="1" dirty="0" smtClean="0">
                <a:effectLst>
                  <a:outerShdw blurRad="38100" dist="38100" dir="2700000" algn="tl">
                    <a:srgbClr val="000000">
                      <a:alpha val="43137"/>
                    </a:srgbClr>
                  </a:outerShdw>
                </a:effectLst>
              </a:rPr>
              <a:t>Gather at the Carpet with your MM Response book and pencil.</a:t>
            </a:r>
            <a:endParaRPr lang="en-US" sz="4800" b="1" dirty="0">
              <a:effectLst>
                <a:outerShdw blurRad="38100" dist="38100" dir="2700000" algn="tl">
                  <a:srgbClr val="000000">
                    <a:alpha val="43137"/>
                  </a:srgbClr>
                </a:outerShdw>
              </a:effectLst>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4419600" cy="318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1638300" y="5562600"/>
            <a:ext cx="5943600" cy="792163"/>
          </a:xfrm>
          <a:solidFill>
            <a:schemeClr val="tx2">
              <a:lumMod val="40000"/>
              <a:lumOff val="60000"/>
            </a:schemeClr>
          </a:solidFill>
        </p:spPr>
        <p:txBody>
          <a:bodyPr/>
          <a:lstStyle/>
          <a:p>
            <a:r>
              <a:rPr lang="en-US" sz="4800" b="1" dirty="0" smtClean="0"/>
              <a:t>Are we still the best?</a:t>
            </a:r>
          </a:p>
        </p:txBody>
      </p:sp>
    </p:spTree>
    <p:extLst>
      <p:ext uri="{BB962C8B-B14F-4D97-AF65-F5344CB8AC3E}">
        <p14:creationId xmlns:p14="http://schemas.microsoft.com/office/powerpoint/2010/main" val="255920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b="1" i="1" dirty="0" smtClean="0">
                <a:effectLst>
                  <a:outerShdw blurRad="38100" dist="38100" dir="2700000" algn="tl">
                    <a:srgbClr val="000000">
                      <a:alpha val="43137"/>
                    </a:srgbClr>
                  </a:outerShdw>
                </a:effectLst>
              </a:rPr>
              <a:t>Review:  Contributing Ideas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2133600"/>
          </a:xfrm>
        </p:spPr>
        <p:txBody>
          <a:bodyPr/>
          <a:lstStyle/>
          <a:p>
            <a:r>
              <a:rPr lang="en-US" dirty="0" smtClean="0"/>
              <a:t>How does contributing different ideas to your partner discussions help you and your partner learn more about the topic you are discussing?</a:t>
            </a:r>
            <a:endParaRPr lang="en-US" dirty="0"/>
          </a:p>
        </p:txBody>
      </p:sp>
      <p:sp>
        <p:nvSpPr>
          <p:cNvPr id="4" name="AutoShape 2" descr="Image result for conversation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3276600" y="3937133"/>
            <a:ext cx="2447925" cy="1866900"/>
          </a:xfrm>
          <a:prstGeom prst="rect">
            <a:avLst/>
          </a:prstGeom>
        </p:spPr>
      </p:pic>
    </p:spTree>
    <p:extLst>
      <p:ext uri="{BB962C8B-B14F-4D97-AF65-F5344CB8AC3E}">
        <p14:creationId xmlns:p14="http://schemas.microsoft.com/office/powerpoint/2010/main" val="2510965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0625" t="12001" r="40000" b="6000"/>
          <a:stretch/>
        </p:blipFill>
        <p:spPr>
          <a:xfrm>
            <a:off x="110763" y="381000"/>
            <a:ext cx="4495684" cy="5851525"/>
          </a:xfrm>
          <a:prstGeom prst="rect">
            <a:avLst/>
          </a:prstGeom>
        </p:spPr>
      </p:pic>
      <p:pic>
        <p:nvPicPr>
          <p:cNvPr id="5" name="Picture 4"/>
          <p:cNvPicPr>
            <a:picLocks noChangeAspect="1"/>
          </p:cNvPicPr>
          <p:nvPr/>
        </p:nvPicPr>
        <p:blipFill rotWithShape="1">
          <a:blip r:embed="rId3"/>
          <a:srcRect l="20625" t="11999" r="40625" b="6000"/>
          <a:stretch/>
        </p:blipFill>
        <p:spPr>
          <a:xfrm>
            <a:off x="4540685" y="381000"/>
            <a:ext cx="4424324" cy="5851525"/>
          </a:xfrm>
          <a:prstGeom prst="rect">
            <a:avLst/>
          </a:prstGeom>
        </p:spPr>
      </p:pic>
    </p:spTree>
    <p:extLst>
      <p:ext uri="{BB962C8B-B14F-4D97-AF65-F5344CB8AC3E}">
        <p14:creationId xmlns:p14="http://schemas.microsoft.com/office/powerpoint/2010/main" val="3478760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sz="4000" b="1" i="1" dirty="0" smtClean="0">
                <a:effectLst>
                  <a:outerShdw blurRad="38100" dist="38100" dir="2700000" algn="tl">
                    <a:srgbClr val="000000">
                      <a:alpha val="43137"/>
                    </a:srgbClr>
                  </a:outerShdw>
                </a:effectLst>
              </a:rPr>
              <a:t>Review Expository Nonfiction </a:t>
            </a:r>
            <a:br>
              <a:rPr lang="en-US" sz="4000" b="1" i="1" dirty="0" smtClean="0">
                <a:effectLst>
                  <a:outerShdw blurRad="38100" dist="38100" dir="2700000" algn="tl">
                    <a:srgbClr val="000000">
                      <a:alpha val="43137"/>
                    </a:srgbClr>
                  </a:outerShdw>
                </a:effectLst>
              </a:rPr>
            </a:br>
            <a:r>
              <a:rPr lang="en-US" sz="4000" b="1" i="1" dirty="0" smtClean="0">
                <a:effectLst>
                  <a:outerShdw blurRad="38100" dist="38100" dir="2700000" algn="tl">
                    <a:srgbClr val="000000">
                      <a:alpha val="43137"/>
                    </a:srgbClr>
                  </a:outerShdw>
                </a:effectLst>
              </a:rPr>
              <a:t>and Text Features</a:t>
            </a:r>
            <a:endParaRPr lang="en-US" sz="4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447800"/>
            <a:ext cx="6705600" cy="5257800"/>
          </a:xfrm>
        </p:spPr>
        <p:txBody>
          <a:bodyPr/>
          <a:lstStyle/>
          <a:p>
            <a:r>
              <a:rPr lang="en-US" dirty="0" smtClean="0"/>
              <a:t>Earlier you heard the expository nonfiction books Morning Meals Around the World and Evening Meals Around the World, and you have read expository texts independently.</a:t>
            </a:r>
          </a:p>
          <a:p>
            <a:r>
              <a:rPr lang="en-US" dirty="0" smtClean="0"/>
              <a:t>Expository text gives factual, or true, information about a particular topic.</a:t>
            </a:r>
          </a:p>
          <a:p>
            <a:r>
              <a:rPr lang="en-US" dirty="0" smtClean="0"/>
              <a:t>Let’s review the </a:t>
            </a:r>
            <a:r>
              <a:rPr lang="en-US" b="1" u="sng" dirty="0" smtClean="0"/>
              <a:t>Text Features</a:t>
            </a:r>
            <a:r>
              <a:rPr lang="en-US" b="1" dirty="0" smtClean="0"/>
              <a:t> </a:t>
            </a:r>
            <a:r>
              <a:rPr lang="en-US" dirty="0" smtClean="0"/>
              <a:t>chart. </a:t>
            </a:r>
          </a:p>
        </p:txBody>
      </p:sp>
      <p:pic>
        <p:nvPicPr>
          <p:cNvPr id="4" name="Picture 3"/>
          <p:cNvPicPr>
            <a:picLocks noChangeAspect="1"/>
          </p:cNvPicPr>
          <p:nvPr/>
        </p:nvPicPr>
        <p:blipFill>
          <a:blip r:embed="rId2"/>
          <a:stretch>
            <a:fillRect/>
          </a:stretch>
        </p:blipFill>
        <p:spPr>
          <a:xfrm>
            <a:off x="6858000" y="1676400"/>
            <a:ext cx="2057400" cy="1696825"/>
          </a:xfrm>
          <a:prstGeom prst="rect">
            <a:avLst/>
          </a:prstGeom>
        </p:spPr>
      </p:pic>
      <p:pic>
        <p:nvPicPr>
          <p:cNvPr id="5" name="Picture 4"/>
          <p:cNvPicPr>
            <a:picLocks noChangeAspect="1"/>
          </p:cNvPicPr>
          <p:nvPr/>
        </p:nvPicPr>
        <p:blipFill>
          <a:blip r:embed="rId3"/>
          <a:stretch>
            <a:fillRect/>
          </a:stretch>
        </p:blipFill>
        <p:spPr>
          <a:xfrm>
            <a:off x="6890461" y="3588255"/>
            <a:ext cx="2024939" cy="1879585"/>
          </a:xfrm>
          <a:prstGeom prst="rect">
            <a:avLst/>
          </a:prstGeom>
        </p:spPr>
      </p:pic>
    </p:spTree>
    <p:extLst>
      <p:ext uri="{BB962C8B-B14F-4D97-AF65-F5344CB8AC3E}">
        <p14:creationId xmlns:p14="http://schemas.microsoft.com/office/powerpoint/2010/main" val="422548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575" y="1371600"/>
            <a:ext cx="875982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So far in this unit we have discussed the following text features:</a:t>
            </a:r>
          </a:p>
          <a:p>
            <a:pPr marL="914400" lvl="1" indent="-457200">
              <a:buFont typeface="Arial" panose="020B0604020202020204" pitchFamily="34" charset="0"/>
              <a:buChar char="•"/>
            </a:pPr>
            <a:r>
              <a:rPr lang="en-US" sz="3200" dirty="0" smtClean="0"/>
              <a:t>Summary on the back cover</a:t>
            </a:r>
          </a:p>
          <a:p>
            <a:pPr marL="914400" lvl="1" indent="-457200">
              <a:buFont typeface="Arial" panose="020B0604020202020204" pitchFamily="34" charset="0"/>
              <a:buChar char="•"/>
            </a:pPr>
            <a:r>
              <a:rPr lang="en-US" sz="3200" dirty="0" smtClean="0"/>
              <a:t>Table of Contents</a:t>
            </a:r>
          </a:p>
          <a:p>
            <a:pPr marL="914400" lvl="1" indent="-457200">
              <a:buFont typeface="Arial" panose="020B0604020202020204" pitchFamily="34" charset="0"/>
              <a:buChar char="•"/>
            </a:pPr>
            <a:r>
              <a:rPr lang="en-US" sz="3200" dirty="0" smtClean="0"/>
              <a:t>Index</a:t>
            </a:r>
          </a:p>
          <a:p>
            <a:pPr marL="914400" lvl="1" indent="-457200">
              <a:buFont typeface="Arial" panose="020B0604020202020204" pitchFamily="34" charset="0"/>
              <a:buChar char="•"/>
            </a:pPr>
            <a:r>
              <a:rPr lang="en-US" sz="3200" dirty="0" smtClean="0"/>
              <a:t>Extras – Fun Facts and/or To Learn More</a:t>
            </a:r>
          </a:p>
          <a:p>
            <a:pPr marL="914400" lvl="1" indent="-457200">
              <a:buFont typeface="Arial" panose="020B0604020202020204" pitchFamily="34" charset="0"/>
              <a:buChar char="•"/>
            </a:pPr>
            <a:r>
              <a:rPr lang="en-US" sz="3200" dirty="0" smtClean="0"/>
              <a:t>Glossary</a:t>
            </a:r>
          </a:p>
        </p:txBody>
      </p:sp>
      <p:sp>
        <p:nvSpPr>
          <p:cNvPr id="4" name="AutoShape 2" descr="Image result for charlotte may pierstorf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sonia sotomay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a:solidFill>
            <a:schemeClr val="accent3">
              <a:lumMod val="75000"/>
            </a:schemeClr>
          </a:solidFill>
        </p:spPr>
        <p:txBody>
          <a:bodyPr/>
          <a:lstStyle/>
          <a:p>
            <a:r>
              <a:rPr lang="en-US" b="1" i="1" dirty="0" smtClean="0">
                <a:effectLst>
                  <a:outerShdw blurRad="38100" dist="38100" dir="2700000" algn="tl">
                    <a:srgbClr val="000000">
                      <a:alpha val="43137"/>
                    </a:srgbClr>
                  </a:outerShdw>
                </a:effectLst>
              </a:rPr>
              <a:t>Text Features</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9546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966" y="3279226"/>
            <a:ext cx="8759825"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This expository book is about the many ways that science is at work in our homes.</a:t>
            </a:r>
          </a:p>
          <a:p>
            <a:pPr marL="457200" indent="-457200">
              <a:buFont typeface="Arial" panose="020B0604020202020204" pitchFamily="34" charset="0"/>
              <a:buChar char="•"/>
            </a:pPr>
            <a:r>
              <a:rPr lang="en-US" sz="2800" dirty="0" smtClean="0"/>
              <a:t>Let’s look at the back cover.</a:t>
            </a:r>
          </a:p>
          <a:p>
            <a:pPr marL="457200" indent="-457200">
              <a:buFont typeface="Arial" panose="020B0604020202020204" pitchFamily="34" charset="0"/>
              <a:buChar char="•"/>
            </a:pPr>
            <a:r>
              <a:rPr lang="en-US" sz="2800" dirty="0" smtClean="0"/>
              <a:t>Remember, the back cover of expository books often have summaries that let the readers know what the books are about.</a:t>
            </a:r>
          </a:p>
          <a:p>
            <a:pPr marL="457200" indent="-457200">
              <a:buFont typeface="Arial" panose="020B0604020202020204" pitchFamily="34" charset="0"/>
              <a:buChar char="•"/>
            </a:pPr>
            <a:r>
              <a:rPr lang="en-US" sz="2800" dirty="0" smtClean="0"/>
              <a:t>Let’s read the first paragraph on the back cover.</a:t>
            </a:r>
            <a:endParaRPr lang="en-US" sz="2400" dirty="0"/>
          </a:p>
        </p:txBody>
      </p:sp>
      <p:sp>
        <p:nvSpPr>
          <p:cNvPr id="4" name="AutoShape 2" descr="Image result for charlotte may pierstorf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27569" y="137436"/>
            <a:ext cx="4403591" cy="601832"/>
          </a:xfrm>
        </p:spPr>
        <p:txBody>
          <a:bodyPr/>
          <a:lstStyle/>
          <a:p>
            <a:r>
              <a:rPr lang="en-US" dirty="0" smtClean="0"/>
              <a:t>New Read Aloud</a:t>
            </a:r>
            <a:endParaRPr lang="en-US" dirty="0"/>
          </a:p>
        </p:txBody>
      </p:sp>
      <p:sp>
        <p:nvSpPr>
          <p:cNvPr id="8" name="TextBox 7"/>
          <p:cNvSpPr txBox="1"/>
          <p:nvPr/>
        </p:nvSpPr>
        <p:spPr>
          <a:xfrm>
            <a:off x="4648200" y="990600"/>
            <a:ext cx="2514600" cy="646331"/>
          </a:xfrm>
          <a:prstGeom prst="rect">
            <a:avLst/>
          </a:prstGeom>
          <a:noFill/>
        </p:spPr>
        <p:txBody>
          <a:bodyPr wrap="square" rtlCol="0">
            <a:spAutoFit/>
          </a:bodyPr>
          <a:lstStyle/>
          <a:p>
            <a:pPr algn="ctr"/>
            <a:r>
              <a:rPr lang="en-US" dirty="0" smtClean="0"/>
              <a:t>Author: </a:t>
            </a:r>
          </a:p>
          <a:p>
            <a:pPr algn="ctr"/>
            <a:r>
              <a:rPr lang="en-US" dirty="0" smtClean="0"/>
              <a:t> Chris Oxlade</a:t>
            </a:r>
            <a:endParaRPr lang="en-US" dirty="0"/>
          </a:p>
        </p:txBody>
      </p:sp>
      <p:sp>
        <p:nvSpPr>
          <p:cNvPr id="6" name="AutoShape 2" descr="Sonia Sotomayor : A Judge Grows in the Bronx by Jonah Winter - Used (Good, ex-library) - 1442403039, Simon &amp; Schuster Children's Publish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s://books.google.com/books/content?id=3uc3a15sX7sC&amp;printsec=frontcover&amp;img=1&amp;zoom=1&amp;h=160&amp;stb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562"/>
            <a:ext cx="1676400" cy="225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20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6248400" cy="6096000"/>
          </a:xfrm>
        </p:spPr>
        <p:txBody>
          <a:bodyPr/>
          <a:lstStyle/>
          <a:p>
            <a:r>
              <a:rPr lang="en-US" dirty="0" smtClean="0"/>
              <a:t>What do you expect to learn from this book?</a:t>
            </a:r>
          </a:p>
          <a:p>
            <a:endParaRPr lang="en-US" dirty="0"/>
          </a:p>
          <a:p>
            <a:r>
              <a:rPr lang="en-US" dirty="0" smtClean="0"/>
              <a:t>Remember, a table of contents lists the chapters in a book and the page number on which each chapter starts.</a:t>
            </a:r>
          </a:p>
          <a:p>
            <a:r>
              <a:rPr lang="en-US" dirty="0" smtClean="0"/>
              <a:t>Now, let’s look at the table of contents on page 3.</a:t>
            </a:r>
            <a:endParaRPr lang="en-US" b="1" i="1" dirty="0">
              <a:solidFill>
                <a:srgbClr val="FF0000"/>
              </a:solidFill>
            </a:endParaRPr>
          </a:p>
          <a:p>
            <a:r>
              <a:rPr lang="en-US" dirty="0" smtClean="0"/>
              <a:t>I will read the from the first two chapters today</a:t>
            </a:r>
          </a:p>
        </p:txBody>
      </p:sp>
      <p:pic>
        <p:nvPicPr>
          <p:cNvPr id="2" name="Picture 1"/>
          <p:cNvPicPr>
            <a:picLocks noChangeAspect="1"/>
          </p:cNvPicPr>
          <p:nvPr/>
        </p:nvPicPr>
        <p:blipFill>
          <a:blip r:embed="rId2"/>
          <a:stretch>
            <a:fillRect/>
          </a:stretch>
        </p:blipFill>
        <p:spPr>
          <a:xfrm>
            <a:off x="6705600" y="240082"/>
            <a:ext cx="1987602" cy="2667000"/>
          </a:xfrm>
          <a:prstGeom prst="rect">
            <a:avLst/>
          </a:prstGeom>
        </p:spPr>
      </p:pic>
    </p:spTree>
    <p:extLst>
      <p:ext uri="{BB962C8B-B14F-4D97-AF65-F5344CB8AC3E}">
        <p14:creationId xmlns:p14="http://schemas.microsoft.com/office/powerpoint/2010/main" val="20491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a:solidFill>
            <a:srgbClr val="FFFF00"/>
          </a:solidFill>
        </p:spPr>
        <p:txBody>
          <a:bodyPr/>
          <a:lstStyle/>
          <a:p>
            <a:r>
              <a:rPr lang="en-US" b="1" i="1" dirty="0" smtClean="0">
                <a:effectLst>
                  <a:outerShdw blurRad="38100" dist="38100" dir="2700000" algn="tl">
                    <a:srgbClr val="000000">
                      <a:alpha val="43137"/>
                    </a:srgbClr>
                  </a:outerShdw>
                </a:effectLst>
              </a:rPr>
              <a:t>Homes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5791200" cy="4525963"/>
          </a:xfrm>
        </p:spPr>
        <p:txBody>
          <a:bodyPr/>
          <a:lstStyle/>
          <a:p>
            <a:r>
              <a:rPr lang="en-US" dirty="0" smtClean="0"/>
              <a:t>Let’s read page 4.</a:t>
            </a:r>
          </a:p>
          <a:p>
            <a:r>
              <a:rPr lang="en-US" dirty="0" smtClean="0"/>
              <a:t>Look at the diagram on page 5.</a:t>
            </a:r>
          </a:p>
          <a:p>
            <a:r>
              <a:rPr lang="en-US" dirty="0" smtClean="0"/>
              <a:t>Expository texts often include diagrams like this one to help readers make sense of the information in the text.</a:t>
            </a:r>
          </a:p>
          <a:p>
            <a:r>
              <a:rPr lang="en-US" dirty="0" smtClean="0"/>
              <a:t>Turn to page 31 in your Student Response book.</a:t>
            </a:r>
          </a:p>
          <a:p>
            <a:endParaRPr lang="en-US" dirty="0"/>
          </a:p>
        </p:txBody>
      </p:sp>
      <p:pic>
        <p:nvPicPr>
          <p:cNvPr id="6" name="Picture 5"/>
          <p:cNvPicPr>
            <a:picLocks noChangeAspect="1"/>
          </p:cNvPicPr>
          <p:nvPr/>
        </p:nvPicPr>
        <p:blipFill>
          <a:blip r:embed="rId2"/>
          <a:stretch>
            <a:fillRect/>
          </a:stretch>
        </p:blipFill>
        <p:spPr>
          <a:xfrm>
            <a:off x="6705600" y="240082"/>
            <a:ext cx="1987602" cy="2667000"/>
          </a:xfrm>
          <a:prstGeom prst="rect">
            <a:avLst/>
          </a:prstGeom>
        </p:spPr>
      </p:pic>
    </p:spTree>
    <p:extLst>
      <p:ext uri="{BB962C8B-B14F-4D97-AF65-F5344CB8AC3E}">
        <p14:creationId xmlns:p14="http://schemas.microsoft.com/office/powerpoint/2010/main" val="312213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4541"/>
            <a:ext cx="5486400" cy="1143000"/>
          </a:xfrm>
          <a:solidFill>
            <a:srgbClr val="FFFF00"/>
          </a:solidFill>
        </p:spPr>
        <p:txBody>
          <a:bodyPr/>
          <a:lstStyle/>
          <a:p>
            <a:r>
              <a:rPr lang="en-US" b="1" i="1" dirty="0" smtClean="0">
                <a:effectLst>
                  <a:outerShdw blurRad="38100" dist="38100" dir="2700000" algn="tl">
                    <a:srgbClr val="000000">
                      <a:alpha val="43137"/>
                    </a:srgbClr>
                  </a:outerShdw>
                </a:effectLst>
              </a:rPr>
              <a:t>Diagrams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924800" cy="4525963"/>
          </a:xfrm>
        </p:spPr>
        <p:txBody>
          <a:bodyPr/>
          <a:lstStyle/>
          <a:p>
            <a:r>
              <a:rPr lang="en-US" dirty="0" smtClean="0"/>
              <a:t>A diagram is a special kind of picture that shows different parts of something.</a:t>
            </a:r>
          </a:p>
          <a:p>
            <a:r>
              <a:rPr lang="en-US" dirty="0" smtClean="0"/>
              <a:t>Diagrams often include </a:t>
            </a:r>
            <a:r>
              <a:rPr lang="en-US" b="1" i="1" u="sng" dirty="0" smtClean="0">
                <a:effectLst>
                  <a:outerShdw blurRad="38100" dist="38100" dir="2700000" algn="tl">
                    <a:srgbClr val="000000">
                      <a:alpha val="43137"/>
                    </a:srgbClr>
                  </a:outerShdw>
                </a:effectLst>
              </a:rPr>
              <a:t>labels</a:t>
            </a:r>
            <a:r>
              <a:rPr lang="en-US" dirty="0" smtClean="0"/>
              <a:t>, or words that point to and identify the different parts, and a </a:t>
            </a:r>
            <a:r>
              <a:rPr lang="en-US" b="1" i="1" u="sng" dirty="0" smtClean="0">
                <a:effectLst>
                  <a:outerShdw blurRad="38100" dist="38100" dir="2700000" algn="tl">
                    <a:srgbClr val="000000">
                      <a:alpha val="43137"/>
                    </a:srgbClr>
                  </a:outerShdw>
                </a:effectLst>
              </a:rPr>
              <a:t>caption</a:t>
            </a:r>
            <a:r>
              <a:rPr lang="en-US" dirty="0" smtClean="0"/>
              <a:t> that describes what the diagram is about.</a:t>
            </a:r>
          </a:p>
          <a:p>
            <a:r>
              <a:rPr lang="en-US" dirty="0" smtClean="0"/>
              <a:t>Follow along as I read the caption and labels in the diagram.</a:t>
            </a:r>
          </a:p>
        </p:txBody>
      </p:sp>
      <p:pic>
        <p:nvPicPr>
          <p:cNvPr id="6" name="Picture 5"/>
          <p:cNvPicPr>
            <a:picLocks noChangeAspect="1"/>
          </p:cNvPicPr>
          <p:nvPr/>
        </p:nvPicPr>
        <p:blipFill>
          <a:blip r:embed="rId2"/>
          <a:stretch>
            <a:fillRect/>
          </a:stretch>
        </p:blipFill>
        <p:spPr>
          <a:xfrm>
            <a:off x="7086600" y="171881"/>
            <a:ext cx="1066800" cy="1431451"/>
          </a:xfrm>
          <a:prstGeom prst="rect">
            <a:avLst/>
          </a:prstGeom>
        </p:spPr>
      </p:pic>
    </p:spTree>
    <p:extLst>
      <p:ext uri="{BB962C8B-B14F-4D97-AF65-F5344CB8AC3E}">
        <p14:creationId xmlns:p14="http://schemas.microsoft.com/office/powerpoint/2010/main" val="130537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4541"/>
            <a:ext cx="5486400" cy="1143000"/>
          </a:xfrm>
          <a:solidFill>
            <a:srgbClr val="FFFF00"/>
          </a:solidFill>
        </p:spPr>
        <p:txBody>
          <a:bodyPr/>
          <a:lstStyle/>
          <a:p>
            <a:r>
              <a:rPr lang="en-US" b="1" i="1" dirty="0" smtClean="0">
                <a:effectLst>
                  <a:outerShdw blurRad="38100" dist="38100" dir="2700000" algn="tl">
                    <a:srgbClr val="000000">
                      <a:alpha val="43137"/>
                    </a:srgbClr>
                  </a:outerShdw>
                </a:effectLst>
              </a:rPr>
              <a:t>Labeled Diagrams and Captions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543800" cy="4525963"/>
          </a:xfrm>
        </p:spPr>
        <p:txBody>
          <a:bodyPr/>
          <a:lstStyle/>
          <a:p>
            <a:r>
              <a:rPr lang="en-US" dirty="0" smtClean="0"/>
              <a:t>What did you learn from this diagram about the parts of a house that use science?  </a:t>
            </a:r>
            <a:r>
              <a:rPr lang="en-US" b="1" i="1" dirty="0" smtClean="0">
                <a:solidFill>
                  <a:srgbClr val="FF0000"/>
                </a:solidFill>
              </a:rPr>
              <a:t>Turn to your partner</a:t>
            </a:r>
          </a:p>
          <a:p>
            <a:r>
              <a:rPr lang="en-US" dirty="0" smtClean="0"/>
              <a:t>Let’s add </a:t>
            </a:r>
            <a:r>
              <a:rPr lang="en-US" b="1" i="1" u="sng" dirty="0" smtClean="0"/>
              <a:t>labeled diagrams </a:t>
            </a:r>
            <a:r>
              <a:rPr lang="en-US" dirty="0" smtClean="0"/>
              <a:t>and </a:t>
            </a:r>
            <a:r>
              <a:rPr lang="en-US" b="1" i="1" u="sng" dirty="0" smtClean="0"/>
              <a:t>captions</a:t>
            </a:r>
            <a:r>
              <a:rPr lang="en-US" dirty="0" smtClean="0"/>
              <a:t> to the Text Features chart.</a:t>
            </a:r>
          </a:p>
        </p:txBody>
      </p:sp>
      <p:pic>
        <p:nvPicPr>
          <p:cNvPr id="6" name="Picture 5"/>
          <p:cNvPicPr>
            <a:picLocks noChangeAspect="1"/>
          </p:cNvPicPr>
          <p:nvPr/>
        </p:nvPicPr>
        <p:blipFill>
          <a:blip r:embed="rId2"/>
          <a:stretch>
            <a:fillRect/>
          </a:stretch>
        </p:blipFill>
        <p:spPr>
          <a:xfrm>
            <a:off x="7086600" y="171881"/>
            <a:ext cx="1066800" cy="1431451"/>
          </a:xfrm>
          <a:prstGeom prst="rect">
            <a:avLst/>
          </a:prstGeom>
        </p:spPr>
      </p:pic>
    </p:spTree>
    <p:extLst>
      <p:ext uri="{BB962C8B-B14F-4D97-AF65-F5344CB8AC3E}">
        <p14:creationId xmlns:p14="http://schemas.microsoft.com/office/powerpoint/2010/main" val="267807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4541"/>
            <a:ext cx="5486400" cy="1143000"/>
          </a:xfrm>
          <a:solidFill>
            <a:srgbClr val="FFFF00"/>
          </a:solidFill>
        </p:spPr>
        <p:txBody>
          <a:bodyPr/>
          <a:lstStyle/>
          <a:p>
            <a:r>
              <a:rPr lang="en-US" b="1" i="1" dirty="0" smtClean="0">
                <a:effectLst>
                  <a:outerShdw blurRad="38100" dist="38100" dir="2700000" algn="tl">
                    <a:srgbClr val="000000">
                      <a:alpha val="43137"/>
                    </a:srgbClr>
                  </a:outerShdw>
                </a:effectLst>
              </a:rPr>
              <a:t>Photographs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00200"/>
            <a:ext cx="8991600" cy="4525963"/>
          </a:xfrm>
        </p:spPr>
        <p:txBody>
          <a:bodyPr/>
          <a:lstStyle/>
          <a:p>
            <a:r>
              <a:rPr lang="en-US" dirty="0"/>
              <a:t>The next part I will read describes the science that goes into building a home.  Listen as I read page </a:t>
            </a:r>
            <a:r>
              <a:rPr lang="en-US" dirty="0" smtClean="0"/>
              <a:t>6. </a:t>
            </a:r>
          </a:p>
          <a:p>
            <a:r>
              <a:rPr lang="en-US" dirty="0" smtClean="0"/>
              <a:t>Look at the photograph on page 6.  Expository texts often have photographs like this one with accompanying captions that tell what they are about.  </a:t>
            </a:r>
          </a:p>
          <a:p>
            <a:r>
              <a:rPr lang="en-US" dirty="0" smtClean="0"/>
              <a:t>Listen as I read the caption.</a:t>
            </a:r>
          </a:p>
          <a:p>
            <a:r>
              <a:rPr lang="en-US" dirty="0" smtClean="0"/>
              <a:t>Expository texts often have photographs like this one with accompanying captions that tell what they are about.</a:t>
            </a:r>
          </a:p>
        </p:txBody>
      </p:sp>
      <p:pic>
        <p:nvPicPr>
          <p:cNvPr id="6" name="Picture 5"/>
          <p:cNvPicPr>
            <a:picLocks noChangeAspect="1"/>
          </p:cNvPicPr>
          <p:nvPr/>
        </p:nvPicPr>
        <p:blipFill>
          <a:blip r:embed="rId2"/>
          <a:stretch>
            <a:fillRect/>
          </a:stretch>
        </p:blipFill>
        <p:spPr>
          <a:xfrm>
            <a:off x="7086600" y="171881"/>
            <a:ext cx="1066800" cy="1431451"/>
          </a:xfrm>
          <a:prstGeom prst="rect">
            <a:avLst/>
          </a:prstGeom>
        </p:spPr>
      </p:pic>
    </p:spTree>
    <p:extLst>
      <p:ext uri="{BB962C8B-B14F-4D97-AF65-F5344CB8AC3E}">
        <p14:creationId xmlns:p14="http://schemas.microsoft.com/office/powerpoint/2010/main" val="145167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4541"/>
            <a:ext cx="5486400" cy="1143000"/>
          </a:xfrm>
          <a:solidFill>
            <a:srgbClr val="FFFF00"/>
          </a:solidFill>
        </p:spPr>
        <p:txBody>
          <a:bodyPr/>
          <a:lstStyle/>
          <a:p>
            <a:r>
              <a:rPr lang="en-US" b="1" i="1" dirty="0" smtClean="0">
                <a:effectLst>
                  <a:outerShdw blurRad="38100" dist="38100" dir="2700000" algn="tl">
                    <a:srgbClr val="000000">
                      <a:alpha val="43137"/>
                    </a:srgbClr>
                  </a:outerShdw>
                </a:effectLst>
              </a:rPr>
              <a:t>Photographs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543800" cy="4525963"/>
          </a:xfrm>
        </p:spPr>
        <p:txBody>
          <a:bodyPr/>
          <a:lstStyle/>
          <a:p>
            <a:r>
              <a:rPr lang="en-US" dirty="0" smtClean="0"/>
              <a:t>What kind of material do you think would be good for building a house?  Why?  </a:t>
            </a:r>
            <a:r>
              <a:rPr lang="en-US" b="1" i="1" dirty="0" smtClean="0">
                <a:solidFill>
                  <a:srgbClr val="FF0000"/>
                </a:solidFill>
              </a:rPr>
              <a:t>Turn to your partner</a:t>
            </a:r>
          </a:p>
          <a:p>
            <a:r>
              <a:rPr lang="en-US" dirty="0" smtClean="0"/>
              <a:t>Let’s add </a:t>
            </a:r>
            <a:r>
              <a:rPr lang="en-US" b="1" i="1" u="sng" dirty="0" smtClean="0"/>
              <a:t>photographs</a:t>
            </a:r>
            <a:r>
              <a:rPr lang="en-US" dirty="0" smtClean="0"/>
              <a:t> to the Text Features chart.</a:t>
            </a:r>
          </a:p>
          <a:p>
            <a:r>
              <a:rPr lang="en-US" dirty="0" smtClean="0"/>
              <a:t>Let’s look at pages 8 and 9 now, including the captions.</a:t>
            </a:r>
          </a:p>
        </p:txBody>
      </p:sp>
      <p:pic>
        <p:nvPicPr>
          <p:cNvPr id="6" name="Picture 5"/>
          <p:cNvPicPr>
            <a:picLocks noChangeAspect="1"/>
          </p:cNvPicPr>
          <p:nvPr/>
        </p:nvPicPr>
        <p:blipFill>
          <a:blip r:embed="rId2"/>
          <a:stretch>
            <a:fillRect/>
          </a:stretch>
        </p:blipFill>
        <p:spPr>
          <a:xfrm>
            <a:off x="7086600" y="171881"/>
            <a:ext cx="1066800" cy="1431451"/>
          </a:xfrm>
          <a:prstGeom prst="rect">
            <a:avLst/>
          </a:prstGeom>
        </p:spPr>
      </p:pic>
    </p:spTree>
    <p:extLst>
      <p:ext uri="{BB962C8B-B14F-4D97-AF65-F5344CB8AC3E}">
        <p14:creationId xmlns:p14="http://schemas.microsoft.com/office/powerpoint/2010/main" val="353651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5791200" cy="792162"/>
          </a:xfrm>
          <a:solidFill>
            <a:srgbClr val="00B0F0"/>
          </a:solidFill>
        </p:spPr>
        <p:txBody>
          <a:bodyPr/>
          <a:lstStyle/>
          <a:p>
            <a:r>
              <a:rPr lang="en-US" dirty="0" smtClean="0"/>
              <a:t>Classroom Discussion </a:t>
            </a:r>
            <a:endParaRPr lang="en-US" dirty="0"/>
          </a:p>
        </p:txBody>
      </p:sp>
      <p:sp>
        <p:nvSpPr>
          <p:cNvPr id="3" name="Content Placeholder 2"/>
          <p:cNvSpPr>
            <a:spLocks noGrp="1"/>
          </p:cNvSpPr>
          <p:nvPr>
            <p:ph idx="1"/>
          </p:nvPr>
        </p:nvSpPr>
        <p:spPr>
          <a:xfrm>
            <a:off x="152400" y="2209800"/>
            <a:ext cx="8763000" cy="4473271"/>
          </a:xfrm>
        </p:spPr>
        <p:txBody>
          <a:bodyPr/>
          <a:lstStyle/>
          <a:p>
            <a:r>
              <a:rPr lang="en-US" dirty="0" smtClean="0"/>
              <a:t>What did you learn from the reading today?</a:t>
            </a:r>
          </a:p>
          <a:p>
            <a:r>
              <a:rPr lang="en-US" dirty="0" smtClean="0"/>
              <a:t>What do you wonder?</a:t>
            </a:r>
          </a:p>
        </p:txBody>
      </p:sp>
    </p:spTree>
    <p:extLst>
      <p:ext uri="{BB962C8B-B14F-4D97-AF65-F5344CB8AC3E}">
        <p14:creationId xmlns:p14="http://schemas.microsoft.com/office/powerpoint/2010/main" val="211386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350"/>
            <a:ext cx="71628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762000" y="2971800"/>
            <a:ext cx="7772400" cy="1698625"/>
          </a:xfrm>
        </p:spPr>
        <p:txBody>
          <a:bodyPr anchor="ctr"/>
          <a:lstStyle/>
          <a:p>
            <a:pPr eaLnBrk="1" hangingPunct="1"/>
            <a:r>
              <a:rPr lang="en-US" altLang="en-US" sz="6400" smtClean="0"/>
              <a:t>Christmas in</a:t>
            </a:r>
            <a:br>
              <a:rPr lang="en-US" altLang="en-US" sz="6400" smtClean="0"/>
            </a:br>
            <a:r>
              <a:rPr lang="en-US" altLang="en-US" sz="6400" smtClean="0"/>
              <a:t>Germany</a:t>
            </a:r>
          </a:p>
        </p:txBody>
      </p:sp>
      <p:pic>
        <p:nvPicPr>
          <p:cNvPr id="9221" name="Picture 5" descr="MCFL00129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81638">
            <a:off x="838200" y="762000"/>
            <a:ext cx="2795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8"/>
          <p:cNvSpPr txBox="1">
            <a:spLocks noChangeArrowheads="1"/>
          </p:cNvSpPr>
          <p:nvPr/>
        </p:nvSpPr>
        <p:spPr bwMode="auto">
          <a:xfrm>
            <a:off x="3352800" y="25146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992202056"/>
      </p:ext>
    </p:extLst>
  </p:cSld>
  <p:clrMapOvr>
    <a:masterClrMapping/>
  </p:clrMapOvr>
  <p:transition advTm="1592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par>
                          <p:cTn id="8" fill="hold" nodeType="afterGroup">
                            <p:stCondLst>
                              <p:cond delay="2000"/>
                            </p:stCondLst>
                            <p:childTnLst>
                              <p:par>
                                <p:cTn id="9" presetID="6" presetClass="emph" presetSubtype="0" fill="hold" grpId="0" nodeType="afterEffect">
                                  <p:stCondLst>
                                    <p:cond delay="0"/>
                                  </p:stCondLst>
                                  <p:childTnLst>
                                    <p:animScale>
                                      <p:cBhvr>
                                        <p:cTn id="10" dur="2000" fill="hold"/>
                                        <p:tgtEl>
                                          <p:spTgt spid="9218"/>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nodePh="1">
                                  <p:stCondLst>
                                    <p:cond delay="0"/>
                                  </p:stCondLst>
                                  <p:endCondLst>
                                    <p:cond evt="begin" delay="0">
                                      <p:tn val="13"/>
                                    </p:cond>
                                  </p:endCondLst>
                                  <p:childTnLst>
                                    <p:set>
                                      <p:cBhvr>
                                        <p:cTn id="14" dur="1" fill="hold">
                                          <p:stCondLst>
                                            <p:cond delay="0"/>
                                          </p:stCondLst>
                                        </p:cTn>
                                        <p:tgtEl>
                                          <p:spTgt spid="9224"/>
                                        </p:tgtEl>
                                        <p:attrNameLst>
                                          <p:attrName>style.visibility</p:attrName>
                                        </p:attrNameLst>
                                      </p:cBhvr>
                                      <p:to>
                                        <p:strVal val="visible"/>
                                      </p:to>
                                    </p:set>
                                    <p:animEffect transition="in" filter="checkerboard(across)">
                                      <p:cBhvr>
                                        <p:cTn id="15" dur="500"/>
                                        <p:tgtEl>
                                          <p:spTgt spid="9224"/>
                                        </p:tgtEl>
                                      </p:cBhvr>
                                    </p:animEffect>
                                  </p:childTnLst>
                                </p:cTn>
                              </p:par>
                            </p:childTnLst>
                          </p:cTn>
                        </p:par>
                        <p:par>
                          <p:cTn id="16" fill="hold" nodeType="afterGroup">
                            <p:stCondLst>
                              <p:cond delay="500"/>
                            </p:stCondLst>
                            <p:childTnLst>
                              <p:par>
                                <p:cTn id="17" presetID="35" presetClass="entr" presetSubtype="0" fill="hold" nodeType="afterEffect">
                                  <p:stCondLst>
                                    <p:cond delay="0"/>
                                  </p:stCondLst>
                                  <p:childTnLst>
                                    <p:set>
                                      <p:cBhvr>
                                        <p:cTn id="18" dur="1" fill="hold">
                                          <p:stCondLst>
                                            <p:cond delay="0"/>
                                          </p:stCondLst>
                                        </p:cTn>
                                        <p:tgtEl>
                                          <p:spTgt spid="9221"/>
                                        </p:tgtEl>
                                        <p:attrNameLst>
                                          <p:attrName>style.visibility</p:attrName>
                                        </p:attrNameLst>
                                      </p:cBhvr>
                                      <p:to>
                                        <p:strVal val="visible"/>
                                      </p:to>
                                    </p:set>
                                    <p:animEffect transition="in" filter="fade">
                                      <p:cBhvr>
                                        <p:cTn id="19" dur="2000"/>
                                        <p:tgtEl>
                                          <p:spTgt spid="9221"/>
                                        </p:tgtEl>
                                      </p:cBhvr>
                                    </p:animEffect>
                                    <p:anim calcmode="lin" valueType="num">
                                      <p:cBhvr>
                                        <p:cTn id="20" dur="2000" fill="hold"/>
                                        <p:tgtEl>
                                          <p:spTgt spid="9221"/>
                                        </p:tgtEl>
                                        <p:attrNameLst>
                                          <p:attrName>style.rotation</p:attrName>
                                        </p:attrNameLst>
                                      </p:cBhvr>
                                      <p:tavLst>
                                        <p:tav tm="0">
                                          <p:val>
                                            <p:fltVal val="720"/>
                                          </p:val>
                                        </p:tav>
                                        <p:tav tm="100000">
                                          <p:val>
                                            <p:fltVal val="0"/>
                                          </p:val>
                                        </p:tav>
                                      </p:tavLst>
                                    </p:anim>
                                    <p:anim calcmode="lin" valueType="num">
                                      <p:cBhvr>
                                        <p:cTn id="21" dur="2000" fill="hold"/>
                                        <p:tgtEl>
                                          <p:spTgt spid="9221"/>
                                        </p:tgtEl>
                                        <p:attrNameLst>
                                          <p:attrName>ppt_h</p:attrName>
                                        </p:attrNameLst>
                                      </p:cBhvr>
                                      <p:tavLst>
                                        <p:tav tm="0">
                                          <p:val>
                                            <p:fltVal val="0"/>
                                          </p:val>
                                        </p:tav>
                                        <p:tav tm="100000">
                                          <p:val>
                                            <p:strVal val="#ppt_h"/>
                                          </p:val>
                                        </p:tav>
                                      </p:tavLst>
                                    </p:anim>
                                    <p:anim calcmode="lin" valueType="num">
                                      <p:cBhvr>
                                        <p:cTn id="22" dur="2000" fill="hold"/>
                                        <p:tgtEl>
                                          <p:spTgt spid="922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8" grpId="1"/>
      <p:bldP spid="92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9:45 – 9:55</a:t>
            </a:r>
            <a:endParaRPr lang="en-US" sz="3200" dirty="0">
              <a:solidFill>
                <a:prstClr val="black"/>
              </a:solidFill>
              <a:cs typeface="Arial" charset="0"/>
            </a:endParaRPr>
          </a:p>
        </p:txBody>
      </p:sp>
    </p:spTree>
    <p:extLst>
      <p:ext uri="{BB962C8B-B14F-4D97-AF65-F5344CB8AC3E}">
        <p14:creationId xmlns:p14="http://schemas.microsoft.com/office/powerpoint/2010/main" val="1254871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0823" y="240786"/>
            <a:ext cx="3802670" cy="3046988"/>
          </a:xfrm>
          <a:prstGeom prst="rect">
            <a:avLst/>
          </a:prstGeom>
          <a:noFill/>
        </p:spPr>
        <p:txBody>
          <a:bodyPr wrap="square" rtlCol="0">
            <a:spAutoFit/>
          </a:bodyPr>
          <a:lstStyle/>
          <a:p>
            <a:pPr algn="ctr"/>
            <a:r>
              <a:rPr lang="en-US" sz="4800" b="1" i="1" dirty="0">
                <a:solidFill>
                  <a:prstClr val="black"/>
                </a:solidFill>
                <a:effectLst>
                  <a:outerShdw blurRad="38100" dist="38100" dir="2700000" algn="tl">
                    <a:srgbClr val="000000">
                      <a:alpha val="43137"/>
                    </a:srgbClr>
                  </a:outerShdw>
                </a:effectLst>
              </a:rPr>
              <a:t>Independent Daily Reading &amp; Teacher Conferences</a:t>
            </a:r>
          </a:p>
        </p:txBody>
      </p:sp>
      <p:sp>
        <p:nvSpPr>
          <p:cNvPr id="2" name="AutoShape 2" descr="Image result for flashlight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2" name="Picture 11"/>
          <p:cNvPicPr>
            <a:picLocks noChangeAspect="1"/>
          </p:cNvPicPr>
          <p:nvPr/>
        </p:nvPicPr>
        <p:blipFill>
          <a:blip r:embed="rId2"/>
          <a:stretch>
            <a:fillRect/>
          </a:stretch>
        </p:blipFill>
        <p:spPr>
          <a:xfrm>
            <a:off x="5645901" y="3287774"/>
            <a:ext cx="2481992" cy="2300899"/>
          </a:xfrm>
          <a:prstGeom prst="rect">
            <a:avLst/>
          </a:prstGeom>
        </p:spPr>
      </p:pic>
      <p:sp>
        <p:nvSpPr>
          <p:cNvPr id="6" name="Subtitle 5"/>
          <p:cNvSpPr txBox="1">
            <a:spLocks/>
          </p:cNvSpPr>
          <p:nvPr/>
        </p:nvSpPr>
        <p:spPr bwMode="auto">
          <a:xfrm>
            <a:off x="205195" y="533400"/>
            <a:ext cx="2694658" cy="4462250"/>
          </a:xfrm>
          <a:prstGeom prst="rect">
            <a:avLst/>
          </a:pr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i="1" dirty="0">
                <a:solidFill>
                  <a:srgbClr val="00B050"/>
                </a:solidFill>
                <a:effectLst>
                  <a:outerShdw blurRad="38100" dist="38100" dir="2700000" algn="tl">
                    <a:srgbClr val="000000">
                      <a:alpha val="43137"/>
                    </a:srgbClr>
                  </a:outerShdw>
                </a:effectLst>
              </a:rPr>
              <a:t>Computers – </a:t>
            </a:r>
            <a:r>
              <a:rPr lang="en-US" b="1" i="1" dirty="0" err="1">
                <a:solidFill>
                  <a:srgbClr val="FFFF00"/>
                </a:solidFill>
                <a:effectLst>
                  <a:outerShdw blurRad="38100" dist="38100" dir="2700000" algn="tl">
                    <a:srgbClr val="000000">
                      <a:alpha val="43137"/>
                    </a:srgbClr>
                  </a:outerShdw>
                </a:effectLst>
              </a:rPr>
              <a:t>Classworks</a:t>
            </a:r>
            <a:r>
              <a:rPr lang="en-US" b="1" i="1" dirty="0">
                <a:solidFill>
                  <a:srgbClr val="FFFF00"/>
                </a:solidFill>
                <a:effectLst>
                  <a:outerShdw blurRad="38100" dist="38100" dir="2700000" algn="tl">
                    <a:srgbClr val="000000">
                      <a:alpha val="43137"/>
                    </a:srgbClr>
                  </a:outerShdw>
                </a:effectLst>
              </a:rPr>
              <a:t>:</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M -  Amiyah - 1</a:t>
            </a:r>
          </a:p>
          <a:p>
            <a:pPr marL="0" lvl="1" indent="0" eaLnBrk="1" fontAlgn="auto" hangingPunct="1">
              <a:spcBef>
                <a:spcPts val="0"/>
              </a:spcBef>
              <a:spcAft>
                <a:spcPts val="0"/>
              </a:spcAft>
              <a:buNone/>
              <a:defRPr/>
            </a:pPr>
            <a:r>
              <a:rPr lang="en-US" sz="2400" b="1" i="1" dirty="0">
                <a:solidFill>
                  <a:prstClr val="white"/>
                </a:solidFill>
                <a:effectLst>
                  <a:outerShdw blurRad="38100" dist="38100" dir="2700000" algn="tl">
                    <a:srgbClr val="000000">
                      <a:alpha val="43137"/>
                    </a:srgbClr>
                  </a:outerShdw>
                </a:effectLst>
              </a:rPr>
              <a:t>R – </a:t>
            </a:r>
            <a:r>
              <a:rPr lang="en-US" sz="2400" b="1" i="1" dirty="0" err="1" smtClean="0">
                <a:solidFill>
                  <a:prstClr val="white"/>
                </a:solidFill>
                <a:effectLst>
                  <a:outerShdw blurRad="38100" dist="38100" dir="2700000" algn="tl">
                    <a:srgbClr val="000000">
                      <a:alpha val="43137"/>
                    </a:srgbClr>
                  </a:outerShdw>
                </a:effectLst>
              </a:rPr>
              <a:t>Caydance</a:t>
            </a:r>
            <a:r>
              <a:rPr lang="en-US" sz="2400" b="1" i="1" dirty="0" smtClean="0">
                <a:solidFill>
                  <a:prstClr val="white"/>
                </a:solidFill>
                <a:effectLst>
                  <a:outerShdw blurRad="38100" dist="38100" dir="2700000" algn="tl">
                    <a:srgbClr val="000000">
                      <a:alpha val="43137"/>
                    </a:srgbClr>
                  </a:outerShdw>
                </a:effectLst>
              </a:rPr>
              <a:t> </a:t>
            </a:r>
            <a:r>
              <a:rPr lang="en-US" sz="2400" b="1" i="1" dirty="0">
                <a:solidFill>
                  <a:prstClr val="white"/>
                </a:solidFill>
                <a:effectLst>
                  <a:outerShdw blurRad="38100" dist="38100" dir="2700000" algn="tl">
                    <a:srgbClr val="000000">
                      <a:alpha val="43137"/>
                    </a:srgbClr>
                  </a:outerShdw>
                </a:effectLst>
              </a:rPr>
              <a:t>-2</a:t>
            </a:r>
          </a:p>
          <a:p>
            <a:pPr marL="0" lvl="1" indent="0" eaLnBrk="1" fontAlgn="auto" hangingPunct="1">
              <a:spcBef>
                <a:spcPts val="0"/>
              </a:spcBef>
              <a:spcAft>
                <a:spcPts val="0"/>
              </a:spcAft>
              <a:buNone/>
              <a:defRPr/>
            </a:pPr>
            <a:r>
              <a:rPr lang="en-US" sz="2400" b="1" i="1" dirty="0" smtClean="0">
                <a:solidFill>
                  <a:prstClr val="white"/>
                </a:solidFill>
                <a:effectLst>
                  <a:outerShdw blurRad="38100" dist="38100" dir="2700000" algn="tl">
                    <a:srgbClr val="000000">
                      <a:alpha val="43137"/>
                    </a:srgbClr>
                  </a:outerShdw>
                </a:effectLst>
              </a:rPr>
              <a:t>FC </a:t>
            </a:r>
            <a:r>
              <a:rPr lang="en-US" sz="2400" b="1" i="1" dirty="0">
                <a:solidFill>
                  <a:prstClr val="white"/>
                </a:solidFill>
                <a:effectLst>
                  <a:outerShdw blurRad="38100" dist="38100" dir="2700000" algn="tl">
                    <a:srgbClr val="000000">
                      <a:alpha val="43137"/>
                    </a:srgbClr>
                  </a:outerShdw>
                </a:effectLst>
              </a:rPr>
              <a:t>–  </a:t>
            </a:r>
            <a:r>
              <a:rPr lang="en-US" sz="2400" b="1" i="1" dirty="0" err="1" smtClean="0">
                <a:solidFill>
                  <a:prstClr val="white"/>
                </a:solidFill>
                <a:effectLst>
                  <a:outerShdw blurRad="38100" dist="38100" dir="2700000" algn="tl">
                    <a:srgbClr val="000000">
                      <a:alpha val="43137"/>
                    </a:srgbClr>
                  </a:outerShdw>
                </a:effectLst>
              </a:rPr>
              <a:t>Jearon</a:t>
            </a:r>
            <a:r>
              <a:rPr lang="en-US" sz="2400" b="1" i="1" dirty="0" smtClean="0">
                <a:solidFill>
                  <a:prstClr val="white"/>
                </a:solidFill>
                <a:effectLst>
                  <a:outerShdw blurRad="38100" dist="38100" dir="2700000" algn="tl">
                    <a:srgbClr val="000000">
                      <a:alpha val="43137"/>
                    </a:srgbClr>
                  </a:outerShdw>
                </a:effectLst>
              </a:rPr>
              <a:t> </a:t>
            </a:r>
            <a:r>
              <a:rPr lang="en-US" sz="2400" b="1" i="1" dirty="0">
                <a:solidFill>
                  <a:prstClr val="white"/>
                </a:solidFill>
                <a:effectLst>
                  <a:outerShdw blurRad="38100" dist="38100" dir="2700000" algn="tl">
                    <a:srgbClr val="000000">
                      <a:alpha val="43137"/>
                    </a:srgbClr>
                  </a:outerShdw>
                </a:effectLst>
              </a:rPr>
              <a:t>- 3</a:t>
            </a:r>
          </a:p>
          <a:p>
            <a:pPr marL="0" lvl="1" indent="0" eaLnBrk="1" fontAlgn="auto" hangingPunct="1">
              <a:spcBef>
                <a:spcPts val="0"/>
              </a:spcBef>
              <a:spcAft>
                <a:spcPts val="0"/>
              </a:spcAft>
              <a:buNone/>
              <a:defRPr/>
            </a:pPr>
            <a:r>
              <a:rPr lang="en-US" sz="2400" b="1" i="1" dirty="0" smtClean="0">
                <a:solidFill>
                  <a:prstClr val="white"/>
                </a:solidFill>
                <a:effectLst>
                  <a:outerShdw blurRad="38100" dist="38100" dir="2700000" algn="tl">
                    <a:srgbClr val="000000">
                      <a:alpha val="43137"/>
                    </a:srgbClr>
                  </a:outerShdw>
                </a:effectLst>
              </a:rPr>
              <a:t>FC </a:t>
            </a:r>
            <a:r>
              <a:rPr lang="en-US" sz="2400" b="1" i="1" dirty="0">
                <a:solidFill>
                  <a:prstClr val="white"/>
                </a:solidFill>
                <a:effectLst>
                  <a:outerShdw blurRad="38100" dist="38100" dir="2700000" algn="tl">
                    <a:srgbClr val="000000">
                      <a:alpha val="43137"/>
                    </a:srgbClr>
                  </a:outerShdw>
                </a:effectLst>
              </a:rPr>
              <a:t>– </a:t>
            </a:r>
            <a:r>
              <a:rPr lang="en-US" sz="2400" b="1" i="1" dirty="0" smtClean="0">
                <a:solidFill>
                  <a:prstClr val="white"/>
                </a:solidFill>
                <a:effectLst>
                  <a:outerShdw blurRad="38100" dist="38100" dir="2700000" algn="tl">
                    <a:srgbClr val="000000">
                      <a:alpha val="43137"/>
                    </a:srgbClr>
                  </a:outerShdw>
                </a:effectLst>
              </a:rPr>
              <a:t>Emma </a:t>
            </a:r>
            <a:r>
              <a:rPr lang="en-US" sz="2400" b="1" i="1" dirty="0">
                <a:solidFill>
                  <a:prstClr val="white"/>
                </a:solidFill>
                <a:effectLst>
                  <a:outerShdw blurRad="38100" dist="38100" dir="2700000" algn="tl">
                    <a:srgbClr val="000000">
                      <a:alpha val="43137"/>
                    </a:srgbClr>
                  </a:outerShdw>
                </a:effectLst>
              </a:rPr>
              <a:t>- 4</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 </a:t>
            </a:r>
            <a:r>
              <a:rPr lang="en-US" sz="2400" b="1" i="1" dirty="0" err="1" smtClean="0">
                <a:solidFill>
                  <a:schemeClr val="bg1"/>
                </a:solidFill>
                <a:effectLst>
                  <a:outerShdw blurRad="38100" dist="38100" dir="2700000" algn="tl">
                    <a:srgbClr val="000000">
                      <a:alpha val="43137"/>
                    </a:srgbClr>
                  </a:outerShdw>
                </a:effectLst>
              </a:rPr>
              <a:t>Brena</a:t>
            </a:r>
            <a:r>
              <a:rPr lang="en-US" sz="2400" b="1" i="1" dirty="0" smtClean="0">
                <a:solidFill>
                  <a:schemeClr val="bg1"/>
                </a:solidFill>
                <a:effectLst>
                  <a:outerShdw blurRad="38100" dist="38100" dir="2700000" algn="tl">
                    <a:srgbClr val="000000">
                      <a:alpha val="43137"/>
                    </a:srgbClr>
                  </a:outerShdw>
                </a:effectLst>
              </a:rPr>
              <a:t>- </a:t>
            </a:r>
            <a:r>
              <a:rPr lang="en-US" sz="2400" b="1" i="1" dirty="0">
                <a:solidFill>
                  <a:schemeClr val="bg1"/>
                </a:solidFill>
                <a:effectLst>
                  <a:outerShdw blurRad="38100" dist="38100" dir="2700000" algn="tl">
                    <a:srgbClr val="000000">
                      <a:alpha val="43137"/>
                    </a:srgbClr>
                  </a:outerShdw>
                </a:effectLst>
              </a:rPr>
              <a:t>5</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Macon </a:t>
            </a:r>
            <a:r>
              <a:rPr lang="en-US" sz="2400" b="1" i="1" dirty="0">
                <a:solidFill>
                  <a:schemeClr val="bg1"/>
                </a:solidFill>
                <a:effectLst>
                  <a:outerShdw blurRad="38100" dist="38100" dir="2700000" algn="tl">
                    <a:srgbClr val="000000">
                      <a:alpha val="43137"/>
                    </a:srgbClr>
                  </a:outerShdw>
                </a:effectLst>
              </a:rPr>
              <a:t>- 6</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err="1" smtClean="0">
                <a:solidFill>
                  <a:schemeClr val="bg1"/>
                </a:solidFill>
                <a:effectLst>
                  <a:outerShdw blurRad="38100" dist="38100" dir="2700000" algn="tl">
                    <a:srgbClr val="000000">
                      <a:alpha val="43137"/>
                    </a:srgbClr>
                  </a:outerShdw>
                </a:effectLst>
              </a:rPr>
              <a:t>Jaylie</a:t>
            </a:r>
            <a:r>
              <a:rPr lang="en-US" sz="2400" b="1" i="1" dirty="0" smtClean="0">
                <a:solidFill>
                  <a:schemeClr val="bg1"/>
                </a:solidFill>
                <a:effectLst>
                  <a:outerShdw blurRad="38100" dist="38100" dir="2700000" algn="tl">
                    <a:srgbClr val="000000">
                      <a:alpha val="43137"/>
                    </a:srgbClr>
                  </a:outerShdw>
                </a:effectLst>
              </a:rPr>
              <a:t> </a:t>
            </a:r>
            <a:r>
              <a:rPr lang="en-US" sz="2400" b="1" i="1" dirty="0">
                <a:solidFill>
                  <a:schemeClr val="bg1"/>
                </a:solidFill>
                <a:effectLst>
                  <a:outerShdw blurRad="38100" dist="38100" dir="2700000" algn="tl">
                    <a:srgbClr val="000000">
                      <a:alpha val="43137"/>
                    </a:srgbClr>
                  </a:outerShdw>
                </a:effectLst>
              </a:rPr>
              <a:t>– 7</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Erin </a:t>
            </a:r>
            <a:r>
              <a:rPr lang="en-US" sz="2400" b="1" i="1" dirty="0">
                <a:solidFill>
                  <a:schemeClr val="bg1"/>
                </a:solidFill>
                <a:effectLst>
                  <a:outerShdw blurRad="38100" dist="38100" dir="2700000" algn="tl">
                    <a:srgbClr val="000000">
                      <a:alpha val="43137"/>
                    </a:srgbClr>
                  </a:outerShdw>
                </a:effectLst>
              </a:rPr>
              <a:t>- 8</a:t>
            </a:r>
          </a:p>
          <a:p>
            <a:pPr marL="0" lvl="1" indent="0" eaLnBrk="1" fontAlgn="auto" hangingPunct="1">
              <a:spcBef>
                <a:spcPts val="0"/>
              </a:spcBef>
              <a:spcAft>
                <a:spcPts val="0"/>
              </a:spcAft>
              <a:buNone/>
              <a:defRPr/>
            </a:pPr>
            <a:r>
              <a:rPr lang="en-US" sz="2400" b="1" i="1" dirty="0">
                <a:solidFill>
                  <a:schemeClr val="bg1"/>
                </a:solidFill>
                <a:effectLst>
                  <a:outerShdw blurRad="38100" dist="38100" dir="2700000" algn="tl">
                    <a:srgbClr val="000000">
                      <a:alpha val="43137"/>
                    </a:srgbClr>
                  </a:outerShdw>
                </a:effectLst>
              </a:rPr>
              <a:t>M –  </a:t>
            </a:r>
            <a:r>
              <a:rPr lang="en-US" sz="2400" b="1" i="1" dirty="0" smtClean="0">
                <a:solidFill>
                  <a:schemeClr val="bg1"/>
                </a:solidFill>
                <a:effectLst>
                  <a:outerShdw blurRad="38100" dist="38100" dir="2700000" algn="tl">
                    <a:srgbClr val="000000">
                      <a:alpha val="43137"/>
                    </a:srgbClr>
                  </a:outerShdw>
                </a:effectLst>
              </a:rPr>
              <a:t>Cohen </a:t>
            </a:r>
            <a:r>
              <a:rPr lang="en-US" sz="2400" b="1" i="1" dirty="0">
                <a:solidFill>
                  <a:schemeClr val="bg1"/>
                </a:solidFill>
                <a:effectLst>
                  <a:outerShdw blurRad="38100" dist="38100" dir="2700000" algn="tl">
                    <a:srgbClr val="000000">
                      <a:alpha val="43137"/>
                    </a:srgbClr>
                  </a:outerShdw>
                </a:effectLst>
              </a:rPr>
              <a:t>– </a:t>
            </a:r>
            <a:r>
              <a:rPr lang="en-US" sz="2400" b="1" i="1" dirty="0" smtClean="0">
                <a:solidFill>
                  <a:schemeClr val="bg1"/>
                </a:solidFill>
                <a:effectLst>
                  <a:outerShdw blurRad="38100" dist="38100" dir="2700000" algn="tl">
                    <a:srgbClr val="000000">
                      <a:alpha val="43137"/>
                    </a:srgbClr>
                  </a:outerShdw>
                </a:effectLst>
              </a:rPr>
              <a:t>9</a:t>
            </a:r>
            <a:endParaRPr lang="en-US" sz="2000" b="1" i="1" dirty="0">
              <a:solidFill>
                <a:srgbClr val="FF0000"/>
              </a:solidFill>
              <a:effectLst>
                <a:outerShdw blurRad="38100" dist="38100" dir="2700000" algn="tl">
                  <a:srgbClr val="000000">
                    <a:alpha val="43137"/>
                  </a:srgbClr>
                </a:outerShdw>
              </a:effectLst>
            </a:endParaRPr>
          </a:p>
          <a:p>
            <a:endParaRPr lang="en-US" sz="2000" b="1" i="1" dirty="0">
              <a:solidFill>
                <a:srgbClr val="FF0000"/>
              </a:solidFill>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0202FBC5-D06E-4771-8C04-1E825E1CEA1E}"/>
              </a:ext>
            </a:extLst>
          </p:cNvPr>
          <p:cNvSpPr/>
          <p:nvPr/>
        </p:nvSpPr>
        <p:spPr>
          <a:xfrm>
            <a:off x="3048000" y="2560324"/>
            <a:ext cx="1981200" cy="2677656"/>
          </a:xfrm>
          <a:prstGeom prst="rect">
            <a:avLst/>
          </a:prstGeom>
          <a:solidFill>
            <a:srgbClr val="FFC000"/>
          </a:solidFill>
        </p:spPr>
        <p:txBody>
          <a:bodyPr wrap="square">
            <a:spAutoFit/>
          </a:bodyPr>
          <a:lstStyle/>
          <a:p>
            <a:pPr marL="0" lvl="1">
              <a:defRPr/>
            </a:pPr>
            <a:r>
              <a:rPr lang="en-US" sz="2400" b="1" dirty="0">
                <a:solidFill>
                  <a:srgbClr val="003300"/>
                </a:solidFill>
                <a:effectLst>
                  <a:outerShdw blurRad="38100" dist="38100" dir="2700000" algn="tl">
                    <a:srgbClr val="000000">
                      <a:alpha val="43137"/>
                    </a:srgbClr>
                  </a:outerShdw>
                </a:effectLst>
              </a:rPr>
              <a:t>Mrs. Thompson:</a:t>
            </a:r>
          </a:p>
          <a:p>
            <a:pPr marL="0" lvl="1">
              <a:defRPr/>
            </a:pPr>
            <a:r>
              <a:rPr lang="en-US" sz="2400" b="1" dirty="0">
                <a:solidFill>
                  <a:srgbClr val="003300"/>
                </a:solidFill>
                <a:effectLst>
                  <a:outerShdw blurRad="38100" dist="38100" dir="2700000" algn="tl">
                    <a:srgbClr val="000000">
                      <a:alpha val="43137"/>
                    </a:srgbClr>
                  </a:outerShdw>
                </a:effectLst>
              </a:rPr>
              <a:t>LLI</a:t>
            </a:r>
            <a:endParaRPr lang="en-US" sz="2400" b="1" dirty="0">
              <a:solidFill>
                <a:schemeClr val="bg1"/>
              </a:solidFill>
              <a:effectLst>
                <a:outerShdw blurRad="38100" dist="38100" dir="2700000" algn="tl">
                  <a:srgbClr val="000000">
                    <a:alpha val="43137"/>
                  </a:srgbClr>
                </a:outerShdw>
              </a:effectLst>
            </a:endParaRPr>
          </a:p>
          <a:p>
            <a:pPr marL="0" lvl="1">
              <a:defRPr/>
            </a:pPr>
            <a:r>
              <a:rPr lang="en-US" sz="2400" dirty="0"/>
              <a:t>Landon</a:t>
            </a:r>
          </a:p>
          <a:p>
            <a:pPr marL="0" lvl="1">
              <a:defRPr/>
            </a:pPr>
            <a:r>
              <a:rPr lang="en-US" sz="2400" dirty="0"/>
              <a:t>Macon</a:t>
            </a:r>
          </a:p>
          <a:p>
            <a:pPr marL="0" lvl="1">
              <a:defRPr/>
            </a:pPr>
            <a:r>
              <a:rPr lang="en-US" sz="2400" dirty="0" err="1"/>
              <a:t>Paisleigh</a:t>
            </a:r>
            <a:endParaRPr lang="en-US" sz="2400" dirty="0"/>
          </a:p>
          <a:p>
            <a:pPr marL="0" lvl="1">
              <a:defRPr/>
            </a:pPr>
            <a:r>
              <a:rPr lang="en-US" sz="2400" dirty="0"/>
              <a:t>Jaiden</a:t>
            </a:r>
          </a:p>
        </p:txBody>
      </p:sp>
      <p:sp>
        <p:nvSpPr>
          <p:cNvPr id="15" name="TextBox 14">
            <a:extLst>
              <a:ext uri="{FF2B5EF4-FFF2-40B4-BE49-F238E27FC236}">
                <a16:creationId xmlns:a16="http://schemas.microsoft.com/office/drawing/2014/main" id="{298E82CA-48B9-4B4D-9ECD-7453CD9A99A0}"/>
              </a:ext>
            </a:extLst>
          </p:cNvPr>
          <p:cNvSpPr txBox="1"/>
          <p:nvPr/>
        </p:nvSpPr>
        <p:spPr>
          <a:xfrm>
            <a:off x="762000" y="5410200"/>
            <a:ext cx="3532987" cy="1200329"/>
          </a:xfrm>
          <a:prstGeom prst="rect">
            <a:avLst/>
          </a:prstGeom>
          <a:solidFill>
            <a:srgbClr val="00B0F0"/>
          </a:solidFill>
        </p:spPr>
        <p:txBody>
          <a:bodyPr wrap="square" rtlCol="0">
            <a:spAutoFit/>
          </a:bodyPr>
          <a:lstStyle/>
          <a:p>
            <a:pPr algn="ctr"/>
            <a:r>
              <a:rPr lang="en-US" sz="2400" b="1" dirty="0" smtClean="0"/>
              <a:t>Everyone else – Poetry Project or Independent Novel! </a:t>
            </a:r>
            <a:r>
              <a:rPr lang="en-US" sz="2400" b="1" dirty="0">
                <a:sym typeface="Wingdings" panose="05000000000000000000" pitchFamily="2" charset="2"/>
              </a:rPr>
              <a:t></a:t>
            </a:r>
            <a:endParaRPr lang="en-US" sz="2400" b="1" dirty="0"/>
          </a:p>
        </p:txBody>
      </p:sp>
      <p:sp>
        <p:nvSpPr>
          <p:cNvPr id="11" name="TextBox 10"/>
          <p:cNvSpPr txBox="1"/>
          <p:nvPr/>
        </p:nvSpPr>
        <p:spPr>
          <a:xfrm>
            <a:off x="5582738" y="5924508"/>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9:55 – 10:25</a:t>
            </a:r>
            <a:endParaRPr lang="en-US" sz="3200" dirty="0">
              <a:solidFill>
                <a:prstClr val="black"/>
              </a:solidFill>
              <a:cs typeface="Arial" charset="0"/>
            </a:endParaRPr>
          </a:p>
        </p:txBody>
      </p:sp>
      <p:sp>
        <p:nvSpPr>
          <p:cNvPr id="14" name="Rectangle 13">
            <a:extLst>
              <a:ext uri="{FF2B5EF4-FFF2-40B4-BE49-F238E27FC236}">
                <a16:creationId xmlns:a16="http://schemas.microsoft.com/office/drawing/2014/main" id="{8F132DFD-7134-475F-A684-340ADCAF8EA1}"/>
              </a:ext>
            </a:extLst>
          </p:cNvPr>
          <p:cNvSpPr/>
          <p:nvPr/>
        </p:nvSpPr>
        <p:spPr>
          <a:xfrm>
            <a:off x="3048000" y="160338"/>
            <a:ext cx="1981200" cy="2308324"/>
          </a:xfrm>
          <a:prstGeom prst="rect">
            <a:avLst/>
          </a:prstGeom>
          <a:solidFill>
            <a:srgbClr val="00B050"/>
          </a:solidFill>
        </p:spPr>
        <p:txBody>
          <a:bodyPr wrap="square">
            <a:spAutoFit/>
          </a:bodyPr>
          <a:lstStyle/>
          <a:p>
            <a:pPr marL="0" lvl="1">
              <a:defRPr/>
            </a:pPr>
            <a:r>
              <a:rPr lang="en-US" sz="2400" b="1" dirty="0">
                <a:solidFill>
                  <a:srgbClr val="003300"/>
                </a:solidFill>
                <a:effectLst>
                  <a:outerShdw blurRad="38100" dist="38100" dir="2700000" algn="tl">
                    <a:srgbClr val="000000">
                      <a:alpha val="43137"/>
                    </a:srgbClr>
                  </a:outerShdw>
                </a:effectLst>
              </a:rPr>
              <a:t>Mrs. Roby</a:t>
            </a:r>
          </a:p>
          <a:p>
            <a:pPr marL="0" lvl="1">
              <a:defRPr/>
            </a:pPr>
            <a:r>
              <a:rPr lang="en-US" sz="2400" b="1" dirty="0">
                <a:solidFill>
                  <a:srgbClr val="003300"/>
                </a:solidFill>
                <a:effectLst>
                  <a:outerShdw blurRad="38100" dist="38100" dir="2700000" algn="tl">
                    <a:srgbClr val="000000">
                      <a:alpha val="43137"/>
                    </a:srgbClr>
                  </a:outerShdw>
                </a:effectLst>
              </a:rPr>
              <a:t>LLI:</a:t>
            </a:r>
          </a:p>
          <a:p>
            <a:pPr marL="0" lvl="1">
              <a:defRPr/>
            </a:pPr>
            <a:r>
              <a:rPr lang="en-US" sz="2400" b="1" dirty="0" smtClean="0">
                <a:solidFill>
                  <a:srgbClr val="003300"/>
                </a:solidFill>
                <a:effectLst>
                  <a:outerShdw blurRad="38100" dist="38100" dir="2700000" algn="tl">
                    <a:srgbClr val="000000">
                      <a:alpha val="43137"/>
                    </a:srgbClr>
                  </a:outerShdw>
                </a:effectLst>
              </a:rPr>
              <a:t>Kaylah</a:t>
            </a:r>
            <a:endParaRPr lang="en-US" sz="2400" b="1" dirty="0">
              <a:solidFill>
                <a:srgbClr val="003300"/>
              </a:solidFill>
              <a:effectLst>
                <a:outerShdw blurRad="38100" dist="38100" dir="2700000" algn="tl">
                  <a:srgbClr val="000000">
                    <a:alpha val="43137"/>
                  </a:srgbClr>
                </a:outerShdw>
              </a:effectLst>
            </a:endParaRPr>
          </a:p>
          <a:p>
            <a:pPr marL="0" lvl="1">
              <a:defRPr/>
            </a:pPr>
            <a:r>
              <a:rPr lang="en-US" sz="2400" b="1" dirty="0" smtClean="0">
                <a:solidFill>
                  <a:srgbClr val="003300"/>
                </a:solidFill>
                <a:effectLst>
                  <a:outerShdw blurRad="38100" dist="38100" dir="2700000" algn="tl">
                    <a:srgbClr val="000000">
                      <a:alpha val="43137"/>
                    </a:srgbClr>
                  </a:outerShdw>
                </a:effectLst>
              </a:rPr>
              <a:t>Emma</a:t>
            </a:r>
            <a:endParaRPr lang="en-US" sz="2400" b="1" dirty="0">
              <a:solidFill>
                <a:srgbClr val="003300"/>
              </a:solidFill>
              <a:effectLst>
                <a:outerShdw blurRad="38100" dist="38100" dir="2700000" algn="tl">
                  <a:srgbClr val="000000">
                    <a:alpha val="43137"/>
                  </a:srgbClr>
                </a:outerShdw>
              </a:effectLst>
            </a:endParaRPr>
          </a:p>
          <a:p>
            <a:pPr marL="0" lvl="1">
              <a:defRPr/>
            </a:pPr>
            <a:r>
              <a:rPr lang="en-US" sz="2400" b="1" dirty="0" smtClean="0">
                <a:solidFill>
                  <a:srgbClr val="003300"/>
                </a:solidFill>
                <a:effectLst>
                  <a:outerShdw blurRad="38100" dist="38100" dir="2700000" algn="tl">
                    <a:srgbClr val="000000">
                      <a:alpha val="43137"/>
                    </a:srgbClr>
                  </a:outerShdw>
                </a:effectLst>
              </a:rPr>
              <a:t>Adalyn</a:t>
            </a:r>
          </a:p>
          <a:p>
            <a:pPr marL="0" lvl="1">
              <a:defRPr/>
            </a:pPr>
            <a:r>
              <a:rPr lang="en-US" sz="2400" b="1" dirty="0" smtClean="0">
                <a:solidFill>
                  <a:srgbClr val="003300"/>
                </a:solidFill>
                <a:effectLst>
                  <a:outerShdw blurRad="38100" dist="38100" dir="2700000" algn="tl">
                    <a:srgbClr val="000000">
                      <a:alpha val="43137"/>
                    </a:srgbClr>
                  </a:outerShdw>
                </a:effectLst>
              </a:rPr>
              <a:t>Kaylee</a:t>
            </a:r>
            <a:endParaRPr lang="en-US" sz="2400" b="1" dirty="0">
              <a:solidFill>
                <a:srgbClr val="00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8111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770773"/>
            <a:ext cx="6553200" cy="4267200"/>
          </a:xfrm>
        </p:spPr>
        <p:txBody>
          <a:bodyPr/>
          <a:lstStyle/>
          <a:p>
            <a:r>
              <a:rPr lang="en-US" sz="9600" b="1" dirty="0">
                <a:solidFill>
                  <a:srgbClr val="003300"/>
                </a:solidFill>
                <a:effectLst>
                  <a:outerShdw blurRad="38100" dist="38100" dir="2700000" algn="tl">
                    <a:srgbClr val="000000">
                      <a:alpha val="43137"/>
                    </a:srgbClr>
                  </a:outerShdw>
                </a:effectLst>
              </a:rPr>
              <a:t>Vocabulary &amp; Grammar Time</a:t>
            </a:r>
          </a:p>
        </p:txBody>
      </p:sp>
      <p:sp>
        <p:nvSpPr>
          <p:cNvPr id="3" name="AutoShape 2" descr="Image result for clock 8: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3" name="Picture 5" descr="Image result for vocabulary gramm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960" y="990433"/>
            <a:ext cx="1307857" cy="8621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960" y="4724400"/>
            <a:ext cx="1752600" cy="176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9426" y="347881"/>
            <a:ext cx="2650347" cy="148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943600" y="6115341"/>
            <a:ext cx="2971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10:25 – 10:40</a:t>
            </a:r>
            <a:endParaRPr lang="en-US" sz="3200" dirty="0">
              <a:solidFill>
                <a:prstClr val="black"/>
              </a:solidFill>
              <a:cs typeface="Arial" charset="0"/>
            </a:endParaRPr>
          </a:p>
        </p:txBody>
      </p:sp>
    </p:spTree>
    <p:extLst>
      <p:ext uri="{BB962C8B-B14F-4D97-AF65-F5344CB8AC3E}">
        <p14:creationId xmlns:p14="http://schemas.microsoft.com/office/powerpoint/2010/main" val="4333452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613" y="1963465"/>
            <a:ext cx="8906987" cy="4953000"/>
          </a:xfrm>
        </p:spPr>
        <p:txBody>
          <a:bodyPr/>
          <a:lstStyle/>
          <a:p>
            <a:r>
              <a:rPr lang="en-US" dirty="0" smtClean="0"/>
              <a:t>P28-29</a:t>
            </a:r>
          </a:p>
          <a:p>
            <a:r>
              <a:rPr lang="en-US" sz="2800" dirty="0" smtClean="0"/>
              <a:t>Wilma was in Rome getting ready to compete in her first Olympic race, which no one expected her to win.</a:t>
            </a:r>
          </a:p>
          <a:p>
            <a:r>
              <a:rPr lang="en-US" sz="2800" dirty="0" smtClean="0"/>
              <a:t>Intense means very great or strong.  Because the Olympics would be on television, millions of people would be watching Wilma and the other athletes.</a:t>
            </a:r>
          </a:p>
          <a:p>
            <a:r>
              <a:rPr lang="en-US" sz="2800" dirty="0" smtClean="0"/>
              <a:t>This put intense, or very great, pressure on them because they did not want to fail with so many people watching them.</a:t>
            </a:r>
            <a:endParaRPr lang="en-US" sz="2800"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bwMode="auto">
          <a:xfrm>
            <a:off x="191069" y="152400"/>
            <a:ext cx="6209731" cy="17827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i="1" dirty="0" smtClean="0">
                <a:effectLst>
                  <a:outerShdw blurRad="38100" dist="38100" dir="2700000" algn="tl">
                    <a:srgbClr val="000000">
                      <a:alpha val="43137"/>
                    </a:srgbClr>
                  </a:outerShdw>
                </a:effectLst>
              </a:rPr>
              <a:t>intense – </a:t>
            </a:r>
            <a:r>
              <a:rPr lang="en-US" sz="4000" b="1" i="1" dirty="0" smtClean="0">
                <a:effectLst>
                  <a:outerShdw blurRad="38100" dist="38100" dir="2700000" algn="tl">
                    <a:srgbClr val="000000">
                      <a:alpha val="43137"/>
                    </a:srgbClr>
                  </a:outerShdw>
                </a:effectLst>
              </a:rPr>
              <a:t>very great or strong</a:t>
            </a:r>
            <a:endParaRPr lang="en-US" sz="4000" b="1" i="1" dirty="0">
              <a:effectLst>
                <a:outerShdw blurRad="38100" dist="38100" dir="2700000" algn="tl">
                  <a:srgbClr val="000000">
                    <a:alpha val="43137"/>
                  </a:srgbClr>
                </a:outerShdw>
              </a:effectLst>
            </a:endParaRPr>
          </a:p>
        </p:txBody>
      </p:sp>
      <p:pic>
        <p:nvPicPr>
          <p:cNvPr id="1026" name="Picture 2" descr="Wilma Unlimited: How Wilma Rudolph Became the World's Fastest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326" y="152400"/>
            <a:ext cx="2206625" cy="192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7252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41074"/>
            <a:ext cx="4648200" cy="1173162"/>
          </a:xfrm>
          <a:solidFill>
            <a:srgbClr val="FF0000"/>
          </a:solidFill>
        </p:spPr>
        <p:txBody>
          <a:bodyPr/>
          <a:lstStyle/>
          <a:p>
            <a:r>
              <a:rPr lang="en-US" b="1" i="1" dirty="0" smtClean="0">
                <a:effectLst>
                  <a:outerShdw blurRad="38100" dist="38100" dir="2700000" algn="tl">
                    <a:srgbClr val="000000">
                      <a:alpha val="43137"/>
                    </a:srgbClr>
                  </a:outerShdw>
                </a:effectLst>
              </a:rPr>
              <a:t>intense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86000"/>
            <a:ext cx="8534400" cy="3581400"/>
          </a:xfrm>
        </p:spPr>
        <p:txBody>
          <a:bodyPr/>
          <a:lstStyle/>
          <a:p>
            <a:r>
              <a:rPr lang="en-US" dirty="0" smtClean="0"/>
              <a:t>Imagine that it is summertime and the heat is intense.</a:t>
            </a:r>
          </a:p>
          <a:p>
            <a:r>
              <a:rPr lang="en-US" dirty="0" smtClean="0"/>
              <a:t>What would you wear on a day when the heat was intense?  What would you do?  Why? </a:t>
            </a:r>
            <a:r>
              <a:rPr lang="en-US" b="1" i="1" dirty="0">
                <a:solidFill>
                  <a:srgbClr val="FF0000"/>
                </a:solidFill>
                <a:effectLst>
                  <a:outerShdw blurRad="38100" dist="38100" dir="2700000" algn="tl">
                    <a:srgbClr val="000000">
                      <a:alpha val="43137"/>
                    </a:srgbClr>
                  </a:outerShdw>
                </a:effectLst>
              </a:rPr>
              <a:t>Turn to your </a:t>
            </a:r>
            <a:r>
              <a:rPr lang="en-US" b="1" i="1" dirty="0" smtClean="0">
                <a:solidFill>
                  <a:srgbClr val="FF0000"/>
                </a:solidFill>
                <a:effectLst>
                  <a:outerShdw blurRad="38100" dist="38100" dir="2700000" algn="tl">
                    <a:srgbClr val="000000">
                      <a:alpha val="43137"/>
                    </a:srgbClr>
                  </a:outerShdw>
                </a:effectLst>
              </a:rPr>
              <a:t>Partner</a:t>
            </a:r>
          </a:p>
          <a:p>
            <a:pPr marL="0" indent="0">
              <a:buNone/>
            </a:pPr>
            <a:endParaRPr lang="en-US" dirty="0"/>
          </a:p>
          <a:p>
            <a:pPr marL="457200" lvl="1" indent="0">
              <a:buNone/>
            </a:pPr>
            <a:r>
              <a:rPr lang="en-US" sz="3200" dirty="0" smtClean="0"/>
              <a:t>If the heat were intense, I would…because…</a:t>
            </a:r>
            <a:endParaRPr lang="en-US" sz="3200"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he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127620" y="67784"/>
            <a:ext cx="2466975" cy="1847850"/>
          </a:xfrm>
          <a:prstGeom prst="rect">
            <a:avLst/>
          </a:prstGeom>
        </p:spPr>
      </p:pic>
    </p:spTree>
    <p:extLst>
      <p:ext uri="{BB962C8B-B14F-4D97-AF65-F5344CB8AC3E}">
        <p14:creationId xmlns:p14="http://schemas.microsoft.com/office/powerpoint/2010/main" val="5329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4638"/>
            <a:ext cx="5080000" cy="1173162"/>
          </a:xfrm>
          <a:solidFill>
            <a:srgbClr val="00B0F0"/>
          </a:solidFill>
        </p:spPr>
        <p:txBody>
          <a:bodyPr/>
          <a:lstStyle/>
          <a:p>
            <a:r>
              <a:rPr lang="en-US" b="1" i="1" dirty="0">
                <a:effectLst>
                  <a:outerShdw blurRad="38100" dist="38100" dir="2700000" algn="tl">
                    <a:srgbClr val="000000">
                      <a:alpha val="43137"/>
                    </a:srgbClr>
                  </a:outerShdw>
                </a:effectLst>
              </a:rPr>
              <a:t>i</a:t>
            </a:r>
            <a:r>
              <a:rPr lang="en-US" b="1" i="1" dirty="0" smtClean="0">
                <a:effectLst>
                  <a:outerShdw blurRad="38100" dist="38100" dir="2700000" algn="tl">
                    <a:srgbClr val="000000">
                      <a:alpha val="43137"/>
                    </a:srgbClr>
                  </a:outerShdw>
                </a:effectLst>
              </a:rPr>
              <a:t>ntense</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5573" y="2133600"/>
            <a:ext cx="8534400" cy="3733800"/>
          </a:xfrm>
        </p:spPr>
        <p:txBody>
          <a:bodyPr/>
          <a:lstStyle/>
          <a:p>
            <a:r>
              <a:rPr lang="en-US" dirty="0" smtClean="0"/>
              <a:t>Imagine that it is winter and the cold is intense.</a:t>
            </a:r>
          </a:p>
          <a:p>
            <a:r>
              <a:rPr lang="en-US" dirty="0" smtClean="0"/>
              <a:t>What would you wear on a day when the cold was intense?  What would you do?  Why?  </a:t>
            </a:r>
            <a:r>
              <a:rPr lang="en-US" b="1" i="1" dirty="0">
                <a:solidFill>
                  <a:srgbClr val="FF0000"/>
                </a:solidFill>
                <a:effectLst>
                  <a:outerShdw blurRad="38100" dist="38100" dir="2700000" algn="tl">
                    <a:srgbClr val="000000">
                      <a:alpha val="43137"/>
                    </a:srgbClr>
                  </a:outerShdw>
                </a:effectLst>
              </a:rPr>
              <a:t>Turn to your Partner</a:t>
            </a:r>
          </a:p>
          <a:p>
            <a:endParaRPr lang="en-US" b="1" i="1" dirty="0">
              <a:solidFill>
                <a:srgbClr val="FF0000"/>
              </a:solidFill>
              <a:effectLst>
                <a:outerShdw blurRad="38100" dist="38100" dir="2700000" algn="tl">
                  <a:srgbClr val="000000">
                    <a:alpha val="43137"/>
                  </a:srgbClr>
                </a:outerShdw>
              </a:effectLst>
            </a:endParaRPr>
          </a:p>
          <a:p>
            <a:pPr marL="0" indent="0">
              <a:buNone/>
            </a:pPr>
            <a:r>
              <a:rPr lang="en-US" dirty="0"/>
              <a:t> </a:t>
            </a:r>
            <a:r>
              <a:rPr lang="en-US" dirty="0" smtClean="0"/>
              <a:t>    If the cold were intense, I would…because…</a:t>
            </a:r>
            <a:endParaRPr lang="en-US"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741362" y="22899"/>
            <a:ext cx="2619375" cy="1743075"/>
          </a:xfrm>
          <a:prstGeom prst="rect">
            <a:avLst/>
          </a:prstGeom>
        </p:spPr>
      </p:pic>
    </p:spTree>
    <p:extLst>
      <p:ext uri="{BB962C8B-B14F-4D97-AF65-F5344CB8AC3E}">
        <p14:creationId xmlns:p14="http://schemas.microsoft.com/office/powerpoint/2010/main" val="31237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a:t>What’s the new word we are learning that means </a:t>
            </a:r>
            <a:r>
              <a:rPr lang="en-US" sz="4400" dirty="0" smtClean="0"/>
              <a:t>“</a:t>
            </a:r>
            <a:r>
              <a:rPr lang="en-US" sz="4400" b="1" i="1" dirty="0" smtClean="0">
                <a:effectLst>
                  <a:outerShdw blurRad="38100" dist="38100" dir="2700000" algn="tl">
                    <a:srgbClr val="000000">
                      <a:alpha val="43137"/>
                    </a:srgbClr>
                  </a:outerShdw>
                </a:effectLst>
              </a:rPr>
              <a:t>very great or strong</a:t>
            </a:r>
            <a:r>
              <a:rPr lang="en-US" sz="4400" dirty="0" smtClean="0"/>
              <a:t>”?</a:t>
            </a:r>
            <a:endParaRPr lang="en-US" sz="4400" dirty="0"/>
          </a:p>
        </p:txBody>
      </p:sp>
      <p:sp>
        <p:nvSpPr>
          <p:cNvPr id="4" name="Title 1"/>
          <p:cNvSpPr txBox="1">
            <a:spLocks/>
          </p:cNvSpPr>
          <p:nvPr/>
        </p:nvSpPr>
        <p:spPr bwMode="auto">
          <a:xfrm>
            <a:off x="457200" y="4081826"/>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smtClean="0">
                <a:effectLst>
                  <a:outerShdw blurRad="38100" dist="38100" dir="2700000" algn="tl">
                    <a:srgbClr val="000000">
                      <a:alpha val="43137"/>
                    </a:srgbClr>
                  </a:outerShdw>
                </a:effectLst>
              </a:rPr>
              <a:t>intense</a:t>
            </a:r>
            <a:endParaRPr lang="en-US" sz="8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2951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534401" cy="4267200"/>
          </a:xfrm>
        </p:spPr>
        <p:txBody>
          <a:bodyPr/>
          <a:lstStyle/>
          <a:p>
            <a:r>
              <a:rPr lang="en-US" dirty="0" smtClean="0"/>
              <a:t>P32-33</a:t>
            </a:r>
            <a:endParaRPr lang="en-US" dirty="0"/>
          </a:p>
          <a:p>
            <a:r>
              <a:rPr lang="en-US" dirty="0" smtClean="0"/>
              <a:t>In this part of the story, Wilma had won her first gold medal in the 100-meter dash and was preparing to run her next race.</a:t>
            </a:r>
          </a:p>
          <a:p>
            <a:r>
              <a:rPr lang="en-US" dirty="0" smtClean="0"/>
              <a:t>Exhilarated means about the same thing as happy, with this important difference:  if you are exhilarated, you are not just a little happy, you are very happy and excited.</a:t>
            </a:r>
            <a:endParaRPr lang="en-US" dirty="0"/>
          </a:p>
        </p:txBody>
      </p:sp>
      <p:sp>
        <p:nvSpPr>
          <p:cNvPr id="5" name="Title 1"/>
          <p:cNvSpPr txBox="1">
            <a:spLocks/>
          </p:cNvSpPr>
          <p:nvPr/>
        </p:nvSpPr>
        <p:spPr bwMode="auto">
          <a:xfrm>
            <a:off x="498142" y="152400"/>
            <a:ext cx="5293058" cy="1905000"/>
          </a:xfrm>
          <a:prstGeom prst="rect">
            <a:avLst/>
          </a:prstGeom>
          <a:solidFill>
            <a:schemeClr val="accent6">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i="1" dirty="0" smtClean="0">
                <a:effectLst>
                  <a:outerShdw blurRad="38100" dist="38100" dir="2700000" algn="tl">
                    <a:srgbClr val="000000">
                      <a:alpha val="43137"/>
                    </a:srgbClr>
                  </a:outerShdw>
                </a:effectLst>
              </a:rPr>
              <a:t>exhilarated </a:t>
            </a:r>
            <a:r>
              <a:rPr lang="en-US" sz="5400" b="1" i="1" dirty="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very happy and excited</a:t>
            </a:r>
            <a:endParaRPr lang="en-US" b="1" i="1" dirty="0">
              <a:effectLst>
                <a:outerShdw blurRad="38100" dist="38100" dir="2700000" algn="tl">
                  <a:srgbClr val="000000">
                    <a:alpha val="43137"/>
                  </a:srgbClr>
                </a:outerShdw>
              </a:effectLst>
            </a:endParaRPr>
          </a:p>
        </p:txBody>
      </p:sp>
      <p:pic>
        <p:nvPicPr>
          <p:cNvPr id="4" name="Picture 2" descr="Wilma Unlimited: How Wilma Rudolph Became the World's Fastest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63527"/>
            <a:ext cx="2206625" cy="192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55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80400" cy="1173162"/>
          </a:xfrm>
          <a:solidFill>
            <a:schemeClr val="accent6">
              <a:lumMod val="75000"/>
            </a:schemeClr>
          </a:solidFill>
        </p:spPr>
        <p:txBody>
          <a:bodyPr/>
          <a:lstStyle/>
          <a:p>
            <a:r>
              <a:rPr lang="en-US" sz="5400" b="1" i="1" dirty="0" smtClean="0">
                <a:effectLst>
                  <a:outerShdw blurRad="38100" dist="38100" dir="2700000" algn="tl">
                    <a:srgbClr val="000000">
                      <a:alpha val="43137"/>
                    </a:srgbClr>
                  </a:outerShdw>
                </a:effectLst>
              </a:rPr>
              <a:t>exhilarated</a:t>
            </a:r>
            <a:endParaRPr lang="en-US" sz="54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5575" y="1447800"/>
            <a:ext cx="8836025" cy="5181600"/>
          </a:xfrm>
        </p:spPr>
        <p:txBody>
          <a:bodyPr/>
          <a:lstStyle/>
          <a:p>
            <a:r>
              <a:rPr lang="en-US" sz="2800" dirty="0" smtClean="0"/>
              <a:t>When people are exhilarated, they are more than simply happy; they are intensely happy – or very happy.</a:t>
            </a:r>
          </a:p>
          <a:p>
            <a:r>
              <a:rPr lang="en-US" sz="2800" dirty="0" smtClean="0"/>
              <a:t>People feel exhilarated when something special or unexpected happens.</a:t>
            </a:r>
          </a:p>
          <a:p>
            <a:r>
              <a:rPr lang="en-US" sz="2800" dirty="0" smtClean="0"/>
              <a:t>I was exhilarated when I found out our class average increased by almost 10 points!</a:t>
            </a:r>
          </a:p>
          <a:p>
            <a:r>
              <a:rPr lang="en-US" sz="2800" dirty="0" smtClean="0"/>
              <a:t>When have you felt exhilarated? </a:t>
            </a:r>
            <a:r>
              <a:rPr lang="en-US" sz="2800" b="1" i="1" dirty="0" smtClean="0">
                <a:solidFill>
                  <a:srgbClr val="FF0000"/>
                </a:solidFill>
              </a:rPr>
              <a:t>Turn to your Partner</a:t>
            </a:r>
            <a:endParaRPr lang="en-US" sz="2800" b="1" i="1" dirty="0" smtClean="0"/>
          </a:p>
          <a:p>
            <a:pPr marL="457200" lvl="1" indent="0">
              <a:buNone/>
            </a:pPr>
            <a:r>
              <a:rPr lang="en-US" b="1" dirty="0" smtClean="0"/>
              <a:t>		</a:t>
            </a:r>
          </a:p>
          <a:p>
            <a:pPr marL="457200" lvl="1" indent="0">
              <a:buNone/>
            </a:pPr>
            <a:r>
              <a:rPr lang="en-US" b="1" dirty="0"/>
              <a:t>	</a:t>
            </a:r>
            <a:r>
              <a:rPr lang="en-US" b="1" dirty="0" smtClean="0"/>
              <a:t>	</a:t>
            </a:r>
            <a:r>
              <a:rPr lang="en-US" dirty="0" smtClean="0"/>
              <a:t>I felt exhilarated when…because…</a:t>
            </a:r>
            <a:endParaRPr lang="en-US"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17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a:t>What’s the new word we are learning that means </a:t>
            </a:r>
            <a:r>
              <a:rPr lang="en-US" sz="4400" dirty="0" smtClean="0"/>
              <a:t>“</a:t>
            </a:r>
            <a:r>
              <a:rPr lang="en-US" sz="4400" b="1" i="1" dirty="0">
                <a:effectLst>
                  <a:outerShdw blurRad="38100" dist="38100" dir="2700000" algn="tl">
                    <a:srgbClr val="000000">
                      <a:alpha val="43137"/>
                    </a:srgbClr>
                  </a:outerShdw>
                </a:effectLst>
              </a:rPr>
              <a:t>very happy and excited</a:t>
            </a:r>
            <a:r>
              <a:rPr lang="en-US" sz="4400" dirty="0" smtClean="0"/>
              <a:t>”?</a:t>
            </a:r>
            <a:endParaRPr lang="en-US" sz="4400" dirty="0"/>
          </a:p>
        </p:txBody>
      </p:sp>
      <p:sp>
        <p:nvSpPr>
          <p:cNvPr id="4" name="Title 1"/>
          <p:cNvSpPr txBox="1">
            <a:spLocks/>
          </p:cNvSpPr>
          <p:nvPr/>
        </p:nvSpPr>
        <p:spPr bwMode="auto">
          <a:xfrm>
            <a:off x="457200" y="4068763"/>
            <a:ext cx="8229600" cy="1143000"/>
          </a:xfrm>
          <a:prstGeom prst="rect">
            <a:avLst/>
          </a:prstGeom>
          <a:solidFill>
            <a:schemeClr val="accent6">
              <a:lumMod val="75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8000" b="1" i="1" dirty="0" smtClean="0">
                <a:effectLst>
                  <a:outerShdw blurRad="38100" dist="38100" dir="2700000" algn="tl">
                    <a:srgbClr val="000000">
                      <a:alpha val="43137"/>
                    </a:srgbClr>
                  </a:outerShdw>
                </a:effectLst>
              </a:rPr>
              <a:t>exhilarated</a:t>
            </a:r>
            <a:endParaRPr lang="en-US" sz="8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40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MC90041573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2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MCj035593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84513"/>
            <a:ext cx="2420938"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5"/>
          <p:cNvSpPr>
            <a:spLocks noChangeArrowheads="1"/>
          </p:cNvSpPr>
          <p:nvPr/>
        </p:nvSpPr>
        <p:spPr bwMode="auto">
          <a:xfrm>
            <a:off x="2819400" y="2057400"/>
            <a:ext cx="3200400" cy="1905000"/>
          </a:xfrm>
          <a:prstGeom prst="wedgeRectCallout">
            <a:avLst>
              <a:gd name="adj1" fmla="val -20833"/>
              <a:gd name="adj2" fmla="val 6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Guten tag!  I’m Hans and I’ll be your guide as we travel through Germany today to learn about holiday celebrations!  Let’s go!</a:t>
            </a:r>
          </a:p>
        </p:txBody>
      </p:sp>
    </p:spTree>
    <p:custDataLst>
      <p:tags r:id="rId1"/>
    </p:custDataLst>
    <p:extLst>
      <p:ext uri="{BB962C8B-B14F-4D97-AF65-F5344CB8AC3E}">
        <p14:creationId xmlns:p14="http://schemas.microsoft.com/office/powerpoint/2010/main" val="3312612860"/>
      </p:ext>
    </p:extLst>
  </p:cSld>
  <p:clrMapOvr>
    <a:masterClrMapping/>
  </p:clrMapOvr>
  <p:transition advTm="213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8.33333E-6 -5.67199E-6 L 0.75834 -5.67199E-6 " pathEditMode="relative" ptsTypes="AA">
                                      <p:cBhvr>
                                        <p:cTn id="8" dur="3000" fill="hold"/>
                                        <p:tgtEl>
                                          <p:spTgt spid="10244"/>
                                        </p:tgtEl>
                                        <p:attrNameLst>
                                          <p:attrName>ppt_x</p:attrName>
                                          <p:attrName>ppt_y</p:attrName>
                                        </p:attrNameLst>
                                      </p:cBhvr>
                                    </p:animMotion>
                                  </p:childTnLst>
                                </p:cTn>
                              </p:par>
                            </p:childTnLst>
                          </p:cTn>
                        </p:par>
                        <p:par>
                          <p:cTn id="9" fill="hold" nodeType="afterGroup">
                            <p:stCondLst>
                              <p:cond delay="3000"/>
                            </p:stCondLst>
                            <p:childTnLst>
                              <p:par>
                                <p:cTn id="10" presetID="1" presetClass="exit" presetSubtype="0" fill="hold" nodeType="afterEffect">
                                  <p:stCondLst>
                                    <p:cond delay="0"/>
                                  </p:stCondLst>
                                  <p:childTnLst>
                                    <p:set>
                                      <p:cBhvr>
                                        <p:cTn id="11" dur="1" fill="hold">
                                          <p:stCondLst>
                                            <p:cond delay="0"/>
                                          </p:stCondLst>
                                        </p:cTn>
                                        <p:tgtEl>
                                          <p:spTgt spid="102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8" y="228600"/>
            <a:ext cx="6219126" cy="1846310"/>
          </a:xfrm>
          <a:solidFill>
            <a:srgbClr val="FFFF00"/>
          </a:solidFill>
        </p:spPr>
        <p:txBody>
          <a:bodyPr/>
          <a:lstStyle/>
          <a:p>
            <a:r>
              <a:rPr lang="en-US" sz="5400" b="1" i="1" dirty="0">
                <a:effectLst>
                  <a:outerShdw blurRad="38100" dist="38100" dir="2700000" algn="tl">
                    <a:srgbClr val="000000">
                      <a:alpha val="43137"/>
                    </a:srgbClr>
                  </a:outerShdw>
                </a:effectLst>
              </a:rPr>
              <a:t>a</a:t>
            </a:r>
            <a:r>
              <a:rPr lang="en-US" sz="5400" b="1" i="1" dirty="0" smtClean="0">
                <a:effectLst>
                  <a:outerShdw blurRad="38100" dist="38100" dir="2700000" algn="tl">
                    <a:srgbClr val="000000">
                      <a:alpha val="43137"/>
                    </a:srgbClr>
                  </a:outerShdw>
                </a:effectLst>
              </a:rPr>
              <a:t>stounding –</a:t>
            </a:r>
            <a:r>
              <a:rPr lang="en-US" sz="3200" b="1" i="1" dirty="0" smtClean="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amazing or very surprising</a:t>
            </a:r>
            <a:endParaRPr lang="en-US" sz="40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5575" y="2177355"/>
            <a:ext cx="8727376" cy="2836232"/>
          </a:xfrm>
        </p:spPr>
        <p:txBody>
          <a:bodyPr/>
          <a:lstStyle/>
          <a:p>
            <a:pPr marL="0" indent="0">
              <a:buNone/>
            </a:pPr>
            <a:r>
              <a:rPr lang="en-US" sz="3600" dirty="0" smtClean="0"/>
              <a:t>P36-37</a:t>
            </a:r>
            <a:endParaRPr lang="en-US" sz="3600" dirty="0"/>
          </a:p>
          <a:p>
            <a:r>
              <a:rPr lang="en-US" dirty="0" smtClean="0"/>
              <a:t>During Wilma’s last Olympic race, the 400-meter relay, Wilma almost dropped the baton and her team fell into third place.</a:t>
            </a:r>
          </a:p>
          <a:p>
            <a:r>
              <a:rPr lang="en-US" dirty="0" smtClean="0"/>
              <a:t>Astounding means about the same thing as surprising, but </a:t>
            </a:r>
            <a:r>
              <a:rPr lang="en-US" dirty="0" smtClean="0"/>
              <a:t>if </a:t>
            </a:r>
            <a:r>
              <a:rPr lang="en-US" dirty="0" smtClean="0"/>
              <a:t>something is astounding, it is not just a little surprising, it is very surprising or amazing.  </a:t>
            </a:r>
            <a:endParaRPr lang="en-US"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2" descr="Wilma Unlimited: How Wilma Rudolph Became the World's Fastest Wo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326" y="152400"/>
            <a:ext cx="2206625" cy="192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13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33363"/>
            <a:ext cx="4191000" cy="1066800"/>
          </a:xfrm>
          <a:solidFill>
            <a:srgbClr val="FFFF00"/>
          </a:solidFill>
        </p:spPr>
        <p:txBody>
          <a:bodyPr/>
          <a:lstStyle/>
          <a:p>
            <a:r>
              <a:rPr lang="en-US" b="1" i="1" dirty="0" smtClean="0">
                <a:effectLst>
                  <a:outerShdw blurRad="38100" dist="38100" dir="2700000" algn="tl">
                    <a:srgbClr val="000000">
                      <a:alpha val="43137"/>
                    </a:srgbClr>
                  </a:outerShdw>
                </a:effectLst>
              </a:rPr>
              <a:t>astounding</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5575" y="1354183"/>
            <a:ext cx="8759826" cy="4876800"/>
          </a:xfrm>
        </p:spPr>
        <p:txBody>
          <a:bodyPr/>
          <a:lstStyle/>
          <a:p>
            <a:pPr marL="0" indent="0">
              <a:buNone/>
            </a:pPr>
            <a:r>
              <a:rPr lang="en-US" dirty="0" smtClean="0"/>
              <a:t>Wilma’s performance at the Olympics was astounding, or amazing, because Wilma accomplished something that no one expected her to – she won three gold medals.</a:t>
            </a:r>
            <a:endParaRPr lang="en-US" dirty="0"/>
          </a:p>
          <a:p>
            <a:pPr marL="0" indent="0">
              <a:buNone/>
            </a:pPr>
            <a:endParaRPr lang="en-US" dirty="0"/>
          </a:p>
          <a:p>
            <a:pPr marL="0" indent="0" algn="ctr">
              <a:buNone/>
            </a:pPr>
            <a:r>
              <a:rPr lang="en-US" b="1" dirty="0" smtClean="0"/>
              <a:t>When have you seen something you thought was astounding? </a:t>
            </a:r>
            <a:r>
              <a:rPr lang="en-US" b="1" i="1" dirty="0">
                <a:solidFill>
                  <a:srgbClr val="FF0000"/>
                </a:solidFill>
                <a:effectLst>
                  <a:outerShdw blurRad="38100" dist="38100" dir="2700000" algn="tl">
                    <a:srgbClr val="000000">
                      <a:alpha val="43137"/>
                    </a:srgbClr>
                  </a:outerShdw>
                </a:effectLst>
              </a:rPr>
              <a:t>Turn to your Partner</a:t>
            </a:r>
          </a:p>
          <a:p>
            <a:pPr marL="0" indent="0">
              <a:buNone/>
            </a:pPr>
            <a:r>
              <a:rPr lang="en-US" dirty="0"/>
              <a:t>		I </a:t>
            </a:r>
            <a:r>
              <a:rPr lang="en-US" dirty="0" smtClean="0"/>
              <a:t>saw an astounding…</a:t>
            </a:r>
            <a:endParaRPr lang="en-US" dirty="0"/>
          </a:p>
        </p:txBody>
      </p:sp>
      <p:sp>
        <p:nvSpPr>
          <p:cNvPr id="5" name="AutoShape 2" descr="Image result for synonym"/>
          <p:cNvSpPr>
            <a:spLocks noChangeAspect="1" noChangeArrowheads="1"/>
          </p:cNvSpPr>
          <p:nvPr/>
        </p:nvSpPr>
        <p:spPr bwMode="auto">
          <a:xfrm>
            <a:off x="155575" y="-700088"/>
            <a:ext cx="1895475"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012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Astounding can also mean very surprising.</a:t>
            </a:r>
          </a:p>
          <a:p>
            <a:r>
              <a:rPr lang="en-US" dirty="0" smtClean="0"/>
              <a:t>Would it be astounding if a monkey suddenly ran into our classroom?  Why?</a:t>
            </a:r>
            <a:endParaRPr lang="en-US" dirty="0"/>
          </a:p>
        </p:txBody>
      </p:sp>
      <p:sp>
        <p:nvSpPr>
          <p:cNvPr id="4" name="Title 1"/>
          <p:cNvSpPr txBox="1">
            <a:spLocks/>
          </p:cNvSpPr>
          <p:nvPr/>
        </p:nvSpPr>
        <p:spPr bwMode="auto">
          <a:xfrm>
            <a:off x="2590800" y="233363"/>
            <a:ext cx="4191000" cy="1066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i="1" smtClean="0">
                <a:effectLst>
                  <a:outerShdw blurRad="38100" dist="38100" dir="2700000" algn="tl">
                    <a:srgbClr val="000000">
                      <a:alpha val="43137"/>
                    </a:srgbClr>
                  </a:outerShdw>
                </a:effectLst>
              </a:rPr>
              <a:t>astounding</a:t>
            </a:r>
            <a:endParaRPr lang="en-US" b="1" i="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stretch>
            <a:fillRect/>
          </a:stretch>
        </p:blipFill>
        <p:spPr>
          <a:xfrm>
            <a:off x="2514600" y="3352800"/>
            <a:ext cx="4191000" cy="3087263"/>
          </a:xfrm>
          <a:prstGeom prst="rect">
            <a:avLst/>
          </a:prstGeom>
        </p:spPr>
      </p:pic>
    </p:spTree>
    <p:extLst>
      <p:ext uri="{BB962C8B-B14F-4D97-AF65-F5344CB8AC3E}">
        <p14:creationId xmlns:p14="http://schemas.microsoft.com/office/powerpoint/2010/main" val="42912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86800" cy="4525963"/>
          </a:xfrm>
        </p:spPr>
        <p:txBody>
          <a:bodyPr/>
          <a:lstStyle/>
          <a:p>
            <a:pPr marL="0" indent="0">
              <a:buNone/>
            </a:pPr>
            <a:r>
              <a:rPr lang="en-US" sz="4400" dirty="0"/>
              <a:t>What’s the new word we are learning that means </a:t>
            </a:r>
            <a:r>
              <a:rPr lang="en-US" sz="4400" dirty="0" smtClean="0"/>
              <a:t>“</a:t>
            </a:r>
            <a:r>
              <a:rPr lang="en-US" sz="4400" b="1" i="1" dirty="0" smtClean="0"/>
              <a:t>amazing or very surprising</a:t>
            </a:r>
            <a:r>
              <a:rPr lang="en-US" sz="4400" dirty="0" smtClean="0"/>
              <a:t>”?</a:t>
            </a:r>
            <a:endParaRPr lang="en-US" sz="4400" dirty="0"/>
          </a:p>
        </p:txBody>
      </p:sp>
      <p:sp>
        <p:nvSpPr>
          <p:cNvPr id="4" name="Title 1"/>
          <p:cNvSpPr txBox="1">
            <a:spLocks/>
          </p:cNvSpPr>
          <p:nvPr/>
        </p:nvSpPr>
        <p:spPr bwMode="auto">
          <a:xfrm>
            <a:off x="453788" y="3505200"/>
            <a:ext cx="8229600" cy="1219200"/>
          </a:xfrm>
          <a:prstGeom prst="rect">
            <a:avLst/>
          </a:prstGeom>
          <a:solidFill>
            <a:srgbClr val="FFFF00"/>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6600" b="1" i="1" dirty="0" smtClean="0">
                <a:effectLst>
                  <a:outerShdw blurRad="38100" dist="38100" dir="2700000" algn="tl">
                    <a:srgbClr val="000000">
                      <a:alpha val="43137"/>
                    </a:srgbClr>
                  </a:outerShdw>
                </a:effectLst>
              </a:rPr>
              <a:t>astounding</a:t>
            </a:r>
            <a:endParaRPr lang="en-US" sz="6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41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5" name="Content Placeholder 2"/>
          <p:cNvSpPr txBox="1">
            <a:spLocks/>
          </p:cNvSpPr>
          <p:nvPr/>
        </p:nvSpPr>
        <p:spPr bwMode="auto">
          <a:xfrm>
            <a:off x="838200" y="2667000"/>
            <a:ext cx="7391400" cy="1066800"/>
          </a:xfrm>
          <a:prstGeom prst="rect">
            <a:avLst/>
          </a:prstGeom>
          <a:solidFill>
            <a:schemeClr val="accent4">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Char char="•"/>
              <a:defRPr/>
            </a:pPr>
            <a:r>
              <a:rPr lang="en-US" sz="6000" dirty="0"/>
              <a:t>Recess 10:40 – 11:05</a:t>
            </a:r>
          </a:p>
          <a:p>
            <a:pPr eaLnBrk="1" fontAlgn="auto" hangingPunct="1">
              <a:spcAft>
                <a:spcPts val="0"/>
              </a:spcAft>
              <a:buFont typeface="Arial" pitchFamily="34" charset="0"/>
              <a:buChar char="•"/>
              <a:defRPr/>
            </a:pPr>
            <a:endParaRPr lang="en-US" sz="6000" dirty="0"/>
          </a:p>
        </p:txBody>
      </p:sp>
    </p:spTree>
    <p:extLst>
      <p:ext uri="{BB962C8B-B14F-4D97-AF65-F5344CB8AC3E}">
        <p14:creationId xmlns:p14="http://schemas.microsoft.com/office/powerpoint/2010/main" val="14448028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542" y="990600"/>
            <a:ext cx="7315200" cy="2083615"/>
          </a:xfrm>
        </p:spPr>
        <p:txBody>
          <a:bodyPr/>
          <a:lstStyle/>
          <a:p>
            <a:r>
              <a:rPr lang="en-US" sz="9600" b="1" dirty="0">
                <a:solidFill>
                  <a:srgbClr val="003300"/>
                </a:solidFill>
                <a:effectLst>
                  <a:outerShdw blurRad="38100" dist="38100" dir="2700000" algn="tl">
                    <a:srgbClr val="000000">
                      <a:alpha val="43137"/>
                    </a:srgbClr>
                  </a:outerShdw>
                </a:effectLst>
              </a:rPr>
              <a:t>Writing Time </a:t>
            </a:r>
            <a:endParaRPr lang="en-US" sz="3200" b="1" dirty="0">
              <a:solidFill>
                <a:srgbClr val="003300"/>
              </a:solidFill>
              <a:effectLst>
                <a:outerShdw blurRad="38100" dist="38100" dir="2700000" algn="tl">
                  <a:srgbClr val="000000">
                    <a:alpha val="43137"/>
                  </a:srgbClr>
                </a:outerShdw>
              </a:effectLst>
            </a:endParaRPr>
          </a:p>
        </p:txBody>
      </p:sp>
      <p:sp>
        <p:nvSpPr>
          <p:cNvPr id="3" name="AutoShape 2" descr="Image result for clock 9:3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3253392" y="3074215"/>
            <a:ext cx="2857500" cy="2095500"/>
          </a:xfrm>
          <a:prstGeom prst="rect">
            <a:avLst/>
          </a:prstGeom>
        </p:spPr>
      </p:pic>
      <p:sp>
        <p:nvSpPr>
          <p:cNvPr id="7" name="TextBox 6">
            <a:extLst>
              <a:ext uri="{FF2B5EF4-FFF2-40B4-BE49-F238E27FC236}">
                <a16:creationId xmlns:a16="http://schemas.microsoft.com/office/drawing/2014/main" id="{053A0F79-9CD8-4958-AE4E-C3917670AB80}"/>
              </a:ext>
            </a:extLst>
          </p:cNvPr>
          <p:cNvSpPr txBox="1"/>
          <p:nvPr/>
        </p:nvSpPr>
        <p:spPr>
          <a:xfrm>
            <a:off x="5943600" y="5791200"/>
            <a:ext cx="26670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effectLst>
                  <a:outerShdw blurRad="38100" dist="38100" dir="2700000" algn="tl">
                    <a:srgbClr val="000000">
                      <a:alpha val="43137"/>
                    </a:srgbClr>
                  </a:outerShdw>
                </a:effectLst>
                <a:cs typeface="Arial" charset="0"/>
              </a:rPr>
              <a:t>11:05 </a:t>
            </a:r>
            <a:r>
              <a:rPr lang="en-US" sz="3200" b="1" dirty="0">
                <a:solidFill>
                  <a:prstClr val="black"/>
                </a:solidFill>
                <a:effectLst>
                  <a:outerShdw blurRad="38100" dist="38100" dir="2700000" algn="tl">
                    <a:srgbClr val="000000">
                      <a:alpha val="43137"/>
                    </a:srgbClr>
                  </a:outerShdw>
                </a:effectLst>
                <a:cs typeface="Arial" charset="0"/>
              </a:rPr>
              <a:t>– </a:t>
            </a:r>
            <a:r>
              <a:rPr lang="en-US" sz="3200" b="1" dirty="0" smtClean="0">
                <a:solidFill>
                  <a:prstClr val="black"/>
                </a:solidFill>
                <a:effectLst>
                  <a:outerShdw blurRad="38100" dist="38100" dir="2700000" algn="tl">
                    <a:srgbClr val="000000">
                      <a:alpha val="43137"/>
                    </a:srgbClr>
                  </a:outerShdw>
                </a:effectLst>
                <a:cs typeface="Arial" charset="0"/>
              </a:rPr>
              <a:t>12:00 </a:t>
            </a:r>
            <a:endParaRPr lang="en-US" sz="3200" dirty="0">
              <a:solidFill>
                <a:prstClr val="black"/>
              </a:solidFill>
              <a:cs typeface="Arial" charset="0"/>
            </a:endParaRPr>
          </a:p>
        </p:txBody>
      </p:sp>
    </p:spTree>
    <p:extLst>
      <p:ext uri="{BB962C8B-B14F-4D97-AF65-F5344CB8AC3E}">
        <p14:creationId xmlns:p14="http://schemas.microsoft.com/office/powerpoint/2010/main" val="3575885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115" y="838200"/>
            <a:ext cx="8382000" cy="2743200"/>
          </a:xfrm>
          <a:solidFill>
            <a:srgbClr val="0070C0"/>
          </a:solidFill>
        </p:spPr>
        <p:txBody>
          <a:bodyPr/>
          <a:lstStyle/>
          <a:p>
            <a:r>
              <a:rPr lang="en-US" sz="4800" b="1" dirty="0" smtClean="0">
                <a:effectLst>
                  <a:outerShdw blurRad="38100" dist="38100" dir="2700000" algn="tl">
                    <a:srgbClr val="000000">
                      <a:alpha val="43137"/>
                    </a:srgbClr>
                  </a:outerShdw>
                </a:effectLst>
              </a:rPr>
              <a:t>Team captains pass out Writing Journals to your group</a:t>
            </a:r>
            <a:endParaRPr lang="en-US" sz="4800" b="1" dirty="0">
              <a:effectLst>
                <a:outerShdw blurRad="38100" dist="38100" dir="2700000" algn="tl">
                  <a:srgbClr val="000000">
                    <a:alpha val="43137"/>
                  </a:srgbClr>
                </a:outerShdw>
              </a:effectLst>
            </a:endParaRPr>
          </a:p>
        </p:txBody>
      </p:sp>
      <p:pic>
        <p:nvPicPr>
          <p:cNvPr id="4" name="Picture 2" descr="C:\Users\Karla\Pictures\2014-07-29\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5715" y="3124200"/>
            <a:ext cx="2590800" cy="339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19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Review and Select Drafts</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Today you will stay in your seat and look through all of your poems.</a:t>
            </a:r>
          </a:p>
          <a:p>
            <a:r>
              <a:rPr lang="en-US" dirty="0" smtClean="0"/>
              <a:t>After you have reread all of your poems, you will select one to develop for publication.</a:t>
            </a:r>
          </a:p>
          <a:p>
            <a:r>
              <a:rPr lang="en-US" b="1" i="1" dirty="0" smtClean="0">
                <a:solidFill>
                  <a:srgbClr val="FF0000"/>
                </a:solidFill>
              </a:rPr>
              <a:t>As you’re looking through your poems, what might you want to look for to help you decide on one to develop?</a:t>
            </a:r>
            <a:endParaRPr lang="en-US" b="1" i="1" dirty="0">
              <a:solidFill>
                <a:srgbClr val="FF0000"/>
              </a:solidFill>
            </a:endParaRPr>
          </a:p>
        </p:txBody>
      </p:sp>
    </p:spTree>
    <p:extLst>
      <p:ext uri="{BB962C8B-B14F-4D97-AF65-F5344CB8AC3E}">
        <p14:creationId xmlns:p14="http://schemas.microsoft.com/office/powerpoint/2010/main" val="89721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i="1" dirty="0" smtClean="0">
                <a:effectLst>
                  <a:outerShdw blurRad="38100" dist="38100" dir="2700000" algn="tl">
                    <a:srgbClr val="000000">
                      <a:alpha val="43137"/>
                    </a:srgbClr>
                  </a:outerShdw>
                </a:effectLst>
              </a:rPr>
              <a:t>Reread, Review, and Select</a:t>
            </a:r>
            <a:endParaRPr lang="en-US"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1828800"/>
          </a:xfrm>
        </p:spPr>
        <p:txBody>
          <a:bodyPr/>
          <a:lstStyle/>
          <a:p>
            <a:r>
              <a:rPr lang="en-US" dirty="0" smtClean="0"/>
              <a:t>You have 5 minutes to reread each of your poems, review which one you could develop (add sensory details and sounds).</a:t>
            </a:r>
            <a:endParaRPr lang="en-US" dirty="0"/>
          </a:p>
        </p:txBody>
      </p:sp>
    </p:spTree>
    <p:extLst>
      <p:ext uri="{BB962C8B-B14F-4D97-AF65-F5344CB8AC3E}">
        <p14:creationId xmlns:p14="http://schemas.microsoft.com/office/powerpoint/2010/main" val="11270335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US" dirty="0" smtClean="0"/>
              <a:t>Look Closely at your Chosen Poem</a:t>
            </a:r>
            <a:endParaRPr lang="en-US" dirty="0"/>
          </a:p>
        </p:txBody>
      </p:sp>
      <p:sp>
        <p:nvSpPr>
          <p:cNvPr id="3" name="Content Placeholder 2"/>
          <p:cNvSpPr>
            <a:spLocks noGrp="1"/>
          </p:cNvSpPr>
          <p:nvPr>
            <p:ph idx="1"/>
          </p:nvPr>
        </p:nvSpPr>
        <p:spPr/>
        <p:txBody>
          <a:bodyPr/>
          <a:lstStyle/>
          <a:p>
            <a:r>
              <a:rPr lang="en-US" dirty="0" smtClean="0"/>
              <a:t>Find one place in your poem where you describe, or could describe, something using sensory details.  Put a self-stick note in the margin next to that place and write </a:t>
            </a:r>
            <a:r>
              <a:rPr lang="en-US" b="1" i="1" dirty="0" smtClean="0">
                <a:solidFill>
                  <a:srgbClr val="FF0000"/>
                </a:solidFill>
                <a:effectLst>
                  <a:outerShdw blurRad="38100" dist="38100" dir="2700000" algn="tl">
                    <a:srgbClr val="000000">
                      <a:alpha val="43137"/>
                    </a:srgbClr>
                  </a:outerShdw>
                </a:effectLst>
              </a:rPr>
              <a:t>sensory details </a:t>
            </a:r>
            <a:r>
              <a:rPr lang="en-US" dirty="0" smtClean="0"/>
              <a:t>on it.</a:t>
            </a:r>
          </a:p>
          <a:p>
            <a:r>
              <a:rPr lang="en-US" dirty="0" smtClean="0"/>
              <a:t>What do you hope your reader will imagine when reading that line?</a:t>
            </a:r>
            <a:endParaRPr lang="en-US" dirty="0"/>
          </a:p>
        </p:txBody>
      </p:sp>
    </p:spTree>
    <p:extLst>
      <p:ext uri="{BB962C8B-B14F-4D97-AF65-F5344CB8AC3E}">
        <p14:creationId xmlns:p14="http://schemas.microsoft.com/office/powerpoint/2010/main" val="180075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15" descr="MC90043417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220200" cy="61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p:txBody>
          <a:bodyPr/>
          <a:lstStyle/>
          <a:p>
            <a:pPr eaLnBrk="1" hangingPunct="1"/>
            <a:endParaRPr lang="en-US" altLang="en-US" smtClean="0"/>
          </a:p>
        </p:txBody>
      </p:sp>
      <p:pic>
        <p:nvPicPr>
          <p:cNvPr id="30725" name="Picture 5" descr="MCj035593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81800" y="2514600"/>
            <a:ext cx="25288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AutoShape 6"/>
          <p:cNvSpPr>
            <a:spLocks noChangeArrowheads="1"/>
          </p:cNvSpPr>
          <p:nvPr/>
        </p:nvSpPr>
        <p:spPr bwMode="auto">
          <a:xfrm>
            <a:off x="4114800" y="606425"/>
            <a:ext cx="3581400" cy="2212975"/>
          </a:xfrm>
          <a:prstGeom prst="wedgeRectCallout">
            <a:avLst>
              <a:gd name="adj1" fmla="val 29532"/>
              <a:gd name="adj2" fmla="val 6875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In Germany, Christmas celebrations begin on December 6.  This is the night when St. Nicholas comes to leave treats in the shoes of good children and coal in the shoes of naughty children.  Sometimes Schwarz Peter or Belsnickel come with St. Nick.  Schwarz Peter carries a whip to scare naughty children.  Belsnickel dresses in furs and brings a switch, or branch, to scare naughty children with!</a:t>
            </a:r>
          </a:p>
        </p:txBody>
      </p:sp>
      <p:pic>
        <p:nvPicPr>
          <p:cNvPr id="30733" name="Picture 13" descr="MCj0433494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133600"/>
            <a:ext cx="19335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57200"/>
            <a:ext cx="5557838"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83409986"/>
      </p:ext>
    </p:extLst>
  </p:cSld>
  <p:clrMapOvr>
    <a:masterClrMapping/>
  </p:clrMapOvr>
  <p:transition advTm="4288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726"/>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nodeType="clickEffect">
                                  <p:stCondLst>
                                    <p:cond delay="0"/>
                                  </p:stCondLst>
                                  <p:childTnLst>
                                    <p:animMotion origin="layout" path="M 8.33333E-7 -4.2725E-6 L -0.01406 0.96623 " pathEditMode="relative" rAng="0" ptsTypes="AA">
                                      <p:cBhvr>
                                        <p:cTn id="10" dur="2000" fill="hold"/>
                                        <p:tgtEl>
                                          <p:spTgt spid="30733"/>
                                        </p:tgtEl>
                                        <p:attrNameLst>
                                          <p:attrName>ppt_x</p:attrName>
                                          <p:attrName>ppt_y</p:attrName>
                                        </p:attrNameLst>
                                      </p:cBhvr>
                                      <p:rCtr x="-712" y="4830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5.55556E-7 -4.40666E-6 L -0.825 -4.40666E-6 " pathEditMode="relative" ptsTypes="AA">
                                      <p:cBhvr>
                                        <p:cTn id="14" dur="2000" fill="hold"/>
                                        <p:tgtEl>
                                          <p:spTgt spid="30725"/>
                                        </p:tgtEl>
                                        <p:attrNameLst>
                                          <p:attrName>ppt_x</p:attrName>
                                          <p:attrName>ppt_y</p:attrName>
                                        </p:attrNameLst>
                                      </p:cBhvr>
                                    </p:animMotion>
                                  </p:childTnLst>
                                </p:cTn>
                              </p:par>
                              <p:par>
                                <p:cTn id="15" presetID="35" presetClass="path" presetSubtype="0" accel="50000" decel="50000" fill="hold" nodeType="withEffect">
                                  <p:stCondLst>
                                    <p:cond delay="0"/>
                                  </p:stCondLst>
                                  <p:childTnLst>
                                    <p:animMotion origin="layout" path="M -0.01406 0.96623 L -0.75573 0.95513 " pathEditMode="relative" rAng="0" ptsTypes="AA">
                                      <p:cBhvr>
                                        <p:cTn id="16" dur="2000" fill="hold"/>
                                        <p:tgtEl>
                                          <p:spTgt spid="30733"/>
                                        </p:tgtEl>
                                        <p:attrNameLst>
                                          <p:attrName>ppt_x</p:attrName>
                                          <p:attrName>ppt_y</p:attrName>
                                        </p:attrNameLst>
                                      </p:cBhvr>
                                      <p:rCtr x="-37083" y="-555"/>
                                    </p:animMotion>
                                  </p:childTnLst>
                                </p:cTn>
                              </p:par>
                            </p:childTnLst>
                          </p:cTn>
                        </p:par>
                        <p:par>
                          <p:cTn id="17" fill="hold" nodeType="afterGroup">
                            <p:stCondLst>
                              <p:cond delay="2000"/>
                            </p:stCondLst>
                            <p:childTnLst>
                              <p:par>
                                <p:cTn id="18" presetID="1" presetClass="exit" presetSubtype="0" fill="hold" nodeType="afterEffect">
                                  <p:stCondLst>
                                    <p:cond delay="0"/>
                                  </p:stCondLst>
                                  <p:childTnLst>
                                    <p:set>
                                      <p:cBhvr>
                                        <p:cTn id="19" dur="1" fill="hold">
                                          <p:stCondLst>
                                            <p:cond delay="0"/>
                                          </p:stCondLst>
                                        </p:cTn>
                                        <p:tgtEl>
                                          <p:spTgt spid="3072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30733"/>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heel(8)">
                                      <p:cBhvr>
                                        <p:cTn id="2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 the sounds of the words in your poem help to communicate what the poem is about?  Find a place where you might be able to add some interesting-sounding words.  Put a self-stick note in the margin next to that place and write </a:t>
            </a:r>
            <a:r>
              <a:rPr lang="en-US" b="1" i="1" dirty="0" smtClean="0">
                <a:solidFill>
                  <a:srgbClr val="FF0000"/>
                </a:solidFill>
                <a:effectLst>
                  <a:outerShdw blurRad="38100" dist="38100" dir="2700000" algn="tl">
                    <a:srgbClr val="000000">
                      <a:alpha val="43137"/>
                    </a:srgbClr>
                  </a:outerShdw>
                </a:effectLst>
              </a:rPr>
              <a:t>sounds </a:t>
            </a:r>
            <a:r>
              <a:rPr lang="en-US" dirty="0" smtClean="0"/>
              <a:t>on it.</a:t>
            </a:r>
          </a:p>
          <a:p>
            <a:r>
              <a:rPr lang="en-US" dirty="0" smtClean="0"/>
              <a:t>What do you hope your reader will imagine when reading that line?</a:t>
            </a:r>
            <a:endParaRPr lang="en-US" dirty="0"/>
          </a:p>
        </p:txBody>
      </p:sp>
      <p:sp>
        <p:nvSpPr>
          <p:cNvPr id="4" name="Title 1"/>
          <p:cNvSpPr>
            <a:spLocks noGrp="1"/>
          </p:cNvSpPr>
          <p:nvPr>
            <p:ph type="title"/>
          </p:nvPr>
        </p:nvSpPr>
        <p:spPr>
          <a:xfrm>
            <a:off x="457200" y="274638"/>
            <a:ext cx="8229600" cy="1143000"/>
          </a:xfrm>
          <a:solidFill>
            <a:schemeClr val="accent3">
              <a:lumMod val="75000"/>
            </a:schemeClr>
          </a:solidFill>
        </p:spPr>
        <p:txBody>
          <a:bodyPr/>
          <a:lstStyle/>
          <a:p>
            <a:r>
              <a:rPr lang="en-US" dirty="0" smtClean="0"/>
              <a:t>Look Closely at your Chosen Poem</a:t>
            </a:r>
            <a:endParaRPr lang="en-US" dirty="0"/>
          </a:p>
        </p:txBody>
      </p:sp>
    </p:spTree>
    <p:extLst>
      <p:ext uri="{BB962C8B-B14F-4D97-AF65-F5344CB8AC3E}">
        <p14:creationId xmlns:p14="http://schemas.microsoft.com/office/powerpoint/2010/main" val="11463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5029200"/>
          </a:xfrm>
        </p:spPr>
        <p:txBody>
          <a:bodyPr/>
          <a:lstStyle/>
          <a:p>
            <a:r>
              <a:rPr lang="en-US" dirty="0" smtClean="0"/>
              <a:t>What decisions have you made about how your poem looks on the page?  Does the way it looks on the page help readers understand what it is about?  If you think you can change the way your poem looks on the page to help the reader understand what it is about, put a self-stick note in the margin next to that place and write </a:t>
            </a:r>
            <a:r>
              <a:rPr lang="en-US" b="1" i="1" dirty="0" smtClean="0">
                <a:solidFill>
                  <a:srgbClr val="FF0000"/>
                </a:solidFill>
                <a:effectLst>
                  <a:outerShdw blurRad="38100" dist="38100" dir="2700000" algn="tl">
                    <a:srgbClr val="000000">
                      <a:alpha val="43137"/>
                    </a:srgbClr>
                  </a:outerShdw>
                </a:effectLst>
              </a:rPr>
              <a:t>how it looks on the page </a:t>
            </a:r>
            <a:r>
              <a:rPr lang="en-US" dirty="0" smtClean="0"/>
              <a:t>on it.</a:t>
            </a:r>
          </a:p>
          <a:p>
            <a:r>
              <a:rPr lang="en-US" dirty="0" smtClean="0"/>
              <a:t>What do you hope your reader will imagine when reading that line?</a:t>
            </a:r>
            <a:endParaRPr lang="en-US" dirty="0"/>
          </a:p>
        </p:txBody>
      </p:sp>
      <p:sp>
        <p:nvSpPr>
          <p:cNvPr id="4" name="Title 1"/>
          <p:cNvSpPr>
            <a:spLocks noGrp="1"/>
          </p:cNvSpPr>
          <p:nvPr>
            <p:ph type="title"/>
          </p:nvPr>
        </p:nvSpPr>
        <p:spPr>
          <a:xfrm>
            <a:off x="457200" y="274638"/>
            <a:ext cx="8229600" cy="1143000"/>
          </a:xfrm>
          <a:solidFill>
            <a:schemeClr val="accent6">
              <a:lumMod val="75000"/>
            </a:schemeClr>
          </a:solidFill>
        </p:spPr>
        <p:txBody>
          <a:bodyPr/>
          <a:lstStyle/>
          <a:p>
            <a:r>
              <a:rPr lang="en-US" dirty="0" smtClean="0"/>
              <a:t>Look Closely at your Chosen Poem</a:t>
            </a:r>
            <a:endParaRPr lang="en-US" dirty="0"/>
          </a:p>
        </p:txBody>
      </p:sp>
    </p:spTree>
    <p:extLst>
      <p:ext uri="{BB962C8B-B14F-4D97-AF65-F5344CB8AC3E}">
        <p14:creationId xmlns:p14="http://schemas.microsoft.com/office/powerpoint/2010/main" val="4739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215" y="990600"/>
            <a:ext cx="6534586" cy="5632311"/>
          </a:xfrm>
          <a:prstGeom prst="rect">
            <a:avLst/>
          </a:prstGeom>
          <a:noFill/>
        </p:spPr>
        <p:txBody>
          <a:bodyPr wrap="square" rtlCol="0">
            <a:spAutoFit/>
          </a:bodyPr>
          <a:lstStyle/>
          <a:p>
            <a:r>
              <a:rPr lang="en-US" sz="2400" dirty="0" smtClean="0"/>
              <a:t>Remember:</a:t>
            </a:r>
          </a:p>
          <a:p>
            <a:pPr marL="457200" indent="-457200">
              <a:buFont typeface="Arial" panose="020B0604020202020204" pitchFamily="34" charset="0"/>
              <a:buChar char="•"/>
            </a:pPr>
            <a:r>
              <a:rPr lang="en-US" sz="2400" dirty="0" smtClean="0"/>
              <a:t>Write silently </a:t>
            </a:r>
          </a:p>
          <a:p>
            <a:pPr marL="457200" indent="-457200">
              <a:buFont typeface="Arial" panose="020B0604020202020204" pitchFamily="34" charset="0"/>
              <a:buChar char="•"/>
            </a:pPr>
            <a:r>
              <a:rPr lang="en-US" sz="2400" b="1" dirty="0" smtClean="0">
                <a:solidFill>
                  <a:srgbClr val="FF0000"/>
                </a:solidFill>
                <a:effectLst>
                  <a:outerShdw blurRad="38100" dist="38100" dir="2700000" algn="tl">
                    <a:srgbClr val="000000">
                      <a:alpha val="43137"/>
                    </a:srgbClr>
                  </a:outerShdw>
                </a:effectLst>
              </a:rPr>
              <a:t>Double-space, or skip every other line</a:t>
            </a:r>
          </a:p>
          <a:p>
            <a:pPr marL="457200" indent="-457200">
              <a:buFont typeface="Arial" panose="020B0604020202020204" pitchFamily="34" charset="0"/>
              <a:buChar char="•"/>
            </a:pPr>
            <a:r>
              <a:rPr lang="en-US" sz="2400" dirty="0"/>
              <a:t>Continue </a:t>
            </a:r>
            <a:r>
              <a:rPr lang="en-US" sz="2400" dirty="0" smtClean="0"/>
              <a:t>writing until time is up</a:t>
            </a: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r>
              <a:rPr lang="en-US" sz="2400" dirty="0" smtClean="0"/>
              <a:t>Review the things you marked with self-stick notes.</a:t>
            </a:r>
          </a:p>
          <a:p>
            <a:pPr marL="457200" indent="-457200">
              <a:buFont typeface="Arial" panose="020B0604020202020204" pitchFamily="34" charset="0"/>
              <a:buChar char="•"/>
            </a:pPr>
            <a:r>
              <a:rPr lang="en-US" sz="2400" dirty="0" smtClean="0"/>
              <a:t>Revise your poem.</a:t>
            </a:r>
          </a:p>
          <a:p>
            <a:pPr marL="457200" indent="-457200">
              <a:buFont typeface="Arial" panose="020B0604020202020204" pitchFamily="34" charset="0"/>
              <a:buChar char="•"/>
            </a:pPr>
            <a:r>
              <a:rPr lang="en-US" sz="2400" dirty="0" smtClean="0"/>
              <a:t>Remove the self-stick notes when you finish revising.</a:t>
            </a:r>
          </a:p>
          <a:p>
            <a:pPr marL="457200" indent="-457200">
              <a:buFont typeface="Arial" panose="020B0604020202020204" pitchFamily="34" charset="0"/>
              <a:buChar char="•"/>
            </a:pPr>
            <a:r>
              <a:rPr lang="en-US" sz="2400" dirty="0" smtClean="0"/>
              <a:t>If necessary, continue adding to your poem until it is finished.</a:t>
            </a:r>
            <a:endParaRPr lang="en-US" sz="2400" dirty="0"/>
          </a:p>
        </p:txBody>
      </p:sp>
      <p:sp>
        <p:nvSpPr>
          <p:cNvPr id="2" name="Title 1"/>
          <p:cNvSpPr>
            <a:spLocks noGrp="1"/>
          </p:cNvSpPr>
          <p:nvPr>
            <p:ph type="title"/>
          </p:nvPr>
        </p:nvSpPr>
        <p:spPr>
          <a:xfrm>
            <a:off x="2049377" y="2698760"/>
            <a:ext cx="3150330" cy="762000"/>
          </a:xfrm>
          <a:solidFill>
            <a:srgbClr val="92D050"/>
          </a:solidFill>
        </p:spPr>
        <p:txBody>
          <a:bodyPr/>
          <a:lstStyle/>
          <a:p>
            <a:pPr algn="l"/>
            <a:r>
              <a:rPr lang="en-US" dirty="0" smtClean="0"/>
              <a:t>Writing Time</a:t>
            </a:r>
            <a:endParaRPr lang="en-US" dirty="0"/>
          </a:p>
        </p:txBody>
      </p:sp>
      <p:sp>
        <p:nvSpPr>
          <p:cNvPr id="7" name="Title 1"/>
          <p:cNvSpPr txBox="1">
            <a:spLocks/>
          </p:cNvSpPr>
          <p:nvPr/>
        </p:nvSpPr>
        <p:spPr bwMode="auto">
          <a:xfrm>
            <a:off x="467285" y="117475"/>
            <a:ext cx="6314515" cy="873125"/>
          </a:xfrm>
          <a:prstGeom prst="rect">
            <a:avLst/>
          </a:prstGeom>
          <a:solidFill>
            <a:schemeClr val="accent1">
              <a:lumMod val="60000"/>
              <a:lumOff val="40000"/>
            </a:schemeClr>
          </a:solidFill>
          <a:ln>
            <a:noFill/>
          </a:ln>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i="1" dirty="0" smtClean="0">
                <a:effectLst>
                  <a:outerShdw blurRad="38100" dist="38100" dir="2700000" algn="tl">
                    <a:srgbClr val="000000">
                      <a:alpha val="43137"/>
                    </a:srgbClr>
                  </a:outerShdw>
                </a:effectLst>
              </a:rPr>
              <a:t>Writing Journal</a:t>
            </a:r>
            <a:r>
              <a:rPr lang="en-US" altLang="en-US" b="1" dirty="0" smtClean="0"/>
              <a:t> </a:t>
            </a:r>
          </a:p>
        </p:txBody>
      </p:sp>
      <p:pic>
        <p:nvPicPr>
          <p:cNvPr id="5" name="Picture 2" descr="C:\Users\Karla\Pictures\2014-07-29\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04800"/>
            <a:ext cx="1636038" cy="2143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632750" y="4953000"/>
            <a:ext cx="1444449" cy="1444449"/>
          </a:xfrm>
          <a:prstGeom prst="rect">
            <a:avLst/>
          </a:prstGeom>
        </p:spPr>
      </p:pic>
    </p:spTree>
    <p:extLst>
      <p:ext uri="{BB962C8B-B14F-4D97-AF65-F5344CB8AC3E}">
        <p14:creationId xmlns:p14="http://schemas.microsoft.com/office/powerpoint/2010/main" val="36246425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dirty="0" smtClean="0"/>
              <a:t>Sharing and Reflecting</a:t>
            </a:r>
            <a:endParaRPr lang="en-US" dirty="0"/>
          </a:p>
        </p:txBody>
      </p:sp>
      <p:sp>
        <p:nvSpPr>
          <p:cNvPr id="3" name="Content Placeholder 2"/>
          <p:cNvSpPr>
            <a:spLocks noGrp="1"/>
          </p:cNvSpPr>
          <p:nvPr>
            <p:ph idx="1"/>
          </p:nvPr>
        </p:nvSpPr>
        <p:spPr>
          <a:xfrm>
            <a:off x="228600" y="1417638"/>
            <a:ext cx="8458200" cy="5287962"/>
          </a:xfrm>
        </p:spPr>
        <p:txBody>
          <a:bodyPr/>
          <a:lstStyle/>
          <a:p>
            <a:r>
              <a:rPr lang="en-US" sz="2800" dirty="0" smtClean="0"/>
              <a:t>Each one of you choose one line in one of your poems that you think is an improvement over the original line.</a:t>
            </a:r>
          </a:p>
          <a:p>
            <a:r>
              <a:rPr lang="en-US" sz="2800" dirty="0" smtClean="0"/>
              <a:t>How does the line you read improve your poem?</a:t>
            </a:r>
          </a:p>
          <a:p>
            <a:r>
              <a:rPr lang="en-US" sz="2800" dirty="0" smtClean="0"/>
              <a:t>What lines did you hear your classmates read that got your imagination going?</a:t>
            </a:r>
          </a:p>
          <a:p>
            <a:r>
              <a:rPr lang="en-US" sz="2800" dirty="0" smtClean="0"/>
              <a:t>What questions do you want to ask a classmate about his or her writing?</a:t>
            </a:r>
            <a:endParaRPr lang="en-US" sz="2800" dirty="0"/>
          </a:p>
        </p:txBody>
      </p:sp>
    </p:spTree>
    <p:extLst>
      <p:ext uri="{BB962C8B-B14F-4D97-AF65-F5344CB8AC3E}">
        <p14:creationId xmlns:p14="http://schemas.microsoft.com/office/powerpoint/2010/main" val="2509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274638"/>
            <a:ext cx="8153400" cy="3535362"/>
          </a:xfrm>
        </p:spPr>
        <p:txBody>
          <a:bodyPr/>
          <a:lstStyle/>
          <a:p>
            <a:pPr>
              <a:defRPr/>
            </a:pPr>
            <a:r>
              <a:rPr lang="en-US" sz="9600" dirty="0">
                <a:solidFill>
                  <a:srgbClr val="FF0000"/>
                </a:solidFill>
                <a:effectLst>
                  <a:outerShdw blurRad="38100" dist="38100" dir="2700000" algn="tl">
                    <a:srgbClr val="000000">
                      <a:alpha val="43137"/>
                    </a:srgbClr>
                  </a:outerShdw>
                </a:effectLst>
              </a:rPr>
              <a:t>Math Fluency &amp; Focus Lesson!</a:t>
            </a:r>
          </a:p>
        </p:txBody>
      </p:sp>
      <p:pic>
        <p:nvPicPr>
          <p:cNvPr id="121859" name="Picture 3" descr="C:\Users\karla.thompson\AppData\Local\Microsoft\Windows\Temporary Internet Files\Content.IE5\PLYT37E4\MC9002812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8268" y="3505200"/>
            <a:ext cx="217328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76200" y="5692775"/>
            <a:ext cx="8991600" cy="94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000" dirty="0"/>
              <a:t>3.MD.5 I can recognize area as an attribute of plane figures and understand concepts of area measurement.  (a)  a square with side length 1 unit, called “a unit square” is said to have “one square unit” of area, and can be used to measure area.</a:t>
            </a:r>
          </a:p>
          <a:p>
            <a:pPr algn="l"/>
            <a:r>
              <a:rPr lang="en-US" sz="2000" dirty="0"/>
              <a:t>3.MD.6 I can measure areas by counting unit squares.</a:t>
            </a:r>
          </a:p>
        </p:txBody>
      </p:sp>
      <p:sp>
        <p:nvSpPr>
          <p:cNvPr id="7" name="TextBox 6">
            <a:extLst>
              <a:ext uri="{FF2B5EF4-FFF2-40B4-BE49-F238E27FC236}">
                <a16:creationId xmlns:a16="http://schemas.microsoft.com/office/drawing/2014/main" id="{FB95D34C-0020-4D18-A104-F2D37B682713}"/>
              </a:ext>
            </a:extLst>
          </p:cNvPr>
          <p:cNvSpPr txBox="1"/>
          <p:nvPr/>
        </p:nvSpPr>
        <p:spPr>
          <a:xfrm>
            <a:off x="6245563" y="4724400"/>
            <a:ext cx="2590800" cy="584775"/>
          </a:xfrm>
          <a:prstGeom prst="rect">
            <a:avLst/>
          </a:prstGeom>
          <a:noFill/>
        </p:spPr>
        <p:txBody>
          <a:bodyPr wrap="square">
            <a:spAutoFit/>
          </a:bodyPr>
          <a:lstStyle/>
          <a:p>
            <a:pPr algn="ctr" fontAlgn="base">
              <a:spcBef>
                <a:spcPct val="0"/>
              </a:spcBef>
              <a:spcAft>
                <a:spcPct val="0"/>
              </a:spcAft>
              <a:defRPr/>
            </a:pPr>
            <a:r>
              <a:rPr lang="en-US" sz="3200" b="1" dirty="0" smtClean="0">
                <a:solidFill>
                  <a:prstClr val="black"/>
                </a:solidFill>
                <a:cs typeface="Arial" charset="0"/>
              </a:rPr>
              <a:t>12:00 – 12:35</a:t>
            </a:r>
            <a:endParaRPr lang="en-US" sz="3200" b="1" dirty="0">
              <a:solidFill>
                <a:prstClr val="black"/>
              </a:solidFill>
              <a:cs typeface="Arial" charset="0"/>
            </a:endParaRPr>
          </a:p>
        </p:txBody>
      </p:sp>
    </p:spTree>
    <p:extLst>
      <p:ext uri="{BB962C8B-B14F-4D97-AF65-F5344CB8AC3E}">
        <p14:creationId xmlns:p14="http://schemas.microsoft.com/office/powerpoint/2010/main" val="36787890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0000" t="12000" r="43125" b="8000"/>
          <a:stretch/>
        </p:blipFill>
        <p:spPr>
          <a:xfrm>
            <a:off x="107515" y="457200"/>
            <a:ext cx="4495800" cy="6096000"/>
          </a:xfrm>
          <a:prstGeom prst="rect">
            <a:avLst/>
          </a:prstGeom>
        </p:spPr>
      </p:pic>
    </p:spTree>
    <p:extLst>
      <p:ext uri="{BB962C8B-B14F-4D97-AF65-F5344CB8AC3E}">
        <p14:creationId xmlns:p14="http://schemas.microsoft.com/office/powerpoint/2010/main" val="17684781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250" t="12000" r="43125" b="8000"/>
          <a:stretch/>
        </p:blipFill>
        <p:spPr>
          <a:xfrm>
            <a:off x="76200" y="277770"/>
            <a:ext cx="4343400" cy="6096000"/>
          </a:xfrm>
          <a:prstGeom prst="rect">
            <a:avLst/>
          </a:prstGeom>
        </p:spPr>
      </p:pic>
      <p:pic>
        <p:nvPicPr>
          <p:cNvPr id="5" name="Picture 4"/>
          <p:cNvPicPr>
            <a:picLocks noChangeAspect="1"/>
          </p:cNvPicPr>
          <p:nvPr/>
        </p:nvPicPr>
        <p:blipFill rotWithShape="1">
          <a:blip r:embed="rId3"/>
          <a:srcRect l="20625" t="12000" r="43750" b="8000"/>
          <a:stretch/>
        </p:blipFill>
        <p:spPr>
          <a:xfrm>
            <a:off x="4560518" y="274638"/>
            <a:ext cx="4343400" cy="6096000"/>
          </a:xfrm>
          <a:prstGeom prst="rect">
            <a:avLst/>
          </a:prstGeom>
        </p:spPr>
      </p:pic>
    </p:spTree>
    <p:extLst>
      <p:ext uri="{BB962C8B-B14F-4D97-AF65-F5344CB8AC3E}">
        <p14:creationId xmlns:p14="http://schemas.microsoft.com/office/powerpoint/2010/main" val="15447111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21250" t="11999" r="43125" b="7000"/>
          <a:stretch/>
        </p:blipFill>
        <p:spPr>
          <a:xfrm>
            <a:off x="2400300" y="274638"/>
            <a:ext cx="4343400" cy="6172200"/>
          </a:xfrm>
          <a:prstGeom prst="rect">
            <a:avLst/>
          </a:prstGeom>
        </p:spPr>
      </p:pic>
    </p:spTree>
    <p:extLst>
      <p:ext uri="{BB962C8B-B14F-4D97-AF65-F5344CB8AC3E}">
        <p14:creationId xmlns:p14="http://schemas.microsoft.com/office/powerpoint/2010/main" val="2145216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sp>
        <p:nvSpPr>
          <p:cNvPr id="3" name="Content Placeholder 2"/>
          <p:cNvSpPr>
            <a:spLocks noGrp="1"/>
          </p:cNvSpPr>
          <p:nvPr>
            <p:ph idx="1"/>
          </p:nvPr>
        </p:nvSpPr>
        <p:spPr>
          <a:xfrm>
            <a:off x="762000" y="2311167"/>
            <a:ext cx="7633063" cy="1117834"/>
          </a:xfrm>
          <a:solidFill>
            <a:schemeClr val="accent4">
              <a:lumMod val="60000"/>
              <a:lumOff val="40000"/>
            </a:schemeClr>
          </a:solidFill>
        </p:spPr>
        <p:txBody>
          <a:bodyPr rtlCol="0">
            <a:normAutofit/>
          </a:bodyPr>
          <a:lstStyle/>
          <a:p>
            <a:pPr eaLnBrk="1" fontAlgn="auto" hangingPunct="1">
              <a:spcAft>
                <a:spcPts val="0"/>
              </a:spcAft>
              <a:buFont typeface="Arial" pitchFamily="34" charset="0"/>
              <a:buChar char="•"/>
              <a:defRPr/>
            </a:pPr>
            <a:r>
              <a:rPr lang="en-US" sz="6000" dirty="0"/>
              <a:t>Lunch 12:35 – 1:05</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4800600"/>
            <a:ext cx="2438400" cy="1413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6025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252152" cy="2895600"/>
          </a:xfrm>
        </p:spPr>
        <p:txBody>
          <a:bodyPr/>
          <a:lstStyle/>
          <a:p>
            <a:r>
              <a:rPr lang="en-US" sz="9600" b="1" dirty="0">
                <a:solidFill>
                  <a:srgbClr val="003300"/>
                </a:solidFill>
                <a:effectLst>
                  <a:outerShdw blurRad="38100" dist="38100" dir="2700000" algn="tl">
                    <a:srgbClr val="000000">
                      <a:alpha val="43137"/>
                    </a:srgbClr>
                  </a:outerShdw>
                </a:effectLst>
              </a:rPr>
              <a:t>Restroom Break</a:t>
            </a:r>
          </a:p>
        </p:txBody>
      </p:sp>
      <p:sp>
        <p:nvSpPr>
          <p:cNvPr id="3" name="AutoShape 2" descr="Image result for clock 9: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0437" y="42672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01556" y="5869574"/>
            <a:ext cx="2590800" cy="584775"/>
          </a:xfrm>
          <a:prstGeom prst="rect">
            <a:avLst/>
          </a:prstGeom>
          <a:noFill/>
        </p:spPr>
        <p:txBody>
          <a:bodyPr wrap="square">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 1:05 – 1:10</a:t>
            </a:r>
            <a:endParaRPr lang="en-US" sz="3200" dirty="0">
              <a:solidFill>
                <a:prstClr val="black"/>
              </a:solidFill>
              <a:cs typeface="Arial" charset="0"/>
            </a:endParaRPr>
          </a:p>
        </p:txBody>
      </p:sp>
    </p:spTree>
    <p:extLst>
      <p:ext uri="{BB962C8B-B14F-4D97-AF65-F5344CB8AC3E}">
        <p14:creationId xmlns:p14="http://schemas.microsoft.com/office/powerpoint/2010/main" val="1239652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p:cNvSpPr>
            <a:spLocks noGrp="1" noChangeArrowheads="1"/>
          </p:cNvSpPr>
          <p:nvPr>
            <p:ph type="title"/>
          </p:nvPr>
        </p:nvSpPr>
        <p:spPr/>
        <p:txBody>
          <a:bodyPr/>
          <a:lstStyle/>
          <a:p>
            <a:pPr eaLnBrk="1" hangingPunct="1"/>
            <a:endParaRPr lang="en-US" altLang="en-US" smtClean="0"/>
          </a:p>
        </p:txBody>
      </p:sp>
      <p:sp>
        <p:nvSpPr>
          <p:cNvPr id="5124" name="Rectangle 3"/>
          <p:cNvSpPr>
            <a:spLocks noGrp="1" noChangeArrowheads="1"/>
          </p:cNvSpPr>
          <p:nvPr>
            <p:ph type="body" idx="1"/>
          </p:nvPr>
        </p:nvSpPr>
        <p:spPr/>
        <p:txBody>
          <a:bodyPr/>
          <a:lstStyle/>
          <a:p>
            <a:pPr eaLnBrk="1" hangingPunct="1"/>
            <a:endParaRPr lang="en-US" altLang="en-US" smtClean="0"/>
          </a:p>
        </p:txBody>
      </p:sp>
      <p:sp>
        <p:nvSpPr>
          <p:cNvPr id="22535" name="AutoShape 7"/>
          <p:cNvSpPr>
            <a:spLocks noChangeArrowheads="1"/>
          </p:cNvSpPr>
          <p:nvPr/>
        </p:nvSpPr>
        <p:spPr bwMode="auto">
          <a:xfrm>
            <a:off x="4572000" y="1371600"/>
            <a:ext cx="2895600" cy="1981200"/>
          </a:xfrm>
          <a:prstGeom prst="wedgeRectCallout">
            <a:avLst>
              <a:gd name="adj1" fmla="val 29194"/>
              <a:gd name="adj2" fmla="val 6387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Many towns have Christmas Markets that are open in December where people sell arts and crafts and children can play games.  </a:t>
            </a:r>
          </a:p>
        </p:txBody>
      </p:sp>
      <p:pic>
        <p:nvPicPr>
          <p:cNvPr id="22534" name="Picture 6" descr="MCj035593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81800" y="3084513"/>
            <a:ext cx="236220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76512655"/>
      </p:ext>
    </p:extLst>
  </p:cSld>
  <p:clrMapOvr>
    <a:masterClrMapping/>
  </p:clrMapOvr>
  <p:transition advTm="218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hidden"/>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1.38778E-17 -6.2526E-6 L -0.8 -6.2526E-6 " pathEditMode="relative" ptsTypes="AA">
                                      <p:cBhvr>
                                        <p:cTn id="9" dur="3000" fill="hold"/>
                                        <p:tgtEl>
                                          <p:spTgt spid="22534"/>
                                        </p:tgtEl>
                                        <p:attrNameLst>
                                          <p:attrName>ppt_x</p:attrName>
                                          <p:attrName>ppt_y</p:attrName>
                                        </p:attrNameLst>
                                      </p:cBhvr>
                                    </p:animMotion>
                                  </p:childTnLst>
                                </p:cTn>
                              </p:par>
                            </p:childTnLst>
                          </p:cTn>
                        </p:par>
                        <p:par>
                          <p:cTn id="10" fill="hold" nodeType="afterGroup">
                            <p:stCondLst>
                              <p:cond delay="3000"/>
                            </p:stCondLst>
                            <p:childTnLst>
                              <p:par>
                                <p:cTn id="11" presetID="1" presetClass="exit" presetSubtype="0" fill="hold" nodeType="afterEffect">
                                  <p:stCondLst>
                                    <p:cond delay="0"/>
                                  </p:stCondLst>
                                  <p:childTnLst>
                                    <p:set>
                                      <p:cBhvr>
                                        <p:cTn id="12" dur="1" fill="hold">
                                          <p:stCondLst>
                                            <p:cond delay="0"/>
                                          </p:stCondLst>
                                        </p:cTn>
                                        <p:tgtEl>
                                          <p:spTgt spid="225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57200" y="914400"/>
            <a:ext cx="8229600" cy="1143000"/>
          </a:xfrm>
          <a:solidFill>
            <a:srgbClr val="00CC00"/>
          </a:solidFill>
        </p:spPr>
        <p:txBody>
          <a:bodyPr/>
          <a:lstStyle/>
          <a:p>
            <a:pPr eaLnBrk="1" hangingPunct="1"/>
            <a:r>
              <a:rPr lang="en-US" altLang="en-US" sz="6600" dirty="0"/>
              <a:t>Out of Classroom!</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4360241"/>
            <a:ext cx="1447800" cy="1456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1"/>
          </p:nvPr>
        </p:nvSpPr>
        <p:spPr>
          <a:xfrm>
            <a:off x="873690" y="2759504"/>
            <a:ext cx="7396619" cy="898633"/>
          </a:xfrm>
          <a:solidFill>
            <a:schemeClr val="accent4">
              <a:lumMod val="60000"/>
              <a:lumOff val="40000"/>
            </a:schemeClr>
          </a:solidFill>
        </p:spPr>
        <p:txBody>
          <a:bodyPr rtlCol="0">
            <a:normAutofit fontScale="92500" lnSpcReduction="10000"/>
          </a:bodyPr>
          <a:lstStyle/>
          <a:p>
            <a:pPr eaLnBrk="1" fontAlgn="auto" hangingPunct="1">
              <a:spcAft>
                <a:spcPts val="0"/>
              </a:spcAft>
              <a:buFont typeface="Arial" pitchFamily="34" charset="0"/>
              <a:buChar char="•"/>
              <a:defRPr/>
            </a:pPr>
            <a:r>
              <a:rPr lang="en-US" sz="6000" dirty="0"/>
              <a:t>Activity 1:10 – 1:55</a:t>
            </a:r>
          </a:p>
          <a:p>
            <a:pPr lvl="1" eaLnBrk="1" fontAlgn="auto" hangingPunct="1">
              <a:spcAft>
                <a:spcPts val="0"/>
              </a:spcAft>
              <a:buFont typeface="Arial" pitchFamily="34" charset="0"/>
              <a:buChar char="•"/>
              <a:defRPr/>
            </a:pPr>
            <a:endParaRPr lang="en-US" sz="5600" dirty="0"/>
          </a:p>
        </p:txBody>
      </p:sp>
    </p:spTree>
    <p:extLst>
      <p:ext uri="{BB962C8B-B14F-4D97-AF65-F5344CB8AC3E}">
        <p14:creationId xmlns:p14="http://schemas.microsoft.com/office/powerpoint/2010/main" val="36843357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04800"/>
            <a:ext cx="6428932" cy="2405062"/>
          </a:xfrm>
        </p:spPr>
        <p:txBody>
          <a:bodyPr>
            <a:noAutofit/>
          </a:bodyPr>
          <a:lstStyle/>
          <a:p>
            <a:r>
              <a:rPr lang="en-US" sz="9600" b="1" dirty="0" smtClean="0">
                <a:effectLst>
                  <a:outerShdw blurRad="38100" dist="38100" dir="2700000" algn="tl">
                    <a:srgbClr val="000000">
                      <a:alpha val="43137"/>
                    </a:srgbClr>
                  </a:outerShdw>
                </a:effectLst>
              </a:rPr>
              <a:t>Chemical Change Cafe</a:t>
            </a:r>
            <a:endParaRPr lang="en-US" sz="9600" b="1" dirty="0">
              <a:effectLst>
                <a:outerShdw blurRad="38100" dist="38100" dir="2700000" algn="tl">
                  <a:srgbClr val="000000">
                    <a:alpha val="43137"/>
                  </a:srgbClr>
                </a:outerShdw>
              </a:effectLst>
            </a:endParaRPr>
          </a:p>
        </p:txBody>
      </p:sp>
      <p:pic>
        <p:nvPicPr>
          <p:cNvPr id="4" name="Picture 3" descr="C:\Users\Karla\Pictures\2014-07-31\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534" y="3048000"/>
            <a:ext cx="2410268"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206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Users\Karla\Pictures\2014-07-31\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46" y="171368"/>
            <a:ext cx="781628" cy="10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1951" y="164441"/>
            <a:ext cx="8458200" cy="1143000"/>
          </a:xfrm>
        </p:spPr>
        <p:txBody>
          <a:bodyPr/>
          <a:lstStyle/>
          <a:p>
            <a:pPr>
              <a:defRPr/>
            </a:pPr>
            <a:r>
              <a:rPr lang="en-US" sz="3600" b="1" dirty="0" smtClean="0">
                <a:effectLst>
                  <a:outerShdw blurRad="38100" dist="38100" dir="2700000" algn="tl">
                    <a:srgbClr val="000000">
                      <a:alpha val="43137"/>
                    </a:srgbClr>
                  </a:outerShdw>
                </a:effectLst>
              </a:rPr>
              <a:t>Engage – Chemical Change Café Lesson!</a:t>
            </a:r>
            <a:br>
              <a:rPr lang="en-US" sz="36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(focus – Changes in Matter)  </a:t>
            </a:r>
            <a:endParaRPr lang="en-US" sz="2400" b="1" dirty="0">
              <a:effectLst>
                <a:outerShdw blurRad="38100" dist="38100" dir="2700000" algn="tl">
                  <a:srgbClr val="000000">
                    <a:alpha val="43137"/>
                  </a:srgbClr>
                </a:outerShdw>
              </a:effectLst>
            </a:endParaRPr>
          </a:p>
        </p:txBody>
      </p:sp>
      <p:sp>
        <p:nvSpPr>
          <p:cNvPr id="60421" name="TextBox 2"/>
          <p:cNvSpPr txBox="1">
            <a:spLocks noChangeArrowheads="1"/>
          </p:cNvSpPr>
          <p:nvPr/>
        </p:nvSpPr>
        <p:spPr bwMode="auto">
          <a:xfrm>
            <a:off x="918274" y="1179753"/>
            <a:ext cx="76149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smtClean="0">
                <a:solidFill>
                  <a:prstClr val="black"/>
                </a:solidFill>
                <a:cs typeface="Arial" charset="0"/>
              </a:rPr>
              <a:t>Changing Paper</a:t>
            </a:r>
          </a:p>
          <a:p>
            <a:pPr eaLnBrk="1" fontAlgn="base" hangingPunct="1">
              <a:spcBef>
                <a:spcPct val="0"/>
              </a:spcBef>
              <a:spcAft>
                <a:spcPct val="0"/>
              </a:spcAft>
              <a:buFontTx/>
              <a:buNone/>
            </a:pPr>
            <a:endParaRPr lang="en-US" altLang="en-US" dirty="0" smtClean="0">
              <a:solidFill>
                <a:prstClr val="black"/>
              </a:solidFill>
              <a:cs typeface="Arial" charset="0"/>
            </a:endParaRPr>
          </a:p>
          <a:p>
            <a:pPr eaLnBrk="1" fontAlgn="base" hangingPunct="1">
              <a:spcBef>
                <a:spcPct val="0"/>
              </a:spcBef>
              <a:spcAft>
                <a:spcPct val="0"/>
              </a:spcAft>
              <a:buFontTx/>
              <a:buNone/>
            </a:pPr>
            <a:r>
              <a:rPr lang="en-US" altLang="en-US" dirty="0" smtClean="0">
                <a:solidFill>
                  <a:prstClr val="black"/>
                </a:solidFill>
                <a:cs typeface="Arial" charset="0"/>
              </a:rPr>
              <a:t>What can I do to change a piece of paper?</a:t>
            </a:r>
          </a:p>
        </p:txBody>
      </p:sp>
      <p:sp>
        <p:nvSpPr>
          <p:cNvPr id="5" name="TextBox 2"/>
          <p:cNvSpPr txBox="1">
            <a:spLocks noChangeArrowheads="1"/>
          </p:cNvSpPr>
          <p:nvPr/>
        </p:nvSpPr>
        <p:spPr bwMode="auto">
          <a:xfrm>
            <a:off x="527460" y="2749413"/>
            <a:ext cx="761497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smtClean="0">
                <a:solidFill>
                  <a:prstClr val="black"/>
                </a:solidFill>
                <a:cs typeface="Arial" charset="0"/>
              </a:rPr>
              <a:t>Did you suggest </a:t>
            </a:r>
          </a:p>
          <a:p>
            <a:pPr eaLnBrk="1" fontAlgn="base" hangingPunct="1">
              <a:spcBef>
                <a:spcPct val="0"/>
              </a:spcBef>
              <a:spcAft>
                <a:spcPct val="0"/>
              </a:spcAft>
              <a:buFontTx/>
              <a:buNone/>
            </a:pPr>
            <a:r>
              <a:rPr lang="en-US" altLang="en-US" dirty="0">
                <a:solidFill>
                  <a:prstClr val="black"/>
                </a:solidFill>
                <a:cs typeface="Arial" charset="0"/>
              </a:rPr>
              <a:t>	</a:t>
            </a:r>
            <a:r>
              <a:rPr lang="en-US" altLang="en-US" dirty="0" smtClean="0">
                <a:solidFill>
                  <a:prstClr val="black"/>
                </a:solidFill>
                <a:cs typeface="Arial" charset="0"/>
              </a:rPr>
              <a:t>folding it, </a:t>
            </a:r>
          </a:p>
          <a:p>
            <a:pPr eaLnBrk="1" fontAlgn="base" hangingPunct="1">
              <a:spcBef>
                <a:spcPct val="0"/>
              </a:spcBef>
              <a:spcAft>
                <a:spcPct val="0"/>
              </a:spcAft>
              <a:buFontTx/>
              <a:buNone/>
            </a:pPr>
            <a:r>
              <a:rPr lang="en-US" altLang="en-US" dirty="0">
                <a:solidFill>
                  <a:prstClr val="black"/>
                </a:solidFill>
                <a:cs typeface="Arial" charset="0"/>
              </a:rPr>
              <a:t>	</a:t>
            </a:r>
            <a:r>
              <a:rPr lang="en-US" altLang="en-US" dirty="0" smtClean="0">
                <a:solidFill>
                  <a:prstClr val="black"/>
                </a:solidFill>
                <a:cs typeface="Arial" charset="0"/>
              </a:rPr>
              <a:t>rolling it up, </a:t>
            </a:r>
          </a:p>
          <a:p>
            <a:pPr eaLnBrk="1" fontAlgn="base" hangingPunct="1">
              <a:spcBef>
                <a:spcPct val="0"/>
              </a:spcBef>
              <a:spcAft>
                <a:spcPct val="0"/>
              </a:spcAft>
              <a:buFontTx/>
              <a:buNone/>
            </a:pPr>
            <a:r>
              <a:rPr lang="en-US" altLang="en-US" dirty="0">
                <a:solidFill>
                  <a:prstClr val="black"/>
                </a:solidFill>
                <a:cs typeface="Arial" charset="0"/>
              </a:rPr>
              <a:t>	</a:t>
            </a:r>
            <a:r>
              <a:rPr lang="en-US" altLang="en-US" dirty="0" smtClean="0">
                <a:solidFill>
                  <a:prstClr val="black"/>
                </a:solidFill>
                <a:cs typeface="Arial" charset="0"/>
              </a:rPr>
              <a:t>cutting it, </a:t>
            </a:r>
          </a:p>
          <a:p>
            <a:pPr eaLnBrk="1" fontAlgn="base" hangingPunct="1">
              <a:spcBef>
                <a:spcPct val="0"/>
              </a:spcBef>
              <a:spcAft>
                <a:spcPct val="0"/>
              </a:spcAft>
              <a:buFontTx/>
              <a:buNone/>
            </a:pPr>
            <a:r>
              <a:rPr lang="en-US" altLang="en-US" dirty="0">
                <a:solidFill>
                  <a:prstClr val="black"/>
                </a:solidFill>
                <a:cs typeface="Arial" charset="0"/>
              </a:rPr>
              <a:t>	</a:t>
            </a:r>
            <a:r>
              <a:rPr lang="en-US" altLang="en-US" dirty="0" smtClean="0">
                <a:solidFill>
                  <a:prstClr val="black"/>
                </a:solidFill>
                <a:cs typeface="Arial" charset="0"/>
              </a:rPr>
              <a:t>tearing it, </a:t>
            </a:r>
          </a:p>
          <a:p>
            <a:pPr eaLnBrk="1" fontAlgn="base" hangingPunct="1">
              <a:spcBef>
                <a:spcPct val="0"/>
              </a:spcBef>
              <a:spcAft>
                <a:spcPct val="0"/>
              </a:spcAft>
              <a:buFontTx/>
              <a:buNone/>
            </a:pPr>
            <a:r>
              <a:rPr lang="en-US" altLang="en-US" dirty="0">
                <a:solidFill>
                  <a:prstClr val="black"/>
                </a:solidFill>
                <a:cs typeface="Arial" charset="0"/>
              </a:rPr>
              <a:t>	</a:t>
            </a:r>
            <a:r>
              <a:rPr lang="en-US" altLang="en-US" dirty="0" smtClean="0">
                <a:solidFill>
                  <a:prstClr val="black"/>
                </a:solidFill>
                <a:cs typeface="Arial" charset="0"/>
              </a:rPr>
              <a:t>writing on it, or </a:t>
            </a:r>
          </a:p>
          <a:p>
            <a:pPr eaLnBrk="1" fontAlgn="base" hangingPunct="1">
              <a:spcBef>
                <a:spcPct val="0"/>
              </a:spcBef>
              <a:spcAft>
                <a:spcPct val="0"/>
              </a:spcAft>
              <a:buFontTx/>
              <a:buNone/>
            </a:pPr>
            <a:r>
              <a:rPr lang="en-US" altLang="en-US" dirty="0">
                <a:solidFill>
                  <a:prstClr val="black"/>
                </a:solidFill>
                <a:cs typeface="Arial" charset="0"/>
              </a:rPr>
              <a:t>	</a:t>
            </a:r>
            <a:r>
              <a:rPr lang="en-US" altLang="en-US" dirty="0" smtClean="0">
                <a:solidFill>
                  <a:prstClr val="black"/>
                </a:solidFill>
                <a:cs typeface="Arial" charset="0"/>
              </a:rPr>
              <a:t>crumpling it into a ball?</a:t>
            </a:r>
          </a:p>
        </p:txBody>
      </p:sp>
      <p:sp>
        <p:nvSpPr>
          <p:cNvPr id="6" name="TextBox 2"/>
          <p:cNvSpPr txBox="1">
            <a:spLocks noChangeArrowheads="1"/>
          </p:cNvSpPr>
          <p:nvPr/>
        </p:nvSpPr>
        <p:spPr bwMode="auto">
          <a:xfrm>
            <a:off x="5562600" y="5996455"/>
            <a:ext cx="28905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b="1" i="1" dirty="0" smtClean="0">
                <a:solidFill>
                  <a:srgbClr val="FF0000"/>
                </a:solidFill>
                <a:effectLst>
                  <a:outerShdw blurRad="38100" dist="38100" dir="2700000" algn="tl">
                    <a:srgbClr val="000000">
                      <a:alpha val="43137"/>
                    </a:srgbClr>
                  </a:outerShdw>
                </a:effectLst>
                <a:cs typeface="Arial" charset="0"/>
              </a:rPr>
              <a:t>Is it still paper?</a:t>
            </a:r>
          </a:p>
        </p:txBody>
      </p:sp>
    </p:spTree>
    <p:extLst>
      <p:ext uri="{BB962C8B-B14F-4D97-AF65-F5344CB8AC3E}">
        <p14:creationId xmlns:p14="http://schemas.microsoft.com/office/powerpoint/2010/main" val="218763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Users\Karla\Pictures\2014-07-31\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646" y="171368"/>
            <a:ext cx="781628" cy="10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1951" y="164441"/>
            <a:ext cx="8458200" cy="1143000"/>
          </a:xfrm>
        </p:spPr>
        <p:txBody>
          <a:bodyPr/>
          <a:lstStyle/>
          <a:p>
            <a:pPr>
              <a:defRPr/>
            </a:pPr>
            <a:r>
              <a:rPr lang="en-US" sz="3600" b="1" dirty="0" smtClean="0">
                <a:effectLst>
                  <a:outerShdw blurRad="38100" dist="38100" dir="2700000" algn="tl">
                    <a:srgbClr val="000000">
                      <a:alpha val="43137"/>
                    </a:srgbClr>
                  </a:outerShdw>
                </a:effectLst>
              </a:rPr>
              <a:t>Engage – Chemical Change Café Lesson!</a:t>
            </a:r>
            <a:br>
              <a:rPr lang="en-US" sz="36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(focus – Changes in Matter)  </a:t>
            </a:r>
            <a:endParaRPr lang="en-US" sz="2400" b="1" dirty="0">
              <a:effectLst>
                <a:outerShdw blurRad="38100" dist="38100" dir="2700000" algn="tl">
                  <a:srgbClr val="000000">
                    <a:alpha val="43137"/>
                  </a:srgbClr>
                </a:outerShdw>
              </a:effectLst>
            </a:endParaRPr>
          </a:p>
        </p:txBody>
      </p:sp>
      <p:sp>
        <p:nvSpPr>
          <p:cNvPr id="60421" name="TextBox 2"/>
          <p:cNvSpPr txBox="1">
            <a:spLocks noChangeArrowheads="1"/>
          </p:cNvSpPr>
          <p:nvPr/>
        </p:nvSpPr>
        <p:spPr bwMode="auto">
          <a:xfrm>
            <a:off x="527460" y="1465925"/>
            <a:ext cx="80057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smtClean="0">
                <a:solidFill>
                  <a:prstClr val="black"/>
                </a:solidFill>
                <a:cs typeface="Arial" charset="0"/>
              </a:rPr>
              <a:t>What would happen to the paper if I burned it?</a:t>
            </a:r>
          </a:p>
        </p:txBody>
      </p:sp>
      <p:sp>
        <p:nvSpPr>
          <p:cNvPr id="5" name="TextBox 2"/>
          <p:cNvSpPr txBox="1">
            <a:spLocks noChangeArrowheads="1"/>
          </p:cNvSpPr>
          <p:nvPr/>
        </p:nvSpPr>
        <p:spPr bwMode="auto">
          <a:xfrm>
            <a:off x="527460" y="2749413"/>
            <a:ext cx="2749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smtClean="0">
                <a:solidFill>
                  <a:prstClr val="black"/>
                </a:solidFill>
                <a:cs typeface="Arial" charset="0"/>
              </a:rPr>
              <a:t>Is it still paper? </a:t>
            </a:r>
          </a:p>
        </p:txBody>
      </p:sp>
      <p:sp>
        <p:nvSpPr>
          <p:cNvPr id="6" name="TextBox 2"/>
          <p:cNvSpPr txBox="1">
            <a:spLocks noChangeArrowheads="1"/>
          </p:cNvSpPr>
          <p:nvPr/>
        </p:nvSpPr>
        <p:spPr bwMode="auto">
          <a:xfrm>
            <a:off x="527460" y="3467976"/>
            <a:ext cx="35873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dirty="0" smtClean="0">
                <a:solidFill>
                  <a:prstClr val="black"/>
                </a:solidFill>
                <a:cs typeface="Arial" charset="0"/>
              </a:rPr>
              <a:t>How do you know? </a:t>
            </a:r>
          </a:p>
        </p:txBody>
      </p:sp>
      <p:sp>
        <p:nvSpPr>
          <p:cNvPr id="7" name="TextBox 2"/>
          <p:cNvSpPr txBox="1">
            <a:spLocks noChangeArrowheads="1"/>
          </p:cNvSpPr>
          <p:nvPr/>
        </p:nvSpPr>
        <p:spPr bwMode="auto">
          <a:xfrm>
            <a:off x="1669306" y="5257800"/>
            <a:ext cx="68639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FontTx/>
              <a:buNone/>
            </a:pPr>
            <a:r>
              <a:rPr lang="en-US" altLang="en-US" b="1" i="1" dirty="0" smtClean="0">
                <a:solidFill>
                  <a:srgbClr val="FF0000"/>
                </a:solidFill>
                <a:effectLst>
                  <a:outerShdw blurRad="38100" dist="38100" dir="2700000" algn="tl">
                    <a:srgbClr val="000000">
                      <a:alpha val="43137"/>
                    </a:srgbClr>
                  </a:outerShdw>
                </a:effectLst>
                <a:cs typeface="Arial" charset="0"/>
              </a:rPr>
              <a:t>Paper that has been burnt is a different substance with new properties.</a:t>
            </a:r>
          </a:p>
        </p:txBody>
      </p:sp>
      <p:sp>
        <p:nvSpPr>
          <p:cNvPr id="3" name="Rectangle 2"/>
          <p:cNvSpPr/>
          <p:nvPr/>
        </p:nvSpPr>
        <p:spPr>
          <a:xfrm>
            <a:off x="2895600" y="2128329"/>
            <a:ext cx="2971839" cy="646331"/>
          </a:xfrm>
          <a:prstGeom prst="rect">
            <a:avLst/>
          </a:prstGeom>
        </p:spPr>
        <p:txBody>
          <a:bodyPr wrap="none">
            <a:spAutoFit/>
          </a:bodyPr>
          <a:lstStyle/>
          <a:p>
            <a:r>
              <a:rPr lang="en-US" dirty="0">
                <a:hlinkClick r:id="rId4"/>
              </a:rPr>
              <a:t>https://</a:t>
            </a:r>
            <a:r>
              <a:rPr lang="en-US" dirty="0" smtClean="0">
                <a:hlinkClick r:id="rId4"/>
              </a:rPr>
              <a:t>vimeo.com/30525547</a:t>
            </a:r>
            <a:endParaRPr lang="en-US" dirty="0" smtClean="0"/>
          </a:p>
          <a:p>
            <a:endParaRPr lang="en-US" dirty="0"/>
          </a:p>
        </p:txBody>
      </p:sp>
      <p:pic>
        <p:nvPicPr>
          <p:cNvPr id="1026" name="Picture 2" descr="http://img03.deviantart.net/2f3e/i/2011/003/e/8/burning_paper_1898680_by_stockproject1-d36cj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353" y="2647299"/>
            <a:ext cx="3480666" cy="261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2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Users\Karla\Pictures\2014-07-31\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153411"/>
            <a:ext cx="639375" cy="84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636" y="77211"/>
            <a:ext cx="9143505" cy="1143000"/>
          </a:xfrm>
        </p:spPr>
        <p:txBody>
          <a:bodyPr/>
          <a:lstStyle/>
          <a:p>
            <a:pPr>
              <a:defRPr/>
            </a:pPr>
            <a:r>
              <a:rPr lang="en-US" b="1" dirty="0" smtClean="0">
                <a:effectLst>
                  <a:outerShdw blurRad="38100" dist="38100" dir="2700000" algn="tl">
                    <a:srgbClr val="000000">
                      <a:alpha val="43137"/>
                    </a:srgbClr>
                  </a:outerShdw>
                </a:effectLst>
              </a:rPr>
              <a:t>Explain – Chemical Change Café!</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(focus – Changes in Matter)   </a:t>
            </a:r>
            <a:endParaRPr lang="en-US" sz="2400" b="1" dirty="0">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57" t="13890" r="50000" b="8522"/>
          <a:stretch/>
        </p:blipFill>
        <p:spPr bwMode="auto">
          <a:xfrm>
            <a:off x="5935742" y="2004478"/>
            <a:ext cx="3085562" cy="412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eric car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6797" y="1295399"/>
            <a:ext cx="827722" cy="109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38447" y="1219199"/>
            <a:ext cx="5897295" cy="5693866"/>
          </a:xfrm>
          <a:prstGeom prst="rect">
            <a:avLst/>
          </a:prstGeom>
          <a:noFill/>
        </p:spPr>
        <p:txBody>
          <a:bodyPr wrap="square" rtlCol="0">
            <a:spAutoFit/>
          </a:bodyPr>
          <a:lstStyle/>
          <a:p>
            <a:r>
              <a:rPr lang="en-US" sz="2400" dirty="0" smtClean="0"/>
              <a:t>Now, I’m going to share a book by </a:t>
            </a:r>
            <a:endParaRPr lang="en-US" sz="2400" i="1" dirty="0" smtClean="0"/>
          </a:p>
          <a:p>
            <a:r>
              <a:rPr lang="en-US" sz="2400" dirty="0" smtClean="0"/>
              <a:t>author-illustrator Eric Carle.</a:t>
            </a:r>
          </a:p>
          <a:p>
            <a:endParaRPr lang="en-US" sz="2400" dirty="0" smtClean="0"/>
          </a:p>
          <a:p>
            <a:r>
              <a:rPr lang="en-US" sz="2400" dirty="0"/>
              <a:t>Eric Carle has illustrated more than seventy books, many best sellers, most of which he also wrote, and more than 132 million copies of his books have sold around the world</a:t>
            </a:r>
            <a:r>
              <a:rPr lang="en-US" sz="2400" dirty="0" smtClean="0"/>
              <a:t>.</a:t>
            </a:r>
          </a:p>
          <a:p>
            <a:endParaRPr lang="en-US" sz="2800" dirty="0"/>
          </a:p>
          <a:p>
            <a:r>
              <a:rPr lang="en-US" sz="2800" dirty="0" smtClean="0"/>
              <a:t>As I read the story, you should listen for examples of chemical and physical changes that occur in the story.  Raise your hand when you hear an example.  Classify as </a:t>
            </a:r>
            <a:r>
              <a:rPr lang="en-US" sz="2800" b="1" i="1" dirty="0" smtClean="0">
                <a:solidFill>
                  <a:srgbClr val="FF0000"/>
                </a:solidFill>
                <a:effectLst>
                  <a:outerShdw blurRad="38100" dist="38100" dir="2700000" algn="tl">
                    <a:srgbClr val="000000">
                      <a:alpha val="43137"/>
                    </a:srgbClr>
                  </a:outerShdw>
                </a:effectLst>
              </a:rPr>
              <a:t>physical or chemical change </a:t>
            </a:r>
            <a:r>
              <a:rPr lang="en-US" sz="2800" dirty="0" smtClean="0"/>
              <a:t>and </a:t>
            </a:r>
            <a:r>
              <a:rPr lang="en-US" sz="2800" b="1" i="1" dirty="0" smtClean="0">
                <a:solidFill>
                  <a:srgbClr val="FF0000"/>
                </a:solidFill>
                <a:effectLst>
                  <a:outerShdw blurRad="38100" dist="38100" dir="2700000" algn="tl">
                    <a:srgbClr val="000000">
                      <a:alpha val="43137"/>
                    </a:srgbClr>
                  </a:outerShdw>
                </a:effectLst>
              </a:rPr>
              <a:t>justify your answer</a:t>
            </a:r>
            <a:r>
              <a:rPr lang="en-US" sz="2800" dirty="0" smtClean="0"/>
              <a:t>.</a:t>
            </a:r>
            <a:endParaRPr lang="en-US" sz="2800" dirty="0"/>
          </a:p>
        </p:txBody>
      </p:sp>
    </p:spTree>
    <p:extLst>
      <p:ext uri="{BB962C8B-B14F-4D97-AF65-F5344CB8AC3E}">
        <p14:creationId xmlns:p14="http://schemas.microsoft.com/office/powerpoint/2010/main" val="22104986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descr="C:\Users\Karla\Pictures\2014-07-31\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1563"/>
            <a:ext cx="639375" cy="84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6646" y="164441"/>
            <a:ext cx="9143505" cy="1143000"/>
          </a:xfrm>
        </p:spPr>
        <p:txBody>
          <a:bodyPr/>
          <a:lstStyle/>
          <a:p>
            <a:pPr>
              <a:defRPr/>
            </a:pPr>
            <a:r>
              <a:rPr lang="en-US" b="1" dirty="0" smtClean="0">
                <a:effectLst>
                  <a:outerShdw blurRad="38100" dist="38100" dir="2700000" algn="tl">
                    <a:srgbClr val="000000">
                      <a:alpha val="43137"/>
                    </a:srgbClr>
                  </a:outerShdw>
                </a:effectLst>
              </a:rPr>
              <a:t>Elaborate – Chemical Change Café!</a:t>
            </a:r>
            <a:r>
              <a:rPr lang="en-US" sz="2400" b="1" dirty="0" smtClean="0">
                <a:effectLst>
                  <a:outerShdw blurRad="38100" dist="38100" dir="2700000" algn="tl">
                    <a:srgbClr val="000000">
                      <a:alpha val="43137"/>
                    </a:srgbClr>
                  </a:outerShdw>
                </a:effectLst>
              </a:rP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(focus – Changes in Matter)  </a:t>
            </a:r>
            <a:endParaRPr lang="en-US" sz="2400" b="1" dirty="0">
              <a:effectLst>
                <a:outerShdw blurRad="38100" dist="38100" dir="2700000" algn="tl">
                  <a:srgbClr val="000000">
                    <a:alpha val="43137"/>
                  </a:srgbClr>
                </a:outerShdw>
              </a:effectLst>
            </a:endParaRPr>
          </a:p>
        </p:txBody>
      </p:sp>
      <p:sp>
        <p:nvSpPr>
          <p:cNvPr id="5" name="TextBox 4"/>
          <p:cNvSpPr txBox="1"/>
          <p:nvPr/>
        </p:nvSpPr>
        <p:spPr>
          <a:xfrm>
            <a:off x="228600" y="1447800"/>
            <a:ext cx="8686799" cy="707886"/>
          </a:xfrm>
          <a:prstGeom prst="rect">
            <a:avLst/>
          </a:prstGeom>
          <a:noFill/>
        </p:spPr>
        <p:txBody>
          <a:bodyPr wrap="square" rtlCol="0">
            <a:spAutoFit/>
          </a:bodyPr>
          <a:lstStyle/>
          <a:p>
            <a:pPr algn="ctr"/>
            <a:r>
              <a:rPr lang="en-US" sz="4000" dirty="0" smtClean="0"/>
              <a:t>Time for the </a:t>
            </a:r>
            <a:r>
              <a:rPr lang="en-US" sz="4000" b="1" i="1" dirty="0" smtClean="0">
                <a:solidFill>
                  <a:srgbClr val="FF0000"/>
                </a:solidFill>
                <a:effectLst>
                  <a:outerShdw blurRad="38100" dist="38100" dir="2700000" algn="tl">
                    <a:srgbClr val="000000">
                      <a:alpha val="43137"/>
                    </a:srgbClr>
                  </a:outerShdw>
                </a:effectLst>
              </a:rPr>
              <a:t>Chemical Change Café </a:t>
            </a:r>
          </a:p>
        </p:txBody>
      </p:sp>
      <p:sp>
        <p:nvSpPr>
          <p:cNvPr id="4" name="TextBox 3"/>
          <p:cNvSpPr txBox="1"/>
          <p:nvPr/>
        </p:nvSpPr>
        <p:spPr>
          <a:xfrm>
            <a:off x="166255" y="2362200"/>
            <a:ext cx="8686798" cy="3539430"/>
          </a:xfrm>
          <a:prstGeom prst="rect">
            <a:avLst/>
          </a:prstGeom>
          <a:noFill/>
        </p:spPr>
        <p:txBody>
          <a:bodyPr wrap="square" rtlCol="0">
            <a:spAutoFit/>
          </a:bodyPr>
          <a:lstStyle/>
          <a:p>
            <a:r>
              <a:rPr lang="en-US" sz="2800" dirty="0" smtClean="0"/>
              <a:t>Today we will make “hotcakes” (pancakes) batter.</a:t>
            </a:r>
          </a:p>
          <a:p>
            <a:endParaRPr lang="en-US" sz="2800" dirty="0" smtClean="0"/>
          </a:p>
          <a:p>
            <a:r>
              <a:rPr lang="en-US" sz="2800" smtClean="0"/>
              <a:t>Yes</a:t>
            </a:r>
            <a:r>
              <a:rPr lang="en-US" sz="2800" dirty="0" smtClean="0"/>
              <a:t>, you will get to eat the newly chemically formed substance!</a:t>
            </a:r>
          </a:p>
          <a:p>
            <a:endParaRPr lang="en-US" sz="2800" dirty="0"/>
          </a:p>
          <a:p>
            <a:r>
              <a:rPr lang="en-US" sz="2800" dirty="0" smtClean="0"/>
              <a:t>On a piece of paper, each of you should draw and describe the pancakes before and after they are cooked and explain why cooking pancakes is a chemical change.</a:t>
            </a:r>
            <a:endParaRPr lang="en-US" sz="2800" dirty="0"/>
          </a:p>
        </p:txBody>
      </p:sp>
    </p:spTree>
    <p:extLst>
      <p:ext uri="{BB962C8B-B14F-4D97-AF65-F5344CB8AC3E}">
        <p14:creationId xmlns:p14="http://schemas.microsoft.com/office/powerpoint/2010/main" val="9230129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rtlCol="0">
            <a:normAutofit/>
          </a:bodyPr>
          <a:lstStyle/>
          <a:p>
            <a:pPr eaLnBrk="1" fontAlgn="auto" hangingPunct="1">
              <a:spcAft>
                <a:spcPts val="0"/>
              </a:spcAft>
              <a:defRPr/>
            </a:pPr>
            <a:r>
              <a:rPr lang="en-US" b="1" dirty="0">
                <a:effectLst>
                  <a:outerShdw blurRad="38100" dist="38100" dir="2700000" algn="tl">
                    <a:srgbClr val="000000">
                      <a:alpha val="43137"/>
                    </a:srgbClr>
                  </a:outerShdw>
                </a:effectLst>
              </a:rPr>
              <a:t>3:10 – 3:15	Wrap Up!</a:t>
            </a:r>
          </a:p>
        </p:txBody>
      </p:sp>
      <p:sp>
        <p:nvSpPr>
          <p:cNvPr id="138243" name="Content Placeholder 2"/>
          <p:cNvSpPr>
            <a:spLocks noGrp="1"/>
          </p:cNvSpPr>
          <p:nvPr>
            <p:ph idx="1"/>
          </p:nvPr>
        </p:nvSpPr>
        <p:spPr>
          <a:xfrm>
            <a:off x="381000" y="1600200"/>
            <a:ext cx="8534400" cy="4525963"/>
          </a:xfrm>
        </p:spPr>
        <p:txBody>
          <a:bodyPr/>
          <a:lstStyle/>
          <a:p>
            <a:pPr eaLnBrk="1" hangingPunct="1"/>
            <a:r>
              <a:rPr lang="en-US" altLang="en-US" dirty="0"/>
              <a:t>Pair-Up back to back and share one thing you learned in class today with your partner</a:t>
            </a:r>
          </a:p>
          <a:p>
            <a:pPr eaLnBrk="1" hangingPunct="1"/>
            <a:r>
              <a:rPr lang="en-US" altLang="en-US" dirty="0"/>
              <a:t>Pack-Up</a:t>
            </a:r>
          </a:p>
          <a:p>
            <a:pPr eaLnBrk="1" hangingPunct="1">
              <a:defRPr/>
            </a:pPr>
            <a:r>
              <a:rPr lang="en-US" dirty="0"/>
              <a:t>Office will announce:</a:t>
            </a:r>
          </a:p>
          <a:p>
            <a:pPr marL="0" indent="0" eaLnBrk="1" hangingPunct="1">
              <a:buNone/>
              <a:defRPr/>
            </a:pPr>
            <a:r>
              <a:rPr lang="en-US" dirty="0"/>
              <a:t>	Car Riders – Leave </a:t>
            </a:r>
            <a:r>
              <a:rPr lang="en-US"/>
              <a:t>around 3:20</a:t>
            </a:r>
            <a:endParaRPr lang="en-US" dirty="0"/>
          </a:p>
          <a:p>
            <a:pPr marL="0" indent="0" eaLnBrk="1" hangingPunct="1">
              <a:buNone/>
              <a:defRPr/>
            </a:pPr>
            <a:r>
              <a:rPr lang="en-US" dirty="0"/>
              <a:t>	Bus Riders – (listen to intercom for dismissal)</a:t>
            </a:r>
            <a:endParaRPr lang="en-US" altLang="en-US" dirty="0"/>
          </a:p>
        </p:txBody>
      </p:sp>
      <p:pic>
        <p:nvPicPr>
          <p:cNvPr id="138244" name="Picture 2" descr="Listening, speaking — what's the difference?  ionpsy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667000"/>
            <a:ext cx="2133600" cy="119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4" descr="Child Who Goes To School With A Backpack Royalty Free Clipa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2" y="3863446"/>
            <a:ext cx="1219282" cy="152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4958094"/>
            <a:ext cx="1383779" cy="138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970273"/>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2993077" y="6412978"/>
            <a:ext cx="2966113" cy="369332"/>
          </a:xfrm>
          <a:prstGeom prst="rect">
            <a:avLst/>
          </a:prstGeom>
          <a:noFill/>
        </p:spPr>
        <p:txBody>
          <a:bodyPr wrap="square" rtlCol="0">
            <a:spAutoFit/>
          </a:bodyPr>
          <a:lstStyle/>
          <a:p>
            <a:r>
              <a:rPr lang="en-US" dirty="0"/>
              <a:t>How much time has elapsed?</a:t>
            </a:r>
          </a:p>
        </p:txBody>
      </p:sp>
      <p:sp>
        <p:nvSpPr>
          <p:cNvPr id="10" name="TextBox 9"/>
          <p:cNvSpPr txBox="1"/>
          <p:nvPr/>
        </p:nvSpPr>
        <p:spPr>
          <a:xfrm>
            <a:off x="3124200" y="6062213"/>
            <a:ext cx="3276600" cy="584200"/>
          </a:xfrm>
          <a:prstGeom prst="rect">
            <a:avLst/>
          </a:prstGeom>
          <a:noFill/>
        </p:spPr>
        <p:txBody>
          <a:bodyPr>
            <a:spAutoFit/>
          </a:bodyPr>
          <a:lstStyle/>
          <a:p>
            <a:pPr algn="ctr" fontAlgn="base">
              <a:spcBef>
                <a:spcPct val="0"/>
              </a:spcBef>
              <a:spcAft>
                <a:spcPct val="0"/>
              </a:spcAft>
              <a:defRPr/>
            </a:pPr>
            <a:r>
              <a:rPr lang="en-US" sz="3200" b="1" dirty="0">
                <a:solidFill>
                  <a:prstClr val="black"/>
                </a:solidFill>
                <a:effectLst>
                  <a:outerShdw blurRad="38100" dist="38100" dir="2700000" algn="tl">
                    <a:srgbClr val="000000">
                      <a:alpha val="43137"/>
                    </a:srgbClr>
                  </a:outerShdw>
                </a:effectLst>
                <a:cs typeface="Arial" charset="0"/>
              </a:rPr>
              <a:t>2:30 – 3:20</a:t>
            </a:r>
          </a:p>
        </p:txBody>
      </p:sp>
    </p:spTree>
    <p:extLst>
      <p:ext uri="{BB962C8B-B14F-4D97-AF65-F5344CB8AC3E}">
        <p14:creationId xmlns:p14="http://schemas.microsoft.com/office/powerpoint/2010/main" val="3671640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16" descr="MC9001044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0012" y="-912812"/>
            <a:ext cx="6556375"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p:txBody>
          <a:bodyPr/>
          <a:lstStyle/>
          <a:p>
            <a:pPr eaLnBrk="1" hangingPunct="1"/>
            <a:endParaRPr lang="en-US" altLang="en-US" smtClean="0"/>
          </a:p>
        </p:txBody>
      </p:sp>
      <p:sp>
        <p:nvSpPr>
          <p:cNvPr id="6148" name="Rectangle 3"/>
          <p:cNvSpPr>
            <a:spLocks noGrp="1" noChangeArrowheads="1"/>
          </p:cNvSpPr>
          <p:nvPr>
            <p:ph type="body" idx="1"/>
          </p:nvPr>
        </p:nvSpPr>
        <p:spPr/>
        <p:txBody>
          <a:bodyPr/>
          <a:lstStyle/>
          <a:p>
            <a:pPr eaLnBrk="1" hangingPunct="1"/>
            <a:endParaRPr lang="en-US" altLang="en-US" smtClean="0"/>
          </a:p>
        </p:txBody>
      </p:sp>
      <p:sp>
        <p:nvSpPr>
          <p:cNvPr id="24583" name="AutoShape 7"/>
          <p:cNvSpPr>
            <a:spLocks noChangeArrowheads="1"/>
          </p:cNvSpPr>
          <p:nvPr/>
        </p:nvSpPr>
        <p:spPr bwMode="auto">
          <a:xfrm>
            <a:off x="2362200" y="685800"/>
            <a:ext cx="3124200" cy="2971800"/>
          </a:xfrm>
          <a:prstGeom prst="wedgeRectCallout">
            <a:avLst>
              <a:gd name="adj1" fmla="val -39088"/>
              <a:gd name="adj2" fmla="val 6920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The Christmas Tree is a tradition that began in Germany.  In German, it is called a tannenbaum.  Before electric lights, Christmas trees were lit with candles.  Today we use electric lights.  An old tradition is that, the day the tree is decorated, the mother of the family sends the children to their rooms while she secretly decorates the tree.  When the kids come out, they get to see their beautiful tree for the first time!</a:t>
            </a:r>
          </a:p>
        </p:txBody>
      </p:sp>
      <p:pic>
        <p:nvPicPr>
          <p:cNvPr id="6150" name="Picture 15" descr="MC90043627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4384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6" descr="MCj035593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3200"/>
            <a:ext cx="27066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68477066"/>
      </p:ext>
    </p:extLst>
  </p:cSld>
  <p:clrMapOvr>
    <a:masterClrMapping/>
  </p:clrMapOvr>
  <p:transition advTm="327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16" descr="MC90010442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370012" y="-912812"/>
            <a:ext cx="6556375" cy="86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p:txBody>
          <a:bodyPr/>
          <a:lstStyle/>
          <a:p>
            <a:pPr eaLnBrk="1" hangingPunct="1"/>
            <a:endParaRPr lang="en-US" altLang="en-US" smtClean="0"/>
          </a:p>
        </p:txBody>
      </p:sp>
      <p:sp>
        <p:nvSpPr>
          <p:cNvPr id="7172" name="Rectangle 3"/>
          <p:cNvSpPr>
            <a:spLocks noGrp="1" noChangeArrowheads="1"/>
          </p:cNvSpPr>
          <p:nvPr>
            <p:ph type="body" idx="1"/>
          </p:nvPr>
        </p:nvSpPr>
        <p:spPr/>
        <p:txBody>
          <a:bodyPr/>
          <a:lstStyle/>
          <a:p>
            <a:pPr eaLnBrk="1" hangingPunct="1"/>
            <a:endParaRPr lang="en-US" altLang="en-US" smtClean="0"/>
          </a:p>
        </p:txBody>
      </p:sp>
      <p:sp>
        <p:nvSpPr>
          <p:cNvPr id="24583" name="AutoShape 7"/>
          <p:cNvSpPr>
            <a:spLocks noChangeArrowheads="1"/>
          </p:cNvSpPr>
          <p:nvPr/>
        </p:nvSpPr>
        <p:spPr bwMode="auto">
          <a:xfrm>
            <a:off x="2362200" y="1017588"/>
            <a:ext cx="2362200" cy="2640012"/>
          </a:xfrm>
          <a:prstGeom prst="wedgeRectCallout">
            <a:avLst>
              <a:gd name="adj1" fmla="val -39088"/>
              <a:gd name="adj2" fmla="val 6920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I’ll bet you put ornaments on your tree, right?  The first ornaments came from Germany too.  They were made of glass and blown by hand.  Today ornaments come in all shapes, sizes, and kinds.  But I’ll always love the traditional old glass ornaments on my tree the best.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430588"/>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MCj035593500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43200"/>
            <a:ext cx="27066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69959232"/>
      </p:ext>
    </p:extLst>
  </p:cSld>
  <p:clrMapOvr>
    <a:masterClrMapping/>
  </p:clrMapOvr>
  <p:transition advTm="2723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hidden"/>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6.38889E-6 7.53181E-6 L 0.84999 7.53181E-6 " pathEditMode="relative" ptsTypes="AA">
                                      <p:cBhvr>
                                        <p:cTn id="9" dur="3000" fill="hold"/>
                                        <p:tgtEl>
                                          <p:spTgt spid="24582"/>
                                        </p:tgtEl>
                                        <p:attrNameLst>
                                          <p:attrName>ppt_x</p:attrName>
                                          <p:attrName>ppt_y</p:attrName>
                                        </p:attrNameLst>
                                      </p:cBhvr>
                                    </p:animMotion>
                                  </p:childTnLst>
                                </p:cTn>
                              </p:par>
                            </p:childTnLst>
                          </p:cTn>
                        </p:par>
                        <p:par>
                          <p:cTn id="10" fill="hold" nodeType="afterGroup">
                            <p:stCondLst>
                              <p:cond delay="3000"/>
                            </p:stCondLst>
                            <p:childTnLst>
                              <p:par>
                                <p:cTn id="11" presetID="1" presetClass="exit" presetSubtype="0" fill="hold" nodeType="afterEffect">
                                  <p:stCondLst>
                                    <p:cond delay="0"/>
                                  </p:stCondLst>
                                  <p:childTnLst>
                                    <p:set>
                                      <p:cBhvr>
                                        <p:cTn id="12" dur="1" fill="hold">
                                          <p:stCondLst>
                                            <p:cond delay="0"/>
                                          </p:stCondLst>
                                        </p:cTn>
                                        <p:tgtEl>
                                          <p:spTgt spid="2458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194" name="Group 26"/>
          <p:cNvGrpSpPr>
            <a:grpSpLocks/>
          </p:cNvGrpSpPr>
          <p:nvPr/>
        </p:nvGrpSpPr>
        <p:grpSpPr bwMode="auto">
          <a:xfrm>
            <a:off x="381000" y="381000"/>
            <a:ext cx="5410200" cy="5029200"/>
            <a:chOff x="240" y="240"/>
            <a:chExt cx="3408" cy="3168"/>
          </a:xfrm>
        </p:grpSpPr>
        <p:grpSp>
          <p:nvGrpSpPr>
            <p:cNvPr id="8203" name="Group 22"/>
            <p:cNvGrpSpPr>
              <a:grpSpLocks/>
            </p:cNvGrpSpPr>
            <p:nvPr/>
          </p:nvGrpSpPr>
          <p:grpSpPr bwMode="auto">
            <a:xfrm>
              <a:off x="240" y="432"/>
              <a:ext cx="3360" cy="2976"/>
              <a:chOff x="240" y="432"/>
              <a:chExt cx="3360" cy="2976"/>
            </a:xfrm>
          </p:grpSpPr>
          <p:pic>
            <p:nvPicPr>
              <p:cNvPr id="8205" name="Picture 23" descr="breads,cakes,celebrations,Christmas,Christmas cakes,Christmas gifts,Christmas ornaments,foods,German culture,gifts,holidays,hollies,iStockphoto,Photographs,presents,ribbons,stollen,sweet breads,sweet f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432"/>
                <a:ext cx="2784"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24"/>
              <p:cNvSpPr>
                <a:spLocks noChangeArrowheads="1"/>
              </p:cNvSpPr>
              <p:nvPr/>
            </p:nvSpPr>
            <p:spPr bwMode="auto">
              <a:xfrm>
                <a:off x="240" y="2688"/>
                <a:ext cx="3360" cy="72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8204" name="Rectangle 25"/>
            <p:cNvSpPr>
              <a:spLocks noChangeArrowheads="1"/>
            </p:cNvSpPr>
            <p:nvPr/>
          </p:nvSpPr>
          <p:spPr bwMode="auto">
            <a:xfrm>
              <a:off x="288" y="240"/>
              <a:ext cx="3360" cy="72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pic>
        <p:nvPicPr>
          <p:cNvPr id="8195" name="Picture 16" descr="breads,cakes,celebrations,Christmas,Christmas cakes,Christmas gifts,Christmas ornaments,foods,German culture,gifts,holidays,hollies,iStockphoto,Photographs,presents,ribbons,stollen,sweet breads,sweet f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8"/>
          <p:cNvSpPr>
            <a:spLocks noChangeArrowheads="1"/>
          </p:cNvSpPr>
          <p:nvPr/>
        </p:nvSpPr>
        <p:spPr bwMode="auto">
          <a:xfrm>
            <a:off x="381000" y="4267200"/>
            <a:ext cx="5334000" cy="1143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8197" name="Group 21"/>
          <p:cNvGrpSpPr>
            <a:grpSpLocks/>
          </p:cNvGrpSpPr>
          <p:nvPr/>
        </p:nvGrpSpPr>
        <p:grpSpPr bwMode="auto">
          <a:xfrm>
            <a:off x="381000" y="685800"/>
            <a:ext cx="5334000" cy="4724400"/>
            <a:chOff x="240" y="432"/>
            <a:chExt cx="3360" cy="2976"/>
          </a:xfrm>
        </p:grpSpPr>
        <p:pic>
          <p:nvPicPr>
            <p:cNvPr id="8201" name="Picture 19" descr="breads,cakes,celebrations,Christmas,Christmas cakes,Christmas gifts,Christmas ornaments,foods,German culture,gifts,holidays,hollies,iStockphoto,Photographs,presents,ribbons,stollen,sweet breads,sweet fo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 y="432"/>
              <a:ext cx="2784"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Rectangle 20"/>
            <p:cNvSpPr>
              <a:spLocks noChangeArrowheads="1"/>
            </p:cNvSpPr>
            <p:nvPr/>
          </p:nvSpPr>
          <p:spPr bwMode="auto">
            <a:xfrm>
              <a:off x="240" y="2688"/>
              <a:ext cx="3360" cy="72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8198" name="Rectangle 17"/>
          <p:cNvSpPr>
            <a:spLocks noChangeArrowheads="1"/>
          </p:cNvSpPr>
          <p:nvPr/>
        </p:nvSpPr>
        <p:spPr bwMode="auto">
          <a:xfrm>
            <a:off x="457200" y="381000"/>
            <a:ext cx="5334000" cy="1143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8" name="AutoShape 6"/>
          <p:cNvSpPr>
            <a:spLocks noChangeArrowheads="1"/>
          </p:cNvSpPr>
          <p:nvPr/>
        </p:nvSpPr>
        <p:spPr bwMode="auto">
          <a:xfrm>
            <a:off x="5029200" y="914400"/>
            <a:ext cx="2514600" cy="2590800"/>
          </a:xfrm>
          <a:prstGeom prst="wedgeRectCallout">
            <a:avLst>
              <a:gd name="adj1" fmla="val 19005"/>
              <a:gd name="adj2" fmla="val 5898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I’m getting hungry!  Let’s sample a traditional German Christmas treat- stollen.  Yum!  I love this bread filled with nuts and fruit!  We also eat roast goose for our meal.  Both the stollen and goose are treats I always look forward to at Christmas!</a:t>
            </a:r>
          </a:p>
        </p:txBody>
      </p:sp>
      <p:pic>
        <p:nvPicPr>
          <p:cNvPr id="23564" name="Picture 12" descr="MCj035593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81800" y="2895600"/>
            <a:ext cx="23622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9766539"/>
      </p:ext>
    </p:extLst>
  </p:cSld>
  <p:clrMapOvr>
    <a:masterClrMapping/>
  </p:clrMapOvr>
  <p:transition advTm="280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558"/>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625 -0.00833 L -0.875 1.62387E-6 " pathEditMode="relative" rAng="0" ptsTypes="AA">
                                      <p:cBhvr>
                                        <p:cTn id="10" dur="2000" fill="hold"/>
                                        <p:tgtEl>
                                          <p:spTgt spid="23564"/>
                                        </p:tgtEl>
                                        <p:attrNameLst>
                                          <p:attrName>ppt_x</p:attrName>
                                          <p:attrName>ppt_y</p:attrName>
                                        </p:attrNameLst>
                                      </p:cBhvr>
                                      <p:rCtr x="-40625" y="416"/>
                                    </p:animMotion>
                                  </p:childTnLst>
                                </p:cTn>
                              </p:par>
                            </p:childTnLst>
                          </p:cTn>
                        </p:par>
                        <p:par>
                          <p:cTn id="11" fill="hold" nodeType="afterGroup">
                            <p:stCondLst>
                              <p:cond delay="2000"/>
                            </p:stCondLst>
                            <p:childTnLst>
                              <p:par>
                                <p:cTn id="12" presetID="1" presetClass="exit" presetSubtype="0" fill="hold" nodeType="afterEffect">
                                  <p:stCondLst>
                                    <p:cond delay="0"/>
                                  </p:stCondLst>
                                  <p:childTnLst>
                                    <p:set>
                                      <p:cBhvr>
                                        <p:cTn id="13" dur="1" fill="hold">
                                          <p:stCondLst>
                                            <p:cond delay="0"/>
                                          </p:stCondLst>
                                        </p:cTn>
                                        <p:tgtEl>
                                          <p:spTgt spid="235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1|8.5"/>
</p:tagLst>
</file>

<file path=ppt/tags/tag10.xml><?xml version="1.0" encoding="utf-8"?>
<p:tagLst xmlns:a="http://schemas.openxmlformats.org/drawingml/2006/main" xmlns:r="http://schemas.openxmlformats.org/officeDocument/2006/relationships" xmlns:p="http://schemas.openxmlformats.org/presentationml/2006/main">
  <p:tag name="TIMING" val="|11"/>
</p:tagLst>
</file>

<file path=ppt/tags/tag11.xml><?xml version="1.0" encoding="utf-8"?>
<p:tagLst xmlns:a="http://schemas.openxmlformats.org/drawingml/2006/main" xmlns:r="http://schemas.openxmlformats.org/officeDocument/2006/relationships" xmlns:p="http://schemas.openxmlformats.org/presentationml/2006/main">
  <p:tag name="TIMING" val="|21"/>
</p:tagLst>
</file>

<file path=ppt/tags/tag2.xml><?xml version="1.0" encoding="utf-8"?>
<p:tagLst xmlns:a="http://schemas.openxmlformats.org/drawingml/2006/main" xmlns:r="http://schemas.openxmlformats.org/officeDocument/2006/relationships" xmlns:p="http://schemas.openxmlformats.org/presentationml/2006/main">
  <p:tag name="TIMING" val="|17.2"/>
</p:tagLst>
</file>

<file path=ppt/tags/tag3.xml><?xml version="1.0" encoding="utf-8"?>
<p:tagLst xmlns:a="http://schemas.openxmlformats.org/drawingml/2006/main" xmlns:r="http://schemas.openxmlformats.org/officeDocument/2006/relationships" xmlns:p="http://schemas.openxmlformats.org/presentationml/2006/main">
  <p:tag name="TIMING" val="|31.1|0.9|2.8|2.9"/>
</p:tagLst>
</file>

<file path=ppt/tags/tag4.xml><?xml version="1.0" encoding="utf-8"?>
<p:tagLst xmlns:a="http://schemas.openxmlformats.org/drawingml/2006/main" xmlns:r="http://schemas.openxmlformats.org/officeDocument/2006/relationships" xmlns:p="http://schemas.openxmlformats.org/presentationml/2006/main">
  <p:tag name="TIMING" val="|17.8"/>
</p:tagLst>
</file>

<file path=ppt/tags/tag5.xml><?xml version="1.0" encoding="utf-8"?>
<p:tagLst xmlns:a="http://schemas.openxmlformats.org/drawingml/2006/main" xmlns:r="http://schemas.openxmlformats.org/officeDocument/2006/relationships" xmlns:p="http://schemas.openxmlformats.org/presentationml/2006/main">
  <p:tag name="TIMING" val="|31.7"/>
</p:tagLst>
</file>

<file path=ppt/tags/tag6.xml><?xml version="1.0" encoding="utf-8"?>
<p:tagLst xmlns:a="http://schemas.openxmlformats.org/drawingml/2006/main" xmlns:r="http://schemas.openxmlformats.org/officeDocument/2006/relationships" xmlns:p="http://schemas.openxmlformats.org/presentationml/2006/main">
  <p:tag name="TIMING" val="|21.9|3.7"/>
</p:tagLst>
</file>

<file path=ppt/tags/tag7.xml><?xml version="1.0" encoding="utf-8"?>
<p:tagLst xmlns:a="http://schemas.openxmlformats.org/drawingml/2006/main" xmlns:r="http://schemas.openxmlformats.org/officeDocument/2006/relationships" xmlns:p="http://schemas.openxmlformats.org/presentationml/2006/main">
  <p:tag name="TIMING" val="|24.6|1.4"/>
</p:tagLst>
</file>

<file path=ppt/tags/tag8.xml><?xml version="1.0" encoding="utf-8"?>
<p:tagLst xmlns:a="http://schemas.openxmlformats.org/drawingml/2006/main" xmlns:r="http://schemas.openxmlformats.org/officeDocument/2006/relationships" xmlns:p="http://schemas.openxmlformats.org/presentationml/2006/main">
  <p:tag name="TIMING" val="|34|1.2"/>
</p:tagLst>
</file>

<file path=ppt/tags/tag9.xml><?xml version="1.0" encoding="utf-8"?>
<p:tagLst xmlns:a="http://schemas.openxmlformats.org/drawingml/2006/main" xmlns:r="http://schemas.openxmlformats.org/officeDocument/2006/relationships" xmlns:p="http://schemas.openxmlformats.org/presentationml/2006/main">
  <p:tag name="TIMING" val="|20.4|1|4.9"/>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49528</TotalTime>
  <Words>2711</Words>
  <Application>Microsoft Office PowerPoint</Application>
  <PresentationFormat>On-screen Show (4:3)</PresentationFormat>
  <Paragraphs>287</Paragraphs>
  <Slides>66</Slides>
  <Notes>16</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66</vt:i4>
      </vt:variant>
    </vt:vector>
  </HeadingPairs>
  <TitlesOfParts>
    <vt:vector size="73" baseType="lpstr">
      <vt:lpstr>Arial</vt:lpstr>
      <vt:lpstr>Calibri</vt:lpstr>
      <vt:lpstr>Comic Sans MS</vt:lpstr>
      <vt:lpstr>Wingdings</vt:lpstr>
      <vt:lpstr>1_Office Theme</vt:lpstr>
      <vt:lpstr>5_Office Theme</vt:lpstr>
      <vt:lpstr>Default Design</vt:lpstr>
      <vt:lpstr>PowerPoint Presentation</vt:lpstr>
      <vt:lpstr>PowerPoint Presentation</vt:lpstr>
      <vt:lpstr>Christmas in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CHOMP TIME F.A.S.T.  Groups Focused Academic Support Time</vt:lpstr>
      <vt:lpstr>F.A.S.T. Designations</vt:lpstr>
      <vt:lpstr>Reading Time</vt:lpstr>
      <vt:lpstr>Team Captains, please get your groups’ MM Response books.</vt:lpstr>
      <vt:lpstr>Gather at the Carpet with your MM Response book and pencil.</vt:lpstr>
      <vt:lpstr>Review:  Contributing Ideas</vt:lpstr>
      <vt:lpstr>Review Expository Nonfiction  and Text Features</vt:lpstr>
      <vt:lpstr>Text Features</vt:lpstr>
      <vt:lpstr>New Read Aloud</vt:lpstr>
      <vt:lpstr>PowerPoint Presentation</vt:lpstr>
      <vt:lpstr>Homes</vt:lpstr>
      <vt:lpstr>Diagrams</vt:lpstr>
      <vt:lpstr>Labeled Diagrams and Captions</vt:lpstr>
      <vt:lpstr>Photographs</vt:lpstr>
      <vt:lpstr>Photographs</vt:lpstr>
      <vt:lpstr>Classroom Discussion </vt:lpstr>
      <vt:lpstr>Restroom Break</vt:lpstr>
      <vt:lpstr>PowerPoint Presentation</vt:lpstr>
      <vt:lpstr>Vocabulary &amp; Grammar Time</vt:lpstr>
      <vt:lpstr>PowerPoint Presentation</vt:lpstr>
      <vt:lpstr>intense</vt:lpstr>
      <vt:lpstr>intense</vt:lpstr>
      <vt:lpstr>PowerPoint Presentation</vt:lpstr>
      <vt:lpstr>PowerPoint Presentation</vt:lpstr>
      <vt:lpstr>exhilarated</vt:lpstr>
      <vt:lpstr>PowerPoint Presentation</vt:lpstr>
      <vt:lpstr>astounding – amazing or very surprising</vt:lpstr>
      <vt:lpstr>astounding</vt:lpstr>
      <vt:lpstr>PowerPoint Presentation</vt:lpstr>
      <vt:lpstr>PowerPoint Presentation</vt:lpstr>
      <vt:lpstr>Out of Classroom!</vt:lpstr>
      <vt:lpstr>Writing Time </vt:lpstr>
      <vt:lpstr>Team captains pass out Writing Journals to your group</vt:lpstr>
      <vt:lpstr>Review and Select Drafts</vt:lpstr>
      <vt:lpstr>Reread, Review, and Select</vt:lpstr>
      <vt:lpstr>Look Closely at your Chosen Poem</vt:lpstr>
      <vt:lpstr>Look Closely at your Chosen Poem</vt:lpstr>
      <vt:lpstr>Look Closely at your Chosen Poem</vt:lpstr>
      <vt:lpstr>Writing Time</vt:lpstr>
      <vt:lpstr>Sharing and Reflecting</vt:lpstr>
      <vt:lpstr>Math Fluency &amp; Focus Lesson!</vt:lpstr>
      <vt:lpstr>PowerPoint Presentation</vt:lpstr>
      <vt:lpstr>PowerPoint Presentation</vt:lpstr>
      <vt:lpstr>PowerPoint Presentation</vt:lpstr>
      <vt:lpstr>Out of Classroom!</vt:lpstr>
      <vt:lpstr>Restroom Break</vt:lpstr>
      <vt:lpstr>Out of Classroom!</vt:lpstr>
      <vt:lpstr>Chemical Change Cafe</vt:lpstr>
      <vt:lpstr>Engage – Chemical Change Café Lesson! (focus – Changes in Matter)  </vt:lpstr>
      <vt:lpstr>Engage – Chemical Change Café Lesson! (focus – Changes in Matter)  </vt:lpstr>
      <vt:lpstr>Explain – Chemical Change Café! (focus – Changes in Matter)   </vt:lpstr>
      <vt:lpstr>Elaborate – Chemical Change Café! (focus – Changes in Matter)  </vt:lpstr>
      <vt:lpstr>3:10 – 3:15 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 Thompson</cp:lastModifiedBy>
  <cp:revision>1496</cp:revision>
  <cp:lastPrinted>2018-11-02T12:44:21Z</cp:lastPrinted>
  <dcterms:created xsi:type="dcterms:W3CDTF">2014-06-10T16:20:56Z</dcterms:created>
  <dcterms:modified xsi:type="dcterms:W3CDTF">2019-12-18T21:35:57Z</dcterms:modified>
</cp:coreProperties>
</file>