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46"/>
  </p:notesMasterIdLst>
  <p:handoutMasterIdLst>
    <p:handoutMasterId r:id="rId47"/>
  </p:handoutMasterIdLst>
  <p:sldIdLst>
    <p:sldId id="2599" r:id="rId3"/>
    <p:sldId id="2694" r:id="rId4"/>
    <p:sldId id="2737" r:id="rId5"/>
    <p:sldId id="2715" r:id="rId6"/>
    <p:sldId id="2716" r:id="rId7"/>
    <p:sldId id="1889" r:id="rId8"/>
    <p:sldId id="2719" r:id="rId9"/>
    <p:sldId id="2718" r:id="rId10"/>
    <p:sldId id="2700" r:id="rId11"/>
    <p:sldId id="2722" r:id="rId12"/>
    <p:sldId id="2723" r:id="rId13"/>
    <p:sldId id="2724" r:id="rId14"/>
    <p:sldId id="2725" r:id="rId15"/>
    <p:sldId id="2726" r:id="rId16"/>
    <p:sldId id="2727" r:id="rId17"/>
    <p:sldId id="2728" r:id="rId18"/>
    <p:sldId id="2729" r:id="rId19"/>
    <p:sldId id="2730" r:id="rId20"/>
    <p:sldId id="2731" r:id="rId21"/>
    <p:sldId id="2732" r:id="rId22"/>
    <p:sldId id="2733" r:id="rId23"/>
    <p:sldId id="2734" r:id="rId24"/>
    <p:sldId id="2735" r:id="rId25"/>
    <p:sldId id="2736" r:id="rId26"/>
    <p:sldId id="2720" r:id="rId27"/>
    <p:sldId id="2747" r:id="rId28"/>
    <p:sldId id="1181" r:id="rId29"/>
    <p:sldId id="2714" r:id="rId30"/>
    <p:sldId id="2510" r:id="rId31"/>
    <p:sldId id="2511" r:id="rId32"/>
    <p:sldId id="2512" r:id="rId33"/>
    <p:sldId id="2745" r:id="rId34"/>
    <p:sldId id="2738" r:id="rId35"/>
    <p:sldId id="2739" r:id="rId36"/>
    <p:sldId id="2740" r:id="rId37"/>
    <p:sldId id="2741" r:id="rId38"/>
    <p:sldId id="2742" r:id="rId39"/>
    <p:sldId id="2743" r:id="rId40"/>
    <p:sldId id="2744" r:id="rId41"/>
    <p:sldId id="2717" r:id="rId42"/>
    <p:sldId id="2748" r:id="rId43"/>
    <p:sldId id="2476" r:id="rId44"/>
    <p:sldId id="331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BC"/>
    <a:srgbClr val="B319B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2" autoAdjust="0"/>
  </p:normalViewPr>
  <p:slideViewPr>
    <p:cSldViewPr>
      <p:cViewPr varScale="1">
        <p:scale>
          <a:sx n="77" d="100"/>
          <a:sy n="77" d="100"/>
        </p:scale>
        <p:origin x="9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6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4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2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2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04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3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9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6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0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6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8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umbing" TargetMode="External"/><Relationship Id="rId2" Type="http://schemas.openxmlformats.org/officeDocument/2006/relationships/hyperlink" Target="https://en.wikipedia.org/wiki/Maintenance,_repair_and_opera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en.wikipedia.org/wiki/Electricia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07577" y="228600"/>
            <a:ext cx="6328845" cy="914400"/>
          </a:xfrm>
          <a:prstGeom prst="rect">
            <a:avLst/>
          </a:prstGeom>
          <a:solidFill>
            <a:schemeClr val="accent4"/>
          </a:solidFill>
          <a:ln w="762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Friday, October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7D7EF-0C95-4CA4-98D2-73C629B4F5BD}"/>
              </a:ext>
            </a:extLst>
          </p:cNvPr>
          <p:cNvSpPr txBox="1"/>
          <p:nvPr/>
        </p:nvSpPr>
        <p:spPr>
          <a:xfrm>
            <a:off x="278702" y="1221148"/>
            <a:ext cx="4293298" cy="48936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Friday: </a:t>
            </a:r>
            <a:r>
              <a:rPr lang="en-US" sz="2400" b="1" dirty="0" err="1"/>
              <a:t>Classworks</a:t>
            </a:r>
            <a:endParaRPr lang="en-US" sz="2400" b="1" dirty="0"/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Amiyah - 1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Choice – Erin - 2</a:t>
            </a: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Choice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5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</a:t>
            </a: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Choice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Jaiden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- 7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- 8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25" t="16999" r="42500" b="12001"/>
          <a:stretch/>
        </p:blipFill>
        <p:spPr>
          <a:xfrm>
            <a:off x="4840822" y="1279618"/>
            <a:ext cx="2895600" cy="3737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8A5F0E-CE29-4BE0-B8B4-ED2605E98CCA}"/>
              </a:ext>
            </a:extLst>
          </p:cNvPr>
          <p:cNvSpPr txBox="1"/>
          <p:nvPr/>
        </p:nvSpPr>
        <p:spPr>
          <a:xfrm>
            <a:off x="7162800" y="1371600"/>
            <a:ext cx="1842940" cy="47089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have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pledge this week:  At 8:20</a:t>
            </a:r>
            <a:r>
              <a:rPr lang="en-US" sz="2000" dirty="0"/>
              <a:t>, the following will go to the office to represent our class and state the pledge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b="1" dirty="0" smtClean="0"/>
              <a:t>Kaylee</a:t>
            </a:r>
          </a:p>
          <a:p>
            <a:pPr algn="ctr"/>
            <a:r>
              <a:rPr lang="en-US" sz="2000" b="1" dirty="0" smtClean="0"/>
              <a:t>Elin</a:t>
            </a:r>
          </a:p>
          <a:p>
            <a:pPr algn="ctr"/>
            <a:r>
              <a:rPr lang="en-US" sz="2000" b="1" dirty="0" smtClean="0"/>
              <a:t>Cohen</a:t>
            </a:r>
          </a:p>
          <a:p>
            <a:pPr algn="ctr"/>
            <a:r>
              <a:rPr lang="en-US" sz="2000" b="1" dirty="0" err="1" smtClean="0"/>
              <a:t>Paisleigh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Cayli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Noah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39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867400" cy="4724400"/>
          </a:xfrm>
        </p:spPr>
        <p:txBody>
          <a:bodyPr/>
          <a:lstStyle/>
          <a:p>
            <a:r>
              <a:rPr lang="en-US" dirty="0" smtClean="0"/>
              <a:t>P22,23</a:t>
            </a:r>
          </a:p>
          <a:p>
            <a:r>
              <a:rPr lang="en-US" dirty="0" smtClean="0"/>
              <a:t>Nicky spends lots of time on the raft and he asks his grandma for drawing paper to keep on board.  </a:t>
            </a:r>
          </a:p>
          <a:p>
            <a:r>
              <a:rPr lang="en-US" dirty="0" smtClean="0"/>
              <a:t>Handy is a synonym for useful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2331" y="274638"/>
            <a:ext cx="8382000" cy="104378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handy –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or easy to use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59689" y="1728666"/>
            <a:ext cx="2552131" cy="215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8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rgbClr val="FF000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P23  Grandma says the snorkel and mask might be handy, or useful, on the raft.		</a:t>
            </a:r>
          </a:p>
          <a:p>
            <a:endParaRPr lang="en-US" dirty="0" smtClean="0"/>
          </a:p>
          <a:p>
            <a:r>
              <a:rPr lang="en-US" dirty="0" smtClean="0"/>
              <a:t>Why might a snorkel and mask be handy, or useful, to have if you are on a raft?</a:t>
            </a:r>
            <a:r>
              <a:rPr lang="en-US" b="1" dirty="0" smtClean="0"/>
              <a:t>  –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 smtClean="0"/>
          </a:p>
          <a:p>
            <a:pPr marL="457200" lvl="1" indent="0">
              <a:buNone/>
            </a:pPr>
            <a:r>
              <a:rPr lang="en-US" b="1" dirty="0" smtClean="0"/>
              <a:t>A snorkel and mask would be handy to have on a raft because…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165445"/>
            <a:ext cx="1524000" cy="128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0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rgbClr val="FF000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/>
          <a:lstStyle/>
          <a:p>
            <a:r>
              <a:rPr lang="en-US" dirty="0" smtClean="0"/>
              <a:t>What do you own that is handy?  Why is it handy?</a:t>
            </a:r>
            <a:r>
              <a:rPr lang="en-US" b="1" dirty="0" smtClean="0"/>
              <a:t>  –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 smtClean="0"/>
          </a:p>
          <a:p>
            <a:pPr marL="457200" lvl="1" indent="0">
              <a:buNone/>
            </a:pPr>
            <a:r>
              <a:rPr lang="en-US" b="1" dirty="0" smtClean="0"/>
              <a:t>… is handy because…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What’s the new word we are learning that means “</a:t>
            </a:r>
            <a:r>
              <a:rPr lang="en-US" sz="4400" b="1" i="1" dirty="0" smtClean="0"/>
              <a:t>useful or easy to use</a:t>
            </a:r>
            <a:r>
              <a:rPr lang="en-US" sz="4400" dirty="0" smtClean="0"/>
              <a:t>”?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960085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handy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9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"/>
            <a:ext cx="6298474" cy="1143000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Opportunities…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Handyman</a:t>
            </a:r>
            <a:r>
              <a:rPr lang="en-US" dirty="0" smtClean="0"/>
              <a:t> - </a:t>
            </a:r>
            <a:r>
              <a:rPr lang="en-US" sz="2000" dirty="0" smtClean="0"/>
              <a:t>a </a:t>
            </a:r>
            <a:r>
              <a:rPr lang="en-US" sz="2000" dirty="0"/>
              <a:t>person skilled at a wide range of repairs, typically around the home. These tasks include trade skills, repair work, </a:t>
            </a:r>
            <a:r>
              <a:rPr lang="en-US" sz="2000" dirty="0">
                <a:hlinkClick r:id="rId2" tooltip="Maintenance, repair and operations"/>
              </a:rPr>
              <a:t>maintenance</a:t>
            </a:r>
            <a:r>
              <a:rPr lang="en-US" sz="2000" dirty="0"/>
              <a:t> work, are both interior and exterior, and are sometimes described as "side work", "odd jobs" or "fix-up tasks". Specifically, these jobs could be light </a:t>
            </a:r>
            <a:r>
              <a:rPr lang="en-US" sz="2000" dirty="0">
                <a:hlinkClick r:id="rId3" tooltip="Plumbing"/>
              </a:rPr>
              <a:t>plumbing</a:t>
            </a:r>
            <a:r>
              <a:rPr lang="en-US" sz="2000" dirty="0"/>
              <a:t> jobs such as fixing a leaky toilet or light </a:t>
            </a:r>
            <a:r>
              <a:rPr lang="en-US" sz="2000" dirty="0">
                <a:hlinkClick r:id="rId4" tooltip="Electrician"/>
              </a:rPr>
              <a:t>electric</a:t>
            </a:r>
            <a:r>
              <a:rPr lang="en-US" sz="2000" dirty="0"/>
              <a:t> jobs such as changing a light fixture</a:t>
            </a:r>
            <a:r>
              <a:rPr lang="en-US" sz="2000" dirty="0" smtClean="0"/>
              <a:t>.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Plumber</a:t>
            </a:r>
            <a:r>
              <a:rPr lang="en-US" dirty="0" smtClean="0"/>
              <a:t> </a:t>
            </a:r>
            <a:r>
              <a:rPr lang="en-US" sz="2000" dirty="0" smtClean="0"/>
              <a:t>- a </a:t>
            </a:r>
            <a:r>
              <a:rPr lang="en-US" sz="2000" dirty="0"/>
              <a:t>tradesperson who specializes in installing and maintaining systems used for potable (drinking) water, sewage and drainage in </a:t>
            </a:r>
            <a:r>
              <a:rPr lang="en-US" sz="2000" b="1" dirty="0"/>
              <a:t>plumbing</a:t>
            </a:r>
            <a:r>
              <a:rPr lang="en-US" sz="2000" dirty="0"/>
              <a:t> systems.</a:t>
            </a:r>
            <a:endParaRPr lang="en-US" sz="2000" dirty="0" smtClean="0"/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Electrician</a:t>
            </a:r>
            <a:r>
              <a:rPr lang="en-US" dirty="0" smtClean="0"/>
              <a:t> - </a:t>
            </a:r>
            <a:r>
              <a:rPr lang="en-US" sz="2000" dirty="0" smtClean="0"/>
              <a:t>a </a:t>
            </a:r>
            <a:r>
              <a:rPr lang="en-US" sz="2000" dirty="0"/>
              <a:t>tradesman specializing in electrical wiring of buildings, stationary machines, and related equipment.</a:t>
            </a:r>
            <a:endParaRPr lang="en-US" sz="2000" dirty="0" smtClean="0"/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Worker </a:t>
            </a:r>
            <a:r>
              <a:rPr lang="en-US" dirty="0" smtClean="0"/>
              <a:t>- </a:t>
            </a:r>
            <a:r>
              <a:rPr lang="en-US" dirty="0"/>
              <a:t> </a:t>
            </a:r>
            <a:r>
              <a:rPr lang="en-US" sz="2000" dirty="0" smtClean="0"/>
              <a:t>a tradesperson</a:t>
            </a:r>
            <a:r>
              <a:rPr lang="en-US" sz="2000" dirty="0"/>
              <a:t>, laborer, or professional employed in the physical construction of the built environment and its infrastructure. </a:t>
            </a:r>
          </a:p>
        </p:txBody>
      </p:sp>
      <p:pic>
        <p:nvPicPr>
          <p:cNvPr id="1026" name="Picture 2" descr="https://upload.wikimedia.org/wikipedia/commons/thumb/c/c6/FEMA_-_42428_-_Home_Repair_after_Flood.jpg/300px-FEMA_-_42428_-_Home_Repair_after_Flo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092926" cy="16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600200"/>
            <a:ext cx="6007289" cy="4724400"/>
          </a:xfrm>
        </p:spPr>
        <p:txBody>
          <a:bodyPr/>
          <a:lstStyle/>
          <a:p>
            <a:r>
              <a:rPr lang="en-US" dirty="0" smtClean="0"/>
              <a:t>P24,25</a:t>
            </a:r>
          </a:p>
          <a:p>
            <a:r>
              <a:rPr lang="en-US" dirty="0" smtClean="0"/>
              <a:t>Nicky likes watching animals when he spends time on the raft.</a:t>
            </a:r>
          </a:p>
          <a:p>
            <a:r>
              <a:rPr lang="en-US" dirty="0" smtClean="0"/>
              <a:t>The blue heron, bird, whooshes, or moves very quickly, onto the raft.</a:t>
            </a:r>
          </a:p>
          <a:p>
            <a:r>
              <a:rPr lang="en-US" dirty="0" smtClean="0"/>
              <a:t>When something whooshes it makes a rushing or hissing sound.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2331" y="274638"/>
            <a:ext cx="8382000" cy="10437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whoosh – move very fast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10867" y="2667000"/>
            <a:ext cx="2552131" cy="215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it whoosh?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76400"/>
            <a:ext cx="9067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will describe something, and you and your partner will decide whether it whooshes.		</a:t>
            </a:r>
          </a:p>
          <a:p>
            <a:r>
              <a:rPr lang="en-US" dirty="0" smtClean="0"/>
              <a:t>A jet plane speeding through the air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Would a jet plane speeding through the air whoosh?  Why or why not?</a:t>
            </a:r>
            <a:r>
              <a:rPr lang="en-US" b="1" dirty="0" smtClean="0"/>
              <a:t>  –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A jet plane speeding through the air (would/would not) whoosh because…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rgbClr val="00B05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it whoosh?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76400"/>
            <a:ext cx="9067800" cy="4876800"/>
          </a:xfrm>
        </p:spPr>
        <p:txBody>
          <a:bodyPr/>
          <a:lstStyle/>
          <a:p>
            <a:r>
              <a:rPr lang="en-US" dirty="0" smtClean="0"/>
              <a:t>A snowball zipping past your ear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Would a snowball zipping past your ear whoosh?  Why or why not?</a:t>
            </a:r>
            <a:r>
              <a:rPr lang="en-US" b="1" dirty="0" smtClean="0"/>
              <a:t>  –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A snowball zipping past my ear (would/would not) whoosh because…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it whoosh?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76400"/>
            <a:ext cx="9067800" cy="4876800"/>
          </a:xfrm>
        </p:spPr>
        <p:txBody>
          <a:bodyPr/>
          <a:lstStyle/>
          <a:p>
            <a:r>
              <a:rPr lang="en-US" dirty="0" smtClean="0"/>
              <a:t>A leaf drifting slowly to the ground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Would </a:t>
            </a:r>
            <a:r>
              <a:rPr lang="en-US" dirty="0" smtClean="0"/>
              <a:t>a leaf </a:t>
            </a:r>
            <a:r>
              <a:rPr lang="en-US" dirty="0"/>
              <a:t>drifting slowly to the </a:t>
            </a:r>
            <a:r>
              <a:rPr lang="en-US" dirty="0" smtClean="0"/>
              <a:t>ground whoosh?  Why or why not?</a:t>
            </a:r>
            <a:r>
              <a:rPr lang="en-US" b="1" dirty="0" smtClean="0"/>
              <a:t>  –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A leaf drifting slowly to the ground (would/would not) whoosh because…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What’s the new word we are learning that means “</a:t>
            </a:r>
            <a:r>
              <a:rPr lang="en-US" sz="4400" b="1" i="1" dirty="0" smtClean="0"/>
              <a:t>move very fast</a:t>
            </a:r>
            <a:r>
              <a:rPr lang="en-US" sz="4400" dirty="0" smtClean="0"/>
              <a:t>”?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960085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whoosh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6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25" t="16999" r="42500" b="12001"/>
          <a:stretch/>
        </p:blipFill>
        <p:spPr>
          <a:xfrm>
            <a:off x="1828800" y="152400"/>
            <a:ext cx="5105400" cy="659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2925762"/>
          </a:xfrm>
          <a:solidFill>
            <a:srgbClr val="FFFF0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change of heart –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your opinion or the way you feel about something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54149"/>
            <a:ext cx="6858000" cy="33752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phrase “</a:t>
            </a:r>
            <a:r>
              <a:rPr lang="en-US" b="1" i="1" dirty="0" smtClean="0"/>
              <a:t>Have a change of heart</a:t>
            </a:r>
            <a:r>
              <a:rPr lang="en-US" dirty="0" smtClean="0"/>
              <a:t>” is another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idiom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Remember an idiom is an expression or phrase that means something different from what it appears to mean.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39000" y="3989149"/>
            <a:ext cx="1752600" cy="147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5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  <a:solidFill>
            <a:srgbClr val="FFFF0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change of heart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21" y="3124200"/>
            <a:ext cx="8610600" cy="33752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the beginning of the story Nicky was reluctant to spend the summer at his grandma’s house, but by the end of the story, Nicky has had a </a:t>
            </a:r>
            <a:r>
              <a:rPr lang="en-US" b="1" i="1" dirty="0" smtClean="0"/>
              <a:t>change of heart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 smtClean="0"/>
              <a:t>Listen as I read this part of the story and think about why Nicky had a </a:t>
            </a:r>
            <a:r>
              <a:rPr lang="en-US" b="1" i="1" dirty="0" smtClean="0"/>
              <a:t>change of heart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1447800"/>
            <a:ext cx="1752600" cy="147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52600"/>
            <a:ext cx="8229600" cy="3840163"/>
          </a:xfrm>
        </p:spPr>
        <p:txBody>
          <a:bodyPr/>
          <a:lstStyle/>
          <a:p>
            <a:r>
              <a:rPr lang="en-US" b="1" dirty="0" smtClean="0"/>
              <a:t>How has Nicky had a change of heart?  Why did he have a change of heart?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1" i="1" dirty="0" smtClean="0"/>
              <a:t>Nicky has a change of heart because…</a:t>
            </a:r>
            <a:endParaRPr lang="en-US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74638"/>
            <a:ext cx="8610600" cy="109696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change of heart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1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52600"/>
            <a:ext cx="8229600" cy="3840163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When have you had a change of heart about something?  Why did you have a change of heart?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1" i="1" dirty="0" smtClean="0"/>
              <a:t>I had a change of heart about… because…</a:t>
            </a:r>
            <a:endParaRPr lang="en-US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74638"/>
            <a:ext cx="8610600" cy="109696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change of heart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6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What’s the new phrase we are learning that means “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your opinion or the way you feel about something</a:t>
            </a:r>
            <a:r>
              <a:rPr lang="en-US" sz="4400" dirty="0" smtClean="0"/>
              <a:t>”?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0"/>
            <a:ext cx="8229600" cy="24384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change of heart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1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5873816"/>
            <a:ext cx="320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10:15?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– 10:40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16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971800"/>
            <a:ext cx="72390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Paired partners – Math Study Guide!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73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797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BDDE-D239-48E4-9912-2700AE02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276600"/>
          </a:xfrm>
        </p:spPr>
        <p:txBody>
          <a:bodyPr/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</a:t>
            </a:r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8A69C-CED0-42F6-AC14-84B46E06F546}"/>
              </a:ext>
            </a:extLst>
          </p:cNvPr>
          <p:cNvSpPr txBox="1"/>
          <p:nvPr/>
        </p:nvSpPr>
        <p:spPr>
          <a:xfrm>
            <a:off x="5486400" y="6019800"/>
            <a:ext cx="27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11:05 – 12:35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860" y="4035834"/>
            <a:ext cx="579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</a:t>
            </a: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afterwards until everyone has finished</a:t>
            </a:r>
            <a:endParaRPr lang="en-US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9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0" y="6248400"/>
            <a:ext cx="5715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Review Homework</a:t>
            </a:r>
            <a:endParaRPr 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75" t="18000" r="44375" b="6999"/>
          <a:stretch/>
        </p:blipFill>
        <p:spPr>
          <a:xfrm>
            <a:off x="228600" y="228600"/>
            <a:ext cx="381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7620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600 – 327 =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273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7 x 4 =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Step 1:  750 – 532 = 218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Step </a:t>
            </a:r>
            <a:r>
              <a:rPr lang="en-US" sz="2400" dirty="0"/>
              <a:t>2:  218 – 12 =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/>
              <a:t> 4.  45 x 23 =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1,035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5.  Step 1: 2 x 7 =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Step 2: 14 x 3 =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9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9099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7598" y="398224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RL.3.7  Use information gained from illustrations, other visual elements, and the words in a text to demonstrate understanding of the text.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01" y="228600"/>
            <a:ext cx="7315200" cy="26670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756" y="2362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RL.3.3 Describe characters in a story and explain how their actions contribute to the sequence of events.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246" y="305891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RL.3.5  Refer to parts of stories and poems when writing or speaking about a text, using terms such as chapter, scene, and stanza; describe how each successive part builds on earlier sections.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468997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C6BD2C-7953-461F-9B86-BB63F859A57E}"/>
              </a:ext>
            </a:extLst>
          </p:cNvPr>
          <p:cNvSpPr txBox="1"/>
          <p:nvPr/>
        </p:nvSpPr>
        <p:spPr>
          <a:xfrm>
            <a:off x="6248400" y="6196614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1:55 – 2:25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19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3600" y="2667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Author:  Judith </a:t>
            </a:r>
            <a:r>
              <a:rPr lang="en-US" dirty="0" err="1"/>
              <a:t>Viorst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2742" y="5800872"/>
            <a:ext cx="308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Illustrator: Robin Preiss </a:t>
            </a:r>
            <a:r>
              <a:rPr lang="en-US" dirty="0" err="1"/>
              <a:t>Glasser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1" y="462873"/>
            <a:ext cx="5447942" cy="415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83"/>
          <a:stretch/>
        </p:blipFill>
        <p:spPr bwMode="auto">
          <a:xfrm>
            <a:off x="6248400" y="533399"/>
            <a:ext cx="1553356" cy="200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33" y="3181497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2312" y="5015241"/>
            <a:ext cx="3886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story about?</a:t>
            </a:r>
          </a:p>
        </p:txBody>
      </p:sp>
    </p:spTree>
    <p:extLst>
      <p:ext uri="{BB962C8B-B14F-4D97-AF65-F5344CB8AC3E}">
        <p14:creationId xmlns:p14="http://schemas.microsoft.com/office/powerpoint/2010/main" val="3656667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05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297363"/>
          </a:xfrm>
        </p:spPr>
        <p:txBody>
          <a:bodyPr/>
          <a:lstStyle/>
          <a:p>
            <a:r>
              <a:rPr lang="en-US" dirty="0"/>
              <a:t>We explored how characters changed in this unit.  </a:t>
            </a:r>
          </a:p>
          <a:p>
            <a:r>
              <a:rPr lang="en-US" dirty="0"/>
              <a:t>Today I want you to think about whether Alexander changes in the book we read, and if he does, how?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130675"/>
            <a:ext cx="48768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98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MM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Journal p9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Entry Journal</a:t>
            </a:r>
          </a:p>
          <a:p>
            <a:r>
              <a:rPr lang="en-US" dirty="0"/>
              <a:t>I will read from the beginning of the story and from the end.</a:t>
            </a:r>
          </a:p>
          <a:p>
            <a:r>
              <a:rPr lang="en-US" dirty="0"/>
              <a:t>I want you to discuss with your partner what Alexander is like in each part of the story I read.</a:t>
            </a:r>
          </a:p>
          <a:p>
            <a:r>
              <a:rPr lang="en-US" dirty="0"/>
              <a:t>Record your ideas in your double-entry journal.</a:t>
            </a:r>
          </a:p>
        </p:txBody>
      </p:sp>
    </p:spTree>
    <p:extLst>
      <p:ext uri="{BB962C8B-B14F-4D97-AF65-F5344CB8AC3E}">
        <p14:creationId xmlns:p14="http://schemas.microsoft.com/office/powerpoint/2010/main" val="1417474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77404"/>
          </a:xfrm>
        </p:spPr>
        <p:txBody>
          <a:bodyPr/>
          <a:lstStyle/>
          <a:p>
            <a:r>
              <a:rPr lang="en-US" dirty="0"/>
              <a:t>Pages 5-9</a:t>
            </a:r>
          </a:p>
          <a:p>
            <a:r>
              <a:rPr lang="en-US" dirty="0"/>
              <a:t>What is Alexander like at the beginning of the story?  </a:t>
            </a:r>
            <a:r>
              <a:rPr lang="en-US" b="1" i="1" dirty="0">
                <a:solidFill>
                  <a:srgbClr val="FF0000"/>
                </a:solidFill>
              </a:rPr>
              <a:t>Turn to your Partner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Record in your Double-entry journal on the “Alexander at the beginning” column.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"/>
            <a:ext cx="4343400" cy="331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1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381000"/>
            <a:ext cx="3886200" cy="5334000"/>
          </a:xfrm>
        </p:spPr>
        <p:txBody>
          <a:bodyPr/>
          <a:lstStyle/>
          <a:p>
            <a:r>
              <a:rPr lang="en-US" dirty="0"/>
              <a:t>Pages 26-30</a:t>
            </a:r>
          </a:p>
          <a:p>
            <a:endParaRPr lang="en-US" dirty="0"/>
          </a:p>
          <a:p>
            <a:r>
              <a:rPr lang="en-US" dirty="0"/>
              <a:t>What is Alexander like at the end of the story?  </a:t>
            </a:r>
            <a:r>
              <a:rPr lang="en-US" b="1" i="1" dirty="0">
                <a:solidFill>
                  <a:srgbClr val="FF0000"/>
                </a:solidFill>
              </a:rPr>
              <a:t>Turn to your Partner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Record in your Double-entry journal on the “Alexander at the end” column.</a:t>
            </a: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343400" cy="331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26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8196"/>
            <a:ext cx="8229600" cy="2197967"/>
          </a:xfrm>
        </p:spPr>
        <p:txBody>
          <a:bodyPr/>
          <a:lstStyle/>
          <a:p>
            <a:r>
              <a:rPr lang="en-US" b="1" i="1" dirty="0"/>
              <a:t>Do you think Alexander changes in this story?  Why or why not?</a:t>
            </a:r>
          </a:p>
          <a:p>
            <a:r>
              <a:rPr lang="en-US" b="1" i="1" dirty="0"/>
              <a:t>Do others agree with what he/she just said?  Explain your thinking.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657578"/>
            <a:ext cx="2971800" cy="22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38300" y="152400"/>
            <a:ext cx="5867400" cy="1173162"/>
          </a:xfrm>
          <a:solidFill>
            <a:srgbClr val="0070C0"/>
          </a:solidFill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Discussion</a:t>
            </a:r>
          </a:p>
        </p:txBody>
      </p:sp>
    </p:spTree>
    <p:extLst>
      <p:ext uri="{BB962C8B-B14F-4D97-AF65-F5344CB8AC3E}">
        <p14:creationId xmlns:p14="http://schemas.microsoft.com/office/powerpoint/2010/main" val="40093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4"/>
          </a:solidFill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up your Opinion with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Readers may have different opinions whether a character changes and this is ok, but you must be able to explain your thinking and provide evidence from the text for why you think that way.</a:t>
            </a:r>
          </a:p>
        </p:txBody>
      </p:sp>
      <p:pic>
        <p:nvPicPr>
          <p:cNvPr id="1026" name="Picture 2" descr="Image result for opinion based on 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2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271" y="5079953"/>
            <a:ext cx="1533756" cy="15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2:25 –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:50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364602"/>
            <a:ext cx="2481992" cy="23008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711204" y="232228"/>
            <a:ext cx="4191000" cy="88301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Flashlight Friday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4130" y="1899498"/>
            <a:ext cx="190605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Roby –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393748F-016A-46DA-824E-CC033D691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02640"/>
              </p:ext>
            </p:extLst>
          </p:nvPr>
        </p:nvGraphicFramePr>
        <p:xfrm>
          <a:off x="217930" y="1416755"/>
          <a:ext cx="274002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98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rgbClr val="FFFF00"/>
                          </a:solidFill>
                        </a:rPr>
                        <a:t>Classworks</a:t>
                      </a:r>
                      <a:r>
                        <a:rPr lang="en-US" baseline="0" dirty="0">
                          <a:solidFill>
                            <a:srgbClr val="FFFF00"/>
                          </a:solidFill>
                        </a:rPr>
                        <a:t> Catch up if needed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-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Amiyah-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choice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Emma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- 2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choice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Adalyn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choice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Elin - 4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- Noah – 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- </a:t>
                      </a:r>
                      <a:r>
                        <a:rPr lang="en-US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Cayli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- 6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– Carleen -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Cohen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Jaylie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TC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8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24000"/>
            <a:ext cx="4572000" cy="2392362"/>
          </a:xfrm>
        </p:spPr>
        <p:txBody>
          <a:bodyPr/>
          <a:lstStyle/>
          <a:p>
            <a:r>
              <a:rPr lang="en-US" dirty="0" smtClean="0"/>
              <a:t>Computer Time and/or Complete </a:t>
            </a:r>
            <a:r>
              <a:rPr lang="en-US" dirty="0"/>
              <a:t>A</a:t>
            </a:r>
            <a:r>
              <a:rPr lang="en-US" dirty="0" smtClean="0"/>
              <a:t>ny Unfinished Work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93748F-016A-46DA-824E-CC033D691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67565"/>
              </p:ext>
            </p:extLst>
          </p:nvPr>
        </p:nvGraphicFramePr>
        <p:xfrm>
          <a:off x="533400" y="762000"/>
          <a:ext cx="274002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98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rgbClr val="FFFF00"/>
                          </a:solidFill>
                        </a:rPr>
                        <a:t>Classworks</a:t>
                      </a:r>
                      <a:r>
                        <a:rPr lang="en-US" baseline="0" dirty="0">
                          <a:solidFill>
                            <a:srgbClr val="FFFF00"/>
                          </a:solidFill>
                        </a:rPr>
                        <a:t> Catch up if needed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- </a:t>
                      </a:r>
                      <a:r>
                        <a:rPr lang="en-US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choice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Alexis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- 2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choice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Kaylee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choice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n-US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Paisleigh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- </a:t>
                      </a:r>
                      <a:r>
                        <a:rPr lang="en-US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Paisleigh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Macon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- 6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?????????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?????????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Jaylie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TC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:50 – 3:10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32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3:10 – 3:15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</a:t>
            </a:r>
            <a:r>
              <a:rPr lang="en-US"/>
              <a:t>around 3:20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9575" y="5997375"/>
            <a:ext cx="327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93748F-016A-46DA-824E-CC033D691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59693"/>
              </p:ext>
            </p:extLst>
          </p:nvPr>
        </p:nvGraphicFramePr>
        <p:xfrm>
          <a:off x="1295400" y="1143000"/>
          <a:ext cx="6245226" cy="419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98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rgbClr val="FFFF00"/>
                          </a:solidFill>
                        </a:rPr>
                        <a:t>Classworks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Amiyah-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- 2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Cayli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Jaylie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- Katelynn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Kaylah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- 6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McKenzie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Khamani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Caydance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Roby: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Brena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Emma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Adalyn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Free Book Choice:</a:t>
                      </a:r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Everyone else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5791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Landon – Phonics first – Mrs. Page</a:t>
            </a:r>
          </a:p>
          <a:p>
            <a:r>
              <a:rPr lang="en-US" dirty="0" smtClean="0"/>
              <a:t>Macon – SIPPS – Mrs. Bess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9:20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dirty="0" smtClean="0"/>
              <a:t>Lake Cormorant High School Parade</a:t>
            </a:r>
            <a:endParaRPr lang="en-US" dirty="0"/>
          </a:p>
        </p:txBody>
      </p:sp>
      <p:sp>
        <p:nvSpPr>
          <p:cNvPr id="4" name="AutoShape 2" descr="Image result for par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667000"/>
            <a:ext cx="430249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10:00 – 10:10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70773"/>
            <a:ext cx="65532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&amp; Grammar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5648" y="6096000"/>
            <a:ext cx="2528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10:00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990433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4724400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6" y="347881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4267200" cy="71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Snack Time </a:t>
            </a:r>
          </a:p>
        </p:txBody>
      </p:sp>
    </p:spTree>
    <p:extLst>
      <p:ext uri="{BB962C8B-B14F-4D97-AF65-F5344CB8AC3E}">
        <p14:creationId xmlns:p14="http://schemas.microsoft.com/office/powerpoint/2010/main" val="17450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49405</TotalTime>
  <Words>1339</Words>
  <Application>Microsoft Office PowerPoint</Application>
  <PresentationFormat>On-screen Show (4:3)</PresentationFormat>
  <Paragraphs>220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Wingdings</vt:lpstr>
      <vt:lpstr>1_Office Theme</vt:lpstr>
      <vt:lpstr>5_Office Theme</vt:lpstr>
      <vt:lpstr>PowerPoint Presentation</vt:lpstr>
      <vt:lpstr>PowerPoint Presentation</vt:lpstr>
      <vt:lpstr>PowerPoint Presentation</vt:lpstr>
      <vt:lpstr>CHOMP TIME F.A.S.T.  Groups Focused Academic Support Time</vt:lpstr>
      <vt:lpstr>F.A.S.T. Designations</vt:lpstr>
      <vt:lpstr>Restroom Break</vt:lpstr>
      <vt:lpstr>Lake Cormorant High School Parade</vt:lpstr>
      <vt:lpstr>Restroom Break</vt:lpstr>
      <vt:lpstr>Vocabulary &amp; Grammar Time</vt:lpstr>
      <vt:lpstr>PowerPoint Presentation</vt:lpstr>
      <vt:lpstr>handy</vt:lpstr>
      <vt:lpstr>handy</vt:lpstr>
      <vt:lpstr>PowerPoint Presentation</vt:lpstr>
      <vt:lpstr>Career Opportunities…</vt:lpstr>
      <vt:lpstr>PowerPoint Presentation</vt:lpstr>
      <vt:lpstr>Did it whoosh?</vt:lpstr>
      <vt:lpstr>Did it whoosh?</vt:lpstr>
      <vt:lpstr>Did it whoosh?</vt:lpstr>
      <vt:lpstr>PowerPoint Presentation</vt:lpstr>
      <vt:lpstr>Have a change of heart – change your opinion or the way you feel about something</vt:lpstr>
      <vt:lpstr>Have a change of heart </vt:lpstr>
      <vt:lpstr>PowerPoint Presentation</vt:lpstr>
      <vt:lpstr>PowerPoint Presentation</vt:lpstr>
      <vt:lpstr>PowerPoint Presentation</vt:lpstr>
      <vt:lpstr>Math Fluency &amp; Focus Lesson!</vt:lpstr>
      <vt:lpstr>PowerPoint Presentation</vt:lpstr>
      <vt:lpstr>Out of Classroom!</vt:lpstr>
      <vt:lpstr>Math Test</vt:lpstr>
      <vt:lpstr>Out of Classroom!</vt:lpstr>
      <vt:lpstr>Restroom Break</vt:lpstr>
      <vt:lpstr>Out of Classroom!</vt:lpstr>
      <vt:lpstr>Reading Time</vt:lpstr>
      <vt:lpstr>PowerPoint Presentation</vt:lpstr>
      <vt:lpstr>Character Changes</vt:lpstr>
      <vt:lpstr>Student MM Response Journal p9</vt:lpstr>
      <vt:lpstr>PowerPoint Presentation</vt:lpstr>
      <vt:lpstr>PowerPoint Presentation</vt:lpstr>
      <vt:lpstr>Classroom Discussion</vt:lpstr>
      <vt:lpstr>Back up your Opinion with Evidence</vt:lpstr>
      <vt:lpstr>PowerPoint Presentation</vt:lpstr>
      <vt:lpstr>Computer Time and/or Complete Any Unfinished Work</vt:lpstr>
      <vt:lpstr>Restroom Break</vt:lpstr>
      <vt:lpstr>3:10 – 3:15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1590</cp:revision>
  <cp:lastPrinted>2019-10-18T12:06:33Z</cp:lastPrinted>
  <dcterms:created xsi:type="dcterms:W3CDTF">2014-06-10T16:20:56Z</dcterms:created>
  <dcterms:modified xsi:type="dcterms:W3CDTF">2019-10-18T12:06:45Z</dcterms:modified>
</cp:coreProperties>
</file>