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88563"/>
  <p:notesSz cx="6858000" cy="9144000"/>
  <p:embeddedFontLst>
    <p:embeddedFont>
      <p:font typeface="Comic Sans MS" panose="030F0702030302020204" pitchFamily="66" charset="0"/>
      <p:regular r:id="rId4"/>
      <p:bold r:id="rId5"/>
      <p:italic r:id="rId6"/>
      <p:boldItalic r:id="rId7"/>
    </p:embeddedFont>
    <p:embeddedFont>
      <p:font typeface="Century Gothic" panose="020B0502020202020204" pitchFamily="34" charset="0"/>
      <p:regular r:id="rId8"/>
      <p:bold r:id="rId9"/>
      <p:italic r:id="rId10"/>
      <p:boldItalic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D3B25EB-554B-408D-9503-DA417D188701}">
  <a:tblStyle styleId="{BD3B25EB-554B-408D-9503-DA417D18870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9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10" Type="http://schemas.openxmlformats.org/officeDocument/2006/relationships/font" Target="fonts/font7.fntdata"/><Relationship Id="rId19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089485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8200" y="685800"/>
            <a:ext cx="2641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6648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582930" y="1651069"/>
            <a:ext cx="6606540" cy="3512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971550" y="5298832"/>
            <a:ext cx="5829300" cy="2435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/>
            </a:lvl1pPr>
            <a:lvl2pPr lvl="1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3pPr>
            <a:lvl4pPr lvl="3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4pPr>
            <a:lvl5pPr lvl="4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5pPr>
            <a:lvl6pPr lvl="5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6pPr>
            <a:lvl7pPr lvl="6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7pPr>
            <a:lvl8pPr lvl="7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8pPr>
            <a:lvl9pPr lvl="8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534353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2574608" y="9350605"/>
            <a:ext cx="2623185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5489258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534353" y="537125"/>
            <a:ext cx="6703695" cy="1949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685650" y="2534316"/>
            <a:ext cx="6401101" cy="6703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534353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2574608" y="9350605"/>
            <a:ext cx="2623185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5489258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2125290" y="3973956"/>
            <a:ext cx="8549591" cy="1675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1275135" y="2346610"/>
            <a:ext cx="8549591" cy="4930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534353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2574608" y="9350605"/>
            <a:ext cx="2623185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5489258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534353" y="537125"/>
            <a:ext cx="6703695" cy="1949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534353" y="2685613"/>
            <a:ext cx="6703695" cy="6401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534353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2574608" y="9350605"/>
            <a:ext cx="2623185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5489258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530305" y="2515138"/>
            <a:ext cx="6703695" cy="4196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530305" y="6751400"/>
            <a:ext cx="6703695" cy="2206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530"/>
              <a:buNone/>
              <a:defRPr sz="153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534353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2574608" y="9350605"/>
            <a:ext cx="2623185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5489258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534353" y="537125"/>
            <a:ext cx="6703695" cy="1949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534353" y="2685613"/>
            <a:ext cx="3303270" cy="6401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3934778" y="2685613"/>
            <a:ext cx="3303270" cy="6401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534353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2574608" y="9350605"/>
            <a:ext cx="2623185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5489258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535365" y="537125"/>
            <a:ext cx="6703695" cy="1949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535366" y="2473100"/>
            <a:ext cx="3288089" cy="1212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 b="1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 b="1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535366" y="3685128"/>
            <a:ext cx="3288089" cy="5420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3934778" y="2473100"/>
            <a:ext cx="3304282" cy="1212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 b="1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 b="1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3934778" y="3685128"/>
            <a:ext cx="3304282" cy="5420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534353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2574608" y="9350605"/>
            <a:ext cx="2623185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5489258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534353" y="537125"/>
            <a:ext cx="6703695" cy="1949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534353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2574608" y="9350605"/>
            <a:ext cx="2623185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5489258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534353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2574608" y="9350605"/>
            <a:ext cx="2623185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5489258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535365" y="672571"/>
            <a:ext cx="2506801" cy="23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304282" y="1452568"/>
            <a:ext cx="3934778" cy="7169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132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  <a:defRPr sz="2720"/>
            </a:lvl1pPr>
            <a:lvl2pPr marL="914400" lvl="1" indent="-37973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  <a:defRPr sz="2380"/>
            </a:lvl2pPr>
            <a:lvl3pPr marL="1371600" lvl="2" indent="-358139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  <a:defRPr sz="2040"/>
            </a:lvl3pPr>
            <a:lvl4pPr marL="1828800" lvl="3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4pPr>
            <a:lvl5pPr marL="2286000" lvl="4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5pPr>
            <a:lvl6pPr marL="2743200" lvl="5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marL="3200400" lvl="6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marL="3657600" lvl="7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marL="4114800" lvl="8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535365" y="3026569"/>
            <a:ext cx="2506801" cy="5607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534353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2574608" y="9350605"/>
            <a:ext cx="2623185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5489258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535365" y="672571"/>
            <a:ext cx="2506801" cy="23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3304282" y="1452568"/>
            <a:ext cx="3934778" cy="7169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  <a:defRPr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None/>
              <a:defRPr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535365" y="3026569"/>
            <a:ext cx="2506801" cy="5607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534353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2574608" y="9350605"/>
            <a:ext cx="2623185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5489258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34353" y="537125"/>
            <a:ext cx="6703695" cy="1949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sz="37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34353" y="2685613"/>
            <a:ext cx="6703695" cy="6401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9730" algn="l" rtl="0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5755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534353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2574608" y="9350605"/>
            <a:ext cx="2623185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5489258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677605" y="159236"/>
            <a:ext cx="6289800" cy="5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81" b="1" i="0" u="none" strike="noStrike" cap="none" dirty="0" smtClean="0">
                <a:solidFill>
                  <a:schemeClr val="dk1"/>
                </a:solidFill>
                <a:latin typeface="Comic Sans MS" panose="030F0702030302020204" pitchFamily="66" charset="0"/>
                <a:sym typeface="Arial"/>
              </a:rPr>
              <a:t>Second Grade Syllabus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81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ONLINE OPTION</a:t>
            </a:r>
            <a:endParaRPr dirty="0">
              <a:latin typeface="Comic Sans MS" panose="030F0702030302020204" pitchFamily="66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17" b="0" i="0" u="none" strike="noStrike" cap="none" dirty="0">
                <a:solidFill>
                  <a:schemeClr val="dk1"/>
                </a:solidFill>
                <a:latin typeface="Comic Sans MS" panose="030F0702030302020204" pitchFamily="66" charset="0"/>
                <a:ea typeface="Century Gothic"/>
                <a:cs typeface="Century Gothic"/>
                <a:sym typeface="Century Gothic"/>
              </a:rPr>
              <a:t>Please complete the assigned work each day.</a:t>
            </a:r>
            <a:endParaRPr dirty="0">
              <a:latin typeface="Comic Sans MS" panose="030F0702030302020204" pitchFamily="66" charset="0"/>
            </a:endParaRPr>
          </a:p>
        </p:txBody>
      </p:sp>
      <p:graphicFrame>
        <p:nvGraphicFramePr>
          <p:cNvPr id="85" name="Google Shape;85;p13"/>
          <p:cNvGraphicFramePr/>
          <p:nvPr>
            <p:extLst>
              <p:ext uri="{D42A27DB-BD31-4B8C-83A1-F6EECF244321}">
                <p14:modId xmlns:p14="http://schemas.microsoft.com/office/powerpoint/2010/main" val="3198680135"/>
              </p:ext>
            </p:extLst>
          </p:nvPr>
        </p:nvGraphicFramePr>
        <p:xfrm>
          <a:off x="733337" y="1230100"/>
          <a:ext cx="6178350" cy="8468995"/>
        </p:xfrm>
        <a:graphic>
          <a:graphicData uri="http://schemas.openxmlformats.org/drawingml/2006/table">
            <a:tbl>
              <a:tblPr firstRow="1" bandRow="1">
                <a:noFill/>
                <a:tableStyleId>{BD3B25EB-554B-408D-9503-DA417D188701}</a:tableStyleId>
              </a:tblPr>
              <a:tblGrid>
                <a:gridCol w="3089175"/>
                <a:gridCol w="3089175"/>
              </a:tblGrid>
              <a:tr h="4859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>
                          <a:latin typeface="Comic Sans MS" panose="030F0702030302020204" pitchFamily="66" charset="0"/>
                        </a:rPr>
                        <a:t>Week </a:t>
                      </a:r>
                      <a:r>
                        <a:rPr lang="en-US" sz="1400" u="none" strike="noStrike" cap="none" dirty="0" smtClean="0">
                          <a:latin typeface="Comic Sans MS" panose="030F0702030302020204" pitchFamily="66" charset="0"/>
                        </a:rPr>
                        <a:t>3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April</a:t>
                      </a:r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6</a:t>
                      </a:r>
                      <a:r>
                        <a:rPr lang="en-US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- 10</a:t>
                      </a:r>
                      <a:r>
                        <a:rPr lang="en-US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</a:txBody>
                  <a:tcPr marL="85975" marR="85975" marT="43000" marB="430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>
                          <a:latin typeface="Comic Sans MS" panose="030F0702030302020204" pitchFamily="66" charset="0"/>
                        </a:rPr>
                        <a:t>Week </a:t>
                      </a:r>
                      <a:r>
                        <a:rPr lang="en-US" sz="1400" u="none" strike="noStrike" cap="none" dirty="0" smtClean="0">
                          <a:latin typeface="Comic Sans MS" panose="030F0702030302020204" pitchFamily="66" charset="0"/>
                        </a:rPr>
                        <a:t>4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 smtClean="0">
                          <a:latin typeface="Comic Sans MS" panose="030F0702030302020204" pitchFamily="66" charset="0"/>
                        </a:rPr>
                        <a:t>April 13</a:t>
                      </a:r>
                      <a:r>
                        <a:rPr lang="en-US" sz="1400" u="none" strike="noStrike" cap="none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US" sz="1400" u="none" strike="noStrike" cap="none" dirty="0" smtClean="0">
                          <a:latin typeface="Comic Sans MS" panose="030F0702030302020204" pitchFamily="66" charset="0"/>
                        </a:rPr>
                        <a:t>- 17</a:t>
                      </a:r>
                      <a:r>
                        <a:rPr lang="en-US" sz="1400" u="none" strike="noStrike" cap="none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US" sz="1400" u="none" strike="noStrike" cap="none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</a:txBody>
                  <a:tcPr marL="85975" marR="85975" marT="43000" marB="43000"/>
                </a:tc>
              </a:tr>
              <a:tr h="162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>
                          <a:latin typeface="Comic Sans MS" panose="030F0702030302020204" pitchFamily="66" charset="0"/>
                        </a:rPr>
                        <a:t>Day 1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Reading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sz="1400" b="0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IXL: </a:t>
                      </a:r>
                      <a:r>
                        <a:rPr lang="en-US" sz="1400" b="0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HTK/ LBG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  <a:ea typeface="Calibri"/>
                          <a:cs typeface="Calibri"/>
                          <a:sym typeface="Calibri"/>
                        </a:rPr>
                        <a:t>Math</a:t>
                      </a:r>
                      <a:endParaRPr sz="1400" b="1" dirty="0">
                        <a:latin typeface="Comic Sans MS" panose="030F0702030302020204" pitchFamily="66" charset="0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 : </a:t>
                      </a:r>
                      <a:r>
                        <a:rPr lang="en-US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D6K/ WMG</a:t>
                      </a:r>
                      <a:endParaRPr dirty="0">
                        <a:latin typeface="Comic Sans MS" panose="030F0702030302020204" pitchFamily="66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85975" marR="85975" marT="43000" marB="430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Day 1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Reading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sz="1400" b="0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IXL: M6D/ 6B8</a:t>
                      </a:r>
                      <a:endParaRPr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dirty="0" smtClean="0">
                          <a:latin typeface="Comic Sans MS" panose="030F0702030302020204" pitchFamily="66" charset="0"/>
                          <a:ea typeface="Calibri"/>
                          <a:cs typeface="Calibri"/>
                          <a:sym typeface="Calibri"/>
                        </a:rPr>
                        <a:t>Math</a:t>
                      </a:r>
                      <a:endParaRPr dirty="0" smtClean="0">
                        <a:latin typeface="Comic Sans MS" panose="030F0702030302020204" pitchFamily="66" charset="0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</a:t>
                      </a:r>
                      <a:r>
                        <a:rPr lang="en-US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: </a:t>
                      </a:r>
                      <a:r>
                        <a:rPr lang="en-US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XME/ 65F/ QZ9</a:t>
                      </a:r>
                      <a:endParaRPr sz="1400" b="0" dirty="0">
                        <a:latin typeface="Comic Sans MS" panose="030F0702030302020204" pitchFamily="66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85975" marR="85975" marT="43000" marB="43000"/>
                </a:tc>
              </a:tr>
              <a:tr h="162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Day 2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Reading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sz="1400" b="0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IXL: </a:t>
                      </a:r>
                      <a:r>
                        <a:rPr lang="en-US" sz="1400" b="0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W89/ B2N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  <a:ea typeface="Calibri"/>
                          <a:cs typeface="Calibri"/>
                          <a:sym typeface="Calibri"/>
                        </a:rPr>
                        <a:t>Math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IXL: </a:t>
                      </a:r>
                      <a:r>
                        <a:rPr lang="en-US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G9N/ QPK</a:t>
                      </a:r>
                      <a:endParaRPr sz="1400" b="0" dirty="0">
                        <a:latin typeface="Comic Sans MS" panose="030F0702030302020204" pitchFamily="66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85975" marR="85975" marT="43000" marB="430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Day 2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Reading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sz="1400" b="0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IXL: </a:t>
                      </a:r>
                      <a:r>
                        <a:rPr lang="en-US" sz="1400" b="0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UBX/ PL8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  <a:ea typeface="Calibri"/>
                          <a:cs typeface="Calibri"/>
                          <a:sym typeface="Calibri"/>
                        </a:rPr>
                        <a:t>Math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IXL: </a:t>
                      </a:r>
                      <a:r>
                        <a:rPr lang="en-US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6SG/ PZQ</a:t>
                      </a:r>
                      <a:endParaRPr sz="1400" b="0" dirty="0">
                        <a:latin typeface="Comic Sans MS" panose="030F0702030302020204" pitchFamily="66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85975" marR="85975" marT="43000" marB="43000"/>
                </a:tc>
              </a:tr>
              <a:tr h="162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Day 3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Reading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sz="1400" b="0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IXL: </a:t>
                      </a:r>
                      <a:r>
                        <a:rPr lang="en-US" sz="1400" b="0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WVW/ R5F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  <a:ea typeface="Calibri"/>
                          <a:cs typeface="Calibri"/>
                          <a:sym typeface="Calibri"/>
                        </a:rPr>
                        <a:t>Math</a:t>
                      </a:r>
                      <a:endParaRPr sz="1400" b="1" dirty="0">
                        <a:latin typeface="Comic Sans MS" panose="030F0702030302020204" pitchFamily="66" charset="0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 : </a:t>
                      </a:r>
                      <a:r>
                        <a:rPr lang="en-US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2VD/ 73H</a:t>
                      </a:r>
                      <a:endParaRPr u="sng" dirty="0">
                        <a:latin typeface="Comic Sans MS" panose="030F0702030302020204" pitchFamily="66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85975" marR="85975" marT="43000" marB="430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Day 3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Reading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sz="1400" b="0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IXL: </a:t>
                      </a:r>
                      <a:r>
                        <a:rPr lang="en-US" sz="1400" b="0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87D/ FHH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  <a:ea typeface="Calibri"/>
                          <a:cs typeface="Calibri"/>
                          <a:sym typeface="Calibri"/>
                        </a:rPr>
                        <a:t>Math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IXL:</a:t>
                      </a:r>
                      <a:r>
                        <a:rPr lang="en-US" baseline="0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 88A/ 5XG</a:t>
                      </a:r>
                      <a:endParaRPr sz="1400" b="0" dirty="0">
                        <a:latin typeface="Comic Sans MS" panose="030F0702030302020204" pitchFamily="66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85975" marR="85975" marT="43000" marB="43000"/>
                </a:tc>
              </a:tr>
              <a:tr h="1472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Day 4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Reading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sz="1400" b="0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IXL: </a:t>
                      </a:r>
                      <a:r>
                        <a:rPr lang="en-US" sz="1400" b="0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X8Z/ UHK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  <a:ea typeface="Calibri"/>
                          <a:cs typeface="Calibri"/>
                          <a:sym typeface="Calibri"/>
                        </a:rPr>
                        <a:t>Math</a:t>
                      </a:r>
                      <a:endParaRPr sz="1400" b="1" dirty="0">
                        <a:latin typeface="Comic Sans MS" panose="030F0702030302020204" pitchFamily="66" charset="0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IXL: </a:t>
                      </a:r>
                      <a:r>
                        <a:rPr lang="en-US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H5R/ EZ2/ EMA/ V5Q</a:t>
                      </a:r>
                      <a:endParaRPr dirty="0">
                        <a:latin typeface="Comic Sans MS" panose="030F0702030302020204" pitchFamily="66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85975" marR="85975" marT="43000" marB="430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Day 4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Reading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sz="1400" b="0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IXL: </a:t>
                      </a:r>
                      <a:r>
                        <a:rPr lang="en-US" sz="1400" b="0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VES/ HKK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  <a:ea typeface="Calibri"/>
                          <a:cs typeface="Calibri"/>
                          <a:sym typeface="Calibri"/>
                        </a:rPr>
                        <a:t>Math</a:t>
                      </a:r>
                      <a:endParaRPr sz="1400" b="1" dirty="0">
                        <a:latin typeface="Comic Sans MS" panose="030F0702030302020204" pitchFamily="66" charset="0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 : </a:t>
                      </a:r>
                      <a:r>
                        <a:rPr lang="en-US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GKJ/ GSF</a:t>
                      </a:r>
                      <a:endParaRPr dirty="0">
                        <a:latin typeface="Comic Sans MS" panose="030F0702030302020204" pitchFamily="66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85975" marR="85975" marT="43000" marB="43000"/>
                </a:tc>
              </a:tr>
              <a:tr h="162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Day 5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Reading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sz="1400" b="0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IXL: </a:t>
                      </a:r>
                      <a:r>
                        <a:rPr lang="en-US" sz="1400" b="0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5YL/ KNE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  <a:ea typeface="Calibri"/>
                          <a:cs typeface="Calibri"/>
                          <a:sym typeface="Calibri"/>
                        </a:rPr>
                        <a:t>Math</a:t>
                      </a:r>
                      <a:endParaRPr sz="1400" b="1" dirty="0">
                        <a:latin typeface="Comic Sans MS" panose="030F0702030302020204" pitchFamily="66" charset="0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IXL: </a:t>
                      </a:r>
                      <a:r>
                        <a:rPr lang="en-US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24W/ QD2</a:t>
                      </a:r>
                      <a:endParaRPr dirty="0">
                        <a:latin typeface="Comic Sans MS" panose="030F0702030302020204" pitchFamily="66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85975" marR="85975" marT="43000" marB="430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Day 5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Reading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sz="1400" b="0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IXL: </a:t>
                      </a:r>
                      <a:r>
                        <a:rPr lang="en-US" sz="1400" b="0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TJQ/ 6SH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  <a:ea typeface="Calibri"/>
                          <a:cs typeface="Calibri"/>
                          <a:sym typeface="Calibri"/>
                        </a:rPr>
                        <a:t>Math</a:t>
                      </a:r>
                      <a:endParaRPr sz="1400" b="1" dirty="0">
                        <a:latin typeface="Comic Sans MS" panose="030F0702030302020204" pitchFamily="66" charset="0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</a:t>
                      </a:r>
                      <a:r>
                        <a:rPr lang="en-US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: </a:t>
                      </a:r>
                      <a:r>
                        <a:rPr lang="en-US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7WA/ SKH</a:t>
                      </a:r>
                      <a:endParaRPr dirty="0">
                        <a:latin typeface="Comic Sans MS" panose="030F0702030302020204" pitchFamily="66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85975" marR="85975" marT="43000" marB="4300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169</Words>
  <Application>Microsoft Office PowerPoint</Application>
  <PresentationFormat>Custom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Comic Sans MS</vt:lpstr>
      <vt:lpstr>Arial</vt:lpstr>
      <vt:lpstr>Century Gothic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Lewis</dc:creator>
  <cp:lastModifiedBy>Brittany Lewis</cp:lastModifiedBy>
  <cp:revision>7</cp:revision>
  <dcterms:modified xsi:type="dcterms:W3CDTF">2020-03-18T14:28:58Z</dcterms:modified>
</cp:coreProperties>
</file>